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303" r:id="rId4"/>
    <p:sldId id="309" r:id="rId5"/>
    <p:sldId id="351" r:id="rId6"/>
    <p:sldId id="354" r:id="rId7"/>
    <p:sldId id="304" r:id="rId8"/>
    <p:sldId id="352" r:id="rId9"/>
    <p:sldId id="326" r:id="rId10"/>
    <p:sldId id="345" r:id="rId11"/>
    <p:sldId id="347" r:id="rId12"/>
    <p:sldId id="353" r:id="rId13"/>
    <p:sldId id="344" r:id="rId14"/>
    <p:sldId id="349" r:id="rId15"/>
    <p:sldId id="35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B6"/>
    <a:srgbClr val="797979"/>
    <a:srgbClr val="FFFFFF"/>
    <a:srgbClr val="0070C0"/>
    <a:srgbClr val="22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9" autoAdjust="0"/>
    <p:restoredTop sz="77843" autoAdjust="0"/>
  </p:normalViewPr>
  <p:slideViewPr>
    <p:cSldViewPr snapToGrid="0">
      <p:cViewPr>
        <p:scale>
          <a:sx n="75" d="100"/>
          <a:sy n="75" d="100"/>
        </p:scale>
        <p:origin x="89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7B-4F8D-B968-63ED4606A7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B-4F8D-B968-63ED4606A7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B-4F8D-B968-63ED4606A7BC}"/>
              </c:ext>
            </c:extLst>
          </c:dPt>
          <c:dLbls>
            <c:dLbl>
              <c:idx val="0"/>
              <c:layout>
                <c:manualLayout>
                  <c:x val="-9.259239208111187E-3"/>
                  <c:y val="-0.257925444443904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7B-4F8D-B968-63ED4606A7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7B-4F8D-B968-63ED4606A7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7B-4F8D-B968-63ED4606A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父母</c:v>
                </c:pt>
                <c:pt idx="1">
                  <c:v>爷爷/奶奶/外公/外婆</c:v>
                </c:pt>
                <c:pt idx="2">
                  <c:v>其他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B-4F8D-B968-63ED4606A7B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5B-4236-B376-B6380470E2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5B-4236-B376-B6380470E2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5B-4236-B376-B6380470E2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5B-4236-B376-B6380470E2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5B-4236-B376-B6380470E27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5B-4236-B376-B6380470E27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5B-4236-B376-B6380470E27C}"/>
                </c:ext>
              </c:extLst>
            </c:dLbl>
            <c:dLbl>
              <c:idx val="2"/>
              <c:layout>
                <c:manualLayout>
                  <c:x val="-6.3571483225129316E-2"/>
                  <c:y val="0.124518884892086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5B-4236-B376-B6380470E27C}"/>
                </c:ext>
              </c:extLst>
            </c:dLbl>
            <c:dLbl>
              <c:idx val="3"/>
              <c:layout>
                <c:manualLayout>
                  <c:x val="-5.8704468053468233E-2"/>
                  <c:y val="-0.25704436450839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5B-4236-B376-B6380470E27C}"/>
                </c:ext>
              </c:extLst>
            </c:dLbl>
            <c:dLbl>
              <c:idx val="4"/>
              <c:layout>
                <c:manualLayout>
                  <c:x val="7.291192958293452E-2"/>
                  <c:y val="0.206140087929656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5B-4236-B376-B6380470E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30</c:v>
                </c:pt>
                <c:pt idx="3">
                  <c:v>145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5B-4236-B376-B6380470E2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26-46BD-A16A-CB76DBD449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26-46BD-A16A-CB76DBD449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26-46BD-A16A-CB76DBD449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E26-46BD-A16A-CB76DBD449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26-46BD-A16A-CB76DBD4494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26-46BD-A16A-CB76DBD4494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26-46BD-A16A-CB76DBD44941}"/>
                </c:ext>
              </c:extLst>
            </c:dLbl>
            <c:dLbl>
              <c:idx val="3"/>
              <c:layout>
                <c:manualLayout>
                  <c:x val="3.6639041798944089E-2"/>
                  <c:y val="-0.232801258992805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26-46BD-A16A-CB76DBD449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56</c:v>
                </c:pt>
                <c:pt idx="3">
                  <c:v>133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26-46BD-A16A-CB76DBD449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55-47F5-B234-5705353A95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55-47F5-B234-5705353A95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55-47F5-B234-5705353A95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5-47F5-B234-5705353A95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55-47F5-B234-5705353A958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55-47F5-B234-5705353A958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55-47F5-B234-5705353A958B}"/>
                </c:ext>
              </c:extLst>
            </c:dLbl>
            <c:dLbl>
              <c:idx val="2"/>
              <c:layout>
                <c:manualLayout>
                  <c:x val="-8.2727347536283441E-2"/>
                  <c:y val="0.135496103117505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55-47F5-B234-5705353A958B}"/>
                </c:ext>
              </c:extLst>
            </c:dLbl>
            <c:dLbl>
              <c:idx val="3"/>
              <c:layout>
                <c:manualLayout>
                  <c:x val="8.064645944045748E-2"/>
                  <c:y val="-0.2287150119183011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55-47F5-B234-5705353A958B}"/>
                </c:ext>
              </c:extLst>
            </c:dLbl>
            <c:dLbl>
              <c:idx val="4"/>
              <c:layout>
                <c:manualLayout>
                  <c:x val="6.2669722942860398E-2"/>
                  <c:y val="0.1473855915267785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A55-47F5-B234-5705353A9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71</c:v>
                </c:pt>
                <c:pt idx="3">
                  <c:v>122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55-47F5-B234-5705353A95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35-4D71-87A3-AD7E6CA28E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35-4D71-87A3-AD7E6CA28E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35-4D71-87A3-AD7E6CA28E5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35-4D71-87A3-AD7E6CA28E5A}"/>
                </c:ext>
              </c:extLst>
            </c:dLbl>
            <c:dLbl>
              <c:idx val="1"/>
              <c:layout>
                <c:manualLayout>
                  <c:x val="-6.9437887719024788E-2"/>
                  <c:y val="0.124547362110311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35-4D71-87A3-AD7E6CA28E5A}"/>
                </c:ext>
              </c:extLst>
            </c:dLbl>
            <c:dLbl>
              <c:idx val="2"/>
              <c:layout>
                <c:manualLayout>
                  <c:x val="6.8177913676438953E-2"/>
                  <c:y val="-0.2781799560351718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35-4D71-87A3-AD7E6CA28E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不清楚</c:v>
                </c:pt>
                <c:pt idx="1">
                  <c:v>了解大概</c:v>
                </c:pt>
                <c:pt idx="2">
                  <c:v>十分清楚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35</c:v>
                </c:pt>
                <c:pt idx="2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35-4D71-87A3-AD7E6CA28E5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B-4620-948C-DBD1AFAB3F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B-4620-948C-DBD1AFAB3F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DB-4620-948C-DBD1AFAB3FAE}"/>
              </c:ext>
            </c:extLst>
          </c:dPt>
          <c:dLbls>
            <c:dLbl>
              <c:idx val="0"/>
              <c:layout>
                <c:manualLayout>
                  <c:x val="-5.2495910768862078E-2"/>
                  <c:y val="9.894934052757793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DB-4620-948C-DBD1AFAB3FAE}"/>
                </c:ext>
              </c:extLst>
            </c:dLbl>
            <c:dLbl>
              <c:idx val="1"/>
              <c:layout>
                <c:manualLayout>
                  <c:x val="-7.7654066204399477E-2"/>
                  <c:y val="-0.237630637571792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DB-4620-948C-DBD1AFAB3FAE}"/>
                </c:ext>
              </c:extLst>
            </c:dLbl>
            <c:dLbl>
              <c:idx val="2"/>
              <c:layout>
                <c:manualLayout>
                  <c:x val="8.0208121292442466E-2"/>
                  <c:y val="0.191573741007194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DB-4620-948C-DBD1AFAB3F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非常影响，经常冲突</c:v>
                </c:pt>
                <c:pt idx="1">
                  <c:v>影响一般，能调整</c:v>
                </c:pt>
                <c:pt idx="2">
                  <c:v>不影响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</c:v>
                </c:pt>
                <c:pt idx="1">
                  <c:v>144</c:v>
                </c:pt>
                <c:pt idx="2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DB-4620-948C-DBD1AFAB3F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52-4FBD-96AA-9C08183935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52-4FBD-96AA-9C08183935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52-4FBD-96AA-9C08183935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52-4FBD-96AA-9C08183935F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152-4FBD-96AA-9C08183935F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52-4FBD-96AA-9C08183935FD}"/>
                </c:ext>
              </c:extLst>
            </c:dLbl>
            <c:dLbl>
              <c:idx val="1"/>
              <c:layout>
                <c:manualLayout>
                  <c:x val="-8.022580640504258E-2"/>
                  <c:y val="0.189973021582733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52-4FBD-96AA-9C08183935F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52-4FBD-96AA-9C08183935FD}"/>
                </c:ext>
              </c:extLst>
            </c:dLbl>
            <c:dLbl>
              <c:idx val="3"/>
              <c:layout>
                <c:manualLayout>
                  <c:x val="6.7018997420139087E-2"/>
                  <c:y val="-0.247234212629896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52-4FBD-96AA-9C08183935FD}"/>
                </c:ext>
              </c:extLst>
            </c:dLbl>
            <c:dLbl>
              <c:idx val="4"/>
              <c:layout>
                <c:manualLayout>
                  <c:x val="6.545566955836303E-2"/>
                  <c:y val="0.1010371702637889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52-4FBD-96AA-9C08183935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十分担心</c:v>
                </c:pt>
                <c:pt idx="1">
                  <c:v>有点担心</c:v>
                </c:pt>
                <c:pt idx="2">
                  <c:v>无所谓</c:v>
                </c:pt>
                <c:pt idx="3">
                  <c:v>信任</c:v>
                </c:pt>
                <c:pt idx="4">
                  <c:v>十分信任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53</c:v>
                </c:pt>
                <c:pt idx="2">
                  <c:v>7</c:v>
                </c:pt>
                <c:pt idx="3">
                  <c:v>138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52-4FBD-96AA-9C08183935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C8-44E8-A69C-BA10C8E344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C8-44E8-A69C-BA10C8E344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C8-44E8-A69C-BA10C8E344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C8-44E8-A69C-BA10C8E344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C8-44E8-A69C-BA10C8E3449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C8-44E8-A69C-BA10C8E344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C8-44E8-A69C-BA10C8E344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讨厌</c:v>
                </c:pt>
                <c:pt idx="2">
                  <c:v>一般</c:v>
                </c:pt>
                <c:pt idx="3">
                  <c:v>喜欢</c:v>
                </c:pt>
                <c:pt idx="4">
                  <c:v>非常喜欢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31</c:v>
                </c:pt>
                <c:pt idx="3">
                  <c:v>113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C8-44E8-A69C-BA10C8E344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08-4C07-9C61-F9D87804894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08-4C07-9C61-F9D87804894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08-4C07-9C61-F9D87804894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08-4C07-9C61-F9D87804894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08-4C07-9C61-F9D87804894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08-4C07-9C61-F9D87804894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08-4C07-9C61-F9D878048943}"/>
              </c:ext>
            </c:extLst>
          </c:dPt>
          <c:dLbls>
            <c:dLbl>
              <c:idx val="0"/>
              <c:layout>
                <c:manualLayout>
                  <c:x val="-9.2415540955111987E-3"/>
                  <c:y val="-0.197924735806939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08-4C07-9C61-F9D8780489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08-4C07-9C61-F9D87804894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08-4C07-9C61-F9D878048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孩子自己的兴趣</c:v>
                </c:pt>
                <c:pt idx="1">
                  <c:v>身体素质</c:v>
                </c:pt>
                <c:pt idx="2">
                  <c:v>竞争对抗能力</c:v>
                </c:pt>
                <c:pt idx="3">
                  <c:v>安全，简单</c:v>
                </c:pt>
                <c:pt idx="4">
                  <c:v>朋友社交</c:v>
                </c:pt>
                <c:pt idx="5">
                  <c:v>职业发展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87</c:v>
                </c:pt>
                <c:pt idx="1">
                  <c:v>91</c:v>
                </c:pt>
                <c:pt idx="2">
                  <c:v>12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08-4C07-9C61-F9D8780489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孩子自己的兴趣</c:v>
                </c:pt>
                <c:pt idx="1">
                  <c:v>身体素质</c:v>
                </c:pt>
                <c:pt idx="2">
                  <c:v>竞争对抗能力</c:v>
                </c:pt>
                <c:pt idx="3">
                  <c:v>安全，简单</c:v>
                </c:pt>
                <c:pt idx="4">
                  <c:v>朋友社交</c:v>
                </c:pt>
                <c:pt idx="5">
                  <c:v>职业发展</c:v>
                </c:pt>
                <c:pt idx="6">
                  <c:v>其他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F-CD08-4C07-9C61-F9D878048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11975568"/>
        <c:axId val="511975888"/>
      </c:barChart>
      <c:catAx>
        <c:axId val="51197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1975888"/>
        <c:crosses val="autoZero"/>
        <c:auto val="1"/>
        <c:lblAlgn val="ctr"/>
        <c:lblOffset val="100"/>
        <c:noMultiLvlLbl val="0"/>
      </c:catAx>
      <c:valAx>
        <c:axId val="5119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197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6-4825-87DB-4910C1DB1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6-4825-87DB-4910C1DB1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6-4825-87DB-4910C1DB15C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66-4825-87DB-4910C1DB15CE}"/>
                </c:ext>
              </c:extLst>
            </c:dLbl>
            <c:dLbl>
              <c:idx val="1"/>
              <c:layout>
                <c:manualLayout>
                  <c:x val="-0.22079667039267237"/>
                  <c:y val="-4.1085659619434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66-4825-87DB-4910C1DB15CE}"/>
                </c:ext>
              </c:extLst>
            </c:dLbl>
            <c:dLbl>
              <c:idx val="2"/>
              <c:layout>
                <c:manualLayout>
                  <c:x val="0.2209845629875907"/>
                  <c:y val="-3.239235144502806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866-4825-87DB-4910C1DB1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没有时间</c:v>
                </c:pt>
                <c:pt idx="1">
                  <c:v>比较忙碌</c:v>
                </c:pt>
                <c:pt idx="2">
                  <c:v>有时间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108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6-4825-87DB-4910C1DB15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A-4CF6-8B50-CC553A3534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A-4CF6-8B50-CC553A3534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A-4CF6-8B50-CC553A3534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A-4CF6-8B50-CC553A3534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1A-4CF6-8B50-CC553A35343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1A-4CF6-8B50-CC553A35343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1A-4CF6-8B50-CC553A35343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1A-4CF6-8B50-CC553A35343E}"/>
                </c:ext>
              </c:extLst>
            </c:dLbl>
            <c:dLbl>
              <c:idx val="3"/>
              <c:layout>
                <c:manualLayout>
                  <c:x val="-0.1287763129211042"/>
                  <c:y val="-8.737146402312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81A-4CF6-8B50-CC553A35343E}"/>
                </c:ext>
              </c:extLst>
            </c:dLbl>
            <c:dLbl>
              <c:idx val="4"/>
              <c:layout>
                <c:manualLayout>
                  <c:x val="0.13938485403646458"/>
                  <c:y val="5.31616671865653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81A-4CF6-8B50-CC553A3534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非常不愿意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132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1A-4CF6-8B50-CC553A353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AA-4AD8-BD7F-CD8C00C74D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AA-4AD8-BD7F-CD8C00C74D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AA-4AD8-BD7F-CD8C00C74D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AA-4AD8-BD7F-CD8C00C74D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AA-4AD8-BD7F-CD8C00C74DA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AA-4AD8-BD7F-CD8C00C74DA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AA-4AD8-BD7F-CD8C00C74D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AA-4AD8-BD7F-CD8C00C74DA6}"/>
                </c:ext>
              </c:extLst>
            </c:dLbl>
            <c:dLbl>
              <c:idx val="3"/>
              <c:layout>
                <c:manualLayout>
                  <c:x val="-9.6225780418754681E-2"/>
                  <c:y val="-4.85341726618705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AA-4AD8-BD7F-CD8C00C74DA6}"/>
                </c:ext>
              </c:extLst>
            </c:dLbl>
            <c:dLbl>
              <c:idx val="4"/>
              <c:layout>
                <c:manualLayout>
                  <c:x val="0.10106626792151555"/>
                  <c:y val="8.45573541167060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0AA-4AD8-BD7F-CD8C00C74D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非常讨厌</c:v>
                </c:pt>
                <c:pt idx="1">
                  <c:v>不愿意</c:v>
                </c:pt>
                <c:pt idx="2">
                  <c:v>无所谓</c:v>
                </c:pt>
                <c:pt idx="3">
                  <c:v>愿意</c:v>
                </c:pt>
                <c:pt idx="4">
                  <c:v>十分愿意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111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AA-4AD8-BD7F-CD8C00C74D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D9-49F8-9EAB-B4A414858B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D9-49F8-9EAB-B4A414858B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D9-49F8-9EAB-B4A414858B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D9-49F8-9EAB-B4A414858B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D9-49F8-9EAB-B4A414858BB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D9-49F8-9EAB-B4A414858BB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D9-49F8-9EAB-B4A414858BB9}"/>
                </c:ext>
              </c:extLst>
            </c:dLbl>
            <c:dLbl>
              <c:idx val="2"/>
              <c:layout>
                <c:manualLayout>
                  <c:x val="-5.9053297876487172E-2"/>
                  <c:y val="0.12706284972022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6.8652163430651988E-2"/>
                      <c:h val="0.2107813749000799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FD9-49F8-9EAB-B4A414858BB9}"/>
                </c:ext>
              </c:extLst>
            </c:dLbl>
            <c:dLbl>
              <c:idx val="3"/>
              <c:layout>
                <c:manualLayout>
                  <c:x val="-2.8873292303872103E-2"/>
                  <c:y val="-0.221986781836384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D9-49F8-9EAB-B4A414858BB9}"/>
                </c:ext>
              </c:extLst>
            </c:dLbl>
            <c:dLbl>
              <c:idx val="4"/>
              <c:layout>
                <c:manualLayout>
                  <c:x val="7.0442690851238526E-2"/>
                  <c:y val="0.1756854516386890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D9-49F8-9EAB-B4A414858B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无所谓</c:v>
                </c:pt>
                <c:pt idx="3">
                  <c:v>赞同</c:v>
                </c:pt>
                <c:pt idx="4">
                  <c:v>十分赞同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30</c:v>
                </c:pt>
                <c:pt idx="3">
                  <c:v>151</c:v>
                </c:pt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D9-49F8-9EAB-B4A414858B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A8-45C0-B6C4-E26BD7B865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A8-45C0-B6C4-E26BD7B865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A8-45C0-B6C4-E26BD7B8652C}"/>
              </c:ext>
            </c:extLst>
          </c:dPt>
          <c:dLbls>
            <c:dLbl>
              <c:idx val="0"/>
              <c:layout>
                <c:manualLayout>
                  <c:x val="-0.10108232889112179"/>
                  <c:y val="8.1934452438049558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A8-45C0-B6C4-E26BD7B8652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A8-45C0-B6C4-E26BD7B8652C}"/>
                </c:ext>
              </c:extLst>
            </c:dLbl>
            <c:dLbl>
              <c:idx val="2"/>
              <c:layout>
                <c:manualLayout>
                  <c:x val="0.11939833081410708"/>
                  <c:y val="5.740907274180597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A8-45C0-B6C4-E26BD7B865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严格，按专业来</c:v>
                </c:pt>
                <c:pt idx="1">
                  <c:v>无所谓</c:v>
                </c:pt>
                <c:pt idx="2">
                  <c:v>轻松，兴趣娱乐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119</c:v>
                </c:pt>
                <c:pt idx="1">
                  <c:v>4</c:v>
                </c:pt>
                <c:pt idx="2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A8-45C0-B6C4-E26BD7B865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4-45CD-AD6E-D6D2ABF86F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94-45CD-AD6E-D6D2ABF86F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94-45CD-AD6E-D6D2ABF86FDF}"/>
              </c:ext>
            </c:extLst>
          </c:dPt>
          <c:dLbls>
            <c:dLbl>
              <c:idx val="0"/>
              <c:layout>
                <c:manualLayout>
                  <c:x val="-4.8990468807070579E-2"/>
                  <c:y val="0.1157798760991206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94-45CD-AD6E-D6D2ABF86FDF}"/>
                </c:ext>
              </c:extLst>
            </c:dLbl>
            <c:dLbl>
              <c:idx val="1"/>
              <c:layout>
                <c:manualLayout>
                  <c:x val="-5.1631144854787182E-2"/>
                  <c:y val="-0.284927058353317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94-45CD-AD6E-D6D2ABF86FDF}"/>
                </c:ext>
              </c:extLst>
            </c:dLbl>
            <c:dLbl>
              <c:idx val="2"/>
              <c:layout>
                <c:manualLayout>
                  <c:x val="8.2126595088880316E-2"/>
                  <c:y val="0.1952393085531574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94-45CD-AD6E-D6D2ABF86F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从来没有</c:v>
                </c:pt>
                <c:pt idx="1">
                  <c:v>偶尔</c:v>
                </c:pt>
                <c:pt idx="2">
                  <c:v>经常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</c:v>
                </c:pt>
                <c:pt idx="1">
                  <c:v>149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94-45CD-AD6E-D6D2ABF86F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选项分布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AE-4E00-8924-1FE43E023C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AE-4E00-8924-1FE43E023C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AE-4E00-8924-1FE43E023C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AE-4E00-8924-1FE43E023C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AE-4E00-8924-1FE43E023C7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AE-4E00-8924-1FE43E023C71}"/>
                </c:ext>
              </c:extLst>
            </c:dLbl>
            <c:dLbl>
              <c:idx val="1"/>
              <c:layout>
                <c:manualLayout>
                  <c:x val="-4.0824458294173444E-2"/>
                  <c:y val="9.34482414068744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AE-4E00-8924-1FE43E023C71}"/>
                </c:ext>
              </c:extLst>
            </c:dLbl>
            <c:dLbl>
              <c:idx val="2"/>
              <c:layout>
                <c:manualLayout>
                  <c:x val="-9.1629275285740969E-2"/>
                  <c:y val="-0.2399146022983459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AE-4E00-8924-1FE43E023C71}"/>
                </c:ext>
              </c:extLst>
            </c:dLbl>
            <c:dLbl>
              <c:idx val="3"/>
              <c:layout>
                <c:manualLayout>
                  <c:x val="8.0317841174695703E-2"/>
                  <c:y val="0.1160951239008792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AE-4E00-8924-1FE43E023C7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AE-4E00-8924-1FE43E023C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非常反对</c:v>
                </c:pt>
                <c:pt idx="1">
                  <c:v>反对</c:v>
                </c:pt>
                <c:pt idx="2">
                  <c:v>中立</c:v>
                </c:pt>
                <c:pt idx="3">
                  <c:v>支持</c:v>
                </c:pt>
                <c:pt idx="4">
                  <c:v>非常支持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23</c:v>
                </c:pt>
                <c:pt idx="2">
                  <c:v>147</c:v>
                </c:pt>
                <c:pt idx="3">
                  <c:v>58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6AE-4E00-8924-1FE43E023C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8044-B957-4084-8909-12FFE8F8EA06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9BBA1-1068-4318-B523-5949EEA98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9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4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4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产品怎么走，其实就是产品定义：用户是哪些，解决的需求场景是哪些，发展策略如何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定义好后的预想原型，即产品提供的功能，于此同时线下的业务合作进度也要进行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通过业务优先级，确定功能优先级，有了优先级，下一步自然就知道做啥了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0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0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4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9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什么叫平台。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愿意入驻。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愿意使用。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所以我从两大用户类</a:t>
            </a:r>
            <a:r>
              <a:rPr lang="en-US" altLang="zh-CN" dirty="0"/>
              <a:t>(C</a:t>
            </a:r>
            <a:r>
              <a:rPr lang="zh-CN" altLang="en-US" dirty="0"/>
              <a:t>和</a:t>
            </a:r>
            <a:r>
              <a:rPr lang="en-US" altLang="zh-CN" dirty="0"/>
              <a:t>B)</a:t>
            </a:r>
            <a:r>
              <a:rPr lang="zh-CN" altLang="en-US" dirty="0"/>
              <a:t>切入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9BBA1-1068-4318-B523-5949EEA983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81032" y="243070"/>
            <a:ext cx="1166404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3727048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直角三角形 68"/>
          <p:cNvSpPr/>
          <p:nvPr/>
        </p:nvSpPr>
        <p:spPr>
          <a:xfrm rot="18914386">
            <a:off x="9608550" y="-648068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rot="18914386">
            <a:off x="9871951" y="149846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281032" y="3072964"/>
            <a:ext cx="3538728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57B77125-393C-4994-AD92-F511EB9D3D31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/>
          <a:lstStyle/>
          <a:p>
            <a:fld id="{62DC5EF9-7B1D-4399-B2C9-AAC42C46EB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859263" y="3399365"/>
            <a:ext cx="4313850" cy="4114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36391" y="2324100"/>
            <a:ext cx="783672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40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3336391" y="3288054"/>
            <a:ext cx="784000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859263" y="3916548"/>
            <a:ext cx="43254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10312"/>
            <a:ext cx="740664" cy="512064"/>
            <a:chOff x="0" y="192024"/>
            <a:chExt cx="740664" cy="512064"/>
          </a:xfrm>
        </p:grpSpPr>
        <p:sp>
          <p:nvSpPr>
            <p:cNvPr id="8" name="矩形 7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KSO_BT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6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4E5FA-BA68-40A1-935B-0B7ADD25134A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AB6028-AE14-4528-B36F-D7EF542F1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8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校园课问卷调研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申太波</a:t>
            </a:r>
          </a:p>
        </p:txBody>
      </p:sp>
    </p:spTree>
    <p:extLst>
      <p:ext uri="{BB962C8B-B14F-4D97-AF65-F5344CB8AC3E}">
        <p14:creationId xmlns:p14="http://schemas.microsoft.com/office/powerpoint/2010/main" val="33853333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家长对孩子上乒乓课的态度是如何的？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ED06C0-0484-4D54-997F-F34A0539D430}"/>
              </a:ext>
            </a:extLst>
          </p:cNvPr>
          <p:cNvGrpSpPr/>
          <p:nvPr/>
        </p:nvGrpSpPr>
        <p:grpSpPr>
          <a:xfrm>
            <a:off x="-55215" y="3961777"/>
            <a:ext cx="5541384" cy="2501525"/>
            <a:chOff x="748" y="1360675"/>
            <a:chExt cx="5541384" cy="250152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CA1BB86-0FCA-49BF-A1BA-76F09D1AB129}"/>
                </a:ext>
              </a:extLst>
            </p:cNvPr>
            <p:cNvSpPr/>
            <p:nvPr/>
          </p:nvSpPr>
          <p:spPr>
            <a:xfrm>
              <a:off x="990600" y="1360675"/>
              <a:ext cx="37545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6. </a:t>
              </a:r>
              <a:r>
                <a:rPr lang="zh-CN" altLang="en-US" sz="1400" b="1" dirty="0"/>
                <a:t>您赞同必须完成乒乓课后作业的观点么？</a:t>
              </a:r>
              <a:endParaRPr lang="zh-CN" altLang="en-US" sz="1400" dirty="0"/>
            </a:p>
          </p:txBody>
        </p:sp>
        <p:graphicFrame>
          <p:nvGraphicFramePr>
            <p:cNvPr id="18" name="图表 17">
              <a:extLst>
                <a:ext uri="{FF2B5EF4-FFF2-40B4-BE49-F238E27FC236}">
                  <a16:creationId xmlns:a16="http://schemas.microsoft.com/office/drawing/2014/main" id="{1C734086-E8EE-4E0C-9040-739CB99864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0660570"/>
                </p:ext>
              </p:extLst>
            </p:nvPr>
          </p:nvGraphicFramePr>
          <p:xfrm>
            <a:off x="748" y="1860600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05C690-6559-4690-85CA-0D8E0F2A1F42}"/>
              </a:ext>
            </a:extLst>
          </p:cNvPr>
          <p:cNvGrpSpPr/>
          <p:nvPr/>
        </p:nvGrpSpPr>
        <p:grpSpPr>
          <a:xfrm>
            <a:off x="2903885" y="1208275"/>
            <a:ext cx="5541384" cy="2561354"/>
            <a:chOff x="748" y="4114177"/>
            <a:chExt cx="5541384" cy="25613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02E7F7-1D07-4037-BB56-6554E802A0F8}"/>
                </a:ext>
              </a:extLst>
            </p:cNvPr>
            <p:cNvSpPr/>
            <p:nvPr/>
          </p:nvSpPr>
          <p:spPr>
            <a:xfrm>
              <a:off x="990600" y="4114177"/>
              <a:ext cx="3934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5. </a:t>
              </a:r>
              <a:r>
                <a:rPr lang="zh-CN" altLang="en-US" sz="1400" b="1" dirty="0"/>
                <a:t>您认为乒乓老师应该用什么态度对待孩子？</a:t>
              </a:r>
            </a:p>
          </p:txBody>
        </p:sp>
        <p:graphicFrame>
          <p:nvGraphicFramePr>
            <p:cNvPr id="20" name="图表 19">
              <a:extLst>
                <a:ext uri="{FF2B5EF4-FFF2-40B4-BE49-F238E27FC236}">
                  <a16:creationId xmlns:a16="http://schemas.microsoft.com/office/drawing/2014/main" id="{73AEF90E-65C8-4D01-B939-44D2BA6803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9819920"/>
                </p:ext>
              </p:extLst>
            </p:nvPr>
          </p:nvGraphicFramePr>
          <p:xfrm>
            <a:off x="748" y="4673931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89B2749-4234-4552-9F63-263906034B1B}"/>
              </a:ext>
            </a:extLst>
          </p:cNvPr>
          <p:cNvSpPr txBox="1"/>
          <p:nvPr/>
        </p:nvSpPr>
        <p:spPr>
          <a:xfrm>
            <a:off x="6882073" y="3924140"/>
            <a:ext cx="3544560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Q10. 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您经常陪孩子一起进行乒乓球运动吗</a:t>
            </a: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5F3FFDB7-E0D1-4D14-A5EB-A4512EC84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535373"/>
              </p:ext>
            </p:extLst>
          </p:nvPr>
        </p:nvGraphicFramePr>
        <p:xfrm>
          <a:off x="6027184" y="4461702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27927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家长是否支持孩子在乒乓球的深度发展？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9B57E8A-920A-4312-9D13-8643F06813D6}"/>
              </a:ext>
            </a:extLst>
          </p:cNvPr>
          <p:cNvGrpSpPr/>
          <p:nvPr/>
        </p:nvGrpSpPr>
        <p:grpSpPr>
          <a:xfrm>
            <a:off x="3206427" y="1208275"/>
            <a:ext cx="5779146" cy="5253067"/>
            <a:chOff x="2768974" y="1208275"/>
            <a:chExt cx="5779146" cy="52530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BF727F1-6983-42A6-8936-2AB2FDA877D9}"/>
                </a:ext>
              </a:extLst>
            </p:cNvPr>
            <p:cNvSpPr/>
            <p:nvPr/>
          </p:nvSpPr>
          <p:spPr>
            <a:xfrm>
              <a:off x="2773911" y="1208275"/>
              <a:ext cx="5769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11. </a:t>
              </a:r>
              <a:r>
                <a:rPr lang="zh-CN" altLang="en-US" sz="1400" b="1" dirty="0"/>
                <a:t>乒乓球相关职业，不会成为孩子的优先选择，您赞同这个观点吗？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4A4E44-D479-4106-BA48-0BDF3FA1E97F}"/>
                </a:ext>
              </a:extLst>
            </p:cNvPr>
            <p:cNvSpPr/>
            <p:nvPr/>
          </p:nvSpPr>
          <p:spPr>
            <a:xfrm>
              <a:off x="2768974" y="3961777"/>
              <a:ext cx="57791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12. </a:t>
              </a:r>
              <a:r>
                <a:rPr lang="zh-CN" altLang="en-US" sz="1400" b="1" dirty="0"/>
                <a:t>如果发现孩子有很强的乒乓球天赋，您会支持它从事乒乓行业么？</a:t>
              </a:r>
            </a:p>
          </p:txBody>
        </p:sp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684AC60C-7919-47A3-87BB-AAF213BE79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0376786"/>
                </p:ext>
              </p:extLst>
            </p:nvPr>
          </p:nvGraphicFramePr>
          <p:xfrm>
            <a:off x="2887855" y="1606104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141A4C96-6BE3-4E8E-92DE-4BFD96B776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3382791"/>
                </p:ext>
              </p:extLst>
            </p:nvPr>
          </p:nvGraphicFramePr>
          <p:xfrm>
            <a:off x="2887855" y="4459742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62149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家长是否支持孩子在乒乓球的深度发展？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BF11B3-DDD0-4C7D-8C52-FC469D7AE288}"/>
              </a:ext>
            </a:extLst>
          </p:cNvPr>
          <p:cNvGrpSpPr/>
          <p:nvPr/>
        </p:nvGrpSpPr>
        <p:grpSpPr>
          <a:xfrm>
            <a:off x="2218977" y="1208275"/>
            <a:ext cx="7754046" cy="5253067"/>
            <a:chOff x="2375274" y="1208275"/>
            <a:chExt cx="7754046" cy="52530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BF727F1-6983-42A6-8936-2AB2FDA877D9}"/>
                </a:ext>
              </a:extLst>
            </p:cNvPr>
            <p:cNvSpPr/>
            <p:nvPr/>
          </p:nvSpPr>
          <p:spPr>
            <a:xfrm>
              <a:off x="2375274" y="1208275"/>
              <a:ext cx="775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13. </a:t>
              </a:r>
              <a:r>
                <a:rPr lang="zh-CN" altLang="en-US" sz="1400" b="1" dirty="0"/>
                <a:t>乒乓球如果有机会让孩子升学加分甚至保送，你会支持孩子分配更多的精力学习乒乓球么？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4A4E44-D479-4106-BA48-0BDF3FA1E97F}"/>
                </a:ext>
              </a:extLst>
            </p:cNvPr>
            <p:cNvSpPr/>
            <p:nvPr/>
          </p:nvSpPr>
          <p:spPr>
            <a:xfrm>
              <a:off x="2913883" y="3961777"/>
              <a:ext cx="66768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14. </a:t>
              </a:r>
              <a:r>
                <a:rPr lang="zh-CN" altLang="en-US" sz="1400" b="1" dirty="0"/>
                <a:t>如果未来乒乓能给孩子带来稳定的收入，你会支持孩子从事乒乓相关职业么？</a:t>
              </a:r>
            </a:p>
          </p:txBody>
        </p:sp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447B869F-1255-4096-AD12-396925EC58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7846275"/>
                </p:ext>
              </p:extLst>
            </p:nvPr>
          </p:nvGraphicFramePr>
          <p:xfrm>
            <a:off x="3481605" y="1606104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BB6BC555-7233-4B26-B3FA-0C5F1AEE952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0866071"/>
                </p:ext>
              </p:extLst>
            </p:nvPr>
          </p:nvGraphicFramePr>
          <p:xfrm>
            <a:off x="3481605" y="4459742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00473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时间安排上对家长造成了什么影响？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DC6076-993F-42D0-B8B2-5D46F161ECFE}"/>
              </a:ext>
            </a:extLst>
          </p:cNvPr>
          <p:cNvGrpSpPr/>
          <p:nvPr/>
        </p:nvGrpSpPr>
        <p:grpSpPr>
          <a:xfrm>
            <a:off x="3325308" y="1208275"/>
            <a:ext cx="5541384" cy="5344406"/>
            <a:chOff x="-151652" y="1208275"/>
            <a:chExt cx="5541384" cy="534440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BF727F1-6983-42A6-8936-2AB2FDA877D9}"/>
                </a:ext>
              </a:extLst>
            </p:cNvPr>
            <p:cNvSpPr/>
            <p:nvPr/>
          </p:nvSpPr>
          <p:spPr>
            <a:xfrm>
              <a:off x="1190604" y="1208275"/>
              <a:ext cx="28568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7. </a:t>
              </a:r>
              <a:r>
                <a:rPr lang="zh-CN" altLang="en-US" sz="1400" b="1" dirty="0"/>
                <a:t>您清楚乒乓课的上课时间吗？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4A4E44-D479-4106-BA48-0BDF3FA1E97F}"/>
                </a:ext>
              </a:extLst>
            </p:cNvPr>
            <p:cNvSpPr/>
            <p:nvPr/>
          </p:nvSpPr>
          <p:spPr>
            <a:xfrm>
              <a:off x="766610" y="3961777"/>
              <a:ext cx="37048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8.</a:t>
              </a:r>
              <a:r>
                <a:rPr lang="zh-CN" altLang="en-US" sz="1400" b="1" dirty="0"/>
                <a:t>上课时间的变动会影响您的其他安排吗？</a:t>
              </a:r>
            </a:p>
          </p:txBody>
        </p:sp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DDC59F1E-269A-48E8-8A4A-FD76F5D790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20731572"/>
                </p:ext>
              </p:extLst>
            </p:nvPr>
          </p:nvGraphicFramePr>
          <p:xfrm>
            <a:off x="-151652" y="1708200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5DD4B467-25D6-4706-8296-535B636C3E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9591629"/>
                </p:ext>
              </p:extLst>
            </p:nvPr>
          </p:nvGraphicFramePr>
          <p:xfrm>
            <a:off x="-151652" y="4551081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04585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对当前校园课的评价如何？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1E9E4A-59A3-4E20-864B-57CC99DFE9CD}"/>
              </a:ext>
            </a:extLst>
          </p:cNvPr>
          <p:cNvGrpSpPr/>
          <p:nvPr/>
        </p:nvGrpSpPr>
        <p:grpSpPr>
          <a:xfrm>
            <a:off x="3325308" y="1208275"/>
            <a:ext cx="5541384" cy="5290619"/>
            <a:chOff x="-151652" y="1208275"/>
            <a:chExt cx="5541384" cy="52906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BF727F1-6983-42A6-8936-2AB2FDA877D9}"/>
                </a:ext>
              </a:extLst>
            </p:cNvPr>
            <p:cNvSpPr/>
            <p:nvPr/>
          </p:nvSpPr>
          <p:spPr>
            <a:xfrm>
              <a:off x="1230679" y="1208275"/>
              <a:ext cx="27767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15. </a:t>
              </a:r>
              <a:r>
                <a:rPr lang="zh-CN" altLang="en-US" sz="1400" b="1" dirty="0"/>
                <a:t>您是否担心乒乓教学质量？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4A4E44-D479-4106-BA48-0BDF3FA1E97F}"/>
                </a:ext>
              </a:extLst>
            </p:cNvPr>
            <p:cNvSpPr/>
            <p:nvPr/>
          </p:nvSpPr>
          <p:spPr>
            <a:xfrm>
              <a:off x="781838" y="3961777"/>
              <a:ext cx="36744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Q</a:t>
              </a:r>
              <a:r>
                <a:rPr lang="en-US" altLang="zh-CN" sz="1400" b="1" dirty="0"/>
                <a:t>16. </a:t>
              </a:r>
              <a:r>
                <a:rPr lang="zh-CN" altLang="en-US" sz="1400" b="1" dirty="0"/>
                <a:t>您孩子对乒乓兴趣课的喜欢程度如何？</a:t>
              </a:r>
            </a:p>
          </p:txBody>
        </p:sp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49D1B2F0-502B-4EF5-9B3C-313C5DF880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1072185"/>
                </p:ext>
              </p:extLst>
            </p:nvPr>
          </p:nvGraphicFramePr>
          <p:xfrm>
            <a:off x="-151652" y="1722488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A482C531-AED4-4DF2-B88F-C636EB7969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9758461"/>
                </p:ext>
              </p:extLst>
            </p:nvPr>
          </p:nvGraphicFramePr>
          <p:xfrm>
            <a:off x="-151652" y="4497294"/>
            <a:ext cx="5541384" cy="200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23217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家长的开放性建议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8F13B79-047A-428D-8DEA-88913B0EA0EF}"/>
              </a:ext>
            </a:extLst>
          </p:cNvPr>
          <p:cNvGrpSpPr/>
          <p:nvPr/>
        </p:nvGrpSpPr>
        <p:grpSpPr>
          <a:xfrm>
            <a:off x="962047" y="1463040"/>
            <a:ext cx="6635705" cy="4802725"/>
            <a:chOff x="3099965" y="1463040"/>
            <a:chExt cx="6635705" cy="480272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1461D51-032A-4F69-A62B-9192FDA12E05}"/>
                </a:ext>
              </a:extLst>
            </p:cNvPr>
            <p:cNvSpPr/>
            <p:nvPr/>
          </p:nvSpPr>
          <p:spPr>
            <a:xfrm>
              <a:off x="3099965" y="1870199"/>
              <a:ext cx="1011219" cy="1011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教学方式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CC09F6-FCD7-47EC-B942-3C5138630429}"/>
                </a:ext>
              </a:extLst>
            </p:cNvPr>
            <p:cNvSpPr/>
            <p:nvPr/>
          </p:nvSpPr>
          <p:spPr>
            <a:xfrm>
              <a:off x="3099965" y="4543785"/>
              <a:ext cx="1011219" cy="1011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教学</a:t>
              </a:r>
              <a:endParaRPr lang="en-US" altLang="zh-CN" dirty="0"/>
            </a:p>
            <a:p>
              <a:pPr algn="ctr"/>
              <a:r>
                <a:rPr lang="zh-CN" altLang="en-US" dirty="0"/>
                <a:t>分享</a:t>
              </a:r>
              <a:endParaRPr lang="en-US" altLang="zh-CN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28CBC8-1013-4FE7-9EA9-076AEF201707}"/>
                </a:ext>
              </a:extLst>
            </p:cNvPr>
            <p:cNvSpPr/>
            <p:nvPr/>
          </p:nvSpPr>
          <p:spPr>
            <a:xfrm>
              <a:off x="4647303" y="1463040"/>
              <a:ext cx="5088363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严格教学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E91D06-DFA9-49A7-8DDC-6DAC44FFBF06}"/>
                </a:ext>
              </a:extLst>
            </p:cNvPr>
            <p:cNvSpPr/>
            <p:nvPr/>
          </p:nvSpPr>
          <p:spPr>
            <a:xfrm>
              <a:off x="4647304" y="2005373"/>
              <a:ext cx="5088364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兴趣培养，建立自信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6E07BB-D35D-4CA8-B286-2E931E654579}"/>
                </a:ext>
              </a:extLst>
            </p:cNvPr>
            <p:cNvSpPr/>
            <p:nvPr/>
          </p:nvSpPr>
          <p:spPr>
            <a:xfrm>
              <a:off x="4647303" y="2511769"/>
              <a:ext cx="5088365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3.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针对性教学，因材施教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A0DA8E-458C-47BA-B874-10A9FDD56241}"/>
                </a:ext>
              </a:extLst>
            </p:cNvPr>
            <p:cNvSpPr/>
            <p:nvPr/>
          </p:nvSpPr>
          <p:spPr>
            <a:xfrm>
              <a:off x="4647304" y="3018165"/>
              <a:ext cx="5088366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4.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课堂纪律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554F086-25B8-44CC-93EF-161FCEE3AD15}"/>
                </a:ext>
              </a:extLst>
            </p:cNvPr>
            <p:cNvSpPr/>
            <p:nvPr/>
          </p:nvSpPr>
          <p:spPr>
            <a:xfrm>
              <a:off x="4647303" y="4340205"/>
              <a:ext cx="5088367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1.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教学透明，想清楚具体的内容和目标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A84C43-64AA-4610-A03D-12421859EB24}"/>
                </a:ext>
              </a:extLst>
            </p:cNvPr>
            <p:cNvSpPr/>
            <p:nvPr/>
          </p:nvSpPr>
          <p:spPr>
            <a:xfrm>
              <a:off x="4647302" y="4845814"/>
              <a:ext cx="5088363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2.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教学内容展示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EBFCF05-BE37-4FD6-86E3-B19F40102C16}"/>
                </a:ext>
              </a:extLst>
            </p:cNvPr>
            <p:cNvSpPr/>
            <p:nvPr/>
          </p:nvSpPr>
          <p:spPr>
            <a:xfrm>
              <a:off x="4647303" y="5351424"/>
              <a:ext cx="5088362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3.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学员风采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ACED57-0F8A-4BC5-897F-B65430983E73}"/>
                </a:ext>
              </a:extLst>
            </p:cNvPr>
            <p:cNvSpPr/>
            <p:nvPr/>
          </p:nvSpPr>
          <p:spPr>
            <a:xfrm>
              <a:off x="4647303" y="5858606"/>
              <a:ext cx="5088362" cy="407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rPr>
                <a:t>4.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rPr>
                <a:t>谈资分享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1134C0-0667-44E3-9A37-8FE3B8DBCE2B}"/>
              </a:ext>
            </a:extLst>
          </p:cNvPr>
          <p:cNvSpPr/>
          <p:nvPr/>
        </p:nvSpPr>
        <p:spPr>
          <a:xfrm>
            <a:off x="8255000" y="1463039"/>
            <a:ext cx="2743200" cy="4802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让孩子有个表现的平台</a:t>
            </a:r>
          </a:p>
        </p:txBody>
      </p:sp>
    </p:spTree>
    <p:extLst>
      <p:ext uri="{BB962C8B-B14F-4D97-AF65-F5344CB8AC3E}">
        <p14:creationId xmlns:p14="http://schemas.microsoft.com/office/powerpoint/2010/main" val="40018225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627688" y="840016"/>
            <a:ext cx="0" cy="5154384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05A2D7-E306-4F04-BD1B-DB92229A0DD2}"/>
              </a:ext>
            </a:extLst>
          </p:cNvPr>
          <p:cNvGrpSpPr/>
          <p:nvPr/>
        </p:nvGrpSpPr>
        <p:grpSpPr>
          <a:xfrm>
            <a:off x="5430752" y="1991996"/>
            <a:ext cx="5092105" cy="940486"/>
            <a:chOff x="5430752" y="2449467"/>
            <a:chExt cx="5092105" cy="940486"/>
          </a:xfrm>
        </p:grpSpPr>
        <p:sp>
          <p:nvSpPr>
            <p:cNvPr id="17" name="MH_Entry_1"/>
            <p:cNvSpPr txBox="1"/>
            <p:nvPr>
              <p:custDataLst>
                <p:tags r:id="rId9"/>
              </p:custDataLst>
            </p:nvPr>
          </p:nvSpPr>
          <p:spPr>
            <a:xfrm>
              <a:off x="5979921" y="2449467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调研目的</a:t>
              </a:r>
            </a:p>
          </p:txBody>
        </p:sp>
        <p:sp>
          <p:nvSpPr>
            <p:cNvPr id="22" name="MH_Number_1"/>
            <p:cNvSpPr/>
            <p:nvPr>
              <p:custDataLst>
                <p:tags r:id="rId10"/>
              </p:custDataLst>
            </p:nvPr>
          </p:nvSpPr>
          <p:spPr>
            <a:xfrm>
              <a:off x="5430752" y="2697096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8AE1D4-0A5B-40D0-A367-7CEB3A10EA05}"/>
              </a:ext>
            </a:extLst>
          </p:cNvPr>
          <p:cNvGrpSpPr/>
          <p:nvPr/>
        </p:nvGrpSpPr>
        <p:grpSpPr>
          <a:xfrm>
            <a:off x="5430752" y="2826891"/>
            <a:ext cx="5092105" cy="940486"/>
            <a:chOff x="5430752" y="3302481"/>
            <a:chExt cx="5092105" cy="940486"/>
          </a:xfrm>
        </p:grpSpPr>
        <p:sp>
          <p:nvSpPr>
            <p:cNvPr id="27" name="MH_Entry_2"/>
            <p:cNvSpPr txBox="1"/>
            <p:nvPr>
              <p:custDataLst>
                <p:tags r:id="rId7"/>
              </p:custDataLst>
            </p:nvPr>
          </p:nvSpPr>
          <p:spPr>
            <a:xfrm>
              <a:off x="5979921" y="3302481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调研情况</a:t>
              </a:r>
              <a:r>
                <a:rPr lang="en-US" altLang="zh-CN" sz="2400" kern="0" spc="100" dirty="0">
                  <a:latin typeface="+mn-ea"/>
                </a:rPr>
                <a:t>&amp;</a:t>
              </a:r>
              <a:r>
                <a:rPr lang="zh-CN" altLang="en-US" sz="2400" kern="0" spc="100" dirty="0">
                  <a:latin typeface="+mn-ea"/>
                </a:rPr>
                <a:t>结论</a:t>
              </a:r>
              <a:r>
                <a:rPr lang="en-US" altLang="zh-CN" sz="2400" kern="0" spc="100" dirty="0">
                  <a:latin typeface="+mn-ea"/>
                </a:rPr>
                <a:t>&amp;</a:t>
              </a:r>
              <a:r>
                <a:rPr lang="zh-CN" altLang="en-US" sz="2400" kern="0" spc="100" dirty="0">
                  <a:latin typeface="+mn-ea"/>
                </a:rPr>
                <a:t>建议</a:t>
              </a:r>
            </a:p>
          </p:txBody>
        </p:sp>
        <p:sp>
          <p:nvSpPr>
            <p:cNvPr id="28" name="MH_Number_2"/>
            <p:cNvSpPr/>
            <p:nvPr>
              <p:custDataLst>
                <p:tags r:id="rId8"/>
              </p:custDataLst>
            </p:nvPr>
          </p:nvSpPr>
          <p:spPr>
            <a:xfrm>
              <a:off x="5430752" y="3550110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44F63C-0877-418A-B373-DD4A64654C5F}"/>
              </a:ext>
            </a:extLst>
          </p:cNvPr>
          <p:cNvGrpSpPr/>
          <p:nvPr/>
        </p:nvGrpSpPr>
        <p:grpSpPr>
          <a:xfrm>
            <a:off x="5430752" y="3661786"/>
            <a:ext cx="5092105" cy="940486"/>
            <a:chOff x="5430752" y="4010504"/>
            <a:chExt cx="5092105" cy="940486"/>
          </a:xfrm>
        </p:grpSpPr>
        <p:sp>
          <p:nvSpPr>
            <p:cNvPr id="10" name="MH_Entry_2">
              <a:extLst>
                <a:ext uri="{FF2B5EF4-FFF2-40B4-BE49-F238E27FC236}">
                  <a16:creationId xmlns:a16="http://schemas.microsoft.com/office/drawing/2014/main" id="{3139ECC5-C04C-4231-A0A0-380A2DD7040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979921" y="4010504"/>
              <a:ext cx="4542936" cy="940486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>
                <a:defRPr/>
              </a:pPr>
              <a:r>
                <a:rPr lang="zh-CN" altLang="en-US" sz="2400" kern="0" spc="100" dirty="0">
                  <a:latin typeface="+mn-ea"/>
                </a:rPr>
                <a:t>详细数据情况</a:t>
              </a:r>
            </a:p>
          </p:txBody>
        </p:sp>
        <p:sp>
          <p:nvSpPr>
            <p:cNvPr id="11" name="MH_Number_2">
              <a:extLst>
                <a:ext uri="{FF2B5EF4-FFF2-40B4-BE49-F238E27FC236}">
                  <a16:creationId xmlns:a16="http://schemas.microsoft.com/office/drawing/2014/main" id="{0856F4BC-B083-4094-9143-ABF9AA8122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430752" y="425813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MH_Others_2"/>
          <p:cNvSpPr txBox="1"/>
          <p:nvPr>
            <p:custDataLst>
              <p:tags r:id="rId3"/>
            </p:custDataLst>
          </p:nvPr>
        </p:nvSpPr>
        <p:spPr>
          <a:xfrm>
            <a:off x="1682384" y="2822941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chemeClr val="accent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6" name="MH_Others_3"/>
          <p:cNvSpPr txBox="1"/>
          <p:nvPr>
            <p:custDataLst>
              <p:tags r:id="rId4"/>
            </p:custDataLst>
          </p:nvPr>
        </p:nvSpPr>
        <p:spPr>
          <a:xfrm>
            <a:off x="16823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>
                <a:solidFill>
                  <a:srgbClr val="DDDD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kern="0" spc="300" dirty="0">
              <a:solidFill>
                <a:srgbClr val="DDDD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703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调研目的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8C0713-1CEC-4CAD-913C-F370DB33B23E}"/>
              </a:ext>
            </a:extLst>
          </p:cNvPr>
          <p:cNvSpPr/>
          <p:nvPr/>
        </p:nvSpPr>
        <p:spPr>
          <a:xfrm>
            <a:off x="1366221" y="1871831"/>
            <a:ext cx="2302136" cy="3926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猜想验证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30DC5-7779-4E0A-B485-0A4282DC5A34}"/>
              </a:ext>
            </a:extLst>
          </p:cNvPr>
          <p:cNvSpPr/>
          <p:nvPr/>
        </p:nvSpPr>
        <p:spPr>
          <a:xfrm>
            <a:off x="4944932" y="1871831"/>
            <a:ext cx="2302136" cy="3926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满意度调查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BC9224-405D-414E-A893-70E44AEE6EBA}"/>
              </a:ext>
            </a:extLst>
          </p:cNvPr>
          <p:cNvSpPr/>
          <p:nvPr/>
        </p:nvSpPr>
        <p:spPr>
          <a:xfrm>
            <a:off x="8620461" y="1871831"/>
            <a:ext cx="2302136" cy="3926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收集建议</a:t>
            </a:r>
          </a:p>
        </p:txBody>
      </p:sp>
    </p:spTree>
    <p:extLst>
      <p:ext uri="{BB962C8B-B14F-4D97-AF65-F5344CB8AC3E}">
        <p14:creationId xmlns:p14="http://schemas.microsoft.com/office/powerpoint/2010/main" val="1982362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696"/>
            <a:ext cx="10377969" cy="796011"/>
          </a:xfrm>
        </p:spPr>
        <p:txBody>
          <a:bodyPr>
            <a:normAutofit/>
          </a:bodyPr>
          <a:lstStyle/>
          <a:p>
            <a:r>
              <a:rPr lang="zh-CN" altLang="en-US" dirty="0"/>
              <a:t>调研总体情况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417084" y="1605635"/>
            <a:ext cx="9220200" cy="4310766"/>
            <a:chOff x="838200" y="1385501"/>
            <a:chExt cx="9220200" cy="431076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8200" y="1385501"/>
              <a:ext cx="9220200" cy="4310766"/>
              <a:chOff x="838200" y="1190520"/>
              <a:chExt cx="9220200" cy="536321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38200" y="2184133"/>
                <a:ext cx="2836333" cy="4369602"/>
              </a:xfrm>
              <a:prstGeom prst="rect">
                <a:avLst/>
              </a:prstGeom>
              <a:noFill/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b="1" dirty="0">
                    <a:solidFill>
                      <a:schemeClr val="tx1"/>
                    </a:solidFill>
                  </a:rPr>
                  <a:t>17</a:t>
                </a: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</a:rPr>
                  <a:t>题量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674533" y="2184133"/>
                <a:ext cx="6383867" cy="4369602"/>
              </a:xfrm>
              <a:prstGeom prst="rect">
                <a:avLst/>
              </a:prstGeom>
              <a:noFill/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38200" y="1190520"/>
                <a:ext cx="9220200" cy="993614"/>
              </a:xfrm>
              <a:prstGeom prst="rect">
                <a:avLst/>
              </a:prstGeom>
              <a:ln w="38100">
                <a:solidFill>
                  <a:srgbClr val="046F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回收问卷：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301	</a:t>
                </a: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无效问卷：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57	</a:t>
                </a: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有效问卷：</a:t>
                </a:r>
                <a:r>
                  <a:rPr lang="en-US" altLang="zh-CN" sz="24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244</a:t>
                </a:r>
                <a:endPara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926611" y="2617658"/>
              <a:ext cx="2970547" cy="2645084"/>
              <a:chOff x="4926611" y="2757600"/>
              <a:chExt cx="2970547" cy="2645084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926611" y="2757600"/>
                <a:ext cx="2834291" cy="461665"/>
                <a:chOff x="4926611" y="3043350"/>
                <a:chExt cx="2834291" cy="461665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4926611" y="3070792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796903" y="3043350"/>
                  <a:ext cx="19639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猜想验证</a:t>
                  </a:r>
                  <a:r>
                    <a:rPr lang="en-US" altLang="zh-CN" sz="2400" dirty="0"/>
                    <a:t>(14)</a:t>
                  </a: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4926611" y="4941019"/>
                <a:ext cx="2970547" cy="461665"/>
                <a:chOff x="4926611" y="5954575"/>
                <a:chExt cx="2970547" cy="461665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926611" y="5982017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796903" y="5954575"/>
                  <a:ext cx="2100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开放性建议</a:t>
                  </a:r>
                  <a:r>
                    <a:rPr lang="en-US" altLang="zh-CN" sz="2400" dirty="0"/>
                    <a:t>(1)</a:t>
                  </a:r>
                  <a:endParaRPr lang="zh-CN" altLang="en-US" sz="2400" dirty="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926611" y="3849309"/>
                <a:ext cx="2970547" cy="461665"/>
                <a:chOff x="4926611" y="4268130"/>
                <a:chExt cx="2970547" cy="461665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4926611" y="4295572"/>
                  <a:ext cx="406781" cy="4067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796903" y="4268130"/>
                  <a:ext cx="21002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满意度调查</a:t>
                  </a:r>
                  <a:r>
                    <a:rPr lang="en-US" altLang="zh-CN" sz="2400" dirty="0"/>
                    <a:t>(2)</a:t>
                  </a:r>
                  <a:endParaRPr lang="zh-CN" altLang="en-US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56957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5109-F279-4C65-9250-992BBC51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ACEE6A-C193-4C0F-B294-5BD7EF9B925D}"/>
              </a:ext>
            </a:extLst>
          </p:cNvPr>
          <p:cNvSpPr txBox="1"/>
          <p:nvPr/>
        </p:nvSpPr>
        <p:spPr>
          <a:xfrm>
            <a:off x="1002391" y="1749682"/>
            <a:ext cx="1004958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孩子父母，对孩子在乒乓上的深度发展支持意愿一般，基于此又细分为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类：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类：纯托管型父母，没啥时间。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类：兴趣型父母，有时间关注学习情况，主要是为了培养孩子课外兴趣，在身体素质和心理素质上能有所提高。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类：技能培养型父母，与孩子的乒乓互动尚可，对教学有一定的预期，会留意孩子的成长情况，希望孩子有自信和取得成就。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DA0E0B-0531-4BC8-AC95-085F751E6017}"/>
              </a:ext>
            </a:extLst>
          </p:cNvPr>
          <p:cNvSpPr/>
          <p:nvPr/>
        </p:nvSpPr>
        <p:spPr>
          <a:xfrm>
            <a:off x="859715" y="1282998"/>
            <a:ext cx="76200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40F563-F3B0-4682-889D-BD50420D2CFA}"/>
              </a:ext>
            </a:extLst>
          </p:cNvPr>
          <p:cNvSpPr/>
          <p:nvPr/>
        </p:nvSpPr>
        <p:spPr>
          <a:xfrm>
            <a:off x="1002391" y="122359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家长画像概述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09A743-CB68-4983-BC31-BB1DCF454AEE}"/>
              </a:ext>
            </a:extLst>
          </p:cNvPr>
          <p:cNvSpPr/>
          <p:nvPr/>
        </p:nvSpPr>
        <p:spPr>
          <a:xfrm>
            <a:off x="859715" y="3150780"/>
            <a:ext cx="76200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0BF9-0E1D-471D-B9D6-EA4AF5DDABC1}"/>
              </a:ext>
            </a:extLst>
          </p:cNvPr>
          <p:cNvSpPr/>
          <p:nvPr/>
        </p:nvSpPr>
        <p:spPr>
          <a:xfrm>
            <a:off x="1002391" y="30913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业务情况调研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235E96-8B67-4861-BB02-68E9B1B9498C}"/>
              </a:ext>
            </a:extLst>
          </p:cNvPr>
          <p:cNvSpPr txBox="1"/>
          <p:nvPr/>
        </p:nvSpPr>
        <p:spPr>
          <a:xfrm>
            <a:off x="1002391" y="3617464"/>
            <a:ext cx="10049585" cy="258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课堂时间安排影响的家长数量较大，虽大部分尚可调整，但仍有一部分会有严重冲突。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家长不太清楚教学内容和目标，容易出现质疑。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课程内容分享和孩子改善感知这块，还不太完善，会让家长觉得不太值得。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课堂纪律给家长的感觉不太严格，有待完善。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十分相信教学质量的家长只有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22%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，整体教学质量与规范有待提升。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十分喜欢乒乓球的占比在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40%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，兴趣引导培养这块有待加强。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开放性建议中，大量家长提出针对性教学的建议。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开放性建议中，大量家长提出希望孩子有更多的竞争环境和展示平台。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开放性建议中，大量家长提出需要加强家校沟通。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43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5109-F279-4C65-9250-992BBC51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ACEE6A-C193-4C0F-B294-5BD7EF9B925D}"/>
              </a:ext>
            </a:extLst>
          </p:cNvPr>
          <p:cNvSpPr txBox="1"/>
          <p:nvPr/>
        </p:nvSpPr>
        <p:spPr>
          <a:xfrm>
            <a:off x="1002391" y="1692974"/>
            <a:ext cx="10049585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绝大部分都是父母一代，在迭代过程中暂不考虑家长为老一辈的场景。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家校互动模块中，除了学员改善的强调，同时加强显示甚至每节课的详细教学和总课程的内容及目标，让家长明白消费。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针对性学员点评，让每个家长都感知到教练有针对性教学。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之前猜想中，大部分家长都是没有时间监督学生作业，有意弱化作业模块，接下来的方案将正常显示。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开放性建议中，有家长谈到与孩子交流乒乓没话题，可以在乒乓球科普分享这块做一些尝试。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DA0E0B-0531-4BC8-AC95-085F751E6017}"/>
              </a:ext>
            </a:extLst>
          </p:cNvPr>
          <p:cNvSpPr/>
          <p:nvPr/>
        </p:nvSpPr>
        <p:spPr>
          <a:xfrm>
            <a:off x="859715" y="1342400"/>
            <a:ext cx="76200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C8B7B2-58C1-466A-8EE9-84FDC2A77163}"/>
              </a:ext>
            </a:extLst>
          </p:cNvPr>
          <p:cNvSpPr/>
          <p:nvPr/>
        </p:nvSpPr>
        <p:spPr>
          <a:xfrm>
            <a:off x="1002390" y="1342400"/>
            <a:ext cx="10377969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产品上迭代上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425E58-486D-4630-8DF4-7374F011EA8A}"/>
              </a:ext>
            </a:extLst>
          </p:cNvPr>
          <p:cNvSpPr/>
          <p:nvPr/>
        </p:nvSpPr>
        <p:spPr>
          <a:xfrm>
            <a:off x="859715" y="3274120"/>
            <a:ext cx="76200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D1B1AA-6216-44E9-9572-2F8135DEEB98}"/>
              </a:ext>
            </a:extLst>
          </p:cNvPr>
          <p:cNvSpPr/>
          <p:nvPr/>
        </p:nvSpPr>
        <p:spPr>
          <a:xfrm>
            <a:off x="1002391" y="3274120"/>
            <a:ext cx="10377968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新生获取上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8F9409-EDCB-45A8-8419-F139427051E2}"/>
              </a:ext>
            </a:extLst>
          </p:cNvPr>
          <p:cNvSpPr txBox="1"/>
          <p:nvPr/>
        </p:nvSpPr>
        <p:spPr>
          <a:xfrm>
            <a:off x="1002391" y="3663542"/>
            <a:ext cx="10049585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强调身体素质的影响，特别是视力、反应速度和敏捷程度。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除正常宣传外，突出强调课程额外的优势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竞争对抗活动和大型对抗比赛。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1F2B35-E6B6-4A05-88C3-2974CB8E5EF7}"/>
              </a:ext>
            </a:extLst>
          </p:cNvPr>
          <p:cNvSpPr/>
          <p:nvPr/>
        </p:nvSpPr>
        <p:spPr>
          <a:xfrm>
            <a:off x="859715" y="4432369"/>
            <a:ext cx="76200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02875E-6B53-4668-BAF4-42D49EE4B704}"/>
              </a:ext>
            </a:extLst>
          </p:cNvPr>
          <p:cNvSpPr/>
          <p:nvPr/>
        </p:nvSpPr>
        <p:spPr>
          <a:xfrm>
            <a:off x="1002391" y="4432369"/>
            <a:ext cx="10377968" cy="250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教学过程上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344D9A-4020-4A78-A0DE-A221943F5D65}"/>
              </a:ext>
            </a:extLst>
          </p:cNvPr>
          <p:cNvSpPr txBox="1"/>
          <p:nvPr/>
        </p:nvSpPr>
        <p:spPr>
          <a:xfrm>
            <a:off x="1002391" y="4821791"/>
            <a:ext cx="1004958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加强与家长沟通，加强与孩子的关系。家长的支持来自于教学反馈，教学反馈有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个主要渠道，要么来自孩子，要么来自老师的教学分享。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课堂教学的标准化，包括：流程，纪律要求，内容及教学方式等等，其中教学方式中要特别注意兴趣引导。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课堂总结和学员点评规范化，应作为日常工作内容。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9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家长群体中是否有相当一部分的老一辈？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29DEDF-5E62-4B6D-BF7D-C7CA9096512A}"/>
              </a:ext>
            </a:extLst>
          </p:cNvPr>
          <p:cNvGrpSpPr/>
          <p:nvPr/>
        </p:nvGrpSpPr>
        <p:grpSpPr>
          <a:xfrm>
            <a:off x="3256492" y="2221919"/>
            <a:ext cx="5541384" cy="3147708"/>
            <a:chOff x="554616" y="2221919"/>
            <a:chExt cx="5541384" cy="3147708"/>
          </a:xfrm>
        </p:grpSpPr>
        <p:sp>
          <p:nvSpPr>
            <p:cNvPr id="5" name="文本框 4"/>
            <p:cNvSpPr txBox="1"/>
            <p:nvPr/>
          </p:nvSpPr>
          <p:spPr>
            <a:xfrm>
              <a:off x="2076408" y="2221919"/>
              <a:ext cx="249780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Q1. </a:t>
              </a:r>
              <a:r>
                <a:rPr lang="zh-CN" altLang="en-US" sz="14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您与孩子的关系是什么？</a:t>
              </a:r>
            </a:p>
          </p:txBody>
        </p:sp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6EF3C063-0021-42C4-96F0-9511B6F7A8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3129535"/>
                </p:ext>
              </p:extLst>
            </p:nvPr>
          </p:nvGraphicFramePr>
          <p:xfrm>
            <a:off x="554616" y="2490861"/>
            <a:ext cx="5541384" cy="28787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46183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9D78-2CDF-4A7A-BAF8-3C99CD0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家长选择乒乓的最大影响因素是什么？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3D5BA2-7EEC-4E10-BEBD-FF501193F893}"/>
              </a:ext>
            </a:extLst>
          </p:cNvPr>
          <p:cNvSpPr txBox="1"/>
          <p:nvPr/>
        </p:nvSpPr>
        <p:spPr>
          <a:xfrm>
            <a:off x="3729119" y="1201377"/>
            <a:ext cx="4596130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Q2.	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您支持孩子学乒乓的最大原因是什么？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3AACFAA-70E2-46D7-ABB4-B50C8FC7E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807124"/>
              </p:ext>
            </p:extLst>
          </p:nvPr>
        </p:nvGraphicFramePr>
        <p:xfrm>
          <a:off x="2539652" y="2112677"/>
          <a:ext cx="6975064" cy="3623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61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D58E008-2A44-412F-AEBB-3E4E64862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186515"/>
              </p:ext>
            </p:extLst>
          </p:nvPr>
        </p:nvGraphicFramePr>
        <p:xfrm>
          <a:off x="4251214" y="1722488"/>
          <a:ext cx="2399852" cy="200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F727F1-6983-42A6-8936-2AB2FDA877D9}"/>
              </a:ext>
            </a:extLst>
          </p:cNvPr>
          <p:cNvSpPr/>
          <p:nvPr/>
        </p:nvSpPr>
        <p:spPr>
          <a:xfrm>
            <a:off x="3454400" y="1208275"/>
            <a:ext cx="4113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Q3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您平时有时间去了解孩子的乒乓学习情况吗</a:t>
            </a:r>
            <a:r>
              <a:rPr lang="zh-CN" altLang="en-US" sz="1400" dirty="0"/>
              <a:t>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4A4E44-D479-4106-BA48-0BDF3FA1E97F}"/>
              </a:ext>
            </a:extLst>
          </p:cNvPr>
          <p:cNvSpPr/>
          <p:nvPr/>
        </p:nvSpPr>
        <p:spPr>
          <a:xfrm>
            <a:off x="838200" y="3961777"/>
            <a:ext cx="393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Q4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您愿意与老师沟通孩子的乒乓学习情况吗？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1D16522-03EB-4309-9AC2-C94D0BF76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344590"/>
              </p:ext>
            </p:extLst>
          </p:nvPr>
        </p:nvGraphicFramePr>
        <p:xfrm>
          <a:off x="212456" y="4497294"/>
          <a:ext cx="4813168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AE1D7B44-9ACB-4F88-9E38-F2DAFDF3C723}"/>
              </a:ext>
            </a:extLst>
          </p:cNvPr>
          <p:cNvSpPr/>
          <p:nvPr/>
        </p:nvSpPr>
        <p:spPr>
          <a:xfrm>
            <a:off x="6527062" y="396177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Q9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 若能提供现场教学视频(甚至直播)，您愿意观看么？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A354131C-17D4-4F01-BAAD-6883412D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孩子的家长是否具备课堂互动的前提的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时间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意愿？</a:t>
            </a:r>
            <a:endParaRPr lang="zh-CN" alt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958A62B-6221-41A2-BB99-2C8D03A9C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286421"/>
              </p:ext>
            </p:extLst>
          </p:nvPr>
        </p:nvGraphicFramePr>
        <p:xfrm>
          <a:off x="6096000" y="4474509"/>
          <a:ext cx="5541384" cy="20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6452187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90,291,"/>
  <p:tag name="MH_CONTENTSID" val="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AUTOCOLOR" val="TRUE"/>
  <p:tag name="MH_TYPE" val="CONTENTS"/>
  <p:tag name="ID" val="5471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ENTRY"/>
  <p:tag name="ID" val="547136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801155013"/>
  <p:tag name="MH_LIBRARY" val="CONTENTS"/>
  <p:tag name="MH_TYPE" val="NUMBER"/>
  <p:tag name="ID" val="547136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3zxkufof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A000120151104A05KPBG</Template>
  <TotalTime>2249</TotalTime>
  <Words>1350</Words>
  <Application>Microsoft Office PowerPoint</Application>
  <PresentationFormat>宽屏</PresentationFormat>
  <Paragraphs>181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华文细黑</vt:lpstr>
      <vt:lpstr>华文中宋</vt:lpstr>
      <vt:lpstr>幼圆</vt:lpstr>
      <vt:lpstr>Arial</vt:lpstr>
      <vt:lpstr>Calibri</vt:lpstr>
      <vt:lpstr>Wingdings</vt:lpstr>
      <vt:lpstr>A000120140530A99PPBG</vt:lpstr>
      <vt:lpstr>校园课问卷调研</vt:lpstr>
      <vt:lpstr>PowerPoint 演示文稿</vt:lpstr>
      <vt:lpstr>调研目的</vt:lpstr>
      <vt:lpstr>调研总体情况</vt:lpstr>
      <vt:lpstr>结论</vt:lpstr>
      <vt:lpstr>建议</vt:lpstr>
      <vt:lpstr>家长群体中是否有相当一部分的老一辈？</vt:lpstr>
      <vt:lpstr>家长选择乒乓的最大影响因素是什么？</vt:lpstr>
      <vt:lpstr>孩子的家长是否具备课堂互动的前提的——时间&amp;意愿？</vt:lpstr>
      <vt:lpstr>家长对孩子上乒乓课的态度是如何的？</vt:lpstr>
      <vt:lpstr>家长是否支持孩子在乒乓球的深度发展？</vt:lpstr>
      <vt:lpstr>家长是否支持孩子在乒乓球的深度发展？</vt:lpstr>
      <vt:lpstr>时间安排上对家长造成了什么影响？</vt:lpstr>
      <vt:lpstr>对当前校园课的评价如何？</vt:lpstr>
      <vt:lpstr>家长的开放性建议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</dc:creator>
  <cp:lastModifiedBy>申 波</cp:lastModifiedBy>
  <cp:revision>606</cp:revision>
  <dcterms:created xsi:type="dcterms:W3CDTF">2018-09-11T10:26:16Z</dcterms:created>
  <dcterms:modified xsi:type="dcterms:W3CDTF">2020-01-18T06:15:39Z</dcterms:modified>
</cp:coreProperties>
</file>