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5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6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7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8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9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0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1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2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23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4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5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6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9" r:id="rId3"/>
    <p:sldId id="303" r:id="rId4"/>
    <p:sldId id="309" r:id="rId5"/>
    <p:sldId id="304" r:id="rId6"/>
    <p:sldId id="352" r:id="rId7"/>
    <p:sldId id="326" r:id="rId8"/>
    <p:sldId id="344" r:id="rId9"/>
    <p:sldId id="345" r:id="rId10"/>
    <p:sldId id="347" r:id="rId11"/>
    <p:sldId id="353" r:id="rId12"/>
    <p:sldId id="349" r:id="rId13"/>
    <p:sldId id="350" r:id="rId14"/>
    <p:sldId id="351" r:id="rId15"/>
    <p:sldId id="342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9" r:id="rId28"/>
    <p:sldId id="340" r:id="rId29"/>
    <p:sldId id="341" r:id="rId30"/>
    <p:sldId id="338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FB6"/>
    <a:srgbClr val="797979"/>
    <a:srgbClr val="FFFFFF"/>
    <a:srgbClr val="0070C0"/>
    <a:srgbClr val="22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9" autoAdjust="0"/>
    <p:restoredTop sz="77843" autoAdjust="0"/>
  </p:normalViewPr>
  <p:slideViewPr>
    <p:cSldViewPr snapToGrid="0">
      <p:cViewPr varScale="1">
        <p:scale>
          <a:sx n="89" d="100"/>
          <a:sy n="8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父母</c:v>
                </c:pt>
                <c:pt idx="1">
                  <c:v>爷爷/奶奶/外公/外婆</c:v>
                </c:pt>
                <c:pt idx="2">
                  <c:v>其他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240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94-45CD-AD6E-D6D2ABF86F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94-45CD-AD6E-D6D2ABF86F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94-45CD-AD6E-D6D2ABF86FDF}"/>
              </c:ext>
            </c:extLst>
          </c:dPt>
          <c:dLbls>
            <c:dLbl>
              <c:idx val="0"/>
              <c:layout>
                <c:manualLayout>
                  <c:x val="-4.8990468807070579E-2"/>
                  <c:y val="0.1157798760991206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94-45CD-AD6E-D6D2ABF86FDF}"/>
                </c:ext>
              </c:extLst>
            </c:dLbl>
            <c:dLbl>
              <c:idx val="1"/>
              <c:layout>
                <c:manualLayout>
                  <c:x val="-5.1631144854787182E-2"/>
                  <c:y val="-0.2849270583533173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94-45CD-AD6E-D6D2ABF86FDF}"/>
                </c:ext>
              </c:extLst>
            </c:dLbl>
            <c:dLbl>
              <c:idx val="2"/>
              <c:layout>
                <c:manualLayout>
                  <c:x val="8.2126595088880316E-2"/>
                  <c:y val="0.1952393085531574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94-45CD-AD6E-D6D2ABF86F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从来没有</c:v>
                </c:pt>
                <c:pt idx="1">
                  <c:v>偶尔</c:v>
                </c:pt>
                <c:pt idx="2">
                  <c:v>经常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</c:v>
                </c:pt>
                <c:pt idx="1">
                  <c:v>149</c:v>
                </c:pt>
                <c:pt idx="2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94-45CD-AD6E-D6D2ABF86F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AE-4E00-8924-1FE43E023C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AE-4E00-8924-1FE43E023C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AE-4E00-8924-1FE43E023C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AE-4E00-8924-1FE43E023C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6AE-4E00-8924-1FE43E023C7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AE-4E00-8924-1FE43E023C71}"/>
                </c:ext>
              </c:extLst>
            </c:dLbl>
            <c:dLbl>
              <c:idx val="1"/>
              <c:layout>
                <c:manualLayout>
                  <c:x val="-4.0824458294173444E-2"/>
                  <c:y val="9.34482414068744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AE-4E00-8924-1FE43E023C71}"/>
                </c:ext>
              </c:extLst>
            </c:dLbl>
            <c:dLbl>
              <c:idx val="2"/>
              <c:layout>
                <c:manualLayout>
                  <c:x val="-9.1629275285740969E-2"/>
                  <c:y val="-0.2399146022983459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AE-4E00-8924-1FE43E023C71}"/>
                </c:ext>
              </c:extLst>
            </c:dLbl>
            <c:dLbl>
              <c:idx val="3"/>
              <c:layout>
                <c:manualLayout>
                  <c:x val="8.0317841174695703E-2"/>
                  <c:y val="0.1160951239008792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AE-4E00-8924-1FE43E023C7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6AE-4E00-8924-1FE43E023C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23</c:v>
                </c:pt>
                <c:pt idx="2">
                  <c:v>147</c:v>
                </c:pt>
                <c:pt idx="3">
                  <c:v>58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6AE-4E00-8924-1FE43E023C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5B-4236-B376-B6380470E2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5B-4236-B376-B6380470E2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5B-4236-B376-B6380470E2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5B-4236-B376-B6380470E27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75B-4236-B376-B6380470E27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5B-4236-B376-B6380470E27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5B-4236-B376-B6380470E27C}"/>
                </c:ext>
              </c:extLst>
            </c:dLbl>
            <c:dLbl>
              <c:idx val="2"/>
              <c:layout>
                <c:manualLayout>
                  <c:x val="-6.3571483225129316E-2"/>
                  <c:y val="0.124518884892086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5B-4236-B376-B6380470E27C}"/>
                </c:ext>
              </c:extLst>
            </c:dLbl>
            <c:dLbl>
              <c:idx val="3"/>
              <c:layout>
                <c:manualLayout>
                  <c:x val="-5.8704468053468233E-2"/>
                  <c:y val="-0.25704436450839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5B-4236-B376-B6380470E27C}"/>
                </c:ext>
              </c:extLst>
            </c:dLbl>
            <c:dLbl>
              <c:idx val="4"/>
              <c:layout>
                <c:manualLayout>
                  <c:x val="7.291192958293452E-2"/>
                  <c:y val="0.2061400879296562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5B-4236-B376-B6380470E2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30</c:v>
                </c:pt>
                <c:pt idx="3">
                  <c:v>145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5B-4236-B376-B6380470E27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26-46BD-A16A-CB76DBD449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26-46BD-A16A-CB76DBD449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26-46BD-A16A-CB76DBD449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E26-46BD-A16A-CB76DBD4494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E26-46BD-A16A-CB76DBD4494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26-46BD-A16A-CB76DBD4494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E26-46BD-A16A-CB76DBD44941}"/>
                </c:ext>
              </c:extLst>
            </c:dLbl>
            <c:dLbl>
              <c:idx val="3"/>
              <c:layout>
                <c:manualLayout>
                  <c:x val="3.6639041798944089E-2"/>
                  <c:y val="-0.232801258992805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E26-46BD-A16A-CB76DBD449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56</c:v>
                </c:pt>
                <c:pt idx="3">
                  <c:v>133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E26-46BD-A16A-CB76DBD4494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55-47F5-B234-5705353A95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55-47F5-B234-5705353A95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55-47F5-B234-5705353A95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5-47F5-B234-5705353A958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55-47F5-B234-5705353A958B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55-47F5-B234-5705353A958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55-47F5-B234-5705353A958B}"/>
                </c:ext>
              </c:extLst>
            </c:dLbl>
            <c:dLbl>
              <c:idx val="2"/>
              <c:layout>
                <c:manualLayout>
                  <c:x val="-8.2727347536283441E-2"/>
                  <c:y val="0.1354961031175059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55-47F5-B234-5705353A958B}"/>
                </c:ext>
              </c:extLst>
            </c:dLbl>
            <c:dLbl>
              <c:idx val="3"/>
              <c:layout>
                <c:manualLayout>
                  <c:x val="8.064645944045748E-2"/>
                  <c:y val="-0.2287150119183011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55-47F5-B234-5705353A958B}"/>
                </c:ext>
              </c:extLst>
            </c:dLbl>
            <c:dLbl>
              <c:idx val="4"/>
              <c:layout>
                <c:manualLayout>
                  <c:x val="6.2669722942860398E-2"/>
                  <c:y val="0.1473855915267785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A55-47F5-B234-5705353A95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71</c:v>
                </c:pt>
                <c:pt idx="3">
                  <c:v>122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A55-47F5-B234-5705353A95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52-4FBD-96AA-9C08183935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52-4FBD-96AA-9C08183935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52-4FBD-96AA-9C08183935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52-4FBD-96AA-9C08183935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152-4FBD-96AA-9C08183935FD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52-4FBD-96AA-9C08183935FD}"/>
                </c:ext>
              </c:extLst>
            </c:dLbl>
            <c:dLbl>
              <c:idx val="1"/>
              <c:layout>
                <c:manualLayout>
                  <c:x val="-8.022580640504258E-2"/>
                  <c:y val="0.1899730215827338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52-4FBD-96AA-9C08183935F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52-4FBD-96AA-9C08183935FD}"/>
                </c:ext>
              </c:extLst>
            </c:dLbl>
            <c:dLbl>
              <c:idx val="3"/>
              <c:layout>
                <c:manualLayout>
                  <c:x val="6.7018997420139087E-2"/>
                  <c:y val="-0.2472342126298960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52-4FBD-96AA-9C08183935FD}"/>
                </c:ext>
              </c:extLst>
            </c:dLbl>
            <c:dLbl>
              <c:idx val="4"/>
              <c:layout>
                <c:manualLayout>
                  <c:x val="6.545566955836303E-2"/>
                  <c:y val="0.1010371702637889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152-4FBD-96AA-9C08183935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十分担心</c:v>
                </c:pt>
                <c:pt idx="1">
                  <c:v>有点担心</c:v>
                </c:pt>
                <c:pt idx="2">
                  <c:v>无所谓</c:v>
                </c:pt>
                <c:pt idx="3">
                  <c:v>信任</c:v>
                </c:pt>
                <c:pt idx="4">
                  <c:v>十分信任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53</c:v>
                </c:pt>
                <c:pt idx="2">
                  <c:v>7</c:v>
                </c:pt>
                <c:pt idx="3">
                  <c:v>138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152-4FBD-96AA-9C08183935F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C8-44E8-A69C-BA10C8E344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C8-44E8-A69C-BA10C8E344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C8-44E8-A69C-BA10C8E344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C8-44E8-A69C-BA10C8E344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C8-44E8-A69C-BA10C8E3449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3C8-44E8-A69C-BA10C8E3449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C8-44E8-A69C-BA10C8E344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讨厌</c:v>
                </c:pt>
                <c:pt idx="2">
                  <c:v>一般</c:v>
                </c:pt>
                <c:pt idx="3">
                  <c:v>喜欢</c:v>
                </c:pt>
                <c:pt idx="4">
                  <c:v>非常喜欢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31</c:v>
                </c:pt>
                <c:pt idx="3">
                  <c:v>113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C8-44E8-A69C-BA10C8E3449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07-47FD-8210-7626E29617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25B-4338-B383-ACED914764E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孩子自己的兴趣</c:v>
                </c:pt>
                <c:pt idx="1">
                  <c:v>身体素质/视力/敏捷</c:v>
                </c:pt>
                <c:pt idx="2">
                  <c:v>竞争对抗能力</c:v>
                </c:pt>
                <c:pt idx="3">
                  <c:v>安全，简单</c:v>
                </c:pt>
                <c:pt idx="4">
                  <c:v>找到朋友</c:v>
                </c:pt>
                <c:pt idx="5">
                  <c:v>职业发展</c:v>
                </c:pt>
                <c:pt idx="6">
                  <c:v>其他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87</c:v>
                </c:pt>
                <c:pt idx="1">
                  <c:v>91</c:v>
                </c:pt>
                <c:pt idx="2">
                  <c:v>12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没有时间</c:v>
                </c:pt>
                <c:pt idx="1">
                  <c:v>比较忙碌</c:v>
                </c:pt>
                <c:pt idx="2">
                  <c:v>有时间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108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18-445C-80E9-A7C635C3D57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dLbl>
              <c:idx val="3"/>
              <c:layout>
                <c:manualLayout>
                  <c:x val="-0.1287763129211042"/>
                  <c:y val="-8.737146402312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F18-445C-80E9-A7C635C3D570}"/>
                </c:ext>
              </c:extLst>
            </c:dLbl>
            <c:dLbl>
              <c:idx val="4"/>
              <c:layout>
                <c:manualLayout>
                  <c:x val="0.13938485403646458"/>
                  <c:y val="5.31616671865653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5B-4338-B383-ACED914764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非常不愿意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132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08-4C07-9C61-F9D87804894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08-4C07-9C61-F9D87804894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08-4C07-9C61-F9D87804894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08-4C07-9C61-F9D87804894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08-4C07-9C61-F9D87804894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D08-4C07-9C61-F9D87804894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D08-4C07-9C61-F9D87804894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08-4C07-9C61-F9D87804894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08-4C07-9C61-F9D87804894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D08-4C07-9C61-F9D8780489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孩子自己的兴趣</c:v>
                </c:pt>
                <c:pt idx="1">
                  <c:v>身体素质</c:v>
                </c:pt>
                <c:pt idx="2">
                  <c:v>竞争对抗能力</c:v>
                </c:pt>
                <c:pt idx="3">
                  <c:v>安全，简单</c:v>
                </c:pt>
                <c:pt idx="4">
                  <c:v>朋友社交</c:v>
                </c:pt>
                <c:pt idx="5">
                  <c:v>职业发展</c:v>
                </c:pt>
                <c:pt idx="6">
                  <c:v>其他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87</c:v>
                </c:pt>
                <c:pt idx="1">
                  <c:v>91</c:v>
                </c:pt>
                <c:pt idx="2">
                  <c:v>12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D08-4C07-9C61-F9D8780489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孩子自己的兴趣</c:v>
                </c:pt>
                <c:pt idx="1">
                  <c:v>身体素质</c:v>
                </c:pt>
                <c:pt idx="2">
                  <c:v>竞争对抗能力</c:v>
                </c:pt>
                <c:pt idx="3">
                  <c:v>安全，简单</c:v>
                </c:pt>
                <c:pt idx="4">
                  <c:v>朋友社交</c:v>
                </c:pt>
                <c:pt idx="5">
                  <c:v>职业发展</c:v>
                </c:pt>
                <c:pt idx="6">
                  <c:v>其他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F-CD08-4C07-9C61-F9D878048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11975568"/>
        <c:axId val="511975888"/>
      </c:barChart>
      <c:catAx>
        <c:axId val="511975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1975888"/>
        <c:auto val="1"/>
        <c:lblAlgn val="ctr"/>
        <c:lblOffset val="100"/>
        <c:noMultiLvlLbl val="0"/>
      </c:catAx>
      <c:valAx>
        <c:axId val="51197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1975568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严格，按专业运动员训练</c:v>
                </c:pt>
                <c:pt idx="1">
                  <c:v>无所谓</c:v>
                </c:pt>
                <c:pt idx="2">
                  <c:v>轻松，健康安全快乐即可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119</c:v>
                </c:pt>
                <c:pt idx="1">
                  <c:v>4</c:v>
                </c:pt>
                <c:pt idx="2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2E-41D4-9D66-09DFB93F65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无所谓</c:v>
                </c:pt>
                <c:pt idx="3">
                  <c:v>赞同</c:v>
                </c:pt>
                <c:pt idx="4">
                  <c:v>十分赞同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30</c:v>
                </c:pt>
                <c:pt idx="3">
                  <c:v>151</c:v>
                </c:pt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不清楚</c:v>
                </c:pt>
                <c:pt idx="1">
                  <c:v>了解大概</c:v>
                </c:pt>
                <c:pt idx="2">
                  <c:v>十分清楚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35</c:v>
                </c:pt>
                <c:pt idx="2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非常影响，经常冲突</c:v>
                </c:pt>
                <c:pt idx="1">
                  <c:v>影响一般，能调整</c:v>
                </c:pt>
                <c:pt idx="2">
                  <c:v>不影响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</c:v>
                </c:pt>
                <c:pt idx="1">
                  <c:v>144</c:v>
                </c:pt>
                <c:pt idx="2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F53-4497-A0B9-0E32F2B2A20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111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从来没有</c:v>
                </c:pt>
                <c:pt idx="1">
                  <c:v>偶尔</c:v>
                </c:pt>
                <c:pt idx="2">
                  <c:v>经常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</c:v>
                </c:pt>
                <c:pt idx="1">
                  <c:v>149</c:v>
                </c:pt>
                <c:pt idx="2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0E-4262-9A8D-F843FA5255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23</c:v>
                </c:pt>
                <c:pt idx="2">
                  <c:v>147</c:v>
                </c:pt>
                <c:pt idx="3">
                  <c:v>58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DC-4EE3-B177-5CDF5B885B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30</c:v>
                </c:pt>
                <c:pt idx="3">
                  <c:v>145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9B-4BA3-9DD3-922DA6D46ED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56</c:v>
                </c:pt>
                <c:pt idx="3">
                  <c:v>133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60-4E6F-BE61-F0B39E4669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71</c:v>
                </c:pt>
                <c:pt idx="3">
                  <c:v>122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66-4825-87DB-4910C1DB15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66-4825-87DB-4910C1DB15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66-4825-87DB-4910C1DB15C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66-4825-87DB-4910C1DB15CE}"/>
                </c:ext>
              </c:extLst>
            </c:dLbl>
            <c:dLbl>
              <c:idx val="1"/>
              <c:layout>
                <c:manualLayout>
                  <c:x val="-0.22079667039267237"/>
                  <c:y val="-4.1085659619434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66-4825-87DB-4910C1DB15CE}"/>
                </c:ext>
              </c:extLst>
            </c:dLbl>
            <c:dLbl>
              <c:idx val="2"/>
              <c:layout>
                <c:manualLayout>
                  <c:x val="0.2209845629875907"/>
                  <c:y val="-3.239235144502806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66-4825-87DB-4910C1DB15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没有时间</c:v>
                </c:pt>
                <c:pt idx="1">
                  <c:v>比较忙碌</c:v>
                </c:pt>
                <c:pt idx="2">
                  <c:v>有时间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108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66-4825-87DB-4910C1DB15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60-4E6F-BE61-F0B39E4669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十分担心</c:v>
                </c:pt>
                <c:pt idx="1">
                  <c:v>有点担心</c:v>
                </c:pt>
                <c:pt idx="2">
                  <c:v>无所谓</c:v>
                </c:pt>
                <c:pt idx="3">
                  <c:v>信任</c:v>
                </c:pt>
                <c:pt idx="4">
                  <c:v>十分信任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53</c:v>
                </c:pt>
                <c:pt idx="2">
                  <c:v>7</c:v>
                </c:pt>
                <c:pt idx="3">
                  <c:v>138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60-4E6F-BE61-F0B39E4669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B-4338-B383-ACED914764E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讨厌</c:v>
                </c:pt>
                <c:pt idx="2">
                  <c:v>一般</c:v>
                </c:pt>
                <c:pt idx="3">
                  <c:v>喜欢</c:v>
                </c:pt>
                <c:pt idx="4">
                  <c:v>非常喜欢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31</c:v>
                </c:pt>
                <c:pt idx="3">
                  <c:v>113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A-4CF6-8B50-CC553A3534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A-4CF6-8B50-CC553A3534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A-4CF6-8B50-CC553A3534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A-4CF6-8B50-CC553A3534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1A-4CF6-8B50-CC553A35343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1A-4CF6-8B50-CC553A35343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1A-4CF6-8B50-CC553A35343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1A-4CF6-8B50-CC553A35343E}"/>
                </c:ext>
              </c:extLst>
            </c:dLbl>
            <c:dLbl>
              <c:idx val="3"/>
              <c:layout>
                <c:manualLayout>
                  <c:x val="-0.1287763129211042"/>
                  <c:y val="-8.737146402312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1A-4CF6-8B50-CC553A35343E}"/>
                </c:ext>
              </c:extLst>
            </c:dLbl>
            <c:dLbl>
              <c:idx val="4"/>
              <c:layout>
                <c:manualLayout>
                  <c:x val="0.13938485403646458"/>
                  <c:y val="5.31616671865653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1A-4CF6-8B50-CC553A3534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非常不愿意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132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1A-4CF6-8B50-CC553A353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AA-4AD8-BD7F-CD8C00C74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AA-4AD8-BD7F-CD8C00C74D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AA-4AD8-BD7F-CD8C00C74D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AA-4AD8-BD7F-CD8C00C74D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AA-4AD8-BD7F-CD8C00C74DA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AA-4AD8-BD7F-CD8C00C74DA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AA-4AD8-BD7F-CD8C00C74DA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AA-4AD8-BD7F-CD8C00C74DA6}"/>
                </c:ext>
              </c:extLst>
            </c:dLbl>
            <c:dLbl>
              <c:idx val="3"/>
              <c:layout>
                <c:manualLayout>
                  <c:x val="-9.6225780418754681E-2"/>
                  <c:y val="-4.85341726618705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AA-4AD8-BD7F-CD8C00C74DA6}"/>
                </c:ext>
              </c:extLst>
            </c:dLbl>
            <c:dLbl>
              <c:idx val="4"/>
              <c:layout>
                <c:manualLayout>
                  <c:x val="0.10106626792151555"/>
                  <c:y val="8.455735411670604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AA-4AD8-BD7F-CD8C00C74D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111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AA-4AD8-BD7F-CD8C00C74D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35-4D71-87A3-AD7E6CA28E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35-4D71-87A3-AD7E6CA28E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35-4D71-87A3-AD7E6CA28E5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35-4D71-87A3-AD7E6CA28E5A}"/>
                </c:ext>
              </c:extLst>
            </c:dLbl>
            <c:dLbl>
              <c:idx val="1"/>
              <c:layout>
                <c:manualLayout>
                  <c:x val="-6.9437887719024788E-2"/>
                  <c:y val="0.1245473621103117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35-4D71-87A3-AD7E6CA28E5A}"/>
                </c:ext>
              </c:extLst>
            </c:dLbl>
            <c:dLbl>
              <c:idx val="2"/>
              <c:layout>
                <c:manualLayout>
                  <c:x val="6.8177913676438953E-2"/>
                  <c:y val="-0.2781799560351718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35-4D71-87A3-AD7E6CA28E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不清楚</c:v>
                </c:pt>
                <c:pt idx="1">
                  <c:v>了解大概</c:v>
                </c:pt>
                <c:pt idx="2">
                  <c:v>十分清楚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35</c:v>
                </c:pt>
                <c:pt idx="2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35-4D71-87A3-AD7E6CA28E5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DB-4620-948C-DBD1AFAB3F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DB-4620-948C-DBD1AFAB3F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DB-4620-948C-DBD1AFAB3FAE}"/>
              </c:ext>
            </c:extLst>
          </c:dPt>
          <c:dLbls>
            <c:dLbl>
              <c:idx val="0"/>
              <c:layout>
                <c:manualLayout>
                  <c:x val="-5.2495910768862078E-2"/>
                  <c:y val="9.894934052757793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DB-4620-948C-DBD1AFAB3FAE}"/>
                </c:ext>
              </c:extLst>
            </c:dLbl>
            <c:dLbl>
              <c:idx val="1"/>
              <c:layout>
                <c:manualLayout>
                  <c:x val="-7.7654066204399477E-2"/>
                  <c:y val="-0.2376306375717928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DB-4620-948C-DBD1AFAB3FAE}"/>
                </c:ext>
              </c:extLst>
            </c:dLbl>
            <c:dLbl>
              <c:idx val="2"/>
              <c:layout>
                <c:manualLayout>
                  <c:x val="8.0208121292442466E-2"/>
                  <c:y val="0.1915737410071942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0DB-4620-948C-DBD1AFAB3F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非常影响，经常冲突</c:v>
                </c:pt>
                <c:pt idx="1">
                  <c:v>影响一般，能调整</c:v>
                </c:pt>
                <c:pt idx="2">
                  <c:v>不影响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</c:v>
                </c:pt>
                <c:pt idx="1">
                  <c:v>144</c:v>
                </c:pt>
                <c:pt idx="2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DB-4620-948C-DBD1AFAB3FA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D9-49F8-9EAB-B4A414858B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D9-49F8-9EAB-B4A414858B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D9-49F8-9EAB-B4A414858B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D9-49F8-9EAB-B4A414858B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D9-49F8-9EAB-B4A414858BB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D9-49F8-9EAB-B4A414858BB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D9-49F8-9EAB-B4A414858BB9}"/>
                </c:ext>
              </c:extLst>
            </c:dLbl>
            <c:dLbl>
              <c:idx val="2"/>
              <c:layout>
                <c:manualLayout>
                  <c:x val="-5.9053297876487172E-2"/>
                  <c:y val="0.12706284972022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6.8652163430651988E-2"/>
                      <c:h val="0.2107813749000799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FD9-49F8-9EAB-B4A414858BB9}"/>
                </c:ext>
              </c:extLst>
            </c:dLbl>
            <c:dLbl>
              <c:idx val="3"/>
              <c:layout>
                <c:manualLayout>
                  <c:x val="-2.8873292303872103E-2"/>
                  <c:y val="-0.2219867818363841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D9-49F8-9EAB-B4A414858BB9}"/>
                </c:ext>
              </c:extLst>
            </c:dLbl>
            <c:dLbl>
              <c:idx val="4"/>
              <c:layout>
                <c:manualLayout>
                  <c:x val="7.0442690851238526E-2"/>
                  <c:y val="0.1756854516386890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D9-49F8-9EAB-B4A414858B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无所谓</c:v>
                </c:pt>
                <c:pt idx="3">
                  <c:v>赞同</c:v>
                </c:pt>
                <c:pt idx="4">
                  <c:v>十分赞同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30</c:v>
                </c:pt>
                <c:pt idx="3">
                  <c:v>151</c:v>
                </c:pt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D9-49F8-9EAB-B4A414858B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A8-45C0-B6C4-E26BD7B865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A8-45C0-B6C4-E26BD7B865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A8-45C0-B6C4-E26BD7B8652C}"/>
              </c:ext>
            </c:extLst>
          </c:dPt>
          <c:dLbls>
            <c:dLbl>
              <c:idx val="0"/>
              <c:layout>
                <c:manualLayout>
                  <c:x val="-0.10108232889112179"/>
                  <c:y val="8.1934452438049558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A8-45C0-B6C4-E26BD7B8652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A8-45C0-B6C4-E26BD7B8652C}"/>
                </c:ext>
              </c:extLst>
            </c:dLbl>
            <c:dLbl>
              <c:idx val="2"/>
              <c:layout>
                <c:manualLayout>
                  <c:x val="0.11939833081410708"/>
                  <c:y val="5.740907274180597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A8-45C0-B6C4-E26BD7B865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严格，按专业来</c:v>
                </c:pt>
                <c:pt idx="1">
                  <c:v>无所谓</c:v>
                </c:pt>
                <c:pt idx="2">
                  <c:v>轻松，兴趣娱乐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119</c:v>
                </c:pt>
                <c:pt idx="1">
                  <c:v>4</c:v>
                </c:pt>
                <c:pt idx="2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A8-45C0-B6C4-E26BD7B865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B8044-B957-4084-8909-12FFE8F8EA06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9BBA1-1068-4318-B523-5949EEA98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9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44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9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4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14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10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4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58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30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3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6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64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73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33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54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12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18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1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产品怎么走，其实就是产品定义：用户是哪些，解决的需求场景是哪些，发展策略如何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定义好后的预想原型，即产品提供的功能，于此同时线下的业务合作进度也要进行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通过业务优先级，确定功能优先级，有了优先级，下一步自然就知道做啥了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0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0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4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4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6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9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281032" y="243070"/>
            <a:ext cx="11664041" cy="6380197"/>
            <a:chOff x="281032" y="243070"/>
            <a:chExt cx="11664041" cy="6380197"/>
          </a:xfrm>
        </p:grpSpPr>
        <p:sp>
          <p:nvSpPr>
            <p:cNvPr id="66" name="任意多边形 65"/>
            <p:cNvSpPr/>
            <p:nvPr/>
          </p:nvSpPr>
          <p:spPr>
            <a:xfrm>
              <a:off x="281032" y="243070"/>
              <a:ext cx="9125961" cy="5890171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flipH="1" flipV="1">
              <a:off x="3336391" y="243070"/>
              <a:ext cx="8608682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直角三角形 67"/>
          <p:cNvSpPr/>
          <p:nvPr/>
        </p:nvSpPr>
        <p:spPr>
          <a:xfrm>
            <a:off x="0" y="3133383"/>
            <a:ext cx="3727048" cy="372704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直角三角形 68"/>
          <p:cNvSpPr/>
          <p:nvPr/>
        </p:nvSpPr>
        <p:spPr>
          <a:xfrm rot="18914386">
            <a:off x="9608550" y="-648068"/>
            <a:ext cx="1296133" cy="129613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rot="18914386">
            <a:off x="9871951" y="149846"/>
            <a:ext cx="769329" cy="769329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281032" y="3072964"/>
            <a:ext cx="3538728" cy="353872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57B77125-393C-4994-AD92-F511EB9D3D31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62DC5EF9-7B1D-4399-B2C9-AAC42C46EB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859263" y="3399365"/>
            <a:ext cx="4313850" cy="4114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36391" y="2324100"/>
            <a:ext cx="783672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40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3336391" y="3288054"/>
            <a:ext cx="784000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859263" y="3916548"/>
            <a:ext cx="43254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14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10312"/>
            <a:ext cx="740664" cy="512064"/>
            <a:chOff x="0" y="192024"/>
            <a:chExt cx="740664" cy="512064"/>
          </a:xfrm>
        </p:grpSpPr>
        <p:sp>
          <p:nvSpPr>
            <p:cNvPr id="8" name="矩形 7"/>
            <p:cNvSpPr/>
            <p:nvPr/>
          </p:nvSpPr>
          <p:spPr>
            <a:xfrm>
              <a:off x="0" y="192024"/>
              <a:ext cx="57607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0936" y="192024"/>
              <a:ext cx="109728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KSO_BT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6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4E5FA-BA68-40A1-935B-0B7ADD25134A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B6028-AE14-4528-B36F-D7EF542F1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80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校园课问卷调研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申太波</a:t>
            </a:r>
          </a:p>
        </p:txBody>
      </p:sp>
    </p:spTree>
    <p:extLst>
      <p:ext uri="{BB962C8B-B14F-4D97-AF65-F5344CB8AC3E}">
        <p14:creationId xmlns:p14="http://schemas.microsoft.com/office/powerpoint/2010/main" val="338533335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5769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</a:t>
            </a:r>
            <a:r>
              <a:rPr lang="en-US" altLang="zh-CN" sz="1400" b="1" dirty="0"/>
              <a:t>11. </a:t>
            </a:r>
            <a:r>
              <a:rPr lang="zh-CN" altLang="en-US" sz="1400" b="1" dirty="0"/>
              <a:t>乒乓球相关职业，不会成为孩子的优先选择，您赞同这个观点吗？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780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</a:t>
            </a:r>
            <a:r>
              <a:rPr lang="en-US" altLang="zh-CN" sz="1400" b="1" dirty="0"/>
              <a:t>12. </a:t>
            </a:r>
            <a:r>
              <a:rPr lang="zh-CN" altLang="en-US" sz="1400" b="1" dirty="0"/>
              <a:t>乒乓球如果有机会让孩子升学加分甚至保送，你会支持孩子分配更多的精力学习乒乓球么？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家长是否支持孩子在乒乓球的深度发展？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684AC60C-7919-47A3-87BB-AAF213BE7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051597"/>
              </p:ext>
            </p:extLst>
          </p:nvPr>
        </p:nvGraphicFramePr>
        <p:xfrm>
          <a:off x="-151652" y="1606104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141A4C96-6BE3-4E8E-92DE-4BFD96B77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964044"/>
              </p:ext>
            </p:extLst>
          </p:nvPr>
        </p:nvGraphicFramePr>
        <p:xfrm>
          <a:off x="-151652" y="4459742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062149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775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</a:t>
            </a:r>
            <a:r>
              <a:rPr lang="en-US" altLang="zh-CN" sz="1400" b="1" dirty="0"/>
              <a:t>13. </a:t>
            </a:r>
            <a:r>
              <a:rPr lang="zh-CN" altLang="en-US" sz="1400" b="1" dirty="0"/>
              <a:t>乒乓球如果有机会让孩子升学加分甚至保送，你会支持孩子分配更多的精力学习乒乓球么？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6676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</a:t>
            </a:r>
            <a:r>
              <a:rPr lang="en-US" altLang="zh-CN" sz="1400" b="1" dirty="0"/>
              <a:t>14. </a:t>
            </a:r>
            <a:r>
              <a:rPr lang="zh-CN" altLang="en-US" sz="1400" b="1" dirty="0"/>
              <a:t>如果未来乒乓能给孩子带来稳定的收入，你会支持孩子从事乒乓相关职业么？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家长是否支持孩子在乒乓球的深度发展？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47B869F-1255-4096-AD12-396925EC5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62147"/>
              </p:ext>
            </p:extLst>
          </p:nvPr>
        </p:nvGraphicFramePr>
        <p:xfrm>
          <a:off x="-151652" y="1606104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B6BC555-7233-4B26-B3FA-0C5F1AEE9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922556"/>
              </p:ext>
            </p:extLst>
          </p:nvPr>
        </p:nvGraphicFramePr>
        <p:xfrm>
          <a:off x="-151652" y="4459742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00473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2776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</a:t>
            </a:r>
            <a:r>
              <a:rPr lang="en-US" altLang="zh-CN" sz="1400" b="1" dirty="0"/>
              <a:t>15. </a:t>
            </a:r>
            <a:r>
              <a:rPr lang="zh-CN" altLang="en-US" sz="1400" b="1" dirty="0"/>
              <a:t>您是否担心乒乓教学质量？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3674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</a:t>
            </a:r>
            <a:r>
              <a:rPr lang="en-US" altLang="zh-CN" sz="1400" b="1" dirty="0"/>
              <a:t>16. </a:t>
            </a:r>
            <a:r>
              <a:rPr lang="zh-CN" altLang="en-US" sz="1400" b="1" dirty="0"/>
              <a:t>您孩子对乒乓兴趣课的喜欢程度如何？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对当前校园课的评价如何？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49D1B2F0-502B-4EF5-9B3C-313C5DF88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14349"/>
              </p:ext>
            </p:extLst>
          </p:nvPr>
        </p:nvGraphicFramePr>
        <p:xfrm>
          <a:off x="-151652" y="1722488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A482C531-AED4-4DF2-B88F-C636EB796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46129"/>
              </p:ext>
            </p:extLst>
          </p:nvPr>
        </p:nvGraphicFramePr>
        <p:xfrm>
          <a:off x="-151652" y="4497294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223217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</p:spPr>
        <p:txBody>
          <a:bodyPr>
            <a:normAutofit/>
          </a:bodyPr>
          <a:lstStyle/>
          <a:p>
            <a:r>
              <a:rPr lang="zh-CN" altLang="en-US" dirty="0"/>
              <a:t>家长的开放性建议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8F13B79-047A-428D-8DEA-88913B0EA0EF}"/>
              </a:ext>
            </a:extLst>
          </p:cNvPr>
          <p:cNvGrpSpPr/>
          <p:nvPr/>
        </p:nvGrpSpPr>
        <p:grpSpPr>
          <a:xfrm>
            <a:off x="2778147" y="1463040"/>
            <a:ext cx="6635705" cy="4295543"/>
            <a:chOff x="3099965" y="1463040"/>
            <a:chExt cx="6635705" cy="42955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1461D51-032A-4F69-A62B-9192FDA12E05}"/>
                </a:ext>
              </a:extLst>
            </p:cNvPr>
            <p:cNvSpPr/>
            <p:nvPr/>
          </p:nvSpPr>
          <p:spPr>
            <a:xfrm>
              <a:off x="3099965" y="1870199"/>
              <a:ext cx="1011219" cy="1011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教学方式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9CC09F6-FCD7-47EC-B942-3C5138630429}"/>
                </a:ext>
              </a:extLst>
            </p:cNvPr>
            <p:cNvSpPr/>
            <p:nvPr/>
          </p:nvSpPr>
          <p:spPr>
            <a:xfrm>
              <a:off x="3099965" y="4543785"/>
              <a:ext cx="1011219" cy="1011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教学</a:t>
              </a:r>
              <a:endParaRPr lang="en-US" altLang="zh-CN" dirty="0"/>
            </a:p>
            <a:p>
              <a:pPr algn="ctr"/>
              <a:r>
                <a:rPr lang="zh-CN" altLang="en-US" dirty="0"/>
                <a:t>分享</a:t>
              </a:r>
              <a:endParaRPr lang="en-US" altLang="zh-CN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128CBC8-1013-4FE7-9EA9-076AEF201707}"/>
                </a:ext>
              </a:extLst>
            </p:cNvPr>
            <p:cNvSpPr/>
            <p:nvPr/>
          </p:nvSpPr>
          <p:spPr>
            <a:xfrm>
              <a:off x="4647303" y="1463040"/>
              <a:ext cx="5088363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严格教学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3E91D06-DFA9-49A7-8DDC-6DAC44FFBF06}"/>
                </a:ext>
              </a:extLst>
            </p:cNvPr>
            <p:cNvSpPr/>
            <p:nvPr/>
          </p:nvSpPr>
          <p:spPr>
            <a:xfrm>
              <a:off x="4647304" y="2005373"/>
              <a:ext cx="5088364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2.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兴趣培养，建立自信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66E07BB-D35D-4CA8-B286-2E931E654579}"/>
                </a:ext>
              </a:extLst>
            </p:cNvPr>
            <p:cNvSpPr/>
            <p:nvPr/>
          </p:nvSpPr>
          <p:spPr>
            <a:xfrm>
              <a:off x="4647303" y="2511769"/>
              <a:ext cx="5088365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3.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针对性教学，因材施教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A0DA8E-458C-47BA-B874-10A9FDD56241}"/>
                </a:ext>
              </a:extLst>
            </p:cNvPr>
            <p:cNvSpPr/>
            <p:nvPr/>
          </p:nvSpPr>
          <p:spPr>
            <a:xfrm>
              <a:off x="4647304" y="3018165"/>
              <a:ext cx="5088366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4.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课堂纪律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554F086-25B8-44CC-93EF-161FCEE3AD15}"/>
                </a:ext>
              </a:extLst>
            </p:cNvPr>
            <p:cNvSpPr/>
            <p:nvPr/>
          </p:nvSpPr>
          <p:spPr>
            <a:xfrm>
              <a:off x="4647303" y="4340205"/>
              <a:ext cx="5088367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教学透明，想清楚具体的内容和目标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3A84C43-64AA-4610-A03D-12421859EB24}"/>
                </a:ext>
              </a:extLst>
            </p:cNvPr>
            <p:cNvSpPr/>
            <p:nvPr/>
          </p:nvSpPr>
          <p:spPr>
            <a:xfrm>
              <a:off x="4647302" y="4845814"/>
              <a:ext cx="5088363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2.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教学内容展示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EBFCF05-BE37-4FD6-86E3-B19F40102C16}"/>
                </a:ext>
              </a:extLst>
            </p:cNvPr>
            <p:cNvSpPr/>
            <p:nvPr/>
          </p:nvSpPr>
          <p:spPr>
            <a:xfrm>
              <a:off x="4647303" y="5351424"/>
              <a:ext cx="5088362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3.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学员风采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82256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5109-F279-4C65-9250-992BBC51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综合结论及建议</a:t>
            </a:r>
          </a:p>
        </p:txBody>
      </p:sp>
    </p:spTree>
    <p:extLst>
      <p:ext uri="{BB962C8B-B14F-4D97-AF65-F5344CB8AC3E}">
        <p14:creationId xmlns:p14="http://schemas.microsoft.com/office/powerpoint/2010/main" val="49343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745592"/>
            <a:ext cx="4596130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Q2.	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您支持孩子学乒乓的最大原因是什么？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/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3419586-988E-405D-B613-2D6F179A1402}"/>
              </a:ext>
            </a:extLst>
          </p:cNvPr>
          <p:cNvSpPr txBox="1"/>
          <p:nvPr/>
        </p:nvSpPr>
        <p:spPr>
          <a:xfrm>
            <a:off x="838200" y="1039326"/>
            <a:ext cx="9964587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验证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孩子的家长是否具备课堂互动的前提的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时间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&amp;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意愿？</a:t>
            </a:r>
          </a:p>
        </p:txBody>
      </p:sp>
    </p:spTree>
    <p:extLst>
      <p:ext uri="{BB962C8B-B14F-4D97-AF65-F5344CB8AC3E}">
        <p14:creationId xmlns:p14="http://schemas.microsoft.com/office/powerpoint/2010/main" val="287384025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8648521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Q3.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您平时有时间去了解孩子的乒乓学习情况吗？？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73507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320440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7930376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Q4.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您愿意与老师沟通孩子的乒乓学习情况吗？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924097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33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7930376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Q5.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您认为乒乓老师应该用什么态度对待孩子？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469464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297261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757130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Q6.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您赞同必须完成乒乓课后作业的观点么？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498861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28367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627688" y="840016"/>
            <a:ext cx="0" cy="5154384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05A2D7-E306-4F04-BD1B-DB92229A0DD2}"/>
              </a:ext>
            </a:extLst>
          </p:cNvPr>
          <p:cNvGrpSpPr/>
          <p:nvPr/>
        </p:nvGrpSpPr>
        <p:grpSpPr>
          <a:xfrm>
            <a:off x="5430752" y="1991996"/>
            <a:ext cx="5092105" cy="940486"/>
            <a:chOff x="5430752" y="2449467"/>
            <a:chExt cx="5092105" cy="940486"/>
          </a:xfrm>
        </p:grpSpPr>
        <p:sp>
          <p:nvSpPr>
            <p:cNvPr id="17" name="MH_Entry_1"/>
            <p:cNvSpPr txBox="1"/>
            <p:nvPr>
              <p:custDataLst>
                <p:tags r:id="rId9"/>
              </p:custDataLst>
            </p:nvPr>
          </p:nvSpPr>
          <p:spPr>
            <a:xfrm>
              <a:off x="5979921" y="2449467"/>
              <a:ext cx="4542936" cy="940486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>
                  <a:latin typeface="+mn-ea"/>
                </a:rPr>
                <a:t>调研目的</a:t>
              </a:r>
            </a:p>
          </p:txBody>
        </p:sp>
        <p:sp>
          <p:nvSpPr>
            <p:cNvPr id="22" name="MH_Number_1"/>
            <p:cNvSpPr/>
            <p:nvPr>
              <p:custDataLst>
                <p:tags r:id="rId10"/>
              </p:custDataLst>
            </p:nvPr>
          </p:nvSpPr>
          <p:spPr>
            <a:xfrm>
              <a:off x="5430752" y="2697096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2400" kern="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B8AE1D4-0A5B-40D0-A367-7CEB3A10EA05}"/>
              </a:ext>
            </a:extLst>
          </p:cNvPr>
          <p:cNvGrpSpPr/>
          <p:nvPr/>
        </p:nvGrpSpPr>
        <p:grpSpPr>
          <a:xfrm>
            <a:off x="5430752" y="2826891"/>
            <a:ext cx="5092105" cy="940486"/>
            <a:chOff x="5430752" y="3302481"/>
            <a:chExt cx="5092105" cy="940486"/>
          </a:xfrm>
        </p:grpSpPr>
        <p:sp>
          <p:nvSpPr>
            <p:cNvPr id="27" name="MH_Entry_2"/>
            <p:cNvSpPr txBox="1"/>
            <p:nvPr>
              <p:custDataLst>
                <p:tags r:id="rId7"/>
              </p:custDataLst>
            </p:nvPr>
          </p:nvSpPr>
          <p:spPr>
            <a:xfrm>
              <a:off x="5979921" y="3302481"/>
              <a:ext cx="4542936" cy="940486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>
                  <a:latin typeface="+mn-ea"/>
                </a:rPr>
                <a:t>调研详情</a:t>
              </a:r>
            </a:p>
          </p:txBody>
        </p:sp>
        <p:sp>
          <p:nvSpPr>
            <p:cNvPr id="28" name="MH_Number_2"/>
            <p:cNvSpPr/>
            <p:nvPr>
              <p:custDataLst>
                <p:tags r:id="rId8"/>
              </p:custDataLst>
            </p:nvPr>
          </p:nvSpPr>
          <p:spPr>
            <a:xfrm>
              <a:off x="5430752" y="3550110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>
                  <a:solidFill>
                    <a:srgbClr val="FFFFFF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400" kern="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E44F63C-0877-418A-B373-DD4A64654C5F}"/>
              </a:ext>
            </a:extLst>
          </p:cNvPr>
          <p:cNvGrpSpPr/>
          <p:nvPr/>
        </p:nvGrpSpPr>
        <p:grpSpPr>
          <a:xfrm>
            <a:off x="5430752" y="3661786"/>
            <a:ext cx="5092105" cy="940486"/>
            <a:chOff x="5430752" y="4010504"/>
            <a:chExt cx="5092105" cy="940486"/>
          </a:xfrm>
        </p:grpSpPr>
        <p:sp>
          <p:nvSpPr>
            <p:cNvPr id="10" name="MH_Entry_2">
              <a:extLst>
                <a:ext uri="{FF2B5EF4-FFF2-40B4-BE49-F238E27FC236}">
                  <a16:creationId xmlns:a16="http://schemas.microsoft.com/office/drawing/2014/main" id="{3139ECC5-C04C-4231-A0A0-380A2DD7040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979921" y="4010504"/>
              <a:ext cx="4542936" cy="940486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>
                  <a:latin typeface="+mn-ea"/>
                </a:rPr>
                <a:t>结论及建议</a:t>
              </a:r>
            </a:p>
          </p:txBody>
        </p:sp>
        <p:sp>
          <p:nvSpPr>
            <p:cNvPr id="11" name="MH_Number_2">
              <a:extLst>
                <a:ext uri="{FF2B5EF4-FFF2-40B4-BE49-F238E27FC236}">
                  <a16:creationId xmlns:a16="http://schemas.microsoft.com/office/drawing/2014/main" id="{0856F4BC-B083-4094-9143-ABF9AA8122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430752" y="4258133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400" kern="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Others_2"/>
          <p:cNvSpPr txBox="1"/>
          <p:nvPr>
            <p:custDataLst>
              <p:tags r:id="rId3"/>
            </p:custDataLst>
          </p:nvPr>
        </p:nvSpPr>
        <p:spPr>
          <a:xfrm>
            <a:off x="1682384" y="2822941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zh-CN" altLang="en-US" sz="5400" b="1" kern="0" dirty="0">
                <a:solidFill>
                  <a:schemeClr val="accent1"/>
                </a:solidFill>
                <a:latin typeface="华文中宋"/>
                <a:ea typeface="华文中宋"/>
              </a:rPr>
              <a:t>目录</a:t>
            </a:r>
          </a:p>
        </p:txBody>
      </p:sp>
      <p:sp>
        <p:nvSpPr>
          <p:cNvPr id="16" name="MH_Others_3"/>
          <p:cNvSpPr txBox="1"/>
          <p:nvPr>
            <p:custDataLst>
              <p:tags r:id="rId4"/>
            </p:custDataLst>
          </p:nvPr>
        </p:nvSpPr>
        <p:spPr>
          <a:xfrm>
            <a:off x="1682384" y="3346217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2800" kern="0" spc="300">
                <a:solidFill>
                  <a:srgbClr val="DDDD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800" kern="0" spc="300" dirty="0">
              <a:solidFill>
                <a:srgbClr val="DDDDD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47033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5775940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Q7.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您清楚乒乓课的上课时间吗？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760961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5586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757130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Q8.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上课时间的变动会影响您的其他安排吗？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205583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134513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9248045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Q9.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若能提供现场教学视频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甚至直播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，您愿意观看么？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409982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166196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10424649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Q10.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 您经常陪孩子一起进行乒乓球运动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旁观陪伴或亲自上阵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吗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568940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21282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1152110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Q11.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乒乓球相关职业，不会成为孩子的优先选择，您赞同这个观点吗？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212084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090705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9725739" cy="1157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Q12.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乒乓球如果有机会让孩子升学加分甚至保送，你会支持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孩子分配更多的精力学习乒乓球么？？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090250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362322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15470902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Q13.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乒乓球如果有机会让孩子升学加分甚至保送，你会支持孩子分配更多的精力学习乒乓球么？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178514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815156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13316466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Q14.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如果未来乒乓能给孩子带来稳定的收入，你会支持孩子从事乒乓相关职业么？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316696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636032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5416868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Q15.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您是否担心乒乓教学质量？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771387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560595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猜想验证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7212231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Q16.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您孩子对乒乓兴趣课的喜欢程度如何？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341210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51952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</p:spPr>
        <p:txBody>
          <a:bodyPr>
            <a:normAutofit/>
          </a:bodyPr>
          <a:lstStyle/>
          <a:p>
            <a:r>
              <a:rPr lang="zh-CN" altLang="en-US" dirty="0"/>
              <a:t>调研目的</a:t>
            </a:r>
            <a:r>
              <a:rPr lang="en-US" altLang="zh-CN" dirty="0"/>
              <a:t>-</a:t>
            </a:r>
            <a:r>
              <a:rPr lang="zh-CN" altLang="en-US" dirty="0"/>
              <a:t>验证</a:t>
            </a:r>
            <a:r>
              <a:rPr lang="en-US" altLang="zh-CN" dirty="0"/>
              <a:t>&amp;</a:t>
            </a:r>
            <a:r>
              <a:rPr lang="zh-CN" altLang="en-US" dirty="0"/>
              <a:t>建议收集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44EA3-FCEF-4C80-824F-1916A3369392}"/>
              </a:ext>
            </a:extLst>
          </p:cNvPr>
          <p:cNvSpPr txBox="1"/>
          <p:nvPr/>
        </p:nvSpPr>
        <p:spPr>
          <a:xfrm>
            <a:off x="1487446" y="2540702"/>
            <a:ext cx="994054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30000"/>
              </a:lnSpc>
              <a:buFontTx/>
              <a:buAutoNum type="arabicPeriod"/>
            </a:pPr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</a:rPr>
              <a:t>验证家长的特征情况是怎么样的？</a:t>
            </a:r>
            <a:endParaRPr lang="en-US" altLang="zh-CN" sz="4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30000"/>
              </a:lnSpc>
              <a:buFontTx/>
              <a:buAutoNum type="arabicPeriod"/>
            </a:pPr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</a:rPr>
              <a:t>当前校园课业务流程是否符合家长现状</a:t>
            </a:r>
            <a:r>
              <a:rPr lang="en-US" altLang="zh-CN" sz="4000" dirty="0">
                <a:latin typeface="Arial" panose="020B0604020202020204" pitchFamily="34" charset="0"/>
                <a:ea typeface="微软雅黑" panose="020B0503020204020204" pitchFamily="34" charset="-122"/>
              </a:rPr>
              <a:t>?</a:t>
            </a:r>
          </a:p>
          <a:p>
            <a:pPr marL="742950" indent="-742950">
              <a:lnSpc>
                <a:spcPct val="130000"/>
              </a:lnSpc>
              <a:buFontTx/>
              <a:buAutoNum type="arabicPeriod"/>
            </a:pPr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</a:rPr>
              <a:t>家长有哪些建议？</a:t>
            </a:r>
            <a:endParaRPr lang="en-US" altLang="zh-CN" sz="4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36259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49C32-E82E-4E77-925D-8EF3C444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0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</p:spPr>
        <p:txBody>
          <a:bodyPr>
            <a:normAutofit/>
          </a:bodyPr>
          <a:lstStyle/>
          <a:p>
            <a:r>
              <a:rPr lang="zh-CN" altLang="en-US"/>
              <a:t>调研详情</a:t>
            </a:r>
            <a:r>
              <a:rPr lang="en-US" altLang="zh-CN"/>
              <a:t>-</a:t>
            </a:r>
            <a:r>
              <a:rPr lang="zh-CN" altLang="en-US"/>
              <a:t>总体情况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417084" y="1605635"/>
            <a:ext cx="9220200" cy="4310766"/>
            <a:chOff x="838200" y="1385501"/>
            <a:chExt cx="9220200" cy="4310766"/>
          </a:xfrm>
        </p:grpSpPr>
        <p:grpSp>
          <p:nvGrpSpPr>
            <p:cNvPr id="27" name="组合 26"/>
            <p:cNvGrpSpPr/>
            <p:nvPr/>
          </p:nvGrpSpPr>
          <p:grpSpPr>
            <a:xfrm>
              <a:off x="838200" y="1385501"/>
              <a:ext cx="9220200" cy="4310766"/>
              <a:chOff x="838200" y="1190520"/>
              <a:chExt cx="9220200" cy="536321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38200" y="2184133"/>
                <a:ext cx="2836333" cy="4369602"/>
              </a:xfrm>
              <a:prstGeom prst="rect">
                <a:avLst/>
              </a:prstGeom>
              <a:noFill/>
              <a:ln w="38100">
                <a:solidFill>
                  <a:srgbClr val="046F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b="1" dirty="0">
                    <a:solidFill>
                      <a:schemeClr val="tx1"/>
                    </a:solidFill>
                  </a:rPr>
                  <a:t>17</a:t>
                </a:r>
              </a:p>
              <a:p>
                <a:pPr algn="ctr"/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题量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674533" y="2184133"/>
                <a:ext cx="6383867" cy="4369602"/>
              </a:xfrm>
              <a:prstGeom prst="rect">
                <a:avLst/>
              </a:prstGeom>
              <a:noFill/>
              <a:ln w="38100">
                <a:solidFill>
                  <a:srgbClr val="046F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8200" y="1190520"/>
                <a:ext cx="9220200" cy="993614"/>
              </a:xfrm>
              <a:prstGeom prst="rect">
                <a:avLst/>
              </a:prstGeom>
              <a:ln w="38100">
                <a:solidFill>
                  <a:srgbClr val="046F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回收问卷：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301	</a:t>
                </a:r>
                <a:r>
                  <a:rPr lang="zh-CN" altLang="en-US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无效问卷：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57	</a:t>
                </a:r>
                <a:r>
                  <a:rPr lang="zh-CN" altLang="en-US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有效问卷：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244</a:t>
                </a:r>
                <a:endPara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926611" y="2617658"/>
              <a:ext cx="2970547" cy="2645084"/>
              <a:chOff x="4926611" y="2757600"/>
              <a:chExt cx="2970547" cy="2645084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4926611" y="2757600"/>
                <a:ext cx="2834291" cy="461665"/>
                <a:chOff x="4926611" y="3043350"/>
                <a:chExt cx="2834291" cy="461665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4926611" y="3070792"/>
                  <a:ext cx="406781" cy="4067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96903" y="3043350"/>
                  <a:ext cx="19639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猜想验证</a:t>
                  </a:r>
                  <a:r>
                    <a:rPr lang="en-US" altLang="zh-CN" sz="2400" dirty="0"/>
                    <a:t>(14)</a:t>
                  </a: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4926611" y="4941019"/>
                <a:ext cx="2970547" cy="461665"/>
                <a:chOff x="4926611" y="5954575"/>
                <a:chExt cx="2970547" cy="461665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4926611" y="5982017"/>
                  <a:ext cx="406781" cy="4067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96903" y="5954575"/>
                  <a:ext cx="21002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开放性建议</a:t>
                  </a:r>
                  <a:r>
                    <a:rPr lang="en-US" altLang="zh-CN" sz="2400" dirty="0"/>
                    <a:t>(1)</a:t>
                  </a:r>
                  <a:endParaRPr lang="zh-CN" altLang="en-US" sz="2400" dirty="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926611" y="3849309"/>
                <a:ext cx="2970547" cy="461665"/>
                <a:chOff x="4926611" y="4268130"/>
                <a:chExt cx="2970547" cy="461665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4926611" y="4295572"/>
                  <a:ext cx="406781" cy="4067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5796903" y="4268130"/>
                  <a:ext cx="21002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满意度调查</a:t>
                  </a:r>
                  <a:r>
                    <a:rPr lang="en-US" altLang="zh-CN" sz="2400" dirty="0"/>
                    <a:t>(2)</a:t>
                  </a:r>
                  <a:endParaRPr lang="zh-CN" altLang="en-US" sz="2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56957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家长群体中是否有相当一部分的老一辈？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219200"/>
            <a:ext cx="5057795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Q1.	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您与孩子的关系是什么？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EF3C063-0021-42C4-96F0-9511B6F7A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603713"/>
              </p:ext>
            </p:extLst>
          </p:nvPr>
        </p:nvGraphicFramePr>
        <p:xfrm>
          <a:off x="838200" y="2760034"/>
          <a:ext cx="5541384" cy="287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6183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A9D78-2CDF-4A7A-BAF8-3C99CD0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家长选择乒乓的最大影响因素是什么？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3D5BA2-7EEC-4E10-BEBD-FF501193F893}"/>
              </a:ext>
            </a:extLst>
          </p:cNvPr>
          <p:cNvSpPr txBox="1"/>
          <p:nvPr/>
        </p:nvSpPr>
        <p:spPr>
          <a:xfrm>
            <a:off x="838200" y="1201377"/>
            <a:ext cx="4596130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Q2.	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您支持孩子学乒乓的最大原因是什么？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3AACFAA-70E2-46D7-ABB4-B50C8FC7E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17976"/>
              </p:ext>
            </p:extLst>
          </p:nvPr>
        </p:nvGraphicFramePr>
        <p:xfrm>
          <a:off x="921049" y="2112677"/>
          <a:ext cx="6975064" cy="3623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618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D58E008-2A44-412F-AEBB-3E4E64862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335368"/>
              </p:ext>
            </p:extLst>
          </p:nvPr>
        </p:nvGraphicFramePr>
        <p:xfrm>
          <a:off x="1419114" y="1722488"/>
          <a:ext cx="2399852" cy="200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Q3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您平时有时间去了解孩子的乒乓学习情况吗</a:t>
            </a:r>
            <a:r>
              <a:rPr lang="zh-CN" altLang="en-US" sz="1400" dirty="0"/>
              <a:t>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3934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Q4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您愿意与老师沟通孩子的乒乓学习情况吗？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1D16522-03EB-4309-9AC2-C94D0BF76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344590"/>
              </p:ext>
            </p:extLst>
          </p:nvPr>
        </p:nvGraphicFramePr>
        <p:xfrm>
          <a:off x="212456" y="4497294"/>
          <a:ext cx="4813168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E1D7B44-9ACB-4F88-9E38-F2DAFDF3C723}"/>
              </a:ext>
            </a:extLst>
          </p:cNvPr>
          <p:cNvSpPr/>
          <p:nvPr/>
        </p:nvSpPr>
        <p:spPr>
          <a:xfrm>
            <a:off x="6527062" y="3961776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Q9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若能提供现场教学视频(甚至直播)，您愿意观看么？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孩子的家长是否具备课堂互动的前提的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时间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意愿？</a:t>
            </a:r>
            <a:endParaRPr lang="zh-CN" altLang="en-US" dirty="0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958A62B-6221-41A2-BB99-2C8D03A9CF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286421"/>
              </p:ext>
            </p:extLst>
          </p:nvPr>
        </p:nvGraphicFramePr>
        <p:xfrm>
          <a:off x="6096000" y="4474509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645218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838200" y="1208275"/>
            <a:ext cx="2856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</a:t>
            </a:r>
            <a:r>
              <a:rPr lang="en-US" altLang="zh-CN" sz="1400" b="1" dirty="0"/>
              <a:t>7. </a:t>
            </a:r>
            <a:r>
              <a:rPr lang="zh-CN" altLang="en-US" sz="1400" b="1" dirty="0"/>
              <a:t>您清楚乒乓课的上课时间吗？</a:t>
            </a:r>
            <a:endParaRPr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3704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</a:t>
            </a:r>
            <a:r>
              <a:rPr lang="en-US" altLang="zh-CN" sz="1400" b="1" dirty="0"/>
              <a:t>8.</a:t>
            </a:r>
            <a:r>
              <a:rPr lang="zh-CN" altLang="en-US" sz="1400" b="1" dirty="0"/>
              <a:t>上课时间的变动会影响您的其他安排吗？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时间安排上对家长造成了什么影响？</a:t>
            </a:r>
            <a:endParaRPr lang="zh-CN" altLang="en-US" dirty="0"/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DDC59F1E-269A-48E8-8A4A-FD76F5D7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74263"/>
              </p:ext>
            </p:extLst>
          </p:nvPr>
        </p:nvGraphicFramePr>
        <p:xfrm>
          <a:off x="-151652" y="1708200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5DD4B467-25D6-4706-8296-535B636C3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192353"/>
              </p:ext>
            </p:extLst>
          </p:nvPr>
        </p:nvGraphicFramePr>
        <p:xfrm>
          <a:off x="-151652" y="4497293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045857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家长对孩子上乒乓课的态度是如何的？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3ED06C0-0484-4D54-997F-F34A0539D430}"/>
              </a:ext>
            </a:extLst>
          </p:cNvPr>
          <p:cNvGrpSpPr/>
          <p:nvPr/>
        </p:nvGrpSpPr>
        <p:grpSpPr>
          <a:xfrm>
            <a:off x="-55215" y="3961777"/>
            <a:ext cx="5541384" cy="2501525"/>
            <a:chOff x="748" y="1360675"/>
            <a:chExt cx="5541384" cy="250152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CA1BB86-0FCA-49BF-A1BA-76F09D1AB129}"/>
                </a:ext>
              </a:extLst>
            </p:cNvPr>
            <p:cNvSpPr/>
            <p:nvPr/>
          </p:nvSpPr>
          <p:spPr>
            <a:xfrm>
              <a:off x="990600" y="1360675"/>
              <a:ext cx="37545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6. </a:t>
              </a:r>
              <a:r>
                <a:rPr lang="zh-CN" altLang="en-US" sz="1400" b="1" dirty="0"/>
                <a:t>您赞同必须完成乒乓课后作业的观点么？</a:t>
              </a:r>
              <a:endParaRPr lang="zh-CN" altLang="en-US" sz="1400" dirty="0"/>
            </a:p>
          </p:txBody>
        </p:sp>
        <p:graphicFrame>
          <p:nvGraphicFramePr>
            <p:cNvPr id="18" name="图表 17">
              <a:extLst>
                <a:ext uri="{FF2B5EF4-FFF2-40B4-BE49-F238E27FC236}">
                  <a16:creationId xmlns:a16="http://schemas.microsoft.com/office/drawing/2014/main" id="{1C734086-E8EE-4E0C-9040-739CB99864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20660570"/>
                </p:ext>
              </p:extLst>
            </p:nvPr>
          </p:nvGraphicFramePr>
          <p:xfrm>
            <a:off x="748" y="1860600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A05C690-6559-4690-85CA-0D8E0F2A1F42}"/>
              </a:ext>
            </a:extLst>
          </p:cNvPr>
          <p:cNvGrpSpPr/>
          <p:nvPr/>
        </p:nvGrpSpPr>
        <p:grpSpPr>
          <a:xfrm>
            <a:off x="-55215" y="1208275"/>
            <a:ext cx="5541384" cy="2561354"/>
            <a:chOff x="748" y="4114177"/>
            <a:chExt cx="5541384" cy="256135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02E7F7-1D07-4037-BB56-6554E802A0F8}"/>
                </a:ext>
              </a:extLst>
            </p:cNvPr>
            <p:cNvSpPr/>
            <p:nvPr/>
          </p:nvSpPr>
          <p:spPr>
            <a:xfrm>
              <a:off x="990600" y="4114177"/>
              <a:ext cx="39340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5. </a:t>
              </a:r>
              <a:r>
                <a:rPr lang="zh-CN" altLang="en-US" sz="1400" b="1" dirty="0"/>
                <a:t>您认为乒乓老师应该用什么态度对待孩子？</a:t>
              </a:r>
            </a:p>
          </p:txBody>
        </p:sp>
        <p:graphicFrame>
          <p:nvGraphicFramePr>
            <p:cNvPr id="20" name="图表 19">
              <a:extLst>
                <a:ext uri="{FF2B5EF4-FFF2-40B4-BE49-F238E27FC236}">
                  <a16:creationId xmlns:a16="http://schemas.microsoft.com/office/drawing/2014/main" id="{73AEF90E-65C8-4D01-B939-44D2BA6803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9819920"/>
                </p:ext>
              </p:extLst>
            </p:nvPr>
          </p:nvGraphicFramePr>
          <p:xfrm>
            <a:off x="748" y="4673931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89B2749-4234-4552-9F63-263906034B1B}"/>
              </a:ext>
            </a:extLst>
          </p:cNvPr>
          <p:cNvSpPr txBox="1"/>
          <p:nvPr/>
        </p:nvSpPr>
        <p:spPr>
          <a:xfrm>
            <a:off x="6882073" y="3924140"/>
            <a:ext cx="3544560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Q10. 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您经常陪孩子一起进行乒乓球运动吗</a:t>
            </a: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5F3FFDB7-E0D1-4D14-A5EB-A4512EC84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535373"/>
              </p:ext>
            </p:extLst>
          </p:nvPr>
        </p:nvGraphicFramePr>
        <p:xfrm>
          <a:off x="6027184" y="4461702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2792775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90,291,"/>
  <p:tag name="MH_CONTENTSID" val="2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ENTRY"/>
  <p:tag name="ID" val="547136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NUMBER"/>
  <p:tag name="ID" val="547136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AUTOCOLOR" val="TRUE"/>
  <p:tag name="MH_TYPE" val="CONTENTS"/>
  <p:tag name="ID" val="5471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OTHERS"/>
  <p:tag name="ID" val="5471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OTHERS"/>
  <p:tag name="ID" val="5471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OTHERS"/>
  <p:tag name="ID" val="5471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ENTRY"/>
  <p:tag name="ID" val="547136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NUMBER"/>
  <p:tag name="ID" val="547136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ENTRY"/>
  <p:tag name="ID" val="547136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NUMBER"/>
  <p:tag name="ID" val="547136"/>
  <p:tag name="MH_ORDER" val="2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3zxkufof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A000120151104A05KPBG</Template>
  <TotalTime>2115</TotalTime>
  <Words>1589</Words>
  <Application>Microsoft Office PowerPoint</Application>
  <PresentationFormat>宽屏</PresentationFormat>
  <Paragraphs>307</Paragraphs>
  <Slides>30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华文细黑</vt:lpstr>
      <vt:lpstr>华文中宋</vt:lpstr>
      <vt:lpstr>幼圆</vt:lpstr>
      <vt:lpstr>Arial</vt:lpstr>
      <vt:lpstr>Calibri</vt:lpstr>
      <vt:lpstr>Wingdings</vt:lpstr>
      <vt:lpstr>A000120140530A99PPBG</vt:lpstr>
      <vt:lpstr>校园课问卷调研</vt:lpstr>
      <vt:lpstr>PowerPoint 演示文稿</vt:lpstr>
      <vt:lpstr>调研目的-验证&amp;建议收集</vt:lpstr>
      <vt:lpstr>调研详情-总体情况</vt:lpstr>
      <vt:lpstr>家长群体中是否有相当一部分的老一辈？</vt:lpstr>
      <vt:lpstr>家长选择乒乓的最大影响因素是什么？</vt:lpstr>
      <vt:lpstr>孩子的家长是否具备课堂互动的前提的——时间&amp;意愿？</vt:lpstr>
      <vt:lpstr>时间安排上对家长造成了什么影响？</vt:lpstr>
      <vt:lpstr>家长对孩子上乒乓课的态度是如何的？</vt:lpstr>
      <vt:lpstr>家长是否支持孩子在乒乓球的深度发展？</vt:lpstr>
      <vt:lpstr>家长是否支持孩子在乒乓球的深度发展？</vt:lpstr>
      <vt:lpstr>对当前校园课的评价如何？</vt:lpstr>
      <vt:lpstr>家长的开放性建议</vt:lpstr>
      <vt:lpstr>综合结论及建议</vt:lpstr>
      <vt:lpstr>猜想验证-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猜想验证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</dc:creator>
  <cp:lastModifiedBy>申 波</cp:lastModifiedBy>
  <cp:revision>575</cp:revision>
  <dcterms:created xsi:type="dcterms:W3CDTF">2018-09-11T10:26:16Z</dcterms:created>
  <dcterms:modified xsi:type="dcterms:W3CDTF">2020-01-18T04:00:30Z</dcterms:modified>
</cp:coreProperties>
</file>