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08" r:id="rId39"/>
    <p:sldId id="309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8" d="100"/>
          <a:sy n="78" d="100"/>
        </p:scale>
        <p:origin x="101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0A918C2-DCFD-404C-ADF5-BC93B48508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66263F5-844E-4237-9BE5-1C819F21A6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AE6837F-8581-4B24-B1F3-D0D5AED22BD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81C0748-F5E3-45E0-B2C7-67BB699B44C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4A13E97-7C7F-4C29-92D9-E62117AAD7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401191E-1991-4BC5-ACE5-BEE3B8C87B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5C564B-C38B-4F0C-981B-AA545FD78B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9F51-C4B2-48D6-8B92-88BC04C38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788FE-74F9-4492-AAFE-6FEABF397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6030A-77AC-423C-BA0D-5A4AEEBF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B8371-E2D2-48DE-862A-4C303C90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363C-F55E-4F1A-87DF-5D887CD6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E8399-6307-49F0-8975-25B235E747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9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2D45-2687-48E7-BC47-BBBE4AB2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882E2-5463-481A-B14B-44C592126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C3B3-18DC-40F1-8BCA-CC1F3B85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2974-B2A8-4E58-88DD-260B9213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A4E1A-6866-423D-9A3D-E999A9D2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DBA4A-7B9B-4CDA-8F9F-7E2ADD9DDE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67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A4333-D8EF-4D3C-9494-3F931D48B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B2277-D2CC-45BD-8415-7BBA00087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ACC88-388A-4FB9-B4FA-CEF3474E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4B71-ED78-47EB-9E55-F8F4B5C7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0BB8-C93D-4CF1-916F-0AE451F0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85643-29F9-4BF9-A141-75F327FD74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37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AFA4-4294-4D4D-A819-88A4861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A762C-5275-44F5-A6A5-80B7A51D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BB66-E166-4248-9F48-BC2A86AC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29378-A92B-464E-AF47-FA0718EF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8F6C2-6637-482C-8D4E-505F0BD6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38E8B-9B57-456B-8427-96458E0B96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5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BD77-0F60-47ED-A220-83AC060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0A70E-21C9-4BD8-A970-9C533E170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C8B46-B484-41CC-AFF3-E8B2B2F6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ECCE-F7F2-41AC-9B63-DA51D096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B904-AC33-4CF5-A0B2-46467C95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FD53F-FA98-4A3D-BF88-0F655D5F1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86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1AD3-DBF2-49BD-BC29-890CE1E6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1104-3EE5-4A0B-9CCD-F4BE28084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AAAF5-7572-42DB-A1FE-D8CFE2C10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5A62-F46F-4334-81F9-213BFF0E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39573-5E22-4A7E-9C26-7A4796CC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5346D-B5B7-4D4E-BCB9-0724526A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E1730-CEB5-47AF-8D4B-3FD0492A24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48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68D3-AB19-4C8B-A20F-FA56998B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970A1-975E-4270-8838-B8944613F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79D40-5C31-4996-B3A7-0E3B145F8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03788-62C1-41BC-9CF5-06A2D2FC5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19A90-86AB-4F43-90DB-77548BF2C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9E658-9595-4CFB-835F-D29A880E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CAD07-EA8B-4A93-AB35-E4045ECE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61C38-BE35-42B6-A6A3-B32F5191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2731B-B2F9-4229-B165-B542EBA65A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80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5035-0E28-482A-8BFF-BF83F811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12905-FC28-474F-A4B5-97DE2BF7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FAFB0-BFA5-4D7E-9B6C-1BC4A7F0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A07DE-D16F-4A78-83DD-1F6F9438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9D071-9F8C-4112-B905-89C7445219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61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35C9D-88AE-4A0B-B0E7-10F0D212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B576B-5664-44E4-863A-76ECF8DB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C5F9C-D5BB-4CB0-BEE5-E8121C71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CE2A-7B1F-4812-8DDE-C627288351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46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A9AA-732B-4A5C-8880-81684EE1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7A39-6E70-4D44-A643-6C96DB674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8D7-A29D-4E0C-91CD-07B2D2C1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DB32F-24A5-4BFD-9376-7115619B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7636C-3F88-4D06-85F4-4591F07A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E9856-F369-488D-B218-A6C8AB64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2C9BA-6EB2-462B-BA92-FC506864E4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92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7296-9688-400F-AF2B-FBB92CB5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E6517-8A5C-4ED1-83A5-982484D2B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03CF3-247F-4717-B58E-1FC63A3DD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53039-F4A3-4A8C-A304-C3EA1E72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C479-FFEE-4831-9158-A4DAB826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EF0A9-5B77-4A52-84B3-D9CC28C5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95980-83F7-404A-8CD7-67FBC36D21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6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>
                <a:gamma/>
                <a:tint val="0"/>
                <a:invGamma/>
              </a:srgbClr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116EDEC-5DF5-493B-8C07-FA01F2674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89DCD8A-FC8D-4675-8C5F-138937357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8CF2010-8C9F-419F-85BD-70678A85D04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CA916B0-EE5E-4B57-92EF-97C866C5E8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1517151-BF43-48E2-9B89-4BD3AA67AA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FA78EF-7A81-409E-9103-6BC4C55969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F1868B-5CDB-4A47-969F-808AC8AA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7707-2A77-4E90-BC7C-BFD3493CE34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AD1AC4EF-534A-4EB5-9206-1373A3CE0A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Relational Algebra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644CF94-98CA-4B37-A769-FD1C95FE2D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Operators</a:t>
            </a:r>
          </a:p>
          <a:p>
            <a:r>
              <a:rPr lang="en-US" altLang="en-US" sz="3200"/>
              <a:t>Expression Trees</a:t>
            </a:r>
          </a:p>
          <a:p>
            <a:r>
              <a:rPr lang="en-US" altLang="en-US" sz="3200"/>
              <a:t>Bag Model of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2A3AC0F-A459-4D9E-B8D9-DF2F8022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1FAC-6C2F-4E70-B103-353C227B823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DC8C0A1-E188-4EBF-AEEC-A316D77BE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Product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A1607EE-AB1D-42EB-A670-10680A80A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114800"/>
          </a:xfrm>
        </p:spPr>
        <p:txBody>
          <a:bodyPr/>
          <a:lstStyle/>
          <a:p>
            <a:r>
              <a:rPr lang="en-US" altLang="en-US"/>
              <a:t>R3 := R1 * R2</a:t>
            </a:r>
          </a:p>
          <a:p>
            <a:pPr lvl="1"/>
            <a:r>
              <a:rPr lang="en-US" altLang="en-US"/>
              <a:t>Pair each tuple t1 of R1 with each tuple t2 of R2.</a:t>
            </a:r>
          </a:p>
          <a:p>
            <a:pPr lvl="1"/>
            <a:r>
              <a:rPr lang="en-US" altLang="en-US"/>
              <a:t>Concatenation t1t2 is a tuple of R3.</a:t>
            </a:r>
          </a:p>
          <a:p>
            <a:pPr lvl="1"/>
            <a:r>
              <a:rPr lang="en-US" altLang="en-US"/>
              <a:t>Schema of R3 is the attributes of R1 and then R2, in order.</a:t>
            </a:r>
          </a:p>
          <a:p>
            <a:pPr lvl="1"/>
            <a:r>
              <a:rPr lang="en-US" altLang="en-US"/>
              <a:t>But beware attribute </a:t>
            </a:r>
            <a:r>
              <a:rPr lang="en-US" altLang="en-US" i="1"/>
              <a:t>A</a:t>
            </a:r>
            <a:r>
              <a:rPr lang="en-US" altLang="en-US"/>
              <a:t> of the same name in R1 and R2: use R1.</a:t>
            </a:r>
            <a:r>
              <a:rPr lang="en-US" altLang="en-US" i="1"/>
              <a:t>A</a:t>
            </a:r>
            <a:r>
              <a:rPr lang="en-US" altLang="en-US"/>
              <a:t>  and R2.</a:t>
            </a:r>
            <a:r>
              <a:rPr lang="en-US" altLang="en-US" i="1"/>
              <a:t>A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A590F1E-A49E-42A4-B0FB-68949042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431C-8255-4ECC-A394-B28B9BF7C0D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BD1F7A1-2BB3-429A-946E-CF3937085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R3 := R1 * R2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FC27E3F3-2FA0-4EEE-B390-521567A99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014538"/>
            <a:ext cx="240823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CC"/>
                </a:solidFill>
                <a:latin typeface="Tahoma" panose="020B0604030504040204" pitchFamily="34" charset="0"/>
              </a:rPr>
              <a:t>R1(	A,	B )</a:t>
            </a:r>
          </a:p>
          <a:p>
            <a:r>
              <a:rPr lang="en-US" altLang="en-US">
                <a:latin typeface="Tahoma" panose="020B0604030504040204" pitchFamily="34" charset="0"/>
              </a:rPr>
              <a:t>	1	2</a:t>
            </a:r>
          </a:p>
          <a:p>
            <a:r>
              <a:rPr lang="en-US" altLang="en-US">
                <a:latin typeface="Tahoma" panose="020B0604030504040204" pitchFamily="34" charset="0"/>
              </a:rPr>
              <a:t>	3	4</a:t>
            </a:r>
          </a:p>
          <a:p>
            <a:endParaRPr lang="en-US" altLang="en-US">
              <a:latin typeface="Tahoma" panose="020B0604030504040204" pitchFamily="34" charset="0"/>
            </a:endParaRPr>
          </a:p>
          <a:p>
            <a:r>
              <a:rPr lang="en-US" altLang="en-US">
                <a:solidFill>
                  <a:srgbClr val="CC00CC"/>
                </a:solidFill>
                <a:latin typeface="Tahoma" panose="020B0604030504040204" pitchFamily="34" charset="0"/>
              </a:rPr>
              <a:t>R2(	B,	C )</a:t>
            </a:r>
          </a:p>
          <a:p>
            <a:r>
              <a:rPr lang="en-US" altLang="en-US">
                <a:latin typeface="Tahoma" panose="020B0604030504040204" pitchFamily="34" charset="0"/>
              </a:rPr>
              <a:t>	5	6</a:t>
            </a:r>
          </a:p>
          <a:p>
            <a:r>
              <a:rPr lang="en-US" altLang="en-US">
                <a:latin typeface="Tahoma" panose="020B0604030504040204" pitchFamily="34" charset="0"/>
              </a:rPr>
              <a:t>	7	8</a:t>
            </a:r>
          </a:p>
          <a:p>
            <a:r>
              <a:rPr lang="en-US" altLang="en-US">
                <a:latin typeface="Tahoma" panose="020B0604030504040204" pitchFamily="34" charset="0"/>
              </a:rPr>
              <a:t>	9	10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A9B8D880-8739-4FC8-9496-ACFFBAC36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057400"/>
            <a:ext cx="1295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BB5AD0B1-4B3D-4A59-A5BA-ABA3BFB97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505200"/>
            <a:ext cx="14478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D3C42335-44DE-42CA-AFBD-15E2878C4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438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3C7D2C1A-9297-4721-838E-E89CDEBB9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057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1F808B1F-415F-470F-BBA7-55E5E3F5D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D42F37F4-CA83-4482-A7CE-49EB8BEB2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505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9" name="Group 17">
            <a:extLst>
              <a:ext uri="{FF2B5EF4-FFF2-40B4-BE49-F238E27FC236}">
                <a16:creationId xmlns:a16="http://schemas.microsoft.com/office/drawing/2014/main" id="{AC9E944C-ED9C-427A-B695-97BE5B559AF5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981200"/>
            <a:ext cx="4427538" cy="2667000"/>
            <a:chOff x="2736" y="1248"/>
            <a:chExt cx="2789" cy="1680"/>
          </a:xfrm>
        </p:grpSpPr>
        <p:sp>
          <p:nvSpPr>
            <p:cNvPr id="18436" name="Text Box 4">
              <a:extLst>
                <a:ext uri="{FF2B5EF4-FFF2-40B4-BE49-F238E27FC236}">
                  <a16:creationId xmlns:a16="http://schemas.microsoft.com/office/drawing/2014/main" id="{EA64B3C7-D18B-445E-B631-10F2B19A6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248"/>
              <a:ext cx="2789" cy="1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CC00CC"/>
                  </a:solidFill>
                  <a:latin typeface="Tahoma" panose="020B0604030504040204" pitchFamily="34" charset="0"/>
                </a:rPr>
                <a:t>R3(	A,	R1.B,	R2.B,	C   )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1	2	5	6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1	2	7	8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1	2	9	10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3	4	5	6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3	4	7	8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3	4	9	10</a:t>
              </a:r>
            </a:p>
          </p:txBody>
        </p:sp>
        <p:sp>
          <p:nvSpPr>
            <p:cNvPr id="18443" name="Rectangle 11">
              <a:extLst>
                <a:ext uri="{FF2B5EF4-FFF2-40B4-BE49-F238E27FC236}">
                  <a16:creationId xmlns:a16="http://schemas.microsoft.com/office/drawing/2014/main" id="{B77116CB-9EAF-45AC-B867-2AB4FF23A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248"/>
              <a:ext cx="211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12">
              <a:extLst>
                <a:ext uri="{FF2B5EF4-FFF2-40B4-BE49-F238E27FC236}">
                  <a16:creationId xmlns:a16="http://schemas.microsoft.com/office/drawing/2014/main" id="{E4A7B60F-AF17-484F-80D3-A60AF509E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536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3">
              <a:extLst>
                <a:ext uri="{FF2B5EF4-FFF2-40B4-BE49-F238E27FC236}">
                  <a16:creationId xmlns:a16="http://schemas.microsoft.com/office/drawing/2014/main" id="{2C5C8303-120B-456E-9750-97F8D1E80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14">
              <a:extLst>
                <a:ext uri="{FF2B5EF4-FFF2-40B4-BE49-F238E27FC236}">
                  <a16:creationId xmlns:a16="http://schemas.microsoft.com/office/drawing/2014/main" id="{366CFDEE-BE4C-4D56-A0E0-6983DE5C1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15">
              <a:extLst>
                <a:ext uri="{FF2B5EF4-FFF2-40B4-BE49-F238E27FC236}">
                  <a16:creationId xmlns:a16="http://schemas.microsoft.com/office/drawing/2014/main" id="{1FBC848B-0AB3-4F40-A45F-B45EE1991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514FEEF-2F00-4843-8247-3335A6B2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FF23-59EA-47D7-8FA3-C2D983A81B1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470C3A7-2FB8-44ED-904F-AC9EBB927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Theta-Join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897CD65-592C-4C30-9236-B9EF7ABF2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R3 := R1 JOIN</a:t>
            </a:r>
            <a:r>
              <a:rPr lang="en-US" altLang="en-US" i="1" baseline="-25000"/>
              <a:t>C</a:t>
            </a:r>
            <a:r>
              <a:rPr lang="en-US" altLang="en-US"/>
              <a:t> R2</a:t>
            </a:r>
          </a:p>
          <a:p>
            <a:pPr lvl="1"/>
            <a:r>
              <a:rPr lang="en-US" altLang="en-US"/>
              <a:t>Take the product R1 * R2.</a:t>
            </a:r>
          </a:p>
          <a:p>
            <a:pPr lvl="1"/>
            <a:r>
              <a:rPr lang="en-US" altLang="en-US"/>
              <a:t>Then apply SELECT</a:t>
            </a:r>
            <a:r>
              <a:rPr lang="en-US" altLang="en-US" i="1" baseline="-25000"/>
              <a:t>C</a:t>
            </a:r>
            <a:r>
              <a:rPr lang="en-US" altLang="en-US"/>
              <a:t>  to the result.</a:t>
            </a:r>
          </a:p>
          <a:p>
            <a:r>
              <a:rPr lang="en-US" altLang="en-US"/>
              <a:t>As for SELECT, </a:t>
            </a:r>
            <a:r>
              <a:rPr lang="en-US" altLang="en-US" i="1"/>
              <a:t>C</a:t>
            </a:r>
            <a:r>
              <a:rPr lang="en-US" altLang="en-US"/>
              <a:t>  can be any boolean-valued condition.</a:t>
            </a:r>
          </a:p>
          <a:p>
            <a:pPr lvl="1"/>
            <a:r>
              <a:rPr lang="en-US" altLang="en-US"/>
              <a:t>Historic versions of this operator allowed only A </a:t>
            </a:r>
            <a:r>
              <a:rPr lang="en-US" altLang="en-US">
                <a:sym typeface="Symbol" panose="05050102010706020507" pitchFamily="18" charset="2"/>
              </a:rPr>
              <a:t></a:t>
            </a:r>
            <a:r>
              <a:rPr lang="en-US" altLang="en-US"/>
              <a:t> B, where </a:t>
            </a:r>
            <a:r>
              <a:rPr lang="en-US" altLang="en-US">
                <a:sym typeface="Symbol" panose="05050102010706020507" pitchFamily="18" charset="2"/>
              </a:rPr>
              <a:t></a:t>
            </a:r>
            <a:r>
              <a:rPr lang="en-US" altLang="en-US"/>
              <a:t> is =, &lt;, etc.; hence the name “theta-join.”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112957AA-1CAC-4AB4-B7EC-946463FF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4C02-D747-4FCD-A034-0260CFC5537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3A8C3E84-3F59-4E97-9F1F-C34604C6D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6BDFE5D3-F24E-4B1D-948F-1DEDB7AF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80708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CC"/>
                </a:solidFill>
                <a:latin typeface="Tahoma" panose="020B0604030504040204" pitchFamily="34" charset="0"/>
              </a:rPr>
              <a:t>Sells(	bar,	beer,	price  )</a:t>
            </a:r>
            <a:r>
              <a:rPr lang="en-US" altLang="en-US">
                <a:latin typeface="Tahoma" panose="020B0604030504040204" pitchFamily="34" charset="0"/>
              </a:rPr>
              <a:t>	</a:t>
            </a:r>
            <a:r>
              <a:rPr lang="en-US" altLang="en-US">
                <a:solidFill>
                  <a:srgbClr val="CC00CC"/>
                </a:solidFill>
                <a:latin typeface="Tahoma" panose="020B0604030504040204" pitchFamily="34" charset="0"/>
              </a:rPr>
              <a:t>Bars(	name,	addr        )</a:t>
            </a:r>
          </a:p>
          <a:p>
            <a:r>
              <a:rPr lang="en-US" altLang="en-US">
                <a:latin typeface="Tahoma" panose="020B0604030504040204" pitchFamily="34" charset="0"/>
              </a:rPr>
              <a:t>	Joe’s	Bud	2.50			Joe’s	Maple St.</a:t>
            </a:r>
          </a:p>
          <a:p>
            <a:r>
              <a:rPr lang="en-US" altLang="en-US">
                <a:latin typeface="Tahoma" panose="020B0604030504040204" pitchFamily="34" charset="0"/>
              </a:rPr>
              <a:t>	Joe’s	Miller	2.75			Sue’s	River Rd.</a:t>
            </a:r>
          </a:p>
          <a:p>
            <a:r>
              <a:rPr lang="en-US" altLang="en-US">
                <a:latin typeface="Tahoma" panose="020B0604030504040204" pitchFamily="34" charset="0"/>
              </a:rPr>
              <a:t>	Sue’s	Bud	2.50</a:t>
            </a:r>
          </a:p>
          <a:p>
            <a:r>
              <a:rPr lang="en-US" altLang="en-US">
                <a:latin typeface="Tahoma" panose="020B0604030504040204" pitchFamily="34" charset="0"/>
              </a:rPr>
              <a:t>	Sue’s	Coors	3.00</a:t>
            </a:r>
          </a:p>
          <a:p>
            <a:endParaRPr lang="en-US" altLang="en-US">
              <a:latin typeface="Tahoma" panose="020B0604030504040204" pitchFamily="34" charset="0"/>
            </a:endParaRPr>
          </a:p>
          <a:p>
            <a:r>
              <a:rPr lang="en-US" altLang="en-US">
                <a:latin typeface="Tahoma" panose="020B0604030504040204" pitchFamily="34" charset="0"/>
              </a:rPr>
              <a:t>     BarInfo := Sells JOIN </a:t>
            </a:r>
            <a:r>
              <a:rPr lang="en-US" altLang="en-US" baseline="-25000">
                <a:latin typeface="Tahoma" panose="020B0604030504040204" pitchFamily="34" charset="0"/>
              </a:rPr>
              <a:t>Sells.bar = Bars.name</a:t>
            </a:r>
            <a:r>
              <a:rPr lang="en-US" altLang="en-US">
                <a:latin typeface="Tahoma" panose="020B0604030504040204" pitchFamily="34" charset="0"/>
              </a:rPr>
              <a:t> Bars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4CE57911-1D42-4916-AD20-29461549F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52600"/>
            <a:ext cx="2667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14731D37-9DCC-490A-9608-0DE4AD724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133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EF24F907-BFF4-40F6-92FE-423B53F65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752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2A37536C-C99A-4FD6-BEC0-42CEF70EF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752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AE6CCA42-6864-467F-9753-AC8A2C52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752600"/>
            <a:ext cx="2286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1">
            <a:extLst>
              <a:ext uri="{FF2B5EF4-FFF2-40B4-BE49-F238E27FC236}">
                <a16:creationId xmlns:a16="http://schemas.microsoft.com/office/drawing/2014/main" id="{04D3B513-781A-4B6F-A9FA-4363F7831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133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2">
            <a:extLst>
              <a:ext uri="{FF2B5EF4-FFF2-40B4-BE49-F238E27FC236}">
                <a16:creationId xmlns:a16="http://schemas.microsoft.com/office/drawing/2014/main" id="{174BBFC8-088C-4ACD-8DE5-77EAB0513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1752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98" name="Group 18">
            <a:extLst>
              <a:ext uri="{FF2B5EF4-FFF2-40B4-BE49-F238E27FC236}">
                <a16:creationId xmlns:a16="http://schemas.microsoft.com/office/drawing/2014/main" id="{23D93E25-07E4-461E-AE40-548574A26EF6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4529138"/>
            <a:ext cx="7156450" cy="1917700"/>
            <a:chOff x="422" y="2853"/>
            <a:chExt cx="4508" cy="1208"/>
          </a:xfrm>
        </p:grpSpPr>
        <p:sp>
          <p:nvSpPr>
            <p:cNvPr id="20484" name="Text Box 4">
              <a:extLst>
                <a:ext uri="{FF2B5EF4-FFF2-40B4-BE49-F238E27FC236}">
                  <a16:creationId xmlns:a16="http://schemas.microsoft.com/office/drawing/2014/main" id="{E51FF5ED-D58F-4679-AB38-E0B0A8065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2853"/>
              <a:ext cx="4508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     </a:t>
              </a:r>
              <a:r>
                <a:rPr lang="en-US" altLang="en-US">
                  <a:solidFill>
                    <a:srgbClr val="CC00CC"/>
                  </a:solidFill>
                  <a:latin typeface="Tahoma" panose="020B0604030504040204" pitchFamily="34" charset="0"/>
                </a:rPr>
                <a:t>BarInfo(	bar,	beer,	price,	name,	addr        )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Joe’s	Bud	2.50	Joe’s	Maple St.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Joe’s	Miller	2.75	Joe’s	Maple St.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Sue’s	Bud	2.50	Sue’s	River Rd.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Sue’s	Coors	3.00	Sue’s	River Rd.</a:t>
              </a:r>
            </a:p>
          </p:txBody>
        </p:sp>
        <p:sp>
          <p:nvSpPr>
            <p:cNvPr id="20490" name="Rectangle 10">
              <a:extLst>
                <a:ext uri="{FF2B5EF4-FFF2-40B4-BE49-F238E27FC236}">
                  <a16:creationId xmlns:a16="http://schemas.microsoft.com/office/drawing/2014/main" id="{BC96C13A-F8C5-40C6-ADC3-A9AD70143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880"/>
              <a:ext cx="3168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3">
              <a:extLst>
                <a:ext uri="{FF2B5EF4-FFF2-40B4-BE49-F238E27FC236}">
                  <a16:creationId xmlns:a16="http://schemas.microsoft.com/office/drawing/2014/main" id="{B583E88B-3B69-453A-A4DB-BA5B5C5AE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12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14">
              <a:extLst>
                <a:ext uri="{FF2B5EF4-FFF2-40B4-BE49-F238E27FC236}">
                  <a16:creationId xmlns:a16="http://schemas.microsoft.com/office/drawing/2014/main" id="{0E3E7367-9C6D-444D-A960-40FB5C26D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15">
              <a:extLst>
                <a:ext uri="{FF2B5EF4-FFF2-40B4-BE49-F238E27FC236}">
                  <a16:creationId xmlns:a16="http://schemas.microsoft.com/office/drawing/2014/main" id="{6215D88A-1AF2-48FD-8077-E67E2564F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6">
              <a:extLst>
                <a:ext uri="{FF2B5EF4-FFF2-40B4-BE49-F238E27FC236}">
                  <a16:creationId xmlns:a16="http://schemas.microsoft.com/office/drawing/2014/main" id="{BFD808A5-17A9-4263-9289-7C566A45A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7">
              <a:extLst>
                <a:ext uri="{FF2B5EF4-FFF2-40B4-BE49-F238E27FC236}">
                  <a16:creationId xmlns:a16="http://schemas.microsoft.com/office/drawing/2014/main" id="{5D739570-4D1F-4ADD-9053-3F38FE108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A8AE87E-4003-4A69-8A13-8C99F437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96E1-C3E0-4D50-9DA2-B9A461720B7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65394DFC-B169-41DD-963B-5978F4738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Natural Join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4F14F78-A33B-4677-9FEA-DD651546E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frequent type of join connects two relations by:</a:t>
            </a:r>
          </a:p>
          <a:p>
            <a:pPr lvl="1"/>
            <a:r>
              <a:rPr lang="en-US" altLang="en-US"/>
              <a:t>Equating attributes of the same name, and</a:t>
            </a:r>
          </a:p>
          <a:p>
            <a:pPr lvl="1"/>
            <a:r>
              <a:rPr lang="en-US" altLang="en-US"/>
              <a:t>Projecting out one copy of each pair of equated attributes.</a:t>
            </a:r>
          </a:p>
          <a:p>
            <a:r>
              <a:rPr lang="en-US" altLang="en-US"/>
              <a:t>Called </a:t>
            </a:r>
            <a:r>
              <a:rPr lang="en-US" altLang="en-US" i="1">
                <a:solidFill>
                  <a:srgbClr val="FF0066"/>
                </a:solidFill>
              </a:rPr>
              <a:t>natural</a:t>
            </a:r>
            <a:r>
              <a:rPr lang="en-US" altLang="en-US">
                <a:solidFill>
                  <a:srgbClr val="FF0066"/>
                </a:solidFill>
              </a:rPr>
              <a:t> </a:t>
            </a:r>
            <a:r>
              <a:rPr lang="en-US" altLang="en-US"/>
              <a:t> join.</a:t>
            </a:r>
          </a:p>
          <a:p>
            <a:r>
              <a:rPr lang="en-US" altLang="en-US"/>
              <a:t>Denoted R3 := R1 JOIN R2.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375702C7-7E83-473F-ABCF-54B4255F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E2CB-8E9B-4D6D-A39D-A3C89E64B37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4A96030C-FD26-497F-9AB6-99EBAEB7B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DC10E346-C1BF-4714-A4E3-A0B4D8645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807085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CC"/>
                </a:solidFill>
                <a:latin typeface="Tahoma" panose="020B0604030504040204" pitchFamily="34" charset="0"/>
              </a:rPr>
              <a:t>Sells(	bar,	beer,	price  )	Bars(	bar,	addr        )</a:t>
            </a:r>
          </a:p>
          <a:p>
            <a:r>
              <a:rPr lang="en-US" altLang="en-US">
                <a:latin typeface="Tahoma" panose="020B0604030504040204" pitchFamily="34" charset="0"/>
              </a:rPr>
              <a:t>	Joe’s	Bud	2.50			Joe’s	Maple St.</a:t>
            </a:r>
          </a:p>
          <a:p>
            <a:r>
              <a:rPr lang="en-US" altLang="en-US">
                <a:latin typeface="Tahoma" panose="020B0604030504040204" pitchFamily="34" charset="0"/>
              </a:rPr>
              <a:t>	Joe’s	Miller	2.75			Sue’s	River Rd.</a:t>
            </a:r>
          </a:p>
          <a:p>
            <a:r>
              <a:rPr lang="en-US" altLang="en-US">
                <a:latin typeface="Tahoma" panose="020B0604030504040204" pitchFamily="34" charset="0"/>
              </a:rPr>
              <a:t>	Sue’s	Bud	2.50</a:t>
            </a:r>
          </a:p>
          <a:p>
            <a:r>
              <a:rPr lang="en-US" altLang="en-US">
                <a:latin typeface="Tahoma" panose="020B0604030504040204" pitchFamily="34" charset="0"/>
              </a:rPr>
              <a:t>	Sue’s	Coors	3.00</a:t>
            </a:r>
          </a:p>
          <a:p>
            <a:endParaRPr lang="en-US" altLang="en-US">
              <a:latin typeface="Tahoma" panose="020B0604030504040204" pitchFamily="34" charset="0"/>
            </a:endParaRPr>
          </a:p>
          <a:p>
            <a:r>
              <a:rPr lang="en-US" altLang="en-US">
                <a:latin typeface="Tahoma" panose="020B0604030504040204" pitchFamily="34" charset="0"/>
              </a:rPr>
              <a:t>     		BarInfo := Sells JOIN Bars</a:t>
            </a:r>
          </a:p>
          <a:p>
            <a:r>
              <a:rPr lang="en-US" altLang="en-US">
                <a:latin typeface="Tahoma" panose="020B0604030504040204" pitchFamily="34" charset="0"/>
              </a:rPr>
              <a:t>Note Bars.name has become Bars.bar to make the natural</a:t>
            </a:r>
          </a:p>
          <a:p>
            <a:r>
              <a:rPr lang="en-US" altLang="en-US">
                <a:latin typeface="Tahoma" panose="020B0604030504040204" pitchFamily="34" charset="0"/>
              </a:rPr>
              <a:t>join “work.”</a:t>
            </a:r>
          </a:p>
        </p:txBody>
      </p:sp>
      <p:grpSp>
        <p:nvGrpSpPr>
          <p:cNvPr id="22557" name="Group 29">
            <a:extLst>
              <a:ext uri="{FF2B5EF4-FFF2-40B4-BE49-F238E27FC236}">
                <a16:creationId xmlns:a16="http://schemas.microsoft.com/office/drawing/2014/main" id="{4E6F5DD6-E7FC-4FB0-A5BB-0CBA6A81FBE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447800"/>
            <a:ext cx="2667000" cy="1828800"/>
            <a:chOff x="1008" y="912"/>
            <a:chExt cx="1680" cy="1152"/>
          </a:xfrm>
        </p:grpSpPr>
        <p:sp>
          <p:nvSpPr>
            <p:cNvPr id="22532" name="Rectangle 4">
              <a:extLst>
                <a:ext uri="{FF2B5EF4-FFF2-40B4-BE49-F238E27FC236}">
                  <a16:creationId xmlns:a16="http://schemas.microsoft.com/office/drawing/2014/main" id="{77412787-7041-4E6B-96D6-BFDBCB0F7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912"/>
              <a:ext cx="1680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" name="Line 5">
              <a:extLst>
                <a:ext uri="{FF2B5EF4-FFF2-40B4-BE49-F238E27FC236}">
                  <a16:creationId xmlns:a16="http://schemas.microsoft.com/office/drawing/2014/main" id="{E232DB00-D392-413E-948C-9C176E69D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15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4" name="Line 6">
              <a:extLst>
                <a:ext uri="{FF2B5EF4-FFF2-40B4-BE49-F238E27FC236}">
                  <a16:creationId xmlns:a16="http://schemas.microsoft.com/office/drawing/2014/main" id="{5394A2AC-72C5-4C96-8758-895693D28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1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Line 7">
              <a:extLst>
                <a:ext uri="{FF2B5EF4-FFF2-40B4-BE49-F238E27FC236}">
                  <a16:creationId xmlns:a16="http://schemas.microsoft.com/office/drawing/2014/main" id="{DD98A006-B573-4C1E-B505-5CC8B679B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6" name="Rectangle 8">
            <a:extLst>
              <a:ext uri="{FF2B5EF4-FFF2-40B4-BE49-F238E27FC236}">
                <a16:creationId xmlns:a16="http://schemas.microsoft.com/office/drawing/2014/main" id="{6ABBB3BB-0C1E-48F9-883B-2C3F067D8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447800"/>
            <a:ext cx="2286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>
            <a:extLst>
              <a:ext uri="{FF2B5EF4-FFF2-40B4-BE49-F238E27FC236}">
                <a16:creationId xmlns:a16="http://schemas.microsoft.com/office/drawing/2014/main" id="{B9C0EB49-DF11-4144-BD53-98B9DF091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B5B75B83-C1A6-438C-8FCC-064334F1C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1447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56" name="Group 28">
            <a:extLst>
              <a:ext uri="{FF2B5EF4-FFF2-40B4-BE49-F238E27FC236}">
                <a16:creationId xmlns:a16="http://schemas.microsoft.com/office/drawing/2014/main" id="{9CFCAAF1-3E9A-459E-8A5B-E4C16CE96330}"/>
              </a:ext>
            </a:extLst>
          </p:cNvPr>
          <p:cNvGrpSpPr>
            <a:grpSpLocks/>
          </p:cNvGrpSpPr>
          <p:nvPr/>
        </p:nvGrpSpPr>
        <p:grpSpPr bwMode="auto">
          <a:xfrm>
            <a:off x="746125" y="4757738"/>
            <a:ext cx="6242050" cy="1917700"/>
            <a:chOff x="470" y="2997"/>
            <a:chExt cx="3932" cy="1208"/>
          </a:xfrm>
        </p:grpSpPr>
        <p:sp>
          <p:nvSpPr>
            <p:cNvPr id="22547" name="Text Box 19">
              <a:extLst>
                <a:ext uri="{FF2B5EF4-FFF2-40B4-BE49-F238E27FC236}">
                  <a16:creationId xmlns:a16="http://schemas.microsoft.com/office/drawing/2014/main" id="{6D3EC2CE-E7C9-44C6-9D86-B32D8AAE4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2997"/>
              <a:ext cx="3932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    </a:t>
              </a:r>
              <a:r>
                <a:rPr lang="en-US" altLang="en-US">
                  <a:solidFill>
                    <a:srgbClr val="CC00CC"/>
                  </a:solidFill>
                  <a:latin typeface="Tahoma" panose="020B0604030504040204" pitchFamily="34" charset="0"/>
                </a:rPr>
                <a:t>BarInfo(	bar,	beer,	price,	addr        )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Joe’s	Bud	2.50	Maple St.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Joe’s	Milller	2.75	Maple St.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Sue’s	Bud	2.50	River Rd.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Sue’s	Coors	3.00	River Rd.</a:t>
              </a:r>
            </a:p>
          </p:txBody>
        </p:sp>
        <p:sp>
          <p:nvSpPr>
            <p:cNvPr id="22551" name="Rectangle 23">
              <a:extLst>
                <a:ext uri="{FF2B5EF4-FFF2-40B4-BE49-F238E27FC236}">
                  <a16:creationId xmlns:a16="http://schemas.microsoft.com/office/drawing/2014/main" id="{0C3FD858-8C38-4F58-9D8E-9FB80EE7F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024"/>
              <a:ext cx="2592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Line 24">
              <a:extLst>
                <a:ext uri="{FF2B5EF4-FFF2-40B4-BE49-F238E27FC236}">
                  <a16:creationId xmlns:a16="http://schemas.microsoft.com/office/drawing/2014/main" id="{B6AB1E1D-5D64-44C1-BC08-1060B1E01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64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25">
              <a:extLst>
                <a:ext uri="{FF2B5EF4-FFF2-40B4-BE49-F238E27FC236}">
                  <a16:creationId xmlns:a16="http://schemas.microsoft.com/office/drawing/2014/main" id="{94D9AC43-4B6E-476D-96D5-002B78C5C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0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26">
              <a:extLst>
                <a:ext uri="{FF2B5EF4-FFF2-40B4-BE49-F238E27FC236}">
                  <a16:creationId xmlns:a16="http://schemas.microsoft.com/office/drawing/2014/main" id="{D5E93912-64E5-40F4-A106-6ADE2A03A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0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27">
              <a:extLst>
                <a:ext uri="{FF2B5EF4-FFF2-40B4-BE49-F238E27FC236}">
                  <a16:creationId xmlns:a16="http://schemas.microsoft.com/office/drawing/2014/main" id="{BB633E94-6876-400A-8EA3-C2828FDA4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0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AA7C1CC-37C6-40BC-AA7C-D4F1EF91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C131-C266-465D-BC64-2DF01EE9530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6E2677D-8561-45D1-BFE4-2B33402E5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Renaming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EDD4181-733A-4E58-BBBE-D8C3762C4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altLang="en-US"/>
              <a:t>The RENAME operator gives a new schema to a relation.</a:t>
            </a:r>
          </a:p>
          <a:p>
            <a:r>
              <a:rPr lang="en-US" altLang="en-US"/>
              <a:t>R1 := RENAME</a:t>
            </a:r>
            <a:r>
              <a:rPr lang="en-US" altLang="en-US" baseline="-25000">
                <a:solidFill>
                  <a:srgbClr val="CC00CC"/>
                </a:solidFill>
              </a:rPr>
              <a:t>R1(A1,…,A</a:t>
            </a:r>
            <a:r>
              <a:rPr lang="en-US" altLang="en-US" i="1" baseline="-25000">
                <a:solidFill>
                  <a:srgbClr val="CC00CC"/>
                </a:solidFill>
              </a:rPr>
              <a:t>n</a:t>
            </a:r>
            <a:r>
              <a:rPr lang="en-US" altLang="en-US" baseline="-25000">
                <a:solidFill>
                  <a:srgbClr val="CC00CC"/>
                </a:solidFill>
              </a:rPr>
              <a:t>)</a:t>
            </a:r>
            <a:r>
              <a:rPr lang="en-US" altLang="en-US"/>
              <a:t>(R2) makes R1 be a relation with attributes A1,…,A</a:t>
            </a:r>
            <a:r>
              <a:rPr lang="en-US" altLang="en-US" i="1"/>
              <a:t>n</a:t>
            </a:r>
            <a:r>
              <a:rPr lang="en-US" altLang="en-US"/>
              <a:t>  and the same tuples as R2.</a:t>
            </a:r>
          </a:p>
          <a:p>
            <a:r>
              <a:rPr lang="en-US" altLang="en-US"/>
              <a:t>Simplified notation: </a:t>
            </a:r>
            <a:r>
              <a:rPr lang="en-US" altLang="en-US">
                <a:solidFill>
                  <a:srgbClr val="CC00CC"/>
                </a:solidFill>
              </a:rPr>
              <a:t>R1(A1,…,A</a:t>
            </a:r>
            <a:r>
              <a:rPr lang="en-US" altLang="en-US" i="1">
                <a:solidFill>
                  <a:srgbClr val="CC00CC"/>
                </a:solidFill>
              </a:rPr>
              <a:t>n</a:t>
            </a:r>
            <a:r>
              <a:rPr lang="en-US" altLang="en-US">
                <a:solidFill>
                  <a:srgbClr val="CC00CC"/>
                </a:solidFill>
              </a:rPr>
              <a:t>)</a:t>
            </a:r>
            <a:r>
              <a:rPr lang="en-US" altLang="en-US"/>
              <a:t> := R2.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2B52B70-950E-4611-A804-379091AD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DDE0-90AF-4C6D-A46B-750FD0A6F10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F6037B70-D7ED-4740-959F-C82E3DAA4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6DCDD463-CE7B-443A-96B2-4F0F82A5D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014538"/>
            <a:ext cx="3517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CC"/>
                </a:solidFill>
                <a:latin typeface="Tahoma" panose="020B0604030504040204" pitchFamily="34" charset="0"/>
              </a:rPr>
              <a:t>Bars(	name, addr        )</a:t>
            </a:r>
          </a:p>
          <a:p>
            <a:r>
              <a:rPr lang="en-US" altLang="en-US">
                <a:latin typeface="Tahoma" panose="020B0604030504040204" pitchFamily="34" charset="0"/>
              </a:rPr>
              <a:t>	Joe’s	Maple St.</a:t>
            </a:r>
          </a:p>
          <a:p>
            <a:r>
              <a:rPr lang="en-US" altLang="en-US">
                <a:latin typeface="Tahoma" panose="020B0604030504040204" pitchFamily="34" charset="0"/>
              </a:rPr>
              <a:t>	Sue’s	River Rd.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BC11EBFF-0CF7-4508-BF9E-65226E0A3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308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pSp>
        <p:nvGrpSpPr>
          <p:cNvPr id="24585" name="Group 9">
            <a:extLst>
              <a:ext uri="{FF2B5EF4-FFF2-40B4-BE49-F238E27FC236}">
                <a16:creationId xmlns:a16="http://schemas.microsoft.com/office/drawing/2014/main" id="{489DA910-25BB-41DB-B65F-91025069A83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057400"/>
            <a:ext cx="2286000" cy="1143000"/>
            <a:chOff x="960" y="1296"/>
            <a:chExt cx="1440" cy="720"/>
          </a:xfrm>
        </p:grpSpPr>
        <p:sp>
          <p:nvSpPr>
            <p:cNvPr id="24582" name="Rectangle 6">
              <a:extLst>
                <a:ext uri="{FF2B5EF4-FFF2-40B4-BE49-F238E27FC236}">
                  <a16:creationId xmlns:a16="http://schemas.microsoft.com/office/drawing/2014/main" id="{051EFA81-EE35-4120-A75F-ABAE4C64F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96"/>
              <a:ext cx="144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Line 7">
              <a:extLst>
                <a:ext uri="{FF2B5EF4-FFF2-40B4-BE49-F238E27FC236}">
                  <a16:creationId xmlns:a16="http://schemas.microsoft.com/office/drawing/2014/main" id="{BA262892-8515-4A5B-BB55-0A2A569B8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53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Line 8">
              <a:extLst>
                <a:ext uri="{FF2B5EF4-FFF2-40B4-BE49-F238E27FC236}">
                  <a16:creationId xmlns:a16="http://schemas.microsoft.com/office/drawing/2014/main" id="{C351B2C9-5FC9-4576-98F7-E69870567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9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91" name="Group 15">
            <a:extLst>
              <a:ext uri="{FF2B5EF4-FFF2-40B4-BE49-F238E27FC236}">
                <a16:creationId xmlns:a16="http://schemas.microsoft.com/office/drawing/2014/main" id="{4014087F-9669-4C0D-9416-781CA487F57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343400"/>
            <a:ext cx="3498850" cy="1219200"/>
            <a:chOff x="480" y="2736"/>
            <a:chExt cx="2204" cy="768"/>
          </a:xfrm>
        </p:grpSpPr>
        <p:sp>
          <p:nvSpPr>
            <p:cNvPr id="24581" name="Text Box 5">
              <a:extLst>
                <a:ext uri="{FF2B5EF4-FFF2-40B4-BE49-F238E27FC236}">
                  <a16:creationId xmlns:a16="http://schemas.microsoft.com/office/drawing/2014/main" id="{9434F01C-7F83-4AFD-A040-D794FC73C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736"/>
              <a:ext cx="220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   </a:t>
              </a:r>
              <a:r>
                <a:rPr lang="en-US" altLang="en-US">
                  <a:solidFill>
                    <a:srgbClr val="CC00CC"/>
                  </a:solidFill>
                  <a:latin typeface="Tahoma" panose="020B0604030504040204" pitchFamily="34" charset="0"/>
                </a:rPr>
                <a:t>R(	bar, 	addr        )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Joe’s	Maple St.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Sue’s	River Rd.</a:t>
              </a:r>
            </a:p>
          </p:txBody>
        </p:sp>
        <p:grpSp>
          <p:nvGrpSpPr>
            <p:cNvPr id="24586" name="Group 10">
              <a:extLst>
                <a:ext uri="{FF2B5EF4-FFF2-40B4-BE49-F238E27FC236}">
                  <a16:creationId xmlns:a16="http://schemas.microsoft.com/office/drawing/2014/main" id="{EDF5985C-2C21-4B71-984E-16B5DD661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784"/>
              <a:ext cx="1440" cy="720"/>
              <a:chOff x="960" y="1296"/>
              <a:chExt cx="1440" cy="720"/>
            </a:xfrm>
          </p:grpSpPr>
          <p:sp>
            <p:nvSpPr>
              <p:cNvPr id="24587" name="Rectangle 11">
                <a:extLst>
                  <a:ext uri="{FF2B5EF4-FFF2-40B4-BE49-F238E27FC236}">
                    <a16:creationId xmlns:a16="http://schemas.microsoft.com/office/drawing/2014/main" id="{6FCFD89D-44C6-4497-AD6A-996AF55B9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1440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8" name="Line 12">
                <a:extLst>
                  <a:ext uri="{FF2B5EF4-FFF2-40B4-BE49-F238E27FC236}">
                    <a16:creationId xmlns:a16="http://schemas.microsoft.com/office/drawing/2014/main" id="{BF70AC93-6B82-4EFF-8E37-8AAB3DE09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9" name="Line 13">
                <a:extLst>
                  <a:ext uri="{FF2B5EF4-FFF2-40B4-BE49-F238E27FC236}">
                    <a16:creationId xmlns:a16="http://schemas.microsoft.com/office/drawing/2014/main" id="{605EAA91-8822-4D48-AD0D-06F7F3041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296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590" name="Text Box 14">
            <a:extLst>
              <a:ext uri="{FF2B5EF4-FFF2-40B4-BE49-F238E27FC236}">
                <a16:creationId xmlns:a16="http://schemas.microsoft.com/office/drawing/2014/main" id="{298A9750-A029-467D-B485-CDF06EA40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429000"/>
            <a:ext cx="294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CC"/>
                </a:solidFill>
                <a:latin typeface="Tahoma" panose="020B0604030504040204" pitchFamily="34" charset="0"/>
              </a:rPr>
              <a:t>R(bar, addr)</a:t>
            </a:r>
            <a:r>
              <a:rPr lang="en-US" altLang="en-US">
                <a:latin typeface="Tahoma" panose="020B0604030504040204" pitchFamily="34" charset="0"/>
              </a:rPr>
              <a:t> := Bars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791537-5FF3-4574-A6EF-FB8C1BE2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DF52-2CAC-4E30-9433-26618B74217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1E38E081-2141-4CE3-A555-BC3E56113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Complex Expressions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CAFA544-AE2C-401C-8981-D4185657B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572000"/>
          </a:xfrm>
        </p:spPr>
        <p:txBody>
          <a:bodyPr/>
          <a:lstStyle/>
          <a:p>
            <a:pPr marL="609600" indent="-609600"/>
            <a:r>
              <a:rPr lang="en-US" altLang="en-US"/>
              <a:t>Combine operators with parentheses and precedence rules.</a:t>
            </a:r>
          </a:p>
          <a:p>
            <a:pPr marL="609600" indent="-609600"/>
            <a:r>
              <a:rPr lang="en-US" altLang="en-US"/>
              <a:t>Three notations, just as in arithmetic: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en-US" sz="2800"/>
              <a:t>Sequences of assignment statements.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en-US" sz="2800"/>
              <a:t>Expressions with several operators.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en-US" sz="2800"/>
              <a:t>Expression trees.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98706B-85BC-433C-8AFC-AEE51ADA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3C2B-A657-4019-8A01-18D17527236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D3B77B89-579C-42A8-B378-BB9803A85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Sequences of Assignments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F8B52CD-F8D3-4B0C-BCCD-E62A09507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Create temporary relation names.</a:t>
            </a:r>
          </a:p>
          <a:p>
            <a:r>
              <a:rPr lang="en-US" altLang="en-US"/>
              <a:t>Renaming can be implied by giving relations a list of attributes.</a:t>
            </a:r>
          </a:p>
          <a:p>
            <a:r>
              <a:rPr lang="en-US" altLang="en-US"/>
              <a:t>Example: R3 := R1 JOIN</a:t>
            </a:r>
            <a:r>
              <a:rPr lang="en-US" altLang="en-US" i="1" baseline="-25000"/>
              <a:t>C</a:t>
            </a:r>
            <a:r>
              <a:rPr lang="en-US" altLang="en-US"/>
              <a:t> R2 can be written: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/>
              <a:t>R4 := R1 * R2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/>
              <a:t>R3 := SELECT</a:t>
            </a:r>
            <a:r>
              <a:rPr lang="en-US" altLang="en-US" i="1" baseline="-25000"/>
              <a:t>C </a:t>
            </a:r>
            <a:r>
              <a:rPr lang="en-US" altLang="en-US"/>
              <a:t>(R4)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45BEDA-BD93-42CF-A382-140E2D04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DD6D-ABE2-4E2C-B5B1-94CF351890D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9E3E9D2-85AA-4577-8BA7-0E1C7A97A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an “Algebra”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6D1EFFA-0317-49C6-940B-C6CC95D68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Mathematical system consisting of:</a:t>
            </a:r>
          </a:p>
          <a:p>
            <a:pPr lvl="1"/>
            <a:r>
              <a:rPr lang="en-US" altLang="en-US" i="1">
                <a:solidFill>
                  <a:srgbClr val="FF0066"/>
                </a:solidFill>
              </a:rPr>
              <a:t>Operands</a:t>
            </a:r>
            <a:r>
              <a:rPr lang="en-US" altLang="en-US"/>
              <a:t> --- variables or values from which new values can be constructed.</a:t>
            </a:r>
          </a:p>
          <a:p>
            <a:pPr lvl="1"/>
            <a:r>
              <a:rPr lang="en-US" altLang="en-US" i="1">
                <a:solidFill>
                  <a:srgbClr val="FF0066"/>
                </a:solidFill>
              </a:rPr>
              <a:t>Operators</a:t>
            </a:r>
            <a:r>
              <a:rPr lang="en-US" altLang="en-US"/>
              <a:t> --- symbols denoting procedures that construct new values from given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F97862-5B96-480F-87F2-C8F6CA92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E7F32-5A4A-4F65-96F4-3ACB92216FF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CBADA6D-752E-4FDC-9712-741521671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altLang="en-US"/>
              <a:t>Expressions in a Single Assignment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7F8A666-F13E-4F9F-B0B9-3598D7EEE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419600"/>
          </a:xfrm>
        </p:spPr>
        <p:txBody>
          <a:bodyPr/>
          <a:lstStyle/>
          <a:p>
            <a:pPr marL="609600" indent="-609600"/>
            <a:r>
              <a:rPr lang="en-US" altLang="en-US"/>
              <a:t>Example: the theta-join R3 := R1 JOIN</a:t>
            </a:r>
            <a:r>
              <a:rPr lang="en-US" altLang="en-US" i="1" baseline="-25000"/>
              <a:t>C</a:t>
            </a:r>
            <a:r>
              <a:rPr lang="en-US" altLang="en-US"/>
              <a:t> R2 can be written: R3 := SELECT</a:t>
            </a:r>
            <a:r>
              <a:rPr lang="en-US" altLang="en-US" i="1" baseline="-25000"/>
              <a:t>C</a:t>
            </a:r>
            <a:r>
              <a:rPr lang="en-US" altLang="en-US"/>
              <a:t> (R1 * R2)</a:t>
            </a:r>
          </a:p>
          <a:p>
            <a:pPr marL="609600" indent="-609600"/>
            <a:r>
              <a:rPr lang="en-US" altLang="en-US"/>
              <a:t>Precedence of relational operators: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en-US" sz="2800"/>
              <a:t>[SELECT, PROJECT, RENAME] (highest).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en-US" sz="2800"/>
              <a:t>[PRODUCT, JOIN].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en-US" sz="2800"/>
              <a:t>INTERSECTION.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en-US" sz="2800"/>
              <a:t>[UNION, --]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B3EEC49-7CE6-47C0-937C-478C4498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11A0-A412-43EB-B0BE-E6AC89381A4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C3E5C05-E966-4095-A99E-E00D2576D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Expression Trees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6D700E8-30AE-41B6-A023-C8878D85E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Leaves are operands --- either variables standing for relations or particular, constant relations.</a:t>
            </a:r>
          </a:p>
          <a:p>
            <a:r>
              <a:rPr lang="en-US" altLang="en-US"/>
              <a:t>Interior nodes are operators, applied to their child or children.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0489DD-19F2-4781-AAB3-604461E4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BF02-AF0D-4BBE-B3E7-CF2DEE63C0F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43E8B740-FA69-4C0D-AFDE-176669A07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9FB5E08-2327-49BB-B195-0E70188D4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Using the relations </a:t>
            </a:r>
            <a:r>
              <a:rPr lang="en-US" altLang="en-US">
                <a:solidFill>
                  <a:srgbClr val="CC00CC"/>
                </a:solidFill>
              </a:rPr>
              <a:t>Bars(name, addr)</a:t>
            </a:r>
            <a:r>
              <a:rPr lang="en-US" altLang="en-US"/>
              <a:t> and </a:t>
            </a:r>
            <a:r>
              <a:rPr lang="en-US" altLang="en-US">
                <a:solidFill>
                  <a:srgbClr val="CC00CC"/>
                </a:solidFill>
              </a:rPr>
              <a:t>Sells(bar, beer, price)</a:t>
            </a:r>
            <a:r>
              <a:rPr lang="en-US" altLang="en-US"/>
              <a:t>, find the names of all the bars that are either on Maple St. or sell Bud for less than $3.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FD5B7E6D-BA93-453B-B857-4AA539D3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5293-179D-4D75-AB7D-07BC07E227D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EAAA1CD-D69C-4574-B5BF-BE7AB82CF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 a Tree: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19350857-2C6F-4452-93A5-7A0429C4A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867400"/>
            <a:ext cx="769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Bars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B888435C-25F5-49FF-B240-6F34F6D84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867400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Sells</a:t>
            </a:r>
          </a:p>
        </p:txBody>
      </p:sp>
      <p:grpSp>
        <p:nvGrpSpPr>
          <p:cNvPr id="30738" name="Group 18">
            <a:extLst>
              <a:ext uri="{FF2B5EF4-FFF2-40B4-BE49-F238E27FC236}">
                <a16:creationId xmlns:a16="http://schemas.microsoft.com/office/drawing/2014/main" id="{03AE1BAC-E310-4A16-AFFE-21941DE9419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800600"/>
            <a:ext cx="2886075" cy="1066800"/>
            <a:chOff x="432" y="3024"/>
            <a:chExt cx="1818" cy="672"/>
          </a:xfrm>
        </p:grpSpPr>
        <p:sp>
          <p:nvSpPr>
            <p:cNvPr id="30725" name="Text Box 5">
              <a:extLst>
                <a:ext uri="{FF2B5EF4-FFF2-40B4-BE49-F238E27FC236}">
                  <a16:creationId xmlns:a16="http://schemas.microsoft.com/office/drawing/2014/main" id="{191CF879-9970-46A3-8F06-23035D3C1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24"/>
              <a:ext cx="18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SELECT</a:t>
              </a:r>
              <a:r>
                <a:rPr lang="en-US" altLang="en-US" baseline="-25000">
                  <a:latin typeface="Tahoma" panose="020B0604030504040204" pitchFamily="34" charset="0"/>
                </a:rPr>
                <a:t>addr = “Maple St.”</a:t>
              </a:r>
            </a:p>
          </p:txBody>
        </p:sp>
        <p:sp>
          <p:nvSpPr>
            <p:cNvPr id="30731" name="Line 11">
              <a:extLst>
                <a:ext uri="{FF2B5EF4-FFF2-40B4-BE49-F238E27FC236}">
                  <a16:creationId xmlns:a16="http://schemas.microsoft.com/office/drawing/2014/main" id="{AFA0EE36-9AFD-4D5C-9091-A3FD66D38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3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9" name="Group 19">
            <a:extLst>
              <a:ext uri="{FF2B5EF4-FFF2-40B4-BE49-F238E27FC236}">
                <a16:creationId xmlns:a16="http://schemas.microsoft.com/office/drawing/2014/main" id="{7FC021AC-F589-4724-AAD3-AA216744E815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800600"/>
            <a:ext cx="3475038" cy="1066800"/>
            <a:chOff x="2736" y="3024"/>
            <a:chExt cx="2189" cy="672"/>
          </a:xfrm>
        </p:grpSpPr>
        <p:sp>
          <p:nvSpPr>
            <p:cNvPr id="30724" name="Text Box 4">
              <a:extLst>
                <a:ext uri="{FF2B5EF4-FFF2-40B4-BE49-F238E27FC236}">
                  <a16:creationId xmlns:a16="http://schemas.microsoft.com/office/drawing/2014/main" id="{F5297BC2-27A7-471B-8244-BDFD3E4D7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024"/>
              <a:ext cx="21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SELECT</a:t>
              </a:r>
              <a:r>
                <a:rPr lang="en-US" altLang="en-US" baseline="-25000">
                  <a:latin typeface="Tahoma" panose="020B0604030504040204" pitchFamily="34" charset="0"/>
                </a:rPr>
                <a:t>price&lt;3 AND beer=“Bud”</a:t>
              </a:r>
            </a:p>
          </p:txBody>
        </p:sp>
        <p:sp>
          <p:nvSpPr>
            <p:cNvPr id="30732" name="Line 12">
              <a:extLst>
                <a:ext uri="{FF2B5EF4-FFF2-40B4-BE49-F238E27FC236}">
                  <a16:creationId xmlns:a16="http://schemas.microsoft.com/office/drawing/2014/main" id="{DB24B126-4FEA-48B2-BAAD-F4354EAEF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3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40" name="Group 20">
            <a:extLst>
              <a:ext uri="{FF2B5EF4-FFF2-40B4-BE49-F238E27FC236}">
                <a16:creationId xmlns:a16="http://schemas.microsoft.com/office/drawing/2014/main" id="{3FD62ED9-FA3D-425E-99CF-5A39F05FA59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733800"/>
            <a:ext cx="1912938" cy="1066800"/>
            <a:chOff x="672" y="2352"/>
            <a:chExt cx="1205" cy="672"/>
          </a:xfrm>
        </p:grpSpPr>
        <p:sp>
          <p:nvSpPr>
            <p:cNvPr id="30728" name="Text Box 8">
              <a:extLst>
                <a:ext uri="{FF2B5EF4-FFF2-40B4-BE49-F238E27FC236}">
                  <a16:creationId xmlns:a16="http://schemas.microsoft.com/office/drawing/2014/main" id="{E6B57E4E-DF3F-46F0-AD83-53D8A5FCC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352"/>
              <a:ext cx="1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PROJECT</a:t>
              </a:r>
              <a:r>
                <a:rPr lang="en-US" altLang="en-US" baseline="-25000">
                  <a:latin typeface="Tahoma" panose="020B0604030504040204" pitchFamily="34" charset="0"/>
                </a:rPr>
                <a:t>name</a:t>
              </a:r>
            </a:p>
          </p:txBody>
        </p:sp>
        <p:sp>
          <p:nvSpPr>
            <p:cNvPr id="30733" name="Line 13">
              <a:extLst>
                <a:ext uri="{FF2B5EF4-FFF2-40B4-BE49-F238E27FC236}">
                  <a16:creationId xmlns:a16="http://schemas.microsoft.com/office/drawing/2014/main" id="{34398C50-3686-4906-8238-34B00A97F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42" name="Group 22">
            <a:extLst>
              <a:ext uri="{FF2B5EF4-FFF2-40B4-BE49-F238E27FC236}">
                <a16:creationId xmlns:a16="http://schemas.microsoft.com/office/drawing/2014/main" id="{8D1E370D-0AE9-459D-9755-5A61887B8F42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667000"/>
            <a:ext cx="2114550" cy="990600"/>
            <a:chOff x="3168" y="1680"/>
            <a:chExt cx="1332" cy="624"/>
          </a:xfrm>
        </p:grpSpPr>
        <p:sp>
          <p:nvSpPr>
            <p:cNvPr id="30730" name="Text Box 10">
              <a:extLst>
                <a:ext uri="{FF2B5EF4-FFF2-40B4-BE49-F238E27FC236}">
                  <a16:creationId xmlns:a16="http://schemas.microsoft.com/office/drawing/2014/main" id="{97ACA8BF-639E-42B9-88AF-28B8C8A7E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80"/>
              <a:ext cx="1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RENAME</a:t>
              </a:r>
              <a:r>
                <a:rPr lang="en-US" altLang="en-US" baseline="-25000">
                  <a:solidFill>
                    <a:srgbClr val="CC00CC"/>
                  </a:solidFill>
                  <a:latin typeface="Tahoma" panose="020B0604030504040204" pitchFamily="34" charset="0"/>
                </a:rPr>
                <a:t>R(name)</a:t>
              </a:r>
            </a:p>
          </p:txBody>
        </p:sp>
        <p:sp>
          <p:nvSpPr>
            <p:cNvPr id="30734" name="Line 14">
              <a:extLst>
                <a:ext uri="{FF2B5EF4-FFF2-40B4-BE49-F238E27FC236}">
                  <a16:creationId xmlns:a16="http://schemas.microsoft.com/office/drawing/2014/main" id="{2416231B-CBA8-4333-96E3-B16A78DC1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41" name="Group 21">
            <a:extLst>
              <a:ext uri="{FF2B5EF4-FFF2-40B4-BE49-F238E27FC236}">
                <a16:creationId xmlns:a16="http://schemas.microsoft.com/office/drawing/2014/main" id="{3CCEE100-728C-45E3-B132-EC00AE0909D9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733800"/>
            <a:ext cx="1708150" cy="1066800"/>
            <a:chOff x="3312" y="2352"/>
            <a:chExt cx="1076" cy="672"/>
          </a:xfrm>
        </p:grpSpPr>
        <p:sp>
          <p:nvSpPr>
            <p:cNvPr id="30727" name="Text Box 7">
              <a:extLst>
                <a:ext uri="{FF2B5EF4-FFF2-40B4-BE49-F238E27FC236}">
                  <a16:creationId xmlns:a16="http://schemas.microsoft.com/office/drawing/2014/main" id="{9F24DFC7-8B94-4B90-A3B7-1B0E01C53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52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PROJECT</a:t>
              </a:r>
              <a:r>
                <a:rPr lang="en-US" altLang="en-US" baseline="-25000">
                  <a:latin typeface="Tahoma" panose="020B0604030504040204" pitchFamily="34" charset="0"/>
                </a:rPr>
                <a:t>bar</a:t>
              </a:r>
            </a:p>
          </p:txBody>
        </p:sp>
        <p:sp>
          <p:nvSpPr>
            <p:cNvPr id="30735" name="Line 15">
              <a:extLst>
                <a:ext uri="{FF2B5EF4-FFF2-40B4-BE49-F238E27FC236}">
                  <a16:creationId xmlns:a16="http://schemas.microsoft.com/office/drawing/2014/main" id="{48CB78B4-B02D-4ED2-BA1F-22E492F84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44" name="Group 24">
            <a:extLst>
              <a:ext uri="{FF2B5EF4-FFF2-40B4-BE49-F238E27FC236}">
                <a16:creationId xmlns:a16="http://schemas.microsoft.com/office/drawing/2014/main" id="{3D604B17-B26D-4759-9645-320375C13FC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52600"/>
            <a:ext cx="4114800" cy="1905000"/>
            <a:chOff x="1248" y="1104"/>
            <a:chExt cx="2592" cy="1200"/>
          </a:xfrm>
        </p:grpSpPr>
        <p:sp>
          <p:nvSpPr>
            <p:cNvPr id="30729" name="Text Box 9">
              <a:extLst>
                <a:ext uri="{FF2B5EF4-FFF2-40B4-BE49-F238E27FC236}">
                  <a16:creationId xmlns:a16="http://schemas.microsoft.com/office/drawing/2014/main" id="{79C94F0A-63CB-4988-A15D-3245E77D8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104"/>
              <a:ext cx="7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UNION</a:t>
              </a:r>
            </a:p>
          </p:txBody>
        </p:sp>
        <p:sp>
          <p:nvSpPr>
            <p:cNvPr id="30736" name="Line 16">
              <a:extLst>
                <a:ext uri="{FF2B5EF4-FFF2-40B4-BE49-F238E27FC236}">
                  <a16:creationId xmlns:a16="http://schemas.microsoft.com/office/drawing/2014/main" id="{6D0DE0A6-9E46-446D-A1A1-7B0E63DDE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392"/>
              <a:ext cx="139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Line 17">
              <a:extLst>
                <a:ext uri="{FF2B5EF4-FFF2-40B4-BE49-F238E27FC236}">
                  <a16:creationId xmlns:a16="http://schemas.microsoft.com/office/drawing/2014/main" id="{B6615BD2-C71B-4182-A233-1E18B9EF4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92"/>
              <a:ext cx="10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FAC488-6981-46B6-A41B-5D1169F8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5E1C-EE61-4BAF-879D-7DCA837FB87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E4DC615-CB51-440B-A923-D01C30813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96AB518-A396-48DA-9488-4D6996509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7200" cy="4114800"/>
          </a:xfrm>
        </p:spPr>
        <p:txBody>
          <a:bodyPr/>
          <a:lstStyle/>
          <a:p>
            <a:r>
              <a:rPr lang="en-US" altLang="en-US"/>
              <a:t>Using </a:t>
            </a:r>
            <a:r>
              <a:rPr lang="en-US" altLang="en-US">
                <a:solidFill>
                  <a:srgbClr val="CC00CC"/>
                </a:solidFill>
              </a:rPr>
              <a:t>Sells(bar, beer, price)</a:t>
            </a:r>
            <a:r>
              <a:rPr lang="en-US" altLang="en-US"/>
              <a:t>, find the bars that sell two different beers at the same price.</a:t>
            </a:r>
          </a:p>
          <a:p>
            <a:r>
              <a:rPr lang="en-US" altLang="en-US"/>
              <a:t>Strategy: by renaming, define a copy of Sells, called </a:t>
            </a:r>
            <a:r>
              <a:rPr lang="en-US" altLang="en-US">
                <a:solidFill>
                  <a:srgbClr val="CC00CC"/>
                </a:solidFill>
              </a:rPr>
              <a:t>S(bar, beer1, price)</a:t>
            </a:r>
            <a:r>
              <a:rPr lang="en-US" altLang="en-US"/>
              <a:t>.  The natural join of Sells and S consists of quadruples (bar, beer, beer1, price) such that the bar sells both beers at this price.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2724CA1D-B934-4022-917E-39871146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6C9-8D38-405D-A6D5-A34CC642380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48D9669B-A0A2-4A85-BD6D-33134D14D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Tree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A5E0A8B1-69FE-461A-998A-69F576249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91200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Sells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D8AB389D-EA48-4C45-A336-6A5D4D28A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791200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Sells</a:t>
            </a:r>
          </a:p>
        </p:txBody>
      </p:sp>
      <p:grpSp>
        <p:nvGrpSpPr>
          <p:cNvPr id="32782" name="Group 14">
            <a:extLst>
              <a:ext uri="{FF2B5EF4-FFF2-40B4-BE49-F238E27FC236}">
                <a16:creationId xmlns:a16="http://schemas.microsoft.com/office/drawing/2014/main" id="{075FEB37-BB8C-4A9C-BDFA-B9320A97E3F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724400"/>
            <a:ext cx="3089275" cy="1066800"/>
            <a:chOff x="624" y="2976"/>
            <a:chExt cx="1946" cy="672"/>
          </a:xfrm>
        </p:grpSpPr>
        <p:sp>
          <p:nvSpPr>
            <p:cNvPr id="32773" name="Text Box 5">
              <a:extLst>
                <a:ext uri="{FF2B5EF4-FFF2-40B4-BE49-F238E27FC236}">
                  <a16:creationId xmlns:a16="http://schemas.microsoft.com/office/drawing/2014/main" id="{FAFCD875-1EC9-4D0B-BBBB-338E61DC5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976"/>
              <a:ext cx="19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RENAME</a:t>
              </a:r>
              <a:r>
                <a:rPr lang="en-US" altLang="en-US" baseline="-25000">
                  <a:solidFill>
                    <a:srgbClr val="CC00CC"/>
                  </a:solidFill>
                  <a:latin typeface="Tahoma" panose="020B0604030504040204" pitchFamily="34" charset="0"/>
                </a:rPr>
                <a:t>S(bar, beer1, price)</a:t>
              </a:r>
            </a:p>
          </p:txBody>
        </p:sp>
        <p:sp>
          <p:nvSpPr>
            <p:cNvPr id="32777" name="Line 9">
              <a:extLst>
                <a:ext uri="{FF2B5EF4-FFF2-40B4-BE49-F238E27FC236}">
                  <a16:creationId xmlns:a16="http://schemas.microsoft.com/office/drawing/2014/main" id="{EEF2F72B-26BC-4A6F-AD41-0ED400CD0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3" name="Group 15">
            <a:extLst>
              <a:ext uri="{FF2B5EF4-FFF2-40B4-BE49-F238E27FC236}">
                <a16:creationId xmlns:a16="http://schemas.microsoft.com/office/drawing/2014/main" id="{C0954FE5-A289-47B0-9E05-75F3195F268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733800"/>
            <a:ext cx="3810000" cy="2057400"/>
            <a:chOff x="1488" y="2352"/>
            <a:chExt cx="2400" cy="1296"/>
          </a:xfrm>
        </p:grpSpPr>
        <p:sp>
          <p:nvSpPr>
            <p:cNvPr id="32772" name="Text Box 4">
              <a:extLst>
                <a:ext uri="{FF2B5EF4-FFF2-40B4-BE49-F238E27FC236}">
                  <a16:creationId xmlns:a16="http://schemas.microsoft.com/office/drawing/2014/main" id="{8AB92921-4625-481D-985C-60DDA92A8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352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JOIN</a:t>
              </a:r>
            </a:p>
          </p:txBody>
        </p:sp>
        <p:sp>
          <p:nvSpPr>
            <p:cNvPr id="32778" name="Line 10">
              <a:extLst>
                <a:ext uri="{FF2B5EF4-FFF2-40B4-BE49-F238E27FC236}">
                  <a16:creationId xmlns:a16="http://schemas.microsoft.com/office/drawing/2014/main" id="{1D545D75-BDD1-477C-ACAE-C9AC0F2B3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640"/>
              <a:ext cx="11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Line 11">
              <a:extLst>
                <a:ext uri="{FF2B5EF4-FFF2-40B4-BE49-F238E27FC236}">
                  <a16:creationId xmlns:a16="http://schemas.microsoft.com/office/drawing/2014/main" id="{E794EC60-B8AA-4767-BD67-B897565A5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640"/>
              <a:ext cx="110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5" name="Group 17">
            <a:extLst>
              <a:ext uri="{FF2B5EF4-FFF2-40B4-BE49-F238E27FC236}">
                <a16:creationId xmlns:a16="http://schemas.microsoft.com/office/drawing/2014/main" id="{CE2D3928-A95B-4CEC-B50F-D35A4F71CD7B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752600"/>
            <a:ext cx="1708150" cy="990600"/>
            <a:chOff x="2256" y="1104"/>
            <a:chExt cx="1076" cy="624"/>
          </a:xfrm>
        </p:grpSpPr>
        <p:sp>
          <p:nvSpPr>
            <p:cNvPr id="32775" name="Text Box 7">
              <a:extLst>
                <a:ext uri="{FF2B5EF4-FFF2-40B4-BE49-F238E27FC236}">
                  <a16:creationId xmlns:a16="http://schemas.microsoft.com/office/drawing/2014/main" id="{A0A5A0F8-ECBE-49F7-82AB-C9E0F21E0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104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PROJECT</a:t>
              </a:r>
              <a:r>
                <a:rPr lang="en-US" altLang="en-US" baseline="-25000">
                  <a:latin typeface="Tahoma" panose="020B0604030504040204" pitchFamily="34" charset="0"/>
                </a:rPr>
                <a:t>bar</a:t>
              </a:r>
            </a:p>
          </p:txBody>
        </p:sp>
        <p:sp>
          <p:nvSpPr>
            <p:cNvPr id="32780" name="Line 12">
              <a:extLst>
                <a:ext uri="{FF2B5EF4-FFF2-40B4-BE49-F238E27FC236}">
                  <a16:creationId xmlns:a16="http://schemas.microsoft.com/office/drawing/2014/main" id="{C985CC8D-31BE-4C76-8ED8-DA8A7BFE8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3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4" name="Group 16">
            <a:extLst>
              <a:ext uri="{FF2B5EF4-FFF2-40B4-BE49-F238E27FC236}">
                <a16:creationId xmlns:a16="http://schemas.microsoft.com/office/drawing/2014/main" id="{5F8FA98C-3558-4559-88AF-87EA34871A70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743200"/>
            <a:ext cx="2460625" cy="990600"/>
            <a:chOff x="2016" y="1728"/>
            <a:chExt cx="1550" cy="624"/>
          </a:xfrm>
        </p:grpSpPr>
        <p:sp>
          <p:nvSpPr>
            <p:cNvPr id="32776" name="Text Box 8">
              <a:extLst>
                <a:ext uri="{FF2B5EF4-FFF2-40B4-BE49-F238E27FC236}">
                  <a16:creationId xmlns:a16="http://schemas.microsoft.com/office/drawing/2014/main" id="{E828D948-F409-4680-AE7E-BE9690CD4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728"/>
              <a:ext cx="1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SELECT</a:t>
              </a:r>
              <a:r>
                <a:rPr lang="en-US" altLang="en-US" baseline="-25000">
                  <a:latin typeface="Tahoma" panose="020B0604030504040204" pitchFamily="34" charset="0"/>
                </a:rPr>
                <a:t>beer != beer1</a:t>
              </a:r>
            </a:p>
          </p:txBody>
        </p:sp>
        <p:sp>
          <p:nvSpPr>
            <p:cNvPr id="32781" name="Line 13">
              <a:extLst>
                <a:ext uri="{FF2B5EF4-FFF2-40B4-BE49-F238E27FC236}">
                  <a16:creationId xmlns:a16="http://schemas.microsoft.com/office/drawing/2014/main" id="{82CE0B8D-EFC2-4F75-B6A3-3453976D2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0B7820-59B8-4DC2-B893-DC988025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FC19-7ABD-4A10-9F1E-B4406CF4ACD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5F7CA36A-AC1B-44B1-B0CB-A1FBE1462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Schemas for Results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5D74CBA-B178-4F6C-B868-567F12289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33CC33"/>
                </a:solidFill>
              </a:rPr>
              <a:t>Union, intersection, and difference</a:t>
            </a:r>
            <a:r>
              <a:rPr lang="en-US" altLang="en-US"/>
              <a:t>: the schemas of the two operands must be the same, so use that schema for the result.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33CC33"/>
                </a:solidFill>
              </a:rPr>
              <a:t>Selection</a:t>
            </a:r>
            <a:r>
              <a:rPr lang="en-US" altLang="en-US"/>
              <a:t>: schema of the result is the same as the schema of the operand.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33CC33"/>
                </a:solidFill>
              </a:rPr>
              <a:t>Projection</a:t>
            </a:r>
            <a:r>
              <a:rPr lang="en-US" altLang="en-US"/>
              <a:t>: list of attributes tells us the schema.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B7B4483-AF80-4429-80D6-8F3BC760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8591E-2C41-4864-9EDB-C5499FE6F14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1253522-B96D-4AAE-BE52-BC903808E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Schemas for Results --- (2)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FF4B3BA-E2FB-41A4-A824-9BFF45FAA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4648200"/>
          </a:xfrm>
        </p:spPr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Product</a:t>
            </a:r>
            <a:r>
              <a:rPr lang="en-US" altLang="en-US"/>
              <a:t>: schema is the attributes of both relations.</a:t>
            </a:r>
          </a:p>
          <a:p>
            <a:pPr lvl="1"/>
            <a:r>
              <a:rPr lang="en-US" altLang="en-US"/>
              <a:t>Use R.</a:t>
            </a:r>
            <a:r>
              <a:rPr lang="en-US" altLang="en-US" i="1"/>
              <a:t>A</a:t>
            </a:r>
            <a:r>
              <a:rPr lang="en-US" altLang="en-US"/>
              <a:t>, etc., to distinguish two attributes named </a:t>
            </a:r>
            <a:r>
              <a:rPr lang="en-US" altLang="en-US" i="1"/>
              <a:t>A</a:t>
            </a:r>
            <a:r>
              <a:rPr lang="en-US" altLang="en-US"/>
              <a:t>.</a:t>
            </a:r>
          </a:p>
          <a:p>
            <a:r>
              <a:rPr lang="en-US" altLang="en-US">
                <a:solidFill>
                  <a:srgbClr val="33CC33"/>
                </a:solidFill>
              </a:rPr>
              <a:t>Theta-join</a:t>
            </a:r>
            <a:r>
              <a:rPr lang="en-US" altLang="en-US"/>
              <a:t>: same as product.</a:t>
            </a:r>
          </a:p>
          <a:p>
            <a:r>
              <a:rPr lang="en-US" altLang="en-US">
                <a:solidFill>
                  <a:srgbClr val="33CC33"/>
                </a:solidFill>
              </a:rPr>
              <a:t>Natural join</a:t>
            </a:r>
            <a:r>
              <a:rPr lang="en-US" altLang="en-US"/>
              <a:t>: union of the  attributes of the two relations.</a:t>
            </a:r>
          </a:p>
          <a:p>
            <a:r>
              <a:rPr lang="en-US" altLang="en-US">
                <a:solidFill>
                  <a:srgbClr val="33CC33"/>
                </a:solidFill>
              </a:rPr>
              <a:t>Renaming</a:t>
            </a:r>
            <a:r>
              <a:rPr lang="en-US" altLang="en-US"/>
              <a:t>: the operator tells the schema.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E3639AA-7F77-4285-B28C-FD1816C6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8725-D308-402B-89DB-99B07F6E77B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83E17D5-F441-4C1E-A8F4-B95831A0D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Algebra on Bags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68850A6-BB9A-454D-AF46-4F4E251FC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419600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i="1">
                <a:solidFill>
                  <a:srgbClr val="FF0066"/>
                </a:solidFill>
              </a:rPr>
              <a:t>bag</a:t>
            </a:r>
            <a:r>
              <a:rPr lang="en-US" altLang="en-US"/>
              <a:t> (or </a:t>
            </a:r>
            <a:r>
              <a:rPr lang="en-US" altLang="en-US" i="1">
                <a:solidFill>
                  <a:srgbClr val="FF0066"/>
                </a:solidFill>
              </a:rPr>
              <a:t>multiset</a:t>
            </a:r>
            <a:r>
              <a:rPr lang="en-US" altLang="en-US"/>
              <a:t> ) is like a set, but an element may appear more than once.</a:t>
            </a:r>
          </a:p>
          <a:p>
            <a:r>
              <a:rPr lang="en-US" altLang="en-US"/>
              <a:t>Example: {1,2,1,3} is a bag.</a:t>
            </a:r>
          </a:p>
          <a:p>
            <a:r>
              <a:rPr lang="en-US" altLang="en-US"/>
              <a:t>Example: {1,2,3} is also a bag that happens to be a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6566E2A-9747-4A0B-AE6B-7477C45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9469-CB95-4F7C-9977-E3F2E30B1DA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02CBE06-4B49-4966-BE43-9401FE082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Bags?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C0A7785-7A00-4239-B429-3D790A482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SQL, the most important query language for relational databases, is actually a bag language.</a:t>
            </a:r>
          </a:p>
          <a:p>
            <a:r>
              <a:rPr lang="en-US" altLang="en-US"/>
              <a:t>Some operations, like projection, are much more efficient on bags than sets.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628F800-A43C-4A79-9D7D-124B99B1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5681-6F8A-44C2-94B7-2661657C226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11AD7782-9FDB-4B04-B5E5-3CD6B5549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Relational Algebra?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329E11C-C4E1-404B-8FF6-F812BA748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algebra whose operands are relations or variables that represent relations.</a:t>
            </a:r>
          </a:p>
          <a:p>
            <a:r>
              <a:rPr lang="en-US" altLang="en-US"/>
              <a:t>Operators are designed to do the most common things that we need to do with relations in a database.</a:t>
            </a:r>
          </a:p>
          <a:p>
            <a:pPr lvl="1"/>
            <a:r>
              <a:rPr lang="en-US" altLang="en-US"/>
              <a:t>The result is an algebra that can be used as a </a:t>
            </a:r>
            <a:r>
              <a:rPr lang="en-US" altLang="en-US" i="1">
                <a:solidFill>
                  <a:srgbClr val="FF0066"/>
                </a:solidFill>
              </a:rPr>
              <a:t>query language</a:t>
            </a:r>
            <a:r>
              <a:rPr lang="en-US" altLang="en-US"/>
              <a:t>  for relations.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BD98E-8D0F-484E-A015-478B830D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C1CA-DAD9-4F23-B1D7-380D5E867BA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9BFFE5B-AC98-47B8-B8B0-87ADAC62E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on Bags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39B31EE-0F1E-4B23-BE58-DAE0E1CD0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33CC33"/>
                </a:solidFill>
              </a:rPr>
              <a:t>Selection</a:t>
            </a:r>
            <a:r>
              <a:rPr lang="en-US" altLang="en-US"/>
              <a:t> applies to each tuple, so its effect on bags is like its effect on sets.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33CC33"/>
                </a:solidFill>
              </a:rPr>
              <a:t>Projection</a:t>
            </a:r>
            <a:r>
              <a:rPr lang="en-US" altLang="en-US"/>
              <a:t> also applies to each tuple, but as a bag operator, we do not eliminate duplicates.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33CC33"/>
                </a:solidFill>
              </a:rPr>
              <a:t>Products</a:t>
            </a:r>
            <a:r>
              <a:rPr lang="en-US" altLang="en-US"/>
              <a:t> and </a:t>
            </a:r>
            <a:r>
              <a:rPr lang="en-US" altLang="en-US">
                <a:solidFill>
                  <a:srgbClr val="33CC33"/>
                </a:solidFill>
              </a:rPr>
              <a:t>joins</a:t>
            </a:r>
            <a:r>
              <a:rPr lang="en-US" altLang="en-US"/>
              <a:t> are done on each pair of tuples, so duplicates in bags have no effect on how we operate.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6D82588-5F04-47FE-AC60-98FCA090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1E9A-8E69-4D7D-9177-5384F51AD66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B7509D8C-D460-4D15-9F99-BE275BA8B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Bag Selection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95FC6C37-470F-4CAE-BD43-02A97FBFC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2090738"/>
            <a:ext cx="25003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CC"/>
                </a:solidFill>
                <a:latin typeface="Tahoma" panose="020B0604030504040204" pitchFamily="34" charset="0"/>
              </a:rPr>
              <a:t>R(	A,	B  )</a:t>
            </a:r>
          </a:p>
          <a:p>
            <a:r>
              <a:rPr lang="en-US" altLang="en-US">
                <a:latin typeface="Tahoma" panose="020B0604030504040204" pitchFamily="34" charset="0"/>
              </a:rPr>
              <a:t>	1	2</a:t>
            </a:r>
          </a:p>
          <a:p>
            <a:r>
              <a:rPr lang="en-US" altLang="en-US">
                <a:latin typeface="Tahoma" panose="020B0604030504040204" pitchFamily="34" charset="0"/>
              </a:rPr>
              <a:t>	5	6</a:t>
            </a:r>
          </a:p>
          <a:p>
            <a:r>
              <a:rPr lang="en-US" altLang="en-US">
                <a:latin typeface="Tahoma" panose="020B0604030504040204" pitchFamily="34" charset="0"/>
              </a:rPr>
              <a:t>	1	2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98FE56DF-2593-4CEE-860D-2EE4FA608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1336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D99E63E2-E311-4E91-99A9-2FA0A6201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Line 9">
            <a:extLst>
              <a:ext uri="{FF2B5EF4-FFF2-40B4-BE49-F238E27FC236}">
                <a16:creationId xmlns:a16="http://schemas.microsoft.com/office/drawing/2014/main" id="{A1683EF8-5951-4857-89A6-52DEB83D2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50" name="Group 14">
            <a:extLst>
              <a:ext uri="{FF2B5EF4-FFF2-40B4-BE49-F238E27FC236}">
                <a16:creationId xmlns:a16="http://schemas.microsoft.com/office/drawing/2014/main" id="{E71A0C52-377A-49E5-8855-6BCB4BDFF71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191000"/>
            <a:ext cx="4054475" cy="1220788"/>
            <a:chOff x="662" y="2640"/>
            <a:chExt cx="2554" cy="769"/>
          </a:xfrm>
        </p:grpSpPr>
        <p:sp>
          <p:nvSpPr>
            <p:cNvPr id="39940" name="Text Box 4">
              <a:extLst>
                <a:ext uri="{FF2B5EF4-FFF2-40B4-BE49-F238E27FC236}">
                  <a16:creationId xmlns:a16="http://schemas.microsoft.com/office/drawing/2014/main" id="{700B8B82-85B6-4B4E-A53A-5478BFA4D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661"/>
              <a:ext cx="253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SELECT</a:t>
              </a:r>
              <a:r>
                <a:rPr lang="en-US" altLang="en-US" i="1" baseline="-25000">
                  <a:latin typeface="Tahoma" panose="020B0604030504040204" pitchFamily="34" charset="0"/>
                </a:rPr>
                <a:t>A</a:t>
              </a:r>
              <a:r>
                <a:rPr lang="en-US" altLang="en-US" baseline="-25000">
                  <a:latin typeface="Tahoma" panose="020B0604030504040204" pitchFamily="34" charset="0"/>
                </a:rPr>
                <a:t>+</a:t>
              </a:r>
              <a:r>
                <a:rPr lang="en-US" altLang="en-US" i="1" baseline="-25000">
                  <a:latin typeface="Tahoma" panose="020B0604030504040204" pitchFamily="34" charset="0"/>
                </a:rPr>
                <a:t>B</a:t>
              </a:r>
              <a:r>
                <a:rPr lang="en-US" altLang="en-US" baseline="-25000">
                  <a:latin typeface="Tahoma" panose="020B0604030504040204" pitchFamily="34" charset="0"/>
                </a:rPr>
                <a:t>&lt;5</a:t>
              </a:r>
              <a:r>
                <a:rPr lang="en-US" altLang="en-US" i="1">
                  <a:latin typeface="Tahoma" panose="020B0604030504040204" pitchFamily="34" charset="0"/>
                </a:rPr>
                <a:t> </a:t>
              </a:r>
              <a:r>
                <a:rPr lang="en-US" altLang="en-US">
                  <a:latin typeface="Tahoma" panose="020B0604030504040204" pitchFamily="34" charset="0"/>
                </a:rPr>
                <a:t>(R) =	A	B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	1	2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	1	2</a:t>
              </a:r>
            </a:p>
          </p:txBody>
        </p:sp>
        <p:sp>
          <p:nvSpPr>
            <p:cNvPr id="39942" name="Rectangle 6">
              <a:extLst>
                <a:ext uri="{FF2B5EF4-FFF2-40B4-BE49-F238E27FC236}">
                  <a16:creationId xmlns:a16="http://schemas.microsoft.com/office/drawing/2014/main" id="{E3142868-BBF7-4CED-89FD-BD232DF7F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40"/>
              <a:ext cx="864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Line 12">
              <a:extLst>
                <a:ext uri="{FF2B5EF4-FFF2-40B4-BE49-F238E27FC236}">
                  <a16:creationId xmlns:a16="http://schemas.microsoft.com/office/drawing/2014/main" id="{44D2F26D-70BD-424A-AB77-69E60B756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Line 13">
              <a:extLst>
                <a:ext uri="{FF2B5EF4-FFF2-40B4-BE49-F238E27FC236}">
                  <a16:creationId xmlns:a16="http://schemas.microsoft.com/office/drawing/2014/main" id="{A861781F-898B-4604-B3D1-1890A0F39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64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3F370E9-654E-4E23-847A-DFE17816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CA0C-25D7-433B-8B72-9D8D11C3778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92D2D2B-6F90-48B1-9C8E-3A00ADBB1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Bag Projection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CD55EE84-D48F-4A73-A6D7-911260DB6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2090738"/>
            <a:ext cx="25955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CC"/>
                </a:solidFill>
                <a:latin typeface="Tahoma" panose="020B0604030504040204" pitchFamily="34" charset="0"/>
              </a:rPr>
              <a:t>R(	A,	B  )</a:t>
            </a:r>
            <a:r>
              <a:rPr lang="en-US" altLang="en-US">
                <a:latin typeface="Tahoma" panose="020B0604030504040204" pitchFamily="34" charset="0"/>
              </a:rPr>
              <a:t> </a:t>
            </a:r>
          </a:p>
          <a:p>
            <a:r>
              <a:rPr lang="en-US" altLang="en-US">
                <a:latin typeface="Tahoma" panose="020B0604030504040204" pitchFamily="34" charset="0"/>
              </a:rPr>
              <a:t>	1	2</a:t>
            </a:r>
          </a:p>
          <a:p>
            <a:r>
              <a:rPr lang="en-US" altLang="en-US">
                <a:latin typeface="Tahoma" panose="020B0604030504040204" pitchFamily="34" charset="0"/>
              </a:rPr>
              <a:t>	5	6</a:t>
            </a:r>
          </a:p>
          <a:p>
            <a:r>
              <a:rPr lang="en-US" altLang="en-US">
                <a:latin typeface="Tahoma" panose="020B0604030504040204" pitchFamily="34" charset="0"/>
              </a:rPr>
              <a:t>	1	2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975B7AD4-CDDA-4950-9C91-C3AE356E3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1336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F14BA636-C115-405B-B820-C784FBCB5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Line 7">
            <a:extLst>
              <a:ext uri="{FF2B5EF4-FFF2-40B4-BE49-F238E27FC236}">
                <a16:creationId xmlns:a16="http://schemas.microsoft.com/office/drawing/2014/main" id="{D1109EDE-D4D6-49ED-87D6-D99CD7C23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76" name="Group 16">
            <a:extLst>
              <a:ext uri="{FF2B5EF4-FFF2-40B4-BE49-F238E27FC236}">
                <a16:creationId xmlns:a16="http://schemas.microsoft.com/office/drawing/2014/main" id="{FF58EC0C-F56B-45AD-BD07-29F0623D8FC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191000"/>
            <a:ext cx="3124200" cy="1600200"/>
            <a:chOff x="672" y="2640"/>
            <a:chExt cx="1968" cy="1008"/>
          </a:xfrm>
        </p:grpSpPr>
        <p:sp>
          <p:nvSpPr>
            <p:cNvPr id="40971" name="Text Box 11">
              <a:extLst>
                <a:ext uri="{FF2B5EF4-FFF2-40B4-BE49-F238E27FC236}">
                  <a16:creationId xmlns:a16="http://schemas.microsoft.com/office/drawing/2014/main" id="{72E5A2DE-CC6F-4CAD-AEBE-583B26178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661"/>
              <a:ext cx="1959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PROJECT</a:t>
              </a:r>
              <a:r>
                <a:rPr lang="en-US" altLang="en-US" i="1" baseline="-25000">
                  <a:latin typeface="Tahoma" panose="020B0604030504040204" pitchFamily="34" charset="0"/>
                </a:rPr>
                <a:t>A</a:t>
              </a:r>
              <a:r>
                <a:rPr lang="en-US" altLang="en-US" i="1">
                  <a:latin typeface="Tahoma" panose="020B0604030504040204" pitchFamily="34" charset="0"/>
                </a:rPr>
                <a:t> </a:t>
              </a:r>
              <a:r>
                <a:rPr lang="en-US" altLang="en-US">
                  <a:latin typeface="Tahoma" panose="020B0604030504040204" pitchFamily="34" charset="0"/>
                </a:rPr>
                <a:t>(R) =	A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	1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	5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	1</a:t>
              </a:r>
            </a:p>
          </p:txBody>
        </p:sp>
        <p:sp>
          <p:nvSpPr>
            <p:cNvPr id="40972" name="Rectangle 12">
              <a:extLst>
                <a:ext uri="{FF2B5EF4-FFF2-40B4-BE49-F238E27FC236}">
                  <a16:creationId xmlns:a16="http://schemas.microsoft.com/office/drawing/2014/main" id="{87467480-8B6E-4C0F-B7F3-C1CABD5DE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2640"/>
              <a:ext cx="278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Line 13">
              <a:extLst>
                <a:ext uri="{FF2B5EF4-FFF2-40B4-BE49-F238E27FC236}">
                  <a16:creationId xmlns:a16="http://schemas.microsoft.com/office/drawing/2014/main" id="{7E50AA67-171B-4A5C-91A5-3CBA9C5C5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" y="2928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2D9C8F94-9771-49B1-A247-05996FBA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F52A-9E3A-4505-9F8E-5382141751E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AD64454-C33E-4182-9B7D-96BBD76CA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Bag Product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1B6C548B-29CB-4D04-955B-652411DF6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2090738"/>
            <a:ext cx="61610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CC"/>
                </a:solidFill>
                <a:latin typeface="Tahoma" panose="020B0604030504040204" pitchFamily="34" charset="0"/>
              </a:rPr>
              <a:t>R(	A,	B  )		S(	B,	C  )</a:t>
            </a:r>
          </a:p>
          <a:p>
            <a:r>
              <a:rPr lang="en-US" altLang="en-US">
                <a:latin typeface="Tahoma" panose="020B0604030504040204" pitchFamily="34" charset="0"/>
              </a:rPr>
              <a:t>	1	2			3	4</a:t>
            </a:r>
          </a:p>
          <a:p>
            <a:r>
              <a:rPr lang="en-US" altLang="en-US">
                <a:latin typeface="Tahoma" panose="020B0604030504040204" pitchFamily="34" charset="0"/>
              </a:rPr>
              <a:t>	5	6			7	8</a:t>
            </a:r>
          </a:p>
          <a:p>
            <a:r>
              <a:rPr lang="en-US" altLang="en-US">
                <a:latin typeface="Tahoma" panose="020B0604030504040204" pitchFamily="34" charset="0"/>
              </a:rPr>
              <a:t>	1	2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136EDAA8-0D50-4F2B-9FEC-C43C24A60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1336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27C61196-F8FA-4E06-A8A5-DD13619F6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574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6">
            <a:extLst>
              <a:ext uri="{FF2B5EF4-FFF2-40B4-BE49-F238E27FC236}">
                <a16:creationId xmlns:a16="http://schemas.microsoft.com/office/drawing/2014/main" id="{DFAD8D43-01DB-4218-A8F6-6941CC42D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Line 7">
            <a:extLst>
              <a:ext uri="{FF2B5EF4-FFF2-40B4-BE49-F238E27FC236}">
                <a16:creationId xmlns:a16="http://schemas.microsoft.com/office/drawing/2014/main" id="{764CF695-5E76-4D4C-ABCC-EB52F8DC9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8">
            <a:extLst>
              <a:ext uri="{FF2B5EF4-FFF2-40B4-BE49-F238E27FC236}">
                <a16:creationId xmlns:a16="http://schemas.microsoft.com/office/drawing/2014/main" id="{60EE92DA-4A6D-453C-AC3F-ECE8161CFF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9">
            <a:extLst>
              <a:ext uri="{FF2B5EF4-FFF2-40B4-BE49-F238E27FC236}">
                <a16:creationId xmlns:a16="http://schemas.microsoft.com/office/drawing/2014/main" id="{BABE6CEE-048A-49F3-A664-52084B513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057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004" name="Group 20">
            <a:extLst>
              <a:ext uri="{FF2B5EF4-FFF2-40B4-BE49-F238E27FC236}">
                <a16:creationId xmlns:a16="http://schemas.microsoft.com/office/drawing/2014/main" id="{983FE741-48D3-4E23-9ECB-25F335969996}"/>
              </a:ext>
            </a:extLst>
          </p:cNvPr>
          <p:cNvGrpSpPr>
            <a:grpSpLocks/>
          </p:cNvGrpSpPr>
          <p:nvPr/>
        </p:nvGrpSpPr>
        <p:grpSpPr bwMode="auto">
          <a:xfrm>
            <a:off x="1050925" y="3919538"/>
            <a:ext cx="5045075" cy="2647950"/>
            <a:chOff x="662" y="2469"/>
            <a:chExt cx="3178" cy="1668"/>
          </a:xfrm>
        </p:grpSpPr>
        <p:sp>
          <p:nvSpPr>
            <p:cNvPr id="41995" name="Text Box 11">
              <a:extLst>
                <a:ext uri="{FF2B5EF4-FFF2-40B4-BE49-F238E27FC236}">
                  <a16:creationId xmlns:a16="http://schemas.microsoft.com/office/drawing/2014/main" id="{8C444168-6140-42E8-9093-2EC8992AA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469"/>
              <a:ext cx="3111" cy="1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R * S =	A	R.B	S.B	C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1	2	3	4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1	2	7	8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5	6	3	4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5	6	7	8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1	2	3	4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1	2	7	8</a:t>
              </a:r>
            </a:p>
          </p:txBody>
        </p:sp>
        <p:sp>
          <p:nvSpPr>
            <p:cNvPr id="41999" name="Rectangle 15">
              <a:extLst>
                <a:ext uri="{FF2B5EF4-FFF2-40B4-BE49-F238E27FC236}">
                  <a16:creationId xmlns:a16="http://schemas.microsoft.com/office/drawing/2014/main" id="{CC3ED457-7F0E-42AE-BC44-A1012745C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96"/>
              <a:ext cx="2016" cy="16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16">
              <a:extLst>
                <a:ext uri="{FF2B5EF4-FFF2-40B4-BE49-F238E27FC236}">
                  <a16:creationId xmlns:a16="http://schemas.microsoft.com/office/drawing/2014/main" id="{95E62166-BE1C-41CA-81A5-AE88D2079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3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17">
              <a:extLst>
                <a:ext uri="{FF2B5EF4-FFF2-40B4-BE49-F238E27FC236}">
                  <a16:creationId xmlns:a16="http://schemas.microsoft.com/office/drawing/2014/main" id="{4EF4BEAC-DF57-4218-8297-79AD27621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49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Line 18">
              <a:extLst>
                <a:ext uri="{FF2B5EF4-FFF2-40B4-BE49-F238E27FC236}">
                  <a16:creationId xmlns:a16="http://schemas.microsoft.com/office/drawing/2014/main" id="{16E339A2-FCB5-45A0-A82E-5502B59EA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9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Line 19">
              <a:extLst>
                <a:ext uri="{FF2B5EF4-FFF2-40B4-BE49-F238E27FC236}">
                  <a16:creationId xmlns:a16="http://schemas.microsoft.com/office/drawing/2014/main" id="{D24647D3-99B6-4CE6-91D8-6377C266F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49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3B8D7478-62E7-4364-9DF2-626C12BA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A386-B4E5-4855-AC9A-3F4A1E55F55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FAB1236C-A5E1-4B4A-A747-07D4AB23C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Bag Theta-Join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737B59EE-7870-47B3-86A2-87C215C97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2090738"/>
            <a:ext cx="61610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CC"/>
                </a:solidFill>
                <a:latin typeface="Tahoma" panose="020B0604030504040204" pitchFamily="34" charset="0"/>
              </a:rPr>
              <a:t>R(	A,	B  )		S(	B,	C  )</a:t>
            </a:r>
          </a:p>
          <a:p>
            <a:r>
              <a:rPr lang="en-US" altLang="en-US">
                <a:latin typeface="Tahoma" panose="020B0604030504040204" pitchFamily="34" charset="0"/>
              </a:rPr>
              <a:t>	1	2			3	4</a:t>
            </a:r>
          </a:p>
          <a:p>
            <a:r>
              <a:rPr lang="en-US" altLang="en-US">
                <a:latin typeface="Tahoma" panose="020B0604030504040204" pitchFamily="34" charset="0"/>
              </a:rPr>
              <a:t>	5	6			7	8</a:t>
            </a:r>
          </a:p>
          <a:p>
            <a:r>
              <a:rPr lang="en-US" altLang="en-US">
                <a:latin typeface="Tahoma" panose="020B0604030504040204" pitchFamily="34" charset="0"/>
              </a:rPr>
              <a:t>	1	2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E1EF67E9-F5EF-4E6C-93CF-C2C7ED6BB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1336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7EBC9393-9E98-4E52-ABD0-6E4E591D5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574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6">
            <a:extLst>
              <a:ext uri="{FF2B5EF4-FFF2-40B4-BE49-F238E27FC236}">
                <a16:creationId xmlns:a16="http://schemas.microsoft.com/office/drawing/2014/main" id="{8F5F9E97-0842-449B-B059-FD9A43BF1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Line 7">
            <a:extLst>
              <a:ext uri="{FF2B5EF4-FFF2-40B4-BE49-F238E27FC236}">
                <a16:creationId xmlns:a16="http://schemas.microsoft.com/office/drawing/2014/main" id="{C4C7FF2D-6EBA-43B6-AAF1-8C4E64242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8">
            <a:extLst>
              <a:ext uri="{FF2B5EF4-FFF2-40B4-BE49-F238E27FC236}">
                <a16:creationId xmlns:a16="http://schemas.microsoft.com/office/drawing/2014/main" id="{BDDC2374-3D00-41F7-95A2-D1246E38B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9">
            <a:extLst>
              <a:ext uri="{FF2B5EF4-FFF2-40B4-BE49-F238E27FC236}">
                <a16:creationId xmlns:a16="http://schemas.microsoft.com/office/drawing/2014/main" id="{286A12BE-57FF-4AF3-ACDF-56E7C716D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057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25" name="Group 17">
            <a:extLst>
              <a:ext uri="{FF2B5EF4-FFF2-40B4-BE49-F238E27FC236}">
                <a16:creationId xmlns:a16="http://schemas.microsoft.com/office/drawing/2014/main" id="{B382F0DA-0A9B-444F-B27A-3DFCA410B190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3919538"/>
            <a:ext cx="5883275" cy="2328862"/>
            <a:chOff x="710" y="2469"/>
            <a:chExt cx="3706" cy="1467"/>
          </a:xfrm>
        </p:grpSpPr>
        <p:sp>
          <p:nvSpPr>
            <p:cNvPr id="43019" name="Text Box 11">
              <a:extLst>
                <a:ext uri="{FF2B5EF4-FFF2-40B4-BE49-F238E27FC236}">
                  <a16:creationId xmlns:a16="http://schemas.microsoft.com/office/drawing/2014/main" id="{739BE35D-91EB-4409-A895-A5885E815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2469"/>
              <a:ext cx="368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R JOIN </a:t>
              </a:r>
              <a:r>
                <a:rPr lang="en-US" altLang="en-US" baseline="-25000">
                  <a:latin typeface="Tahoma" panose="020B0604030504040204" pitchFamily="34" charset="0"/>
                </a:rPr>
                <a:t>R.B&lt;S.B</a:t>
              </a:r>
              <a:r>
                <a:rPr lang="en-US" altLang="en-US">
                  <a:latin typeface="Tahoma" panose="020B0604030504040204" pitchFamily="34" charset="0"/>
                </a:rPr>
                <a:t> S =	A	R.B	S.B	C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	1	2	3	4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	1	2	7	8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	5	6	7	8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	1	2	3	4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	1	2	7	8</a:t>
              </a:r>
            </a:p>
          </p:txBody>
        </p:sp>
        <p:sp>
          <p:nvSpPr>
            <p:cNvPr id="43020" name="Rectangle 12">
              <a:extLst>
                <a:ext uri="{FF2B5EF4-FFF2-40B4-BE49-F238E27FC236}">
                  <a16:creationId xmlns:a16="http://schemas.microsoft.com/office/drawing/2014/main" id="{46173A84-1529-4F54-BF23-151EC0D88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496"/>
              <a:ext cx="2016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1" name="Line 13">
              <a:extLst>
                <a:ext uri="{FF2B5EF4-FFF2-40B4-BE49-F238E27FC236}">
                  <a16:creationId xmlns:a16="http://schemas.microsoft.com/office/drawing/2014/main" id="{DF0B4CE7-E482-4FB2-9783-F6EEF261D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736"/>
              <a:ext cx="20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26DE1ADF-A810-4D1B-B87A-143ED9A7E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496"/>
              <a:ext cx="1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Line 15">
              <a:extLst>
                <a:ext uri="{FF2B5EF4-FFF2-40B4-BE49-F238E27FC236}">
                  <a16:creationId xmlns:a16="http://schemas.microsoft.com/office/drawing/2014/main" id="{59AB8445-1941-4C0D-B6EC-7972570D8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9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Line 16">
              <a:extLst>
                <a:ext uri="{FF2B5EF4-FFF2-40B4-BE49-F238E27FC236}">
                  <a16:creationId xmlns:a16="http://schemas.microsoft.com/office/drawing/2014/main" id="{126671A0-D8EA-497F-81E8-8C2E1D359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496"/>
              <a:ext cx="1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5B87859-5BE1-4EA7-8906-FDB51D3D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514-D058-4241-B0FA-8FE958357F4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689E1E15-CC02-439E-9A11-B23107433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 Union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4F0F0CC-1D2E-4D15-856A-7A0944605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element appears in the union of two bags the sum of the number of times it appears in each bag.</a:t>
            </a:r>
          </a:p>
          <a:p>
            <a:r>
              <a:rPr lang="en-US" altLang="en-US"/>
              <a:t>Example: {1,2,1} UNION {1,1,2,3,1} = {1,1,1,1,1,2,2,3}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C8881B-DD82-4A6A-8E1A-0BE1AA4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2135-C847-4DAA-B3D5-83038F4FD94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9898A48D-F09E-47B2-8E67-28C4281E5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 Intersection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87A92CF-238E-44E8-9105-FCC119834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element appears in the intersection of two bags the minimum of the number of times it appears in either.</a:t>
            </a:r>
          </a:p>
          <a:p>
            <a:r>
              <a:rPr lang="en-US" altLang="en-US"/>
              <a:t>Example: {1,2,1,1} INTER {1,2,1,3} = {1,1,2}.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4681E48-DD87-4BD0-BD0B-75734395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A1C0-C071-44F5-8B14-9D8BC891E42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6D985350-F558-4303-8402-1A57E47D8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 Difference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E8C9244-AA49-466B-888C-80CFB74A3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element appears in the difference   </a:t>
            </a:r>
            <a:r>
              <a:rPr lang="en-US" altLang="en-US" i="1"/>
              <a:t>A – B</a:t>
            </a:r>
            <a:r>
              <a:rPr lang="en-US" altLang="en-US"/>
              <a:t>  of bags as many times as it appears in </a:t>
            </a:r>
            <a:r>
              <a:rPr lang="en-US" altLang="en-US" i="1"/>
              <a:t>A</a:t>
            </a:r>
            <a:r>
              <a:rPr lang="en-US" altLang="en-US"/>
              <a:t>, minus the number of times it appears in </a:t>
            </a:r>
            <a:r>
              <a:rPr lang="en-US" altLang="en-US" i="1"/>
              <a:t>B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But never less than 0 times.</a:t>
            </a:r>
          </a:p>
          <a:p>
            <a:r>
              <a:rPr lang="en-US" altLang="en-US"/>
              <a:t>Example: {1,2,1,1} – {1,2,3} = {1,1}.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7273E0C-ECAD-4658-9B2C-C7D13685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8E45-71EB-40E4-BE0A-B62F488E30AF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DB67983C-EA90-4848-9210-156DE89AD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altLang="en-US"/>
              <a:t>Beware: Bag Laws != Set Laws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30C4EDC-0076-48B9-8A1B-C73F0F288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Some, but </a:t>
            </a:r>
            <a:r>
              <a:rPr lang="en-US" altLang="en-US" i="1"/>
              <a:t>not</a:t>
            </a:r>
            <a:r>
              <a:rPr lang="en-US" altLang="en-US"/>
              <a:t> </a:t>
            </a:r>
            <a:r>
              <a:rPr lang="en-US" altLang="en-US" i="1"/>
              <a:t>all</a:t>
            </a:r>
            <a:r>
              <a:rPr lang="en-US" altLang="en-US"/>
              <a:t>  algebraic laws that hold for sets also hold for bags.</a:t>
            </a:r>
          </a:p>
          <a:p>
            <a:r>
              <a:rPr lang="en-US" altLang="en-US"/>
              <a:t>Example: the commutative law for union (</a:t>
            </a:r>
            <a:r>
              <a:rPr lang="en-US" altLang="en-US" i="1"/>
              <a:t>R </a:t>
            </a:r>
            <a:r>
              <a:rPr lang="en-US" altLang="en-US"/>
              <a:t> UNION </a:t>
            </a:r>
            <a:r>
              <a:rPr lang="en-US" altLang="en-US" i="1"/>
              <a:t>S</a:t>
            </a:r>
            <a:r>
              <a:rPr lang="en-US" altLang="en-US"/>
              <a:t> = </a:t>
            </a:r>
            <a:r>
              <a:rPr lang="en-US" altLang="en-US" i="1"/>
              <a:t>S</a:t>
            </a:r>
            <a:r>
              <a:rPr lang="en-US" altLang="en-US"/>
              <a:t>  UNION </a:t>
            </a:r>
            <a:r>
              <a:rPr lang="en-US" altLang="en-US" i="1"/>
              <a:t>R </a:t>
            </a:r>
            <a:r>
              <a:rPr lang="en-US" altLang="en-US"/>
              <a:t>) </a:t>
            </a:r>
            <a:r>
              <a:rPr lang="en-US" altLang="en-US" i="1"/>
              <a:t>does</a:t>
            </a:r>
            <a:r>
              <a:rPr lang="en-US" altLang="en-US"/>
              <a:t>  hold for bags.</a:t>
            </a:r>
          </a:p>
          <a:p>
            <a:pPr lvl="1"/>
            <a:r>
              <a:rPr lang="en-US" altLang="en-US"/>
              <a:t>Since addition is commutative, adding the number of times </a:t>
            </a:r>
            <a:r>
              <a:rPr lang="en-US" altLang="en-US" i="1"/>
              <a:t>x</a:t>
            </a:r>
            <a:r>
              <a:rPr lang="en-US" altLang="en-US"/>
              <a:t> appears in </a:t>
            </a:r>
            <a:r>
              <a:rPr lang="en-US" altLang="en-US" i="1"/>
              <a:t>R</a:t>
            </a:r>
            <a:r>
              <a:rPr lang="en-US" altLang="en-US"/>
              <a:t> and </a:t>
            </a:r>
            <a:r>
              <a:rPr lang="en-US" altLang="en-US" i="1"/>
              <a:t>S</a:t>
            </a:r>
            <a:r>
              <a:rPr lang="en-US" altLang="en-US"/>
              <a:t> doesn’t depend on the order of </a:t>
            </a:r>
            <a:r>
              <a:rPr lang="en-US" altLang="en-US" i="1"/>
              <a:t>R</a:t>
            </a:r>
            <a:r>
              <a:rPr lang="en-US" altLang="en-US"/>
              <a:t> and </a:t>
            </a:r>
            <a:r>
              <a:rPr lang="en-US" altLang="en-US" i="1"/>
              <a:t>S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0B0A82B-A1C4-42A4-B8AE-8D98F1D3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A8EF-5710-431C-A261-E1444B012695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347C5673-3D96-4CF9-9272-EE27B7A57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the Difference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1A65423-397D-4CC9-801D-CC0ECEAA3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Set union is </a:t>
            </a:r>
            <a:r>
              <a:rPr lang="en-US" altLang="en-US" i="1">
                <a:solidFill>
                  <a:srgbClr val="FF0066"/>
                </a:solidFill>
              </a:rPr>
              <a:t>idempotent</a:t>
            </a:r>
            <a:r>
              <a:rPr lang="en-US" altLang="en-US"/>
              <a:t>, meaning that </a:t>
            </a:r>
            <a:r>
              <a:rPr lang="en-US" altLang="en-US" i="1"/>
              <a:t>S</a:t>
            </a:r>
            <a:r>
              <a:rPr lang="en-US" altLang="en-US"/>
              <a:t>  UNION </a:t>
            </a:r>
            <a:r>
              <a:rPr lang="en-US" altLang="en-US" i="1"/>
              <a:t>S</a:t>
            </a:r>
            <a:r>
              <a:rPr lang="en-US" altLang="en-US"/>
              <a:t> = </a:t>
            </a:r>
            <a:r>
              <a:rPr lang="en-US" altLang="en-US" i="1"/>
              <a:t>S</a:t>
            </a:r>
            <a:r>
              <a:rPr lang="en-US" altLang="en-US"/>
              <a:t>.</a:t>
            </a:r>
          </a:p>
          <a:p>
            <a:r>
              <a:rPr lang="en-US" altLang="en-US"/>
              <a:t>However, for bags, if </a:t>
            </a:r>
            <a:r>
              <a:rPr lang="en-US" altLang="en-US" i="1"/>
              <a:t>x</a:t>
            </a:r>
            <a:r>
              <a:rPr lang="en-US" altLang="en-US"/>
              <a:t> appears </a:t>
            </a:r>
            <a:r>
              <a:rPr lang="en-US" altLang="en-US" i="1"/>
              <a:t>n </a:t>
            </a:r>
            <a:r>
              <a:rPr lang="en-US" altLang="en-US"/>
              <a:t> times in </a:t>
            </a:r>
            <a:r>
              <a:rPr lang="en-US" altLang="en-US" i="1"/>
              <a:t>S</a:t>
            </a:r>
            <a:r>
              <a:rPr lang="en-US" altLang="en-US"/>
              <a:t>, then it appears 2</a:t>
            </a:r>
            <a:r>
              <a:rPr lang="en-US" altLang="en-US" i="1"/>
              <a:t>n</a:t>
            </a:r>
            <a:r>
              <a:rPr lang="en-US" altLang="en-US"/>
              <a:t>  times in          </a:t>
            </a:r>
            <a:r>
              <a:rPr lang="en-US" altLang="en-US" i="1"/>
              <a:t>S</a:t>
            </a:r>
            <a:r>
              <a:rPr lang="en-US" altLang="en-US"/>
              <a:t>  UNION </a:t>
            </a:r>
            <a:r>
              <a:rPr lang="en-US" altLang="en-US" i="1"/>
              <a:t>S</a:t>
            </a:r>
            <a:r>
              <a:rPr lang="en-US" altLang="en-US"/>
              <a:t>.</a:t>
            </a:r>
          </a:p>
          <a:p>
            <a:r>
              <a:rPr lang="en-US" altLang="en-US"/>
              <a:t>Thus </a:t>
            </a:r>
            <a:r>
              <a:rPr lang="en-US" altLang="en-US" i="1"/>
              <a:t>S</a:t>
            </a:r>
            <a:r>
              <a:rPr lang="en-US" altLang="en-US"/>
              <a:t>  UNION </a:t>
            </a:r>
            <a:r>
              <a:rPr lang="en-US" altLang="en-US" i="1"/>
              <a:t>S</a:t>
            </a:r>
            <a:r>
              <a:rPr lang="en-US" altLang="en-US"/>
              <a:t> != </a:t>
            </a:r>
            <a:r>
              <a:rPr lang="en-US" altLang="en-US" i="1"/>
              <a:t>S</a:t>
            </a:r>
            <a:r>
              <a:rPr lang="en-US" altLang="en-US"/>
              <a:t>  in general.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63ECC8-05BE-413C-88E0-6AB6B768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36A0-11C2-48B5-8D88-8483D91E4AF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AD45EF89-8073-40AF-B3DD-B856B2924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Roadmap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EFF17A7-321C-4DCE-A672-BB9EF209A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is a core relational algebra that has traditionally been thought of as </a:t>
            </a:r>
            <a:r>
              <a:rPr lang="en-US" altLang="en-US" i="1"/>
              <a:t>the</a:t>
            </a:r>
            <a:r>
              <a:rPr lang="en-US" altLang="en-US"/>
              <a:t> relational algebra.</a:t>
            </a:r>
          </a:p>
          <a:p>
            <a:r>
              <a:rPr lang="en-US" altLang="en-US"/>
              <a:t>But there are several other operators we shall add to the core in order to model better the language SQL --- the principal language used in relational database systems.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F53ED2E-EA2A-4411-9CFD-E3960037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B191-DCD2-4401-B38D-FB7C1001027E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37065CC8-950C-46CC-9D2C-E8FBDF5E3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Extended Algebra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299C9A0-5014-482F-ACE2-7011F29F9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>
                <a:solidFill>
                  <a:srgbClr val="33CC33"/>
                </a:solidFill>
              </a:rPr>
              <a:t>DELTA</a:t>
            </a:r>
            <a:r>
              <a:rPr lang="en-US" altLang="en-US"/>
              <a:t> = eliminate duplicates from bags.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>
                <a:solidFill>
                  <a:srgbClr val="33CC33"/>
                </a:solidFill>
              </a:rPr>
              <a:t>TAU</a:t>
            </a:r>
            <a:r>
              <a:rPr lang="en-US" altLang="en-US"/>
              <a:t> = sort tuples.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i="1">
                <a:solidFill>
                  <a:srgbClr val="33CC33"/>
                </a:solidFill>
              </a:rPr>
              <a:t>Extended</a:t>
            </a:r>
            <a:r>
              <a:rPr lang="en-US" altLang="en-US">
                <a:solidFill>
                  <a:srgbClr val="33CC33"/>
                </a:solidFill>
              </a:rPr>
              <a:t> </a:t>
            </a:r>
            <a:r>
              <a:rPr lang="en-US" altLang="en-US" i="1">
                <a:solidFill>
                  <a:srgbClr val="33CC33"/>
                </a:solidFill>
              </a:rPr>
              <a:t>projection</a:t>
            </a:r>
            <a:r>
              <a:rPr lang="en-US" altLang="en-US" i="1"/>
              <a:t> </a:t>
            </a:r>
            <a:r>
              <a:rPr lang="en-US" altLang="en-US"/>
              <a:t>: arithmetic, duplication of columns.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>
                <a:solidFill>
                  <a:srgbClr val="33CC33"/>
                </a:solidFill>
              </a:rPr>
              <a:t>GAMMA</a:t>
            </a:r>
            <a:r>
              <a:rPr lang="en-US" altLang="en-US"/>
              <a:t> = grouping and aggregation.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 i="1">
                <a:solidFill>
                  <a:srgbClr val="33CC33"/>
                </a:solidFill>
              </a:rPr>
              <a:t>Outerjoin</a:t>
            </a:r>
            <a:r>
              <a:rPr lang="en-US" altLang="en-US">
                <a:solidFill>
                  <a:srgbClr val="33CC33"/>
                </a:solidFill>
              </a:rPr>
              <a:t> </a:t>
            </a:r>
            <a:r>
              <a:rPr lang="en-US" altLang="en-US"/>
              <a:t>: avoids “</a:t>
            </a:r>
            <a:r>
              <a:rPr lang="en-US" altLang="en-US">
                <a:solidFill>
                  <a:srgbClr val="FF0066"/>
                </a:solidFill>
              </a:rPr>
              <a:t>dangling tuples</a:t>
            </a:r>
            <a:r>
              <a:rPr lang="en-US" altLang="en-US"/>
              <a:t>” = tuples that do not join with anything.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03552C4-82A7-4248-95E9-08CD5F34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D141-4F73-480F-B19E-2C5B893B1EE4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7C5C3164-03D6-49BF-ABFA-A0CE6F84D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Duplicate Elimination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04EAE07-3B61-4555-B1E7-83252046F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R1 := DELTA(R2).</a:t>
            </a:r>
          </a:p>
          <a:p>
            <a:r>
              <a:rPr lang="en-US" altLang="en-US"/>
              <a:t>R1 consists of one copy of each tuple that appears in R2 one or more times.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D380E2AD-D081-4053-84C9-F20FD100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A53B-C13B-4EA0-8E5D-6F1EC30C0F55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89EC349-0047-4156-98E9-59950FF70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/>
          <a:lstStyle/>
          <a:p>
            <a:r>
              <a:rPr lang="en-US" altLang="en-US"/>
              <a:t>Example: Duplicate Elimination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07D1DC14-AE10-4771-BF50-A2E4B93DD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2166938"/>
            <a:ext cx="24050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CC"/>
                </a:solidFill>
                <a:latin typeface="Tahoma" panose="020B0604030504040204" pitchFamily="34" charset="0"/>
              </a:rPr>
              <a:t>R =  (	A	B )</a:t>
            </a:r>
          </a:p>
          <a:p>
            <a:r>
              <a:rPr lang="en-US" altLang="en-US">
                <a:latin typeface="Tahoma" panose="020B0604030504040204" pitchFamily="34" charset="0"/>
              </a:rPr>
              <a:t>	1	2</a:t>
            </a:r>
          </a:p>
          <a:p>
            <a:r>
              <a:rPr lang="en-US" altLang="en-US">
                <a:latin typeface="Tahoma" panose="020B0604030504040204" pitchFamily="34" charset="0"/>
              </a:rPr>
              <a:t>	3	4</a:t>
            </a:r>
          </a:p>
          <a:p>
            <a:r>
              <a:rPr lang="en-US" altLang="en-US">
                <a:latin typeface="Tahoma" panose="020B0604030504040204" pitchFamily="34" charset="0"/>
              </a:rPr>
              <a:t>	1	2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D2C37DBA-DC06-4ED8-ABC5-87BB2B366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09800"/>
            <a:ext cx="1219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7">
            <a:extLst>
              <a:ext uri="{FF2B5EF4-FFF2-40B4-BE49-F238E27FC236}">
                <a16:creationId xmlns:a16="http://schemas.microsoft.com/office/drawing/2014/main" id="{2A3F6A47-8DDB-4AD0-A6DC-CF9008650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59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8A391D50-F5C7-44CD-9236-C8338E01F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209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63" name="Group 11">
            <a:extLst>
              <a:ext uri="{FF2B5EF4-FFF2-40B4-BE49-F238E27FC236}">
                <a16:creationId xmlns:a16="http://schemas.microsoft.com/office/drawing/2014/main" id="{0423FAF3-728C-4882-800C-63DD50289F9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191000"/>
            <a:ext cx="3106738" cy="1187450"/>
            <a:chOff x="758" y="2613"/>
            <a:chExt cx="1957" cy="748"/>
          </a:xfrm>
        </p:grpSpPr>
        <p:sp>
          <p:nvSpPr>
            <p:cNvPr id="49156" name="Text Box 4">
              <a:extLst>
                <a:ext uri="{FF2B5EF4-FFF2-40B4-BE49-F238E27FC236}">
                  <a16:creationId xmlns:a16="http://schemas.microsoft.com/office/drawing/2014/main" id="{392F5D83-2782-4EA8-AD77-6EE325016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2613"/>
              <a:ext cx="195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DELTA(R) =	A	B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1	2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3	4</a:t>
              </a:r>
            </a:p>
          </p:txBody>
        </p:sp>
        <p:sp>
          <p:nvSpPr>
            <p:cNvPr id="49158" name="Rectangle 6">
              <a:extLst>
                <a:ext uri="{FF2B5EF4-FFF2-40B4-BE49-F238E27FC236}">
                  <a16:creationId xmlns:a16="http://schemas.microsoft.com/office/drawing/2014/main" id="{3C92A2C7-8391-40B1-8AFA-47F60FB81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640"/>
              <a:ext cx="76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1" name="Line 9">
              <a:extLst>
                <a:ext uri="{FF2B5EF4-FFF2-40B4-BE49-F238E27FC236}">
                  <a16:creationId xmlns:a16="http://schemas.microsoft.com/office/drawing/2014/main" id="{AD79761D-F7F4-4988-9F83-FAB2E77F3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Line 10">
              <a:extLst>
                <a:ext uri="{FF2B5EF4-FFF2-40B4-BE49-F238E27FC236}">
                  <a16:creationId xmlns:a16="http://schemas.microsoft.com/office/drawing/2014/main" id="{9E531933-F829-43E1-9716-C07E2D1B5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64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2EFE91-E512-44E3-AA87-AF25F92F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ECEA-4511-4897-8A57-5502EE7C06C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02FF3267-D0C0-489B-9DFF-1937CCF19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4F33D54-42CF-45AB-BD1E-F9AE4A1C7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R1 := TAU</a:t>
            </a:r>
            <a:r>
              <a:rPr lang="en-US" altLang="en-US" i="1" baseline="-25000"/>
              <a:t>L</a:t>
            </a:r>
            <a:r>
              <a:rPr lang="en-US" altLang="en-US"/>
              <a:t> (R2).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L</a:t>
            </a:r>
            <a:r>
              <a:rPr lang="en-US" altLang="en-US"/>
              <a:t>  is a list of some of the attributes of R2.</a:t>
            </a:r>
          </a:p>
          <a:p>
            <a:pPr>
              <a:lnSpc>
                <a:spcPct val="90000"/>
              </a:lnSpc>
            </a:pPr>
            <a:r>
              <a:rPr lang="en-US" altLang="en-US"/>
              <a:t>R1 is the list of tuples of R2 sorted first on the value of the first attribute on </a:t>
            </a:r>
            <a:r>
              <a:rPr lang="en-US" altLang="en-US" i="1"/>
              <a:t>L</a:t>
            </a:r>
            <a:r>
              <a:rPr lang="en-US" altLang="en-US"/>
              <a:t>, then on the second attribute of </a:t>
            </a:r>
            <a:r>
              <a:rPr lang="en-US" altLang="en-US" i="1"/>
              <a:t>L</a:t>
            </a:r>
            <a:r>
              <a:rPr lang="en-US" altLang="en-US"/>
              <a:t>, and so on.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Break ties arbitrarily.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TAU is the only operator whose result is neither a set nor a bag.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AB67F5B-C665-4417-ACDB-8BB4D176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9EC9-0A9E-467C-9F83-B41F58EFBDF9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ABFDE45-0DDD-4C95-88AD-21510EB5C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Sorting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01644606-B621-4400-AEA8-CA63ED4B1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2166938"/>
            <a:ext cx="24050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CC"/>
                </a:solidFill>
                <a:latin typeface="Tahoma" panose="020B0604030504040204" pitchFamily="34" charset="0"/>
              </a:rPr>
              <a:t>R =  ( A	B )</a:t>
            </a:r>
          </a:p>
          <a:p>
            <a:r>
              <a:rPr lang="en-US" altLang="en-US">
                <a:latin typeface="Tahoma" panose="020B0604030504040204" pitchFamily="34" charset="0"/>
              </a:rPr>
              <a:t>	1	2</a:t>
            </a:r>
          </a:p>
          <a:p>
            <a:r>
              <a:rPr lang="en-US" altLang="en-US">
                <a:latin typeface="Tahoma" panose="020B0604030504040204" pitchFamily="34" charset="0"/>
              </a:rPr>
              <a:t>	3	4</a:t>
            </a:r>
          </a:p>
          <a:p>
            <a:r>
              <a:rPr lang="en-US" altLang="en-US">
                <a:latin typeface="Tahoma" panose="020B0604030504040204" pitchFamily="34" charset="0"/>
              </a:rPr>
              <a:t>	5	2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575AD9F7-770B-464A-BB5A-96003F45E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3995738"/>
            <a:ext cx="460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TAU</a:t>
            </a:r>
            <a:r>
              <a:rPr lang="en-US" altLang="en-US" i="1" baseline="-25000">
                <a:latin typeface="Tahoma" panose="020B0604030504040204" pitchFamily="34" charset="0"/>
              </a:rPr>
              <a:t>B</a:t>
            </a:r>
            <a:r>
              <a:rPr lang="en-US" altLang="en-US">
                <a:latin typeface="Tahoma" panose="020B0604030504040204" pitchFamily="34" charset="0"/>
              </a:rPr>
              <a:t> (R) =	[(5,2), (1,2), (3,4)]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859BAE5F-C80B-45BF-9F61-7EF8A259B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209800"/>
            <a:ext cx="1219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Line 6">
            <a:extLst>
              <a:ext uri="{FF2B5EF4-FFF2-40B4-BE49-F238E27FC236}">
                <a16:creationId xmlns:a16="http://schemas.microsoft.com/office/drawing/2014/main" id="{588F11D2-B444-48A1-AD4C-A457554E9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59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Line 7">
            <a:extLst>
              <a:ext uri="{FF2B5EF4-FFF2-40B4-BE49-F238E27FC236}">
                <a16:creationId xmlns:a16="http://schemas.microsoft.com/office/drawing/2014/main" id="{1938EDAA-8166-4DA0-899A-D5A47680D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209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E35510-387C-4162-8567-EA435F69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B2D-44B0-4507-8508-BB6A5755E566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A543BCAF-526F-4AF1-97C5-3645A68D1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Extended Projection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C480B90-580F-49DE-9FBB-F884E05E5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Using the same PROJ</a:t>
            </a:r>
            <a:r>
              <a:rPr lang="en-US" altLang="en-US" i="1" baseline="-25000"/>
              <a:t>L</a:t>
            </a:r>
            <a:r>
              <a:rPr lang="en-US" altLang="en-US"/>
              <a:t> operator, we allow the list </a:t>
            </a:r>
            <a:r>
              <a:rPr lang="en-US" altLang="en-US" i="1"/>
              <a:t>L</a:t>
            </a:r>
            <a:r>
              <a:rPr lang="en-US" altLang="en-US"/>
              <a:t>  to contain arbitrary expressions involving attributes, for example: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en-US" sz="2800"/>
              <a:t>Arithmetic on attributes, e.g., </a:t>
            </a:r>
            <a:r>
              <a:rPr lang="en-US" altLang="en-US" sz="2800" i="1"/>
              <a:t>A</a:t>
            </a:r>
            <a:r>
              <a:rPr lang="en-US" altLang="en-US" sz="2800"/>
              <a:t>+</a:t>
            </a:r>
            <a:r>
              <a:rPr lang="en-US" altLang="en-US" sz="2800" i="1"/>
              <a:t>B</a:t>
            </a:r>
            <a:r>
              <a:rPr lang="en-US" altLang="en-US" sz="2800"/>
              <a:t>.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lang="en-US" altLang="en-US" sz="2800"/>
              <a:t>Duplicate occurrences of the same attribute.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78FDD2E-4182-4730-88F9-022F27F1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72D-CABF-4E37-9E72-2F95F03DEC9C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E99A7CAF-26B7-4E3E-846E-7A211F21B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Extended Projection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76B1C14A-2317-45A7-B3BF-46DFDC405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014538"/>
            <a:ext cx="2405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CC"/>
                </a:solidFill>
                <a:latin typeface="Tahoma" panose="020B0604030504040204" pitchFamily="34" charset="0"/>
              </a:rPr>
              <a:t>R =  ( A	B )</a:t>
            </a:r>
          </a:p>
          <a:p>
            <a:r>
              <a:rPr lang="en-US" altLang="en-US">
                <a:latin typeface="Tahoma" panose="020B0604030504040204" pitchFamily="34" charset="0"/>
              </a:rPr>
              <a:t>	1	2</a:t>
            </a:r>
          </a:p>
          <a:p>
            <a:r>
              <a:rPr lang="en-US" altLang="en-US">
                <a:latin typeface="Tahoma" panose="020B0604030504040204" pitchFamily="34" charset="0"/>
              </a:rPr>
              <a:t>	3	4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3E01D09A-810E-4D95-A667-2EBB4D909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057400"/>
            <a:ext cx="1219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Line 7">
            <a:extLst>
              <a:ext uri="{FF2B5EF4-FFF2-40B4-BE49-F238E27FC236}">
                <a16:creationId xmlns:a16="http://schemas.microsoft.com/office/drawing/2014/main" id="{777B310B-2995-4ADF-8A59-9DF716EAC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43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Line 8">
            <a:extLst>
              <a:ext uri="{FF2B5EF4-FFF2-40B4-BE49-F238E27FC236}">
                <a16:creationId xmlns:a16="http://schemas.microsoft.com/office/drawing/2014/main" id="{30986378-CFDD-4E1A-A2C1-E7FFC4C5E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057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262" name="Group 14">
            <a:extLst>
              <a:ext uri="{FF2B5EF4-FFF2-40B4-BE49-F238E27FC236}">
                <a16:creationId xmlns:a16="http://schemas.microsoft.com/office/drawing/2014/main" id="{6B24FD2A-49C5-4972-AE1B-1ADCE108F94B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581400"/>
            <a:ext cx="5105400" cy="1187450"/>
            <a:chOff x="624" y="2256"/>
            <a:chExt cx="3216" cy="748"/>
          </a:xfrm>
        </p:grpSpPr>
        <p:sp>
          <p:nvSpPr>
            <p:cNvPr id="53252" name="Text Box 4">
              <a:extLst>
                <a:ext uri="{FF2B5EF4-FFF2-40B4-BE49-F238E27FC236}">
                  <a16:creationId xmlns:a16="http://schemas.microsoft.com/office/drawing/2014/main" id="{7CF4918C-3B10-4526-8FDB-782AFDB60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256"/>
              <a:ext cx="321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PROJ</a:t>
              </a:r>
              <a:r>
                <a:rPr lang="en-US" altLang="en-US" i="1" baseline="-25000">
                  <a:latin typeface="Tahoma" panose="020B0604030504040204" pitchFamily="34" charset="0"/>
                </a:rPr>
                <a:t>A</a:t>
              </a:r>
              <a:r>
                <a:rPr lang="en-US" altLang="en-US" baseline="-25000">
                  <a:latin typeface="Tahoma" panose="020B0604030504040204" pitchFamily="34" charset="0"/>
                </a:rPr>
                <a:t>+</a:t>
              </a:r>
              <a:r>
                <a:rPr lang="en-US" altLang="en-US" i="1" baseline="-25000">
                  <a:latin typeface="Tahoma" panose="020B0604030504040204" pitchFamily="34" charset="0"/>
                </a:rPr>
                <a:t>B</a:t>
              </a:r>
              <a:r>
                <a:rPr lang="en-US" altLang="en-US" baseline="-25000">
                  <a:latin typeface="Tahoma" panose="020B0604030504040204" pitchFamily="34" charset="0"/>
                </a:rPr>
                <a:t>,</a:t>
              </a:r>
              <a:r>
                <a:rPr lang="en-US" altLang="en-US" i="1" baseline="-25000">
                  <a:latin typeface="Tahoma" panose="020B0604030504040204" pitchFamily="34" charset="0"/>
                </a:rPr>
                <a:t>A</a:t>
              </a:r>
              <a:r>
                <a:rPr lang="en-US" altLang="en-US" baseline="-25000">
                  <a:latin typeface="Tahoma" panose="020B0604030504040204" pitchFamily="34" charset="0"/>
                </a:rPr>
                <a:t>,</a:t>
              </a:r>
              <a:r>
                <a:rPr lang="en-US" altLang="en-US" i="1" baseline="-25000">
                  <a:latin typeface="Tahoma" panose="020B0604030504040204" pitchFamily="34" charset="0"/>
                </a:rPr>
                <a:t>A</a:t>
              </a:r>
              <a:r>
                <a:rPr lang="en-US" altLang="en-US">
                  <a:latin typeface="Tahoma" panose="020B0604030504040204" pitchFamily="34" charset="0"/>
                </a:rPr>
                <a:t> (R) =	A+B	A1	A2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	3	1	1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	7	3	3</a:t>
              </a:r>
            </a:p>
          </p:txBody>
        </p:sp>
        <p:grpSp>
          <p:nvGrpSpPr>
            <p:cNvPr id="53261" name="Group 13">
              <a:extLst>
                <a:ext uri="{FF2B5EF4-FFF2-40B4-BE49-F238E27FC236}">
                  <a16:creationId xmlns:a16="http://schemas.microsoft.com/office/drawing/2014/main" id="{0A861C68-FCE5-404E-84DB-26FEE1E70B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256"/>
              <a:ext cx="1536" cy="720"/>
              <a:chOff x="2890" y="2283"/>
              <a:chExt cx="1536" cy="720"/>
            </a:xfrm>
          </p:grpSpPr>
          <p:sp>
            <p:nvSpPr>
              <p:cNvPr id="53254" name="Rectangle 6">
                <a:extLst>
                  <a:ext uri="{FF2B5EF4-FFF2-40B4-BE49-F238E27FC236}">
                    <a16:creationId xmlns:a16="http://schemas.microsoft.com/office/drawing/2014/main" id="{5DCAFBE5-90E4-419E-8092-C6AF084F9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" y="2283"/>
                <a:ext cx="153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7" name="Line 9">
                <a:extLst>
                  <a:ext uri="{FF2B5EF4-FFF2-40B4-BE49-F238E27FC236}">
                    <a16:creationId xmlns:a16="http://schemas.microsoft.com/office/drawing/2014/main" id="{17EFB23C-04F6-4034-B7EB-3124C7093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0" y="2523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8" name="Line 10">
                <a:extLst>
                  <a:ext uri="{FF2B5EF4-FFF2-40B4-BE49-F238E27FC236}">
                    <a16:creationId xmlns:a16="http://schemas.microsoft.com/office/drawing/2014/main" id="{A5A8F0EB-C021-4432-8226-57967966E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6" y="2283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59" name="Line 11">
                <a:extLst>
                  <a:ext uri="{FF2B5EF4-FFF2-40B4-BE49-F238E27FC236}">
                    <a16:creationId xmlns:a16="http://schemas.microsoft.com/office/drawing/2014/main" id="{AE29FBF4-49EA-46B6-B1C9-85F0DE73B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6" y="2283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BCD7F8-D3ED-4BAD-ACAF-1A41A0E9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15ED-0149-4D30-AEEE-165CA0530BCF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8CD1814-BF1E-47E8-9B90-7E4CDAEFA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Aggregation Operators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7B5B9B2-6C2E-4C5C-9BED-C4F05E8DE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Aggregation operators are not operators of relational algebra.</a:t>
            </a:r>
          </a:p>
          <a:p>
            <a:r>
              <a:rPr lang="en-US" altLang="en-US"/>
              <a:t>Rather, they apply to entire columns of a table and produce a single result.</a:t>
            </a:r>
          </a:p>
          <a:p>
            <a:r>
              <a:rPr lang="en-US" altLang="en-US"/>
              <a:t>The most important examples: SUM, AVG, COUNT, MIN, and MAX.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D89C2D3-7327-4537-AB53-23E65DA3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2798-8D75-4AE9-AA23-04C9764804F5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B015575F-7F10-439A-A699-7AADB20E1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Aggregation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7F05A1A0-9405-4B1F-B52D-B7BA6E142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2166938"/>
            <a:ext cx="24050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CC"/>
                </a:solidFill>
                <a:latin typeface="Tahoma" panose="020B0604030504040204" pitchFamily="34" charset="0"/>
              </a:rPr>
              <a:t>R =  ( A	B )</a:t>
            </a:r>
          </a:p>
          <a:p>
            <a:r>
              <a:rPr lang="en-US" altLang="en-US">
                <a:latin typeface="Tahoma" panose="020B0604030504040204" pitchFamily="34" charset="0"/>
              </a:rPr>
              <a:t>	1	3</a:t>
            </a:r>
          </a:p>
          <a:p>
            <a:r>
              <a:rPr lang="en-US" altLang="en-US">
                <a:latin typeface="Tahoma" panose="020B0604030504040204" pitchFamily="34" charset="0"/>
              </a:rPr>
              <a:t>	3	4</a:t>
            </a:r>
          </a:p>
          <a:p>
            <a:r>
              <a:rPr lang="en-US" altLang="en-US">
                <a:latin typeface="Tahoma" panose="020B0604030504040204" pitchFamily="34" charset="0"/>
              </a:rPr>
              <a:t>	3	2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AF135824-B5BB-4FA4-A42C-94BE01C27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209800"/>
            <a:ext cx="1219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Line 6">
            <a:extLst>
              <a:ext uri="{FF2B5EF4-FFF2-40B4-BE49-F238E27FC236}">
                <a16:creationId xmlns:a16="http://schemas.microsoft.com/office/drawing/2014/main" id="{F622D884-50F0-4AA9-81F3-2014B6F01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59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7">
            <a:extLst>
              <a:ext uri="{FF2B5EF4-FFF2-40B4-BE49-F238E27FC236}">
                <a16:creationId xmlns:a16="http://schemas.microsoft.com/office/drawing/2014/main" id="{745AB6ED-E6EB-4C57-9503-9AD07545E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209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EEBB73C0-8145-4538-8A5F-F9EFDF2FA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038600"/>
            <a:ext cx="21605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SUM(A) = 7</a:t>
            </a:r>
          </a:p>
          <a:p>
            <a:r>
              <a:rPr lang="en-US" altLang="en-US">
                <a:latin typeface="Tahoma" panose="020B0604030504040204" pitchFamily="34" charset="0"/>
              </a:rPr>
              <a:t>COUNT(A) = 3</a:t>
            </a:r>
          </a:p>
          <a:p>
            <a:r>
              <a:rPr lang="en-US" altLang="en-US">
                <a:latin typeface="Tahoma" panose="020B0604030504040204" pitchFamily="34" charset="0"/>
              </a:rPr>
              <a:t>MAX(B) = 4</a:t>
            </a:r>
          </a:p>
          <a:p>
            <a:r>
              <a:rPr lang="en-US" altLang="en-US">
                <a:latin typeface="Tahoma" panose="020B0604030504040204" pitchFamily="34" charset="0"/>
              </a:rPr>
              <a:t>AVG(B) = 3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8DBE4C5-4F9A-4A9A-9802-95EB5345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F059-85B6-40D9-B214-C63AD30022F1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7B7D60C-B7D8-405F-A367-2AECAB9C2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Grouping Operator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6ED8CC7-0953-4254-BB62-EF2AA2AFF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R1 := GAMMA</a:t>
            </a:r>
            <a:r>
              <a:rPr lang="en-US" altLang="en-US" i="1" baseline="-25000"/>
              <a:t>L</a:t>
            </a:r>
            <a:r>
              <a:rPr lang="en-US" altLang="en-US"/>
              <a:t> (R2).  </a:t>
            </a:r>
            <a:r>
              <a:rPr lang="en-US" altLang="en-US" i="1"/>
              <a:t>L</a:t>
            </a:r>
            <a:r>
              <a:rPr lang="en-US" altLang="en-US"/>
              <a:t>  is a list of elements that are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Individual (</a:t>
            </a:r>
            <a:r>
              <a:rPr lang="en-US" altLang="en-US" i="1">
                <a:solidFill>
                  <a:srgbClr val="FF0066"/>
                </a:solidFill>
              </a:rPr>
              <a:t>grouping</a:t>
            </a:r>
            <a:r>
              <a:rPr lang="en-US" altLang="en-US"/>
              <a:t> ) attributes.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AGG(</a:t>
            </a:r>
            <a:r>
              <a:rPr lang="en-US" altLang="en-US" i="1"/>
              <a:t>A</a:t>
            </a:r>
            <a:r>
              <a:rPr lang="en-US" altLang="en-US"/>
              <a:t> ), where AGG is one of the aggregation operators and </a:t>
            </a:r>
            <a:r>
              <a:rPr lang="en-US" altLang="en-US" i="1"/>
              <a:t>A</a:t>
            </a:r>
            <a:r>
              <a:rPr lang="en-US" altLang="en-US"/>
              <a:t>  is an attribute.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B11ADB-51BA-4B99-8B98-9D8FADE5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3282-DF15-47DC-A092-9911DB949A3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D0F20C88-D3FA-4C8D-B7FC-10849B926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Core Relational Algebra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A8BA8E-A7A3-461F-866A-9D7B5E5B1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33CC33"/>
                </a:solidFill>
              </a:rPr>
              <a:t>Union, intersection, and difference</a:t>
            </a:r>
            <a:r>
              <a:rPr lang="en-US" alt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Usual set operations, but require both operands have the same relation schema.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33CC33"/>
                </a:solidFill>
              </a:rPr>
              <a:t>Selection</a:t>
            </a:r>
            <a:r>
              <a:rPr lang="en-US" altLang="en-US"/>
              <a:t>: picking certain rows.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33CC33"/>
                </a:solidFill>
              </a:rPr>
              <a:t>Projection</a:t>
            </a:r>
            <a:r>
              <a:rPr lang="en-US" altLang="en-US"/>
              <a:t>: picking certain columns.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33CC33"/>
                </a:solidFill>
              </a:rPr>
              <a:t>Products</a:t>
            </a:r>
            <a:r>
              <a:rPr lang="en-US" altLang="en-US"/>
              <a:t> and </a:t>
            </a:r>
            <a:r>
              <a:rPr lang="en-US" altLang="en-US">
                <a:solidFill>
                  <a:srgbClr val="33CC33"/>
                </a:solidFill>
              </a:rPr>
              <a:t>joins</a:t>
            </a:r>
            <a:r>
              <a:rPr lang="en-US" altLang="en-US"/>
              <a:t>: compositions of relations.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33CC33"/>
                </a:solidFill>
              </a:rPr>
              <a:t>Renaming</a:t>
            </a:r>
            <a:r>
              <a:rPr lang="en-US" altLang="en-US"/>
              <a:t> of relations and 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A35EAC-0657-42A6-883D-F46772D9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36A8-1016-482F-AC0C-6FF6ECC4FDFC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2D40B80-783A-4DD1-ADD4-9EB5E8DCA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Applying GAMMA</a:t>
            </a:r>
            <a:r>
              <a:rPr lang="en-US" altLang="en-US" b="1" i="1" baseline="-25000"/>
              <a:t>L</a:t>
            </a:r>
            <a:r>
              <a:rPr lang="en-US" altLang="en-US"/>
              <a:t>(R)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F68FCEF-25D8-4622-AEE9-9C9046508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 marL="609600" indent="-609600"/>
            <a:r>
              <a:rPr lang="en-US" altLang="en-US"/>
              <a:t>Group </a:t>
            </a:r>
            <a:r>
              <a:rPr lang="en-US" altLang="en-US" i="1"/>
              <a:t>R</a:t>
            </a:r>
            <a:r>
              <a:rPr lang="en-US" altLang="en-US"/>
              <a:t> according to all the grouping attributes on list </a:t>
            </a:r>
            <a:r>
              <a:rPr lang="en-US" altLang="en-US" i="1"/>
              <a:t>L</a:t>
            </a:r>
            <a:r>
              <a:rPr lang="en-US" altLang="en-US"/>
              <a:t>.</a:t>
            </a:r>
          </a:p>
          <a:p>
            <a:pPr marL="990600" lvl="1" indent="-533400"/>
            <a:r>
              <a:rPr lang="en-US" altLang="en-US"/>
              <a:t>That is: form one group for each distinct list of values for those attributes in </a:t>
            </a:r>
            <a:r>
              <a:rPr lang="en-US" altLang="en-US" i="1"/>
              <a:t>R</a:t>
            </a:r>
            <a:r>
              <a:rPr lang="en-US" altLang="en-US"/>
              <a:t>.</a:t>
            </a:r>
          </a:p>
          <a:p>
            <a:pPr marL="609600" indent="-609600"/>
            <a:r>
              <a:rPr lang="en-US" altLang="en-US"/>
              <a:t>Within each group, compute AGG(</a:t>
            </a:r>
            <a:r>
              <a:rPr lang="en-US" altLang="en-US" i="1"/>
              <a:t>A</a:t>
            </a:r>
            <a:r>
              <a:rPr lang="en-US" altLang="en-US"/>
              <a:t> ) for each aggregation on list </a:t>
            </a:r>
            <a:r>
              <a:rPr lang="en-US" altLang="en-US" i="1"/>
              <a:t>L</a:t>
            </a:r>
            <a:r>
              <a:rPr lang="en-US" altLang="en-US"/>
              <a:t>.</a:t>
            </a:r>
          </a:p>
          <a:p>
            <a:pPr marL="609600" indent="-609600"/>
            <a:r>
              <a:rPr lang="en-US" altLang="en-US"/>
              <a:t>Result has one tuple for each group: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The grouping attributes and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/>
              <a:t> Their group’s aggregations.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F5257963-2D90-4316-B495-C818BFE7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AEB21-6C43-45C5-9305-1A13AAC6C669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F6A6DF3-C135-43A6-ABC2-0A472719D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/>
          <a:lstStyle/>
          <a:p>
            <a:r>
              <a:rPr lang="en-US" altLang="en-US"/>
              <a:t>Example: Grouping/Aggregation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FDFAE605-D40E-44C6-A672-5251B0703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166938"/>
            <a:ext cx="34639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CC"/>
                </a:solidFill>
                <a:latin typeface="Tahoma" panose="020B0604030504040204" pitchFamily="34" charset="0"/>
              </a:rPr>
              <a:t>R =  ( A	B	C )</a:t>
            </a:r>
          </a:p>
          <a:p>
            <a:r>
              <a:rPr lang="en-US" altLang="en-US">
                <a:latin typeface="Tahoma" panose="020B0604030504040204" pitchFamily="34" charset="0"/>
              </a:rPr>
              <a:t>	1	2	3</a:t>
            </a:r>
          </a:p>
          <a:p>
            <a:r>
              <a:rPr lang="en-US" altLang="en-US">
                <a:latin typeface="Tahoma" panose="020B0604030504040204" pitchFamily="34" charset="0"/>
              </a:rPr>
              <a:t>	4	5	6</a:t>
            </a:r>
          </a:p>
          <a:p>
            <a:r>
              <a:rPr lang="en-US" altLang="en-US">
                <a:latin typeface="Tahoma" panose="020B0604030504040204" pitchFamily="34" charset="0"/>
              </a:rPr>
              <a:t>	1	2	5</a:t>
            </a:r>
          </a:p>
          <a:p>
            <a:endParaRPr lang="en-US" altLang="en-US">
              <a:latin typeface="Tahoma" panose="020B0604030504040204" pitchFamily="34" charset="0"/>
            </a:endParaRPr>
          </a:p>
          <a:p>
            <a:r>
              <a:rPr lang="en-US" altLang="en-US">
                <a:latin typeface="Tahoma" panose="020B0604030504040204" pitchFamily="34" charset="0"/>
              </a:rPr>
              <a:t>GAMMA</a:t>
            </a:r>
            <a:r>
              <a:rPr lang="en-US" altLang="en-US" i="1" baseline="-25000">
                <a:latin typeface="Tahoma" panose="020B0604030504040204" pitchFamily="34" charset="0"/>
              </a:rPr>
              <a:t>A</a:t>
            </a:r>
            <a:r>
              <a:rPr lang="en-US" altLang="en-US" baseline="-25000">
                <a:latin typeface="Tahoma" panose="020B0604030504040204" pitchFamily="34" charset="0"/>
              </a:rPr>
              <a:t>,</a:t>
            </a:r>
            <a:r>
              <a:rPr lang="en-US" altLang="en-US" i="1" baseline="-25000">
                <a:latin typeface="Tahoma" panose="020B0604030504040204" pitchFamily="34" charset="0"/>
              </a:rPr>
              <a:t>B</a:t>
            </a:r>
            <a:r>
              <a:rPr lang="en-US" altLang="en-US" baseline="-25000">
                <a:latin typeface="Tahoma" panose="020B0604030504040204" pitchFamily="34" charset="0"/>
              </a:rPr>
              <a:t>,AVG(</a:t>
            </a:r>
            <a:r>
              <a:rPr lang="en-US" altLang="en-US" i="1" baseline="-25000">
                <a:latin typeface="Tahoma" panose="020B0604030504040204" pitchFamily="34" charset="0"/>
              </a:rPr>
              <a:t>C</a:t>
            </a:r>
            <a:r>
              <a:rPr lang="en-US" altLang="en-US" baseline="-25000">
                <a:latin typeface="Tahoma" panose="020B0604030504040204" pitchFamily="34" charset="0"/>
              </a:rPr>
              <a:t>)</a:t>
            </a:r>
            <a:r>
              <a:rPr lang="en-US" altLang="en-US">
                <a:latin typeface="Tahoma" panose="020B0604030504040204" pitchFamily="34" charset="0"/>
              </a:rPr>
              <a:t> (R) = ??</a:t>
            </a:r>
          </a:p>
        </p:txBody>
      </p:sp>
      <p:grpSp>
        <p:nvGrpSpPr>
          <p:cNvPr id="58379" name="Group 11">
            <a:extLst>
              <a:ext uri="{FF2B5EF4-FFF2-40B4-BE49-F238E27FC236}">
                <a16:creationId xmlns:a16="http://schemas.microsoft.com/office/drawing/2014/main" id="{FCAA6E8B-68EB-495A-93F0-9769E4A8BCB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209800"/>
            <a:ext cx="2133600" cy="1524000"/>
            <a:chOff x="1152" y="1392"/>
            <a:chExt cx="1344" cy="960"/>
          </a:xfrm>
        </p:grpSpPr>
        <p:sp>
          <p:nvSpPr>
            <p:cNvPr id="58375" name="Rectangle 7">
              <a:extLst>
                <a:ext uri="{FF2B5EF4-FFF2-40B4-BE49-F238E27FC236}">
                  <a16:creationId xmlns:a16="http://schemas.microsoft.com/office/drawing/2014/main" id="{9847F60D-FF6A-4E8E-AA74-34C6878F8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392"/>
              <a:ext cx="1344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6" name="Line 8">
              <a:extLst>
                <a:ext uri="{FF2B5EF4-FFF2-40B4-BE49-F238E27FC236}">
                  <a16:creationId xmlns:a16="http://schemas.microsoft.com/office/drawing/2014/main" id="{DA8067ED-50A3-4778-9949-5253CAE32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3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7" name="Line 9">
              <a:extLst>
                <a:ext uri="{FF2B5EF4-FFF2-40B4-BE49-F238E27FC236}">
                  <a16:creationId xmlns:a16="http://schemas.microsoft.com/office/drawing/2014/main" id="{1187B04B-FED0-4DD1-8D04-269EA9194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39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Line 10">
              <a:extLst>
                <a:ext uri="{FF2B5EF4-FFF2-40B4-BE49-F238E27FC236}">
                  <a16:creationId xmlns:a16="http://schemas.microsoft.com/office/drawing/2014/main" id="{D46EC46E-0C43-4D36-966E-FB8C74D40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39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90" name="Group 22">
            <a:extLst>
              <a:ext uri="{FF2B5EF4-FFF2-40B4-BE49-F238E27FC236}">
                <a16:creationId xmlns:a16="http://schemas.microsoft.com/office/drawing/2014/main" id="{2E80C485-619B-41A4-95D9-7B63B311AB1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572000"/>
            <a:ext cx="3778250" cy="1947863"/>
            <a:chOff x="614" y="2805"/>
            <a:chExt cx="2380" cy="1227"/>
          </a:xfrm>
        </p:grpSpPr>
        <p:sp>
          <p:nvSpPr>
            <p:cNvPr id="58372" name="Text Box 4">
              <a:extLst>
                <a:ext uri="{FF2B5EF4-FFF2-40B4-BE49-F238E27FC236}">
                  <a16:creationId xmlns:a16="http://schemas.microsoft.com/office/drawing/2014/main" id="{81A9FE42-E59D-47B7-9A5E-E09E49FEC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2805"/>
              <a:ext cx="2380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First, group </a:t>
              </a:r>
              <a:r>
                <a:rPr lang="en-US" altLang="en-US" i="1">
                  <a:latin typeface="Tahoma" panose="020B0604030504040204" pitchFamily="34" charset="0"/>
                </a:rPr>
                <a:t>R </a:t>
              </a:r>
              <a:r>
                <a:rPr lang="en-US" altLang="en-US">
                  <a:latin typeface="Tahoma" panose="020B0604030504040204" pitchFamily="34" charset="0"/>
                </a:rPr>
                <a:t>by </a:t>
              </a:r>
              <a:r>
                <a:rPr lang="en-US" altLang="en-US" i="1">
                  <a:latin typeface="Tahoma" panose="020B0604030504040204" pitchFamily="34" charset="0"/>
                </a:rPr>
                <a:t>A</a:t>
              </a:r>
              <a:r>
                <a:rPr lang="en-US" altLang="en-US">
                  <a:latin typeface="Tahoma" panose="020B0604030504040204" pitchFamily="34" charset="0"/>
                </a:rPr>
                <a:t> and </a:t>
              </a:r>
              <a:r>
                <a:rPr lang="en-US" altLang="en-US" i="1">
                  <a:latin typeface="Tahoma" panose="020B0604030504040204" pitchFamily="34" charset="0"/>
                </a:rPr>
                <a:t>B </a:t>
              </a:r>
              <a:r>
                <a:rPr lang="en-US" altLang="en-US">
                  <a:latin typeface="Tahoma" panose="020B0604030504040204" pitchFamily="34" charset="0"/>
                </a:rPr>
                <a:t>: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A	B	C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</a:t>
              </a:r>
              <a:r>
                <a:rPr lang="en-US" altLang="en-US">
                  <a:solidFill>
                    <a:srgbClr val="33CC33"/>
                  </a:solidFill>
                  <a:latin typeface="Tahoma" panose="020B0604030504040204" pitchFamily="34" charset="0"/>
                </a:rPr>
                <a:t>1	2	3</a:t>
              </a:r>
            </a:p>
            <a:p>
              <a:r>
                <a:rPr lang="en-US" altLang="en-US">
                  <a:solidFill>
                    <a:srgbClr val="33CC33"/>
                  </a:solidFill>
                  <a:latin typeface="Tahoma" panose="020B0604030504040204" pitchFamily="34" charset="0"/>
                </a:rPr>
                <a:t>	1	2	5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</a:t>
              </a:r>
              <a:r>
                <a:rPr lang="en-US" altLang="en-US">
                  <a:solidFill>
                    <a:srgbClr val="FF0066"/>
                  </a:solidFill>
                  <a:latin typeface="Tahoma" panose="020B0604030504040204" pitchFamily="34" charset="0"/>
                </a:rPr>
                <a:t>4	5	6</a:t>
              </a:r>
            </a:p>
          </p:txBody>
        </p:sp>
        <p:grpSp>
          <p:nvGrpSpPr>
            <p:cNvPr id="58380" name="Group 12">
              <a:extLst>
                <a:ext uri="{FF2B5EF4-FFF2-40B4-BE49-F238E27FC236}">
                  <a16:creationId xmlns:a16="http://schemas.microsoft.com/office/drawing/2014/main" id="{4134BA20-BD88-4591-AD7C-BAC786E6C0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3072"/>
              <a:ext cx="1344" cy="960"/>
              <a:chOff x="1152" y="1392"/>
              <a:chExt cx="1344" cy="960"/>
            </a:xfrm>
          </p:grpSpPr>
          <p:sp>
            <p:nvSpPr>
              <p:cNvPr id="58381" name="Rectangle 13">
                <a:extLst>
                  <a:ext uri="{FF2B5EF4-FFF2-40B4-BE49-F238E27FC236}">
                    <a16:creationId xmlns:a16="http://schemas.microsoft.com/office/drawing/2014/main" id="{44C9D921-05E9-453E-8577-1FE2C8F84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392"/>
                <a:ext cx="1344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2" name="Line 14">
                <a:extLst>
                  <a:ext uri="{FF2B5EF4-FFF2-40B4-BE49-F238E27FC236}">
                    <a16:creationId xmlns:a16="http://schemas.microsoft.com/office/drawing/2014/main" id="{470E8F15-BD0F-4062-8BC9-1BF19EA2F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632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3" name="Line 15">
                <a:extLst>
                  <a:ext uri="{FF2B5EF4-FFF2-40B4-BE49-F238E27FC236}">
                    <a16:creationId xmlns:a16="http://schemas.microsoft.com/office/drawing/2014/main" id="{E6A59CD4-EEDF-4538-91CF-7BDC6B8215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39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4" name="Line 16">
                <a:extLst>
                  <a:ext uri="{FF2B5EF4-FFF2-40B4-BE49-F238E27FC236}">
                    <a16:creationId xmlns:a16="http://schemas.microsoft.com/office/drawing/2014/main" id="{0A6CC4CF-4996-41F3-BB65-3BE14F08D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39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8391" name="Group 23">
            <a:extLst>
              <a:ext uri="{FF2B5EF4-FFF2-40B4-BE49-F238E27FC236}">
                <a16:creationId xmlns:a16="http://schemas.microsoft.com/office/drawing/2014/main" id="{83E92146-8528-48F5-A853-7009D6310514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590800"/>
            <a:ext cx="3473450" cy="2286000"/>
            <a:chOff x="3072" y="1632"/>
            <a:chExt cx="2188" cy="1440"/>
          </a:xfrm>
        </p:grpSpPr>
        <p:sp>
          <p:nvSpPr>
            <p:cNvPr id="58374" name="Text Box 6">
              <a:extLst>
                <a:ext uri="{FF2B5EF4-FFF2-40B4-BE49-F238E27FC236}">
                  <a16:creationId xmlns:a16="http://schemas.microsoft.com/office/drawing/2014/main" id="{CAC8DA1C-C69F-4039-9E7B-31B0359F9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632"/>
              <a:ext cx="2140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Then, average </a:t>
              </a:r>
              <a:r>
                <a:rPr lang="en-US" altLang="en-US" i="1">
                  <a:latin typeface="Tahoma" panose="020B0604030504040204" pitchFamily="34" charset="0"/>
                </a:rPr>
                <a:t>C</a:t>
              </a:r>
              <a:r>
                <a:rPr lang="en-US" altLang="en-US">
                  <a:latin typeface="Tahoma" panose="020B0604030504040204" pitchFamily="34" charset="0"/>
                </a:rPr>
                <a:t>  within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groups:</a:t>
              </a:r>
            </a:p>
            <a:p>
              <a:endParaRPr lang="en-US" altLang="en-US">
                <a:latin typeface="Tahoma" panose="020B0604030504040204" pitchFamily="34" charset="0"/>
              </a:endParaRPr>
            </a:p>
            <a:p>
              <a:r>
                <a:rPr lang="en-US" altLang="en-US">
                  <a:latin typeface="Tahoma" panose="020B0604030504040204" pitchFamily="34" charset="0"/>
                </a:rPr>
                <a:t>A	B	AVG(C)</a:t>
              </a:r>
            </a:p>
            <a:p>
              <a:r>
                <a:rPr lang="en-US" altLang="en-US">
                  <a:solidFill>
                    <a:srgbClr val="33CC33"/>
                  </a:solidFill>
                  <a:latin typeface="Tahoma" panose="020B0604030504040204" pitchFamily="34" charset="0"/>
                </a:rPr>
                <a:t>1	2	  4</a:t>
              </a:r>
            </a:p>
            <a:p>
              <a:r>
                <a:rPr lang="en-US" altLang="en-US">
                  <a:solidFill>
                    <a:srgbClr val="FF0066"/>
                  </a:solidFill>
                  <a:latin typeface="Tahoma" panose="020B0604030504040204" pitchFamily="34" charset="0"/>
                </a:rPr>
                <a:t>4	5	  6</a:t>
              </a:r>
            </a:p>
          </p:txBody>
        </p:sp>
        <p:sp>
          <p:nvSpPr>
            <p:cNvPr id="58386" name="Rectangle 18">
              <a:extLst>
                <a:ext uri="{FF2B5EF4-FFF2-40B4-BE49-F238E27FC236}">
                  <a16:creationId xmlns:a16="http://schemas.microsoft.com/office/drawing/2014/main" id="{0EA3D841-8E49-4293-B373-21400B2DC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2352"/>
              <a:ext cx="187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7" name="Line 19">
              <a:extLst>
                <a:ext uri="{FF2B5EF4-FFF2-40B4-BE49-F238E27FC236}">
                  <a16:creationId xmlns:a16="http://schemas.microsoft.com/office/drawing/2014/main" id="{DBDD4756-9DAF-41BE-9FF3-575C5BCCD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592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8" name="Line 20">
              <a:extLst>
                <a:ext uri="{FF2B5EF4-FFF2-40B4-BE49-F238E27FC236}">
                  <a16:creationId xmlns:a16="http://schemas.microsoft.com/office/drawing/2014/main" id="{90A72846-51D9-4321-BC31-43C0E1659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9" y="235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Line 21">
              <a:extLst>
                <a:ext uri="{FF2B5EF4-FFF2-40B4-BE49-F238E27FC236}">
                  <a16:creationId xmlns:a16="http://schemas.microsoft.com/office/drawing/2014/main" id="{DA17CA44-2E00-4407-A119-E8A22B8A5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235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15B95E-DC03-4743-A699-2307038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6CC8-C030-4307-8795-A2F90B8AADE1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5E14DBDC-DF41-4CBC-9AC2-26278E4A1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Outerjoin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B4DB019-E2CB-4A8A-9F79-CEC14D4D6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05800" cy="4191000"/>
          </a:xfrm>
        </p:spPr>
        <p:txBody>
          <a:bodyPr/>
          <a:lstStyle/>
          <a:p>
            <a:r>
              <a:rPr lang="en-US" altLang="en-US"/>
              <a:t>Suppose we join </a:t>
            </a:r>
            <a:r>
              <a:rPr lang="en-US" altLang="en-US" i="1"/>
              <a:t>R</a:t>
            </a:r>
            <a:r>
              <a:rPr lang="en-US" altLang="en-US"/>
              <a:t> JOIN</a:t>
            </a:r>
            <a:r>
              <a:rPr lang="en-US" altLang="en-US" i="1" baseline="-25000"/>
              <a:t>C</a:t>
            </a:r>
            <a:r>
              <a:rPr lang="en-US" altLang="en-US" i="1"/>
              <a:t> S</a:t>
            </a:r>
            <a:r>
              <a:rPr lang="en-US" altLang="en-US"/>
              <a:t>.</a:t>
            </a:r>
          </a:p>
          <a:p>
            <a:r>
              <a:rPr lang="en-US" altLang="en-US"/>
              <a:t>A tuple of </a:t>
            </a:r>
            <a:r>
              <a:rPr lang="en-US" altLang="en-US" i="1"/>
              <a:t>R</a:t>
            </a:r>
            <a:r>
              <a:rPr lang="en-US" altLang="en-US"/>
              <a:t>  that has no tuple of </a:t>
            </a:r>
            <a:r>
              <a:rPr lang="en-US" altLang="en-US" i="1"/>
              <a:t>S </a:t>
            </a:r>
            <a:r>
              <a:rPr lang="en-US" altLang="en-US"/>
              <a:t> with which it joins is said to be </a:t>
            </a:r>
            <a:r>
              <a:rPr lang="en-US" altLang="en-US" i="1">
                <a:solidFill>
                  <a:srgbClr val="FF0066"/>
                </a:solidFill>
              </a:rPr>
              <a:t>dangling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Similarly for a tuple of </a:t>
            </a:r>
            <a:r>
              <a:rPr lang="en-US" altLang="en-US" i="1"/>
              <a:t>S</a:t>
            </a:r>
            <a:r>
              <a:rPr lang="en-US" altLang="en-US"/>
              <a:t>.</a:t>
            </a:r>
          </a:p>
          <a:p>
            <a:r>
              <a:rPr lang="en-US" altLang="en-US"/>
              <a:t>Outerjoin preserves dangling tuples by padding them with a special NULL symbol in the result.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24C4ED02-FA6B-4BA2-947D-B182A894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2161-3684-45EF-AA5A-0286E3B24F8C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0B056389-AFAF-4523-B0CD-61E76C0DA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Outerjoin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4AAEE85F-A8EA-4B6F-AB67-28E7CA30C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2243138"/>
            <a:ext cx="64325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CC"/>
                </a:solidFill>
                <a:latin typeface="Tahoma" panose="020B0604030504040204" pitchFamily="34" charset="0"/>
              </a:rPr>
              <a:t>R =  ( A	B )		S =  ( B	C )</a:t>
            </a:r>
          </a:p>
          <a:p>
            <a:r>
              <a:rPr lang="en-US" altLang="en-US">
                <a:latin typeface="Tahoma" panose="020B0604030504040204" pitchFamily="34" charset="0"/>
              </a:rPr>
              <a:t>	1	2			2	3</a:t>
            </a:r>
          </a:p>
          <a:p>
            <a:r>
              <a:rPr lang="en-US" altLang="en-US">
                <a:latin typeface="Tahoma" panose="020B0604030504040204" pitchFamily="34" charset="0"/>
              </a:rPr>
              <a:t>	4	5			6	7</a:t>
            </a:r>
          </a:p>
          <a:p>
            <a:endParaRPr lang="en-US" altLang="en-US">
              <a:latin typeface="Tahoma" panose="020B0604030504040204" pitchFamily="34" charset="0"/>
            </a:endParaRPr>
          </a:p>
          <a:p>
            <a:r>
              <a:rPr lang="en-US" altLang="en-US">
                <a:latin typeface="Tahoma" panose="020B0604030504040204" pitchFamily="34" charset="0"/>
              </a:rPr>
              <a:t>(1,2) joins with (2,3), but the other two tuples</a:t>
            </a:r>
          </a:p>
          <a:p>
            <a:r>
              <a:rPr lang="en-US" altLang="en-US">
                <a:latin typeface="Tahoma" panose="020B0604030504040204" pitchFamily="34" charset="0"/>
              </a:rPr>
              <a:t>are dangling.</a:t>
            </a:r>
          </a:p>
        </p:txBody>
      </p:sp>
      <p:grpSp>
        <p:nvGrpSpPr>
          <p:cNvPr id="60424" name="Group 8">
            <a:extLst>
              <a:ext uri="{FF2B5EF4-FFF2-40B4-BE49-F238E27FC236}">
                <a16:creationId xmlns:a16="http://schemas.microsoft.com/office/drawing/2014/main" id="{E3AB1D75-1D6F-4FDC-93C1-D2706C5EEA0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286000"/>
            <a:ext cx="1219200" cy="1143000"/>
            <a:chOff x="1488" y="1440"/>
            <a:chExt cx="768" cy="720"/>
          </a:xfrm>
        </p:grpSpPr>
        <p:sp>
          <p:nvSpPr>
            <p:cNvPr id="60421" name="Rectangle 5">
              <a:extLst>
                <a:ext uri="{FF2B5EF4-FFF2-40B4-BE49-F238E27FC236}">
                  <a16:creationId xmlns:a16="http://schemas.microsoft.com/office/drawing/2014/main" id="{B6464F73-38BF-43B7-9910-A919AAF03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2" name="Line 6">
              <a:extLst>
                <a:ext uri="{FF2B5EF4-FFF2-40B4-BE49-F238E27FC236}">
                  <a16:creationId xmlns:a16="http://schemas.microsoft.com/office/drawing/2014/main" id="{92C2F399-53C4-4E47-AE4E-4E80814DC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3" name="Line 7">
              <a:extLst>
                <a:ext uri="{FF2B5EF4-FFF2-40B4-BE49-F238E27FC236}">
                  <a16:creationId xmlns:a16="http://schemas.microsoft.com/office/drawing/2014/main" id="{3E081E70-BBB4-4C3F-84ED-C109CF9DA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25" name="Group 9">
            <a:extLst>
              <a:ext uri="{FF2B5EF4-FFF2-40B4-BE49-F238E27FC236}">
                <a16:creationId xmlns:a16="http://schemas.microsoft.com/office/drawing/2014/main" id="{10093BEA-48AE-446E-B9B0-739D66351353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286000"/>
            <a:ext cx="1219200" cy="1143000"/>
            <a:chOff x="1488" y="1440"/>
            <a:chExt cx="768" cy="720"/>
          </a:xfrm>
        </p:grpSpPr>
        <p:sp>
          <p:nvSpPr>
            <p:cNvPr id="60426" name="Rectangle 10">
              <a:extLst>
                <a:ext uri="{FF2B5EF4-FFF2-40B4-BE49-F238E27FC236}">
                  <a16:creationId xmlns:a16="http://schemas.microsoft.com/office/drawing/2014/main" id="{87708A7C-69DF-44A2-A207-799C3E073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40"/>
              <a:ext cx="76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7" name="Line 11">
              <a:extLst>
                <a:ext uri="{FF2B5EF4-FFF2-40B4-BE49-F238E27FC236}">
                  <a16:creationId xmlns:a16="http://schemas.microsoft.com/office/drawing/2014/main" id="{C78B253C-AC35-4BAE-B7D1-F356CD473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8" name="Line 12">
              <a:extLst>
                <a:ext uri="{FF2B5EF4-FFF2-40B4-BE49-F238E27FC236}">
                  <a16:creationId xmlns:a16="http://schemas.microsoft.com/office/drawing/2014/main" id="{697EF023-E731-40A9-8965-B68962CA3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44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33" name="Group 17">
            <a:extLst>
              <a:ext uri="{FF2B5EF4-FFF2-40B4-BE49-F238E27FC236}">
                <a16:creationId xmlns:a16="http://schemas.microsoft.com/office/drawing/2014/main" id="{D6DB97F1-98BF-4E3A-B0AF-51BEA8C8F95B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4605338"/>
            <a:ext cx="5464175" cy="1566862"/>
            <a:chOff x="950" y="2901"/>
            <a:chExt cx="3442" cy="987"/>
          </a:xfrm>
        </p:grpSpPr>
        <p:sp>
          <p:nvSpPr>
            <p:cNvPr id="60420" name="Text Box 4">
              <a:extLst>
                <a:ext uri="{FF2B5EF4-FFF2-40B4-BE49-F238E27FC236}">
                  <a16:creationId xmlns:a16="http://schemas.microsoft.com/office/drawing/2014/main" id="{4CBCEBD3-96C7-4271-8321-726626E2E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2901"/>
              <a:ext cx="344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R OUTERJOIN S =	A	B	C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	1	2	3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	4	5	NULL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		NULL	6	7</a:t>
              </a:r>
            </a:p>
          </p:txBody>
        </p:sp>
        <p:sp>
          <p:nvSpPr>
            <p:cNvPr id="60429" name="Rectangle 13">
              <a:extLst>
                <a:ext uri="{FF2B5EF4-FFF2-40B4-BE49-F238E27FC236}">
                  <a16:creationId xmlns:a16="http://schemas.microsoft.com/office/drawing/2014/main" id="{50D9423E-017D-4A55-84F3-40636FAD8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928"/>
              <a:ext cx="168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0" name="Line 14">
              <a:extLst>
                <a:ext uri="{FF2B5EF4-FFF2-40B4-BE49-F238E27FC236}">
                  <a16:creationId xmlns:a16="http://schemas.microsoft.com/office/drawing/2014/main" id="{E786C7A1-542F-4A98-B5BA-D07B6DCCE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6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1" name="Line 15">
              <a:extLst>
                <a:ext uri="{FF2B5EF4-FFF2-40B4-BE49-F238E27FC236}">
                  <a16:creationId xmlns:a16="http://schemas.microsoft.com/office/drawing/2014/main" id="{5F344312-DDBD-451E-B736-73117AE54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2" name="Line 16">
              <a:extLst>
                <a:ext uri="{FF2B5EF4-FFF2-40B4-BE49-F238E27FC236}">
                  <a16:creationId xmlns:a16="http://schemas.microsoft.com/office/drawing/2014/main" id="{58972C62-5774-48B0-915A-975256FA4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9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734A3B-FFB1-4EB5-8D2C-01E04B21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4497-3FDA-4DD9-A5A4-35CC8A92922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AAA10CD-6CD0-45C7-AC78-115569C93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6EEE60B-DFA6-4292-8E79-E98E4CBDF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R1 := SELECT</a:t>
            </a:r>
            <a:r>
              <a:rPr lang="en-US" altLang="en-US" i="1" baseline="-25000"/>
              <a:t>C </a:t>
            </a:r>
            <a:r>
              <a:rPr lang="en-US" altLang="en-US"/>
              <a:t>(R2)</a:t>
            </a:r>
          </a:p>
          <a:p>
            <a:pPr lvl="1"/>
            <a:r>
              <a:rPr lang="en-US" altLang="en-US" i="1"/>
              <a:t>C</a:t>
            </a:r>
            <a:r>
              <a:rPr lang="en-US" altLang="en-US"/>
              <a:t>  is a condition (as in “if” statements) that refers to attributes of R2.</a:t>
            </a:r>
          </a:p>
          <a:p>
            <a:pPr lvl="1"/>
            <a:r>
              <a:rPr lang="en-US" altLang="en-US"/>
              <a:t>R1 is all those tuples of R2 that satisfy </a:t>
            </a:r>
            <a:r>
              <a:rPr lang="en-US" altLang="en-US" i="1"/>
              <a:t>C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61915EA-D54A-4219-9A07-05F55D34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5C20-9E31-4751-BBF5-4DE70A2DC07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3FB43745-7410-4531-A170-51D77AA14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50EA1EBC-1B8E-4268-9098-90544CF80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2014538"/>
            <a:ext cx="54054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Relation Sells:</a:t>
            </a:r>
          </a:p>
          <a:p>
            <a:r>
              <a:rPr lang="en-US" altLang="en-US">
                <a:latin typeface="Tahoma" panose="020B0604030504040204" pitchFamily="34" charset="0"/>
              </a:rPr>
              <a:t>	bar		beer		price</a:t>
            </a:r>
          </a:p>
          <a:p>
            <a:r>
              <a:rPr lang="en-US" altLang="en-US">
                <a:latin typeface="Tahoma" panose="020B0604030504040204" pitchFamily="34" charset="0"/>
              </a:rPr>
              <a:t>	Joe’s		Bud		2.50</a:t>
            </a:r>
          </a:p>
          <a:p>
            <a:r>
              <a:rPr lang="en-US" altLang="en-US">
                <a:latin typeface="Tahoma" panose="020B0604030504040204" pitchFamily="34" charset="0"/>
              </a:rPr>
              <a:t>	Joe’s		Miller		2.75</a:t>
            </a:r>
          </a:p>
          <a:p>
            <a:r>
              <a:rPr lang="en-US" altLang="en-US">
                <a:latin typeface="Tahoma" panose="020B0604030504040204" pitchFamily="34" charset="0"/>
              </a:rPr>
              <a:t>	Sue’s		Bud		2.50</a:t>
            </a:r>
          </a:p>
          <a:p>
            <a:r>
              <a:rPr lang="en-US" altLang="en-US">
                <a:latin typeface="Tahoma" panose="020B0604030504040204" pitchFamily="34" charset="0"/>
              </a:rPr>
              <a:t>	Sue’s		Miller		3.00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CF369DD-A83D-423E-A202-8F9E33327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8400"/>
            <a:ext cx="4495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id="{37214F90-C687-4812-8E1C-B2120201C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19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C28A2B21-17B0-4604-B2EE-C8D0CC2EE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C371F3CF-9077-4B15-9D15-A002C751A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9" name="Group 13">
            <a:extLst>
              <a:ext uri="{FF2B5EF4-FFF2-40B4-BE49-F238E27FC236}">
                <a16:creationId xmlns:a16="http://schemas.microsoft.com/office/drawing/2014/main" id="{D3EF679A-DD6A-4EA1-B7D7-2229E9AE81F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495800"/>
            <a:ext cx="5410200" cy="1600200"/>
            <a:chOff x="768" y="2832"/>
            <a:chExt cx="3408" cy="1008"/>
          </a:xfrm>
        </p:grpSpPr>
        <p:sp>
          <p:nvSpPr>
            <p:cNvPr id="14340" name="Text Box 4">
              <a:extLst>
                <a:ext uri="{FF2B5EF4-FFF2-40B4-BE49-F238E27FC236}">
                  <a16:creationId xmlns:a16="http://schemas.microsoft.com/office/drawing/2014/main" id="{1AE33FD2-0AA0-4B30-9926-4BD935EA0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832"/>
              <a:ext cx="3405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JoeMenu := SELECT</a:t>
              </a:r>
              <a:r>
                <a:rPr lang="en-US" altLang="en-US" baseline="-25000">
                  <a:latin typeface="Tahoma" panose="020B0604030504040204" pitchFamily="34" charset="0"/>
                </a:rPr>
                <a:t>bar=“Joe’s”</a:t>
              </a:r>
              <a:r>
                <a:rPr lang="en-US" altLang="en-US">
                  <a:latin typeface="Tahoma" panose="020B0604030504040204" pitchFamily="34" charset="0"/>
                </a:rPr>
                <a:t>(Sells):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bar		beer		price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Joe’s		Bud		2.50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Joe’s		Miller		2.75</a:t>
              </a:r>
            </a:p>
          </p:txBody>
        </p:sp>
        <p:sp>
          <p:nvSpPr>
            <p:cNvPr id="14343" name="Rectangle 7">
              <a:extLst>
                <a:ext uri="{FF2B5EF4-FFF2-40B4-BE49-F238E27FC236}">
                  <a16:creationId xmlns:a16="http://schemas.microsoft.com/office/drawing/2014/main" id="{32A9C6BD-2B3E-4A49-9688-D2409A60E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120"/>
              <a:ext cx="283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Line 8">
              <a:extLst>
                <a:ext uri="{FF2B5EF4-FFF2-40B4-BE49-F238E27FC236}">
                  <a16:creationId xmlns:a16="http://schemas.microsoft.com/office/drawing/2014/main" id="{9C47D8A3-F4A6-4D46-A46C-3A1B15A39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60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Line 10">
              <a:extLst>
                <a:ext uri="{FF2B5EF4-FFF2-40B4-BE49-F238E27FC236}">
                  <a16:creationId xmlns:a16="http://schemas.microsoft.com/office/drawing/2014/main" id="{42010409-CB6D-4F6F-9878-884AC341C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12">
              <a:extLst>
                <a:ext uri="{FF2B5EF4-FFF2-40B4-BE49-F238E27FC236}">
                  <a16:creationId xmlns:a16="http://schemas.microsoft.com/office/drawing/2014/main" id="{ED5AA70A-3E65-479E-88B9-4F6EEFC33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12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D9F6117-CCDD-4462-B505-01A25EA1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CA5A-011E-4AF9-8450-4C99DF3B538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CAF0923-3F71-4DE6-93BC-642D3722A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F65BD64-E5EC-42CB-B5CE-64A21356E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R1 := PROJ</a:t>
            </a:r>
            <a:r>
              <a:rPr lang="en-US" altLang="en-US" i="1" baseline="-25000"/>
              <a:t>L </a:t>
            </a:r>
            <a:r>
              <a:rPr lang="en-US" altLang="en-US"/>
              <a:t>(R2)</a:t>
            </a:r>
          </a:p>
          <a:p>
            <a:pPr lvl="1"/>
            <a:r>
              <a:rPr lang="en-US" altLang="en-US" i="1"/>
              <a:t>L </a:t>
            </a:r>
            <a:r>
              <a:rPr lang="en-US" altLang="en-US"/>
              <a:t> is a list of attributes from the schema of R2.</a:t>
            </a:r>
          </a:p>
          <a:p>
            <a:pPr lvl="1"/>
            <a:r>
              <a:rPr lang="en-US" altLang="en-US"/>
              <a:t>R1 is constructed by looking at each tuple of R2, extracting the attributes on list </a:t>
            </a:r>
            <a:r>
              <a:rPr lang="en-US" altLang="en-US" i="1"/>
              <a:t>L</a:t>
            </a:r>
            <a:r>
              <a:rPr lang="en-US" altLang="en-US"/>
              <a:t>, in the order specified, and creating from those components a tuple for R1.</a:t>
            </a:r>
          </a:p>
          <a:p>
            <a:pPr lvl="1"/>
            <a:r>
              <a:rPr lang="en-US" altLang="en-US"/>
              <a:t>Eliminate duplicate tuples, if any.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0A5E3FAD-7161-424C-9132-BC59F78F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0CB7-A884-4F08-AA59-F8FC30C2A94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43602CEB-21BC-4C26-898A-2DDB4FA9B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BC17A36A-5F89-4A01-A11A-5DAA05FA9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2014538"/>
            <a:ext cx="54054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Relation Sells:</a:t>
            </a:r>
          </a:p>
          <a:p>
            <a:r>
              <a:rPr lang="en-US" altLang="en-US">
                <a:latin typeface="Tahoma" panose="020B0604030504040204" pitchFamily="34" charset="0"/>
              </a:rPr>
              <a:t>	bar		beer		price</a:t>
            </a:r>
          </a:p>
          <a:p>
            <a:r>
              <a:rPr lang="en-US" altLang="en-US">
                <a:latin typeface="Tahoma" panose="020B0604030504040204" pitchFamily="34" charset="0"/>
              </a:rPr>
              <a:t>	Joe’s		Bud		2.50</a:t>
            </a:r>
          </a:p>
          <a:p>
            <a:r>
              <a:rPr lang="en-US" altLang="en-US">
                <a:latin typeface="Tahoma" panose="020B0604030504040204" pitchFamily="34" charset="0"/>
              </a:rPr>
              <a:t>	Joe’s		Miller		2.75</a:t>
            </a:r>
          </a:p>
          <a:p>
            <a:r>
              <a:rPr lang="en-US" altLang="en-US">
                <a:latin typeface="Tahoma" panose="020B0604030504040204" pitchFamily="34" charset="0"/>
              </a:rPr>
              <a:t>	Sue’s		Bud		2.50</a:t>
            </a:r>
          </a:p>
          <a:p>
            <a:r>
              <a:rPr lang="en-US" altLang="en-US">
                <a:latin typeface="Tahoma" panose="020B0604030504040204" pitchFamily="34" charset="0"/>
              </a:rPr>
              <a:t>	Sue’s		Miller		3.00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CF50A0BB-0C68-40B3-9FBD-B15A53448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8400"/>
            <a:ext cx="4495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305C8440-E1FE-4075-B654-8607F90C8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19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DF506AEC-9B48-4254-8A33-582F57E90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8" name="Group 14">
            <a:extLst>
              <a:ext uri="{FF2B5EF4-FFF2-40B4-BE49-F238E27FC236}">
                <a16:creationId xmlns:a16="http://schemas.microsoft.com/office/drawing/2014/main" id="{2D8AC47F-9EF3-414D-9869-ECA95895FB8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495800"/>
            <a:ext cx="4032250" cy="1981200"/>
            <a:chOff x="768" y="2832"/>
            <a:chExt cx="2540" cy="1248"/>
          </a:xfrm>
        </p:grpSpPr>
        <p:sp>
          <p:nvSpPr>
            <p:cNvPr id="16388" name="Text Box 4">
              <a:extLst>
                <a:ext uri="{FF2B5EF4-FFF2-40B4-BE49-F238E27FC236}">
                  <a16:creationId xmlns:a16="http://schemas.microsoft.com/office/drawing/2014/main" id="{E6AB58DD-486B-4623-9EAB-751B3D7D3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832"/>
              <a:ext cx="2540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ahoma" panose="020B0604030504040204" pitchFamily="34" charset="0"/>
                </a:rPr>
                <a:t>Prices := PROJ</a:t>
              </a:r>
              <a:r>
                <a:rPr lang="en-US" altLang="en-US" baseline="-25000">
                  <a:latin typeface="Tahoma" panose="020B0604030504040204" pitchFamily="34" charset="0"/>
                </a:rPr>
                <a:t>beer,price</a:t>
              </a:r>
              <a:r>
                <a:rPr lang="en-US" altLang="en-US">
                  <a:latin typeface="Tahoma" panose="020B0604030504040204" pitchFamily="34" charset="0"/>
                </a:rPr>
                <a:t>(Sells):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beer		price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Bud		2.50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Miller		2.75</a:t>
              </a:r>
            </a:p>
            <a:p>
              <a:r>
                <a:rPr lang="en-US" altLang="en-US">
                  <a:latin typeface="Tahoma" panose="020B0604030504040204" pitchFamily="34" charset="0"/>
                </a:rPr>
                <a:t>	Miller		3.00</a:t>
              </a:r>
            </a:p>
          </p:txBody>
        </p:sp>
        <p:sp>
          <p:nvSpPr>
            <p:cNvPr id="16391" name="Rectangle 7">
              <a:extLst>
                <a:ext uri="{FF2B5EF4-FFF2-40B4-BE49-F238E27FC236}">
                  <a16:creationId xmlns:a16="http://schemas.microsoft.com/office/drawing/2014/main" id="{B91B37BC-A214-4496-9121-CAFB0BA6C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120"/>
              <a:ext cx="17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Line 8">
              <a:extLst>
                <a:ext uri="{FF2B5EF4-FFF2-40B4-BE49-F238E27FC236}">
                  <a16:creationId xmlns:a16="http://schemas.microsoft.com/office/drawing/2014/main" id="{C502F5C2-1F09-4F13-BEAF-3D07A5442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6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0">
              <a:extLst>
                <a:ext uri="{FF2B5EF4-FFF2-40B4-BE49-F238E27FC236}">
                  <a16:creationId xmlns:a16="http://schemas.microsoft.com/office/drawing/2014/main" id="{3EB76558-BC5C-444C-8972-2415AAEE4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2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5" name="Line 11">
            <a:extLst>
              <a:ext uri="{FF2B5EF4-FFF2-40B4-BE49-F238E27FC236}">
                <a16:creationId xmlns:a16="http://schemas.microsoft.com/office/drawing/2014/main" id="{A82D5142-03F6-4F4A-9B5D-9E440AA87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438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2321</TotalTime>
  <Words>1987</Words>
  <Application>Microsoft Office PowerPoint</Application>
  <PresentationFormat>On-screen Show (4:3)</PresentationFormat>
  <Paragraphs>401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Monotype Sorts</vt:lpstr>
      <vt:lpstr>Tahoma</vt:lpstr>
      <vt:lpstr>Times New Roman</vt:lpstr>
      <vt:lpstr>Default Design</vt:lpstr>
      <vt:lpstr>Relational Algebra</vt:lpstr>
      <vt:lpstr>What is an “Algebra”</vt:lpstr>
      <vt:lpstr>What is Relational Algebra?</vt:lpstr>
      <vt:lpstr>Roadmap</vt:lpstr>
      <vt:lpstr>Core Relational Algebra</vt:lpstr>
      <vt:lpstr>Selection</vt:lpstr>
      <vt:lpstr>Example</vt:lpstr>
      <vt:lpstr>Projection</vt:lpstr>
      <vt:lpstr>Example</vt:lpstr>
      <vt:lpstr>Product</vt:lpstr>
      <vt:lpstr>Example: R3 := R1 * R2</vt:lpstr>
      <vt:lpstr>Theta-Join</vt:lpstr>
      <vt:lpstr>Example</vt:lpstr>
      <vt:lpstr>Natural Join</vt:lpstr>
      <vt:lpstr>Example</vt:lpstr>
      <vt:lpstr>Renaming</vt:lpstr>
      <vt:lpstr>Example</vt:lpstr>
      <vt:lpstr>Building Complex Expressions</vt:lpstr>
      <vt:lpstr>Sequences of Assignments</vt:lpstr>
      <vt:lpstr>Expressions in a Single Assignment</vt:lpstr>
      <vt:lpstr>Expression Trees</vt:lpstr>
      <vt:lpstr>Example</vt:lpstr>
      <vt:lpstr>As a Tree:</vt:lpstr>
      <vt:lpstr>Example</vt:lpstr>
      <vt:lpstr>The Tree</vt:lpstr>
      <vt:lpstr>Schemas for Results</vt:lpstr>
      <vt:lpstr>Schemas for Results --- (2)</vt:lpstr>
      <vt:lpstr>Relational Algebra on Bags</vt:lpstr>
      <vt:lpstr>Why Bags?</vt:lpstr>
      <vt:lpstr>Operations on Bags</vt:lpstr>
      <vt:lpstr>Example: Bag Selection</vt:lpstr>
      <vt:lpstr>Example: Bag Projection</vt:lpstr>
      <vt:lpstr>Example: Bag Product</vt:lpstr>
      <vt:lpstr>Example: Bag Theta-Join</vt:lpstr>
      <vt:lpstr>Bag Union</vt:lpstr>
      <vt:lpstr>Bag Intersection</vt:lpstr>
      <vt:lpstr>Bag Difference</vt:lpstr>
      <vt:lpstr>Beware: Bag Laws != Set Laws</vt:lpstr>
      <vt:lpstr>Example of the Difference</vt:lpstr>
      <vt:lpstr>The Extended Algebra</vt:lpstr>
      <vt:lpstr>Duplicate Elimination</vt:lpstr>
      <vt:lpstr>Example: Duplicate Elimination</vt:lpstr>
      <vt:lpstr>Sorting</vt:lpstr>
      <vt:lpstr>Example: Sorting</vt:lpstr>
      <vt:lpstr>Extended Projection</vt:lpstr>
      <vt:lpstr>Example: Extended Projection</vt:lpstr>
      <vt:lpstr>Aggregation Operators</vt:lpstr>
      <vt:lpstr>Example: Aggregation</vt:lpstr>
      <vt:lpstr>Grouping Operator</vt:lpstr>
      <vt:lpstr>Applying GAMMAL(R)</vt:lpstr>
      <vt:lpstr>Example: Grouping/Aggregation</vt:lpstr>
      <vt:lpstr>Outerjoin</vt:lpstr>
      <vt:lpstr>Example: Outerjoin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gatonica2001</cp:lastModifiedBy>
  <cp:revision>149</cp:revision>
  <dcterms:created xsi:type="dcterms:W3CDTF">2002-03-23T20:14:09Z</dcterms:created>
  <dcterms:modified xsi:type="dcterms:W3CDTF">2019-01-23T02:44:45Z</dcterms:modified>
</cp:coreProperties>
</file>