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803"/>
  </p:normalViewPr>
  <p:slideViewPr>
    <p:cSldViewPr snapToGrid="0" snapToObjects="1">
      <p:cViewPr varScale="1">
        <p:scale>
          <a:sx n="102" d="100"/>
          <a:sy n="102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835ADA-41A4-4A05-8987-1C2554CF419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CAB4D2-7138-438E-8678-9CB65E530104}">
      <dgm:prSet/>
      <dgm:spPr/>
      <dgm:t>
        <a:bodyPr/>
        <a:lstStyle/>
        <a:p>
          <a:r>
            <a:rPr lang="en-US" b="1"/>
            <a:t>Null Hypothesis</a:t>
          </a:r>
          <a:r>
            <a:rPr lang="en-US"/>
            <a:t> </a:t>
          </a:r>
          <a:br>
            <a:rPr lang="en-US"/>
          </a:br>
          <a:r>
            <a:rPr lang="en-US"/>
            <a:t>The number of products customers order is not related to the level of discount </a:t>
          </a:r>
        </a:p>
      </dgm:t>
    </dgm:pt>
    <dgm:pt modelId="{6344F46E-E65E-49F8-BF57-B834C931DC2C}" type="parTrans" cxnId="{FBCCDE2F-6C37-460C-84FC-16DBEFBB8B65}">
      <dgm:prSet/>
      <dgm:spPr/>
      <dgm:t>
        <a:bodyPr/>
        <a:lstStyle/>
        <a:p>
          <a:endParaRPr lang="en-US"/>
        </a:p>
      </dgm:t>
    </dgm:pt>
    <dgm:pt modelId="{F21626B7-AC21-4CA2-B21A-5D7FE62A800F}" type="sibTrans" cxnId="{FBCCDE2F-6C37-460C-84FC-16DBEFBB8B65}">
      <dgm:prSet/>
      <dgm:spPr/>
      <dgm:t>
        <a:bodyPr/>
        <a:lstStyle/>
        <a:p>
          <a:endParaRPr lang="en-US"/>
        </a:p>
      </dgm:t>
    </dgm:pt>
    <dgm:pt modelId="{C8486233-2ABF-4CE7-978E-160DAA84C135}">
      <dgm:prSet/>
      <dgm:spPr/>
      <dgm:t>
        <a:bodyPr/>
        <a:lstStyle/>
        <a:p>
          <a:r>
            <a:rPr lang="en-US" b="1"/>
            <a:t>Alternative Hypothesis</a:t>
          </a:r>
          <a:r>
            <a:rPr lang="en-US"/>
            <a:t> </a:t>
          </a:r>
          <a:br>
            <a:rPr lang="en-US"/>
          </a:br>
          <a:r>
            <a:rPr lang="en-US"/>
            <a:t>The number of products customers order is related to the level of discount.</a:t>
          </a:r>
        </a:p>
      </dgm:t>
    </dgm:pt>
    <dgm:pt modelId="{5AF1058D-BE9F-439D-A00A-9F334B3D7AE3}" type="parTrans" cxnId="{61D9E14E-500D-4D23-97C9-AFF0D4986171}">
      <dgm:prSet/>
      <dgm:spPr/>
      <dgm:t>
        <a:bodyPr/>
        <a:lstStyle/>
        <a:p>
          <a:endParaRPr lang="en-US"/>
        </a:p>
      </dgm:t>
    </dgm:pt>
    <dgm:pt modelId="{2DFF63DF-66AA-48CB-AAEB-7025C9A7540C}" type="sibTrans" cxnId="{61D9E14E-500D-4D23-97C9-AFF0D4986171}">
      <dgm:prSet/>
      <dgm:spPr/>
      <dgm:t>
        <a:bodyPr/>
        <a:lstStyle/>
        <a:p>
          <a:endParaRPr lang="en-US"/>
        </a:p>
      </dgm:t>
    </dgm:pt>
    <dgm:pt modelId="{FD7F443F-5E84-4D66-98BD-EB5E29157D5B}">
      <dgm:prSet/>
      <dgm:spPr/>
      <dgm:t>
        <a:bodyPr/>
        <a:lstStyle/>
        <a:p>
          <a:r>
            <a:rPr lang="en-US" b="1"/>
            <a:t>Effect Size</a:t>
          </a:r>
          <a:br>
            <a:rPr lang="en-US"/>
          </a:br>
          <a:r>
            <a:rPr lang="en-US"/>
            <a:t>Numbers of products ordered at the 5%, 10%, 15%, 20%, 25% levels of discount.</a:t>
          </a:r>
        </a:p>
      </dgm:t>
    </dgm:pt>
    <dgm:pt modelId="{011A4666-C11C-413D-B12C-7A2B1123CA17}" type="parTrans" cxnId="{957F1E64-B0B7-44A9-89C2-2D344D140BD6}">
      <dgm:prSet/>
      <dgm:spPr/>
      <dgm:t>
        <a:bodyPr/>
        <a:lstStyle/>
        <a:p>
          <a:endParaRPr lang="en-US"/>
        </a:p>
      </dgm:t>
    </dgm:pt>
    <dgm:pt modelId="{DC67EE56-50A1-47EC-81C5-4224ACF1BB42}" type="sibTrans" cxnId="{957F1E64-B0B7-44A9-89C2-2D344D140BD6}">
      <dgm:prSet/>
      <dgm:spPr/>
      <dgm:t>
        <a:bodyPr/>
        <a:lstStyle/>
        <a:p>
          <a:endParaRPr lang="en-US"/>
        </a:p>
      </dgm:t>
    </dgm:pt>
    <dgm:pt modelId="{A2A52C84-CB46-4A03-94EB-0875DB973B8E}">
      <dgm:prSet/>
      <dgm:spPr/>
      <dgm:t>
        <a:bodyPr/>
        <a:lstStyle/>
        <a:p>
          <a:r>
            <a:rPr lang="en-US" b="1"/>
            <a:t>Variables We Are Interested in Determining the Relationship Between</a:t>
          </a:r>
          <a:br>
            <a:rPr lang="en-US"/>
          </a:br>
          <a:r>
            <a:rPr lang="en-US"/>
            <a:t>Number of products ordered and percent discount</a:t>
          </a:r>
        </a:p>
      </dgm:t>
    </dgm:pt>
    <dgm:pt modelId="{173F00E2-D0BE-405C-81D9-EA0338BE0918}" type="parTrans" cxnId="{258FBD4B-1C1C-4C20-BC63-B1E35E5E5CD5}">
      <dgm:prSet/>
      <dgm:spPr/>
      <dgm:t>
        <a:bodyPr/>
        <a:lstStyle/>
        <a:p>
          <a:endParaRPr lang="en-US"/>
        </a:p>
      </dgm:t>
    </dgm:pt>
    <dgm:pt modelId="{69F09AAF-5174-4EA2-8CBF-2F18B4760989}" type="sibTrans" cxnId="{258FBD4B-1C1C-4C20-BC63-B1E35E5E5CD5}">
      <dgm:prSet/>
      <dgm:spPr/>
      <dgm:t>
        <a:bodyPr/>
        <a:lstStyle/>
        <a:p>
          <a:endParaRPr lang="en-US"/>
        </a:p>
      </dgm:t>
    </dgm:pt>
    <dgm:pt modelId="{8DF3CE72-1B37-BE4B-99B0-4D3F4B178F77}" type="pres">
      <dgm:prSet presAssocID="{61835ADA-41A4-4A05-8987-1C2554CF4194}" presName="vert0" presStyleCnt="0">
        <dgm:presLayoutVars>
          <dgm:dir/>
          <dgm:animOne val="branch"/>
          <dgm:animLvl val="lvl"/>
        </dgm:presLayoutVars>
      </dgm:prSet>
      <dgm:spPr/>
    </dgm:pt>
    <dgm:pt modelId="{885381F9-8449-454F-AF01-FBB32DB55469}" type="pres">
      <dgm:prSet presAssocID="{A5CAB4D2-7138-438E-8678-9CB65E530104}" presName="thickLine" presStyleLbl="alignNode1" presStyleIdx="0" presStyleCnt="4"/>
      <dgm:spPr/>
    </dgm:pt>
    <dgm:pt modelId="{2E60EAD9-F242-FD43-8F64-E89EB659BF64}" type="pres">
      <dgm:prSet presAssocID="{A5CAB4D2-7138-438E-8678-9CB65E530104}" presName="horz1" presStyleCnt="0"/>
      <dgm:spPr/>
    </dgm:pt>
    <dgm:pt modelId="{631717A1-0953-B84D-946F-6D70EACA5A55}" type="pres">
      <dgm:prSet presAssocID="{A5CAB4D2-7138-438E-8678-9CB65E530104}" presName="tx1" presStyleLbl="revTx" presStyleIdx="0" presStyleCnt="4"/>
      <dgm:spPr/>
    </dgm:pt>
    <dgm:pt modelId="{09F63EC6-88EA-1746-89F7-C817C1F840DE}" type="pres">
      <dgm:prSet presAssocID="{A5CAB4D2-7138-438E-8678-9CB65E530104}" presName="vert1" presStyleCnt="0"/>
      <dgm:spPr/>
    </dgm:pt>
    <dgm:pt modelId="{6F535A1C-875C-3E40-B54A-1CF5AF91E4C4}" type="pres">
      <dgm:prSet presAssocID="{C8486233-2ABF-4CE7-978E-160DAA84C135}" presName="thickLine" presStyleLbl="alignNode1" presStyleIdx="1" presStyleCnt="4"/>
      <dgm:spPr/>
    </dgm:pt>
    <dgm:pt modelId="{F7E5F6C7-AA97-BB4D-A74A-F679A71745B3}" type="pres">
      <dgm:prSet presAssocID="{C8486233-2ABF-4CE7-978E-160DAA84C135}" presName="horz1" presStyleCnt="0"/>
      <dgm:spPr/>
    </dgm:pt>
    <dgm:pt modelId="{C3349871-5E49-FA42-91CA-C4A262A6050A}" type="pres">
      <dgm:prSet presAssocID="{C8486233-2ABF-4CE7-978E-160DAA84C135}" presName="tx1" presStyleLbl="revTx" presStyleIdx="1" presStyleCnt="4"/>
      <dgm:spPr/>
    </dgm:pt>
    <dgm:pt modelId="{C0F4FB65-C31A-734C-81BB-D5831B448AA1}" type="pres">
      <dgm:prSet presAssocID="{C8486233-2ABF-4CE7-978E-160DAA84C135}" presName="vert1" presStyleCnt="0"/>
      <dgm:spPr/>
    </dgm:pt>
    <dgm:pt modelId="{161EC604-5AA3-B940-83CC-9B3EF6262081}" type="pres">
      <dgm:prSet presAssocID="{FD7F443F-5E84-4D66-98BD-EB5E29157D5B}" presName="thickLine" presStyleLbl="alignNode1" presStyleIdx="2" presStyleCnt="4"/>
      <dgm:spPr/>
    </dgm:pt>
    <dgm:pt modelId="{259F52FA-2C22-644F-8759-4DFD8DBD56D1}" type="pres">
      <dgm:prSet presAssocID="{FD7F443F-5E84-4D66-98BD-EB5E29157D5B}" presName="horz1" presStyleCnt="0"/>
      <dgm:spPr/>
    </dgm:pt>
    <dgm:pt modelId="{BC3B0297-3E57-CE4C-8DEC-BBB608FEA070}" type="pres">
      <dgm:prSet presAssocID="{FD7F443F-5E84-4D66-98BD-EB5E29157D5B}" presName="tx1" presStyleLbl="revTx" presStyleIdx="2" presStyleCnt="4"/>
      <dgm:spPr/>
    </dgm:pt>
    <dgm:pt modelId="{E743330E-F374-C645-8CEE-C5C2532369FA}" type="pres">
      <dgm:prSet presAssocID="{FD7F443F-5E84-4D66-98BD-EB5E29157D5B}" presName="vert1" presStyleCnt="0"/>
      <dgm:spPr/>
    </dgm:pt>
    <dgm:pt modelId="{D1B9EBB0-7034-9344-8B76-491A392420CF}" type="pres">
      <dgm:prSet presAssocID="{A2A52C84-CB46-4A03-94EB-0875DB973B8E}" presName="thickLine" presStyleLbl="alignNode1" presStyleIdx="3" presStyleCnt="4"/>
      <dgm:spPr/>
    </dgm:pt>
    <dgm:pt modelId="{EC4B97F1-D7ED-1141-8689-C7A771460C28}" type="pres">
      <dgm:prSet presAssocID="{A2A52C84-CB46-4A03-94EB-0875DB973B8E}" presName="horz1" presStyleCnt="0"/>
      <dgm:spPr/>
    </dgm:pt>
    <dgm:pt modelId="{8DD415F1-EA14-C84F-B88D-662EA7C383C5}" type="pres">
      <dgm:prSet presAssocID="{A2A52C84-CB46-4A03-94EB-0875DB973B8E}" presName="tx1" presStyleLbl="revTx" presStyleIdx="3" presStyleCnt="4"/>
      <dgm:spPr/>
    </dgm:pt>
    <dgm:pt modelId="{A2D51F9B-EEA8-AE40-87C1-98EE4A203DA4}" type="pres">
      <dgm:prSet presAssocID="{A2A52C84-CB46-4A03-94EB-0875DB973B8E}" presName="vert1" presStyleCnt="0"/>
      <dgm:spPr/>
    </dgm:pt>
  </dgm:ptLst>
  <dgm:cxnLst>
    <dgm:cxn modelId="{FBCCDE2F-6C37-460C-84FC-16DBEFBB8B65}" srcId="{61835ADA-41A4-4A05-8987-1C2554CF4194}" destId="{A5CAB4D2-7138-438E-8678-9CB65E530104}" srcOrd="0" destOrd="0" parTransId="{6344F46E-E65E-49F8-BF57-B834C931DC2C}" sibTransId="{F21626B7-AC21-4CA2-B21A-5D7FE62A800F}"/>
    <dgm:cxn modelId="{258FBD4B-1C1C-4C20-BC63-B1E35E5E5CD5}" srcId="{61835ADA-41A4-4A05-8987-1C2554CF4194}" destId="{A2A52C84-CB46-4A03-94EB-0875DB973B8E}" srcOrd="3" destOrd="0" parTransId="{173F00E2-D0BE-405C-81D9-EA0338BE0918}" sibTransId="{69F09AAF-5174-4EA2-8CBF-2F18B4760989}"/>
    <dgm:cxn modelId="{61D9E14E-500D-4D23-97C9-AFF0D4986171}" srcId="{61835ADA-41A4-4A05-8987-1C2554CF4194}" destId="{C8486233-2ABF-4CE7-978E-160DAA84C135}" srcOrd="1" destOrd="0" parTransId="{5AF1058D-BE9F-439D-A00A-9F334B3D7AE3}" sibTransId="{2DFF63DF-66AA-48CB-AAEB-7025C9A7540C}"/>
    <dgm:cxn modelId="{957F1E64-B0B7-44A9-89C2-2D344D140BD6}" srcId="{61835ADA-41A4-4A05-8987-1C2554CF4194}" destId="{FD7F443F-5E84-4D66-98BD-EB5E29157D5B}" srcOrd="2" destOrd="0" parTransId="{011A4666-C11C-413D-B12C-7A2B1123CA17}" sibTransId="{DC67EE56-50A1-47EC-81C5-4224ACF1BB42}"/>
    <dgm:cxn modelId="{90F5F37E-43D4-A742-B60A-74F19FE38FCD}" type="presOf" srcId="{61835ADA-41A4-4A05-8987-1C2554CF4194}" destId="{8DF3CE72-1B37-BE4B-99B0-4D3F4B178F77}" srcOrd="0" destOrd="0" presId="urn:microsoft.com/office/officeart/2008/layout/LinedList"/>
    <dgm:cxn modelId="{ACDB7F8A-DDDB-D947-8CAE-E4AB6D115068}" type="presOf" srcId="{A5CAB4D2-7138-438E-8678-9CB65E530104}" destId="{631717A1-0953-B84D-946F-6D70EACA5A55}" srcOrd="0" destOrd="0" presId="urn:microsoft.com/office/officeart/2008/layout/LinedList"/>
    <dgm:cxn modelId="{020176A0-27D2-8A47-97D4-A59B8DD765E8}" type="presOf" srcId="{FD7F443F-5E84-4D66-98BD-EB5E29157D5B}" destId="{BC3B0297-3E57-CE4C-8DEC-BBB608FEA070}" srcOrd="0" destOrd="0" presId="urn:microsoft.com/office/officeart/2008/layout/LinedList"/>
    <dgm:cxn modelId="{60D765DA-8DF9-474E-9397-46F79466AF73}" type="presOf" srcId="{A2A52C84-CB46-4A03-94EB-0875DB973B8E}" destId="{8DD415F1-EA14-C84F-B88D-662EA7C383C5}" srcOrd="0" destOrd="0" presId="urn:microsoft.com/office/officeart/2008/layout/LinedList"/>
    <dgm:cxn modelId="{86CF28DB-0C08-5B46-9C2B-2B8498A97461}" type="presOf" srcId="{C8486233-2ABF-4CE7-978E-160DAA84C135}" destId="{C3349871-5E49-FA42-91CA-C4A262A6050A}" srcOrd="0" destOrd="0" presId="urn:microsoft.com/office/officeart/2008/layout/LinedList"/>
    <dgm:cxn modelId="{9AAC3B3F-49B2-3648-805E-4BB8FDFD0BCB}" type="presParOf" srcId="{8DF3CE72-1B37-BE4B-99B0-4D3F4B178F77}" destId="{885381F9-8449-454F-AF01-FBB32DB55469}" srcOrd="0" destOrd="0" presId="urn:microsoft.com/office/officeart/2008/layout/LinedList"/>
    <dgm:cxn modelId="{71C257F4-61BD-9349-A646-A15223A5519B}" type="presParOf" srcId="{8DF3CE72-1B37-BE4B-99B0-4D3F4B178F77}" destId="{2E60EAD9-F242-FD43-8F64-E89EB659BF64}" srcOrd="1" destOrd="0" presId="urn:microsoft.com/office/officeart/2008/layout/LinedList"/>
    <dgm:cxn modelId="{D91EEAF2-6204-A841-83D4-8A8213C957F0}" type="presParOf" srcId="{2E60EAD9-F242-FD43-8F64-E89EB659BF64}" destId="{631717A1-0953-B84D-946F-6D70EACA5A55}" srcOrd="0" destOrd="0" presId="urn:microsoft.com/office/officeart/2008/layout/LinedList"/>
    <dgm:cxn modelId="{055F1253-DB64-B34F-86CF-46A2B61C2943}" type="presParOf" srcId="{2E60EAD9-F242-FD43-8F64-E89EB659BF64}" destId="{09F63EC6-88EA-1746-89F7-C817C1F840DE}" srcOrd="1" destOrd="0" presId="urn:microsoft.com/office/officeart/2008/layout/LinedList"/>
    <dgm:cxn modelId="{94FDC24E-3169-F540-826F-607A7BFDA339}" type="presParOf" srcId="{8DF3CE72-1B37-BE4B-99B0-4D3F4B178F77}" destId="{6F535A1C-875C-3E40-B54A-1CF5AF91E4C4}" srcOrd="2" destOrd="0" presId="urn:microsoft.com/office/officeart/2008/layout/LinedList"/>
    <dgm:cxn modelId="{AA05EA6F-2754-604F-BD08-DA1314271EAA}" type="presParOf" srcId="{8DF3CE72-1B37-BE4B-99B0-4D3F4B178F77}" destId="{F7E5F6C7-AA97-BB4D-A74A-F679A71745B3}" srcOrd="3" destOrd="0" presId="urn:microsoft.com/office/officeart/2008/layout/LinedList"/>
    <dgm:cxn modelId="{42BB9D80-BC32-3A48-B298-3E965AC160EC}" type="presParOf" srcId="{F7E5F6C7-AA97-BB4D-A74A-F679A71745B3}" destId="{C3349871-5E49-FA42-91CA-C4A262A6050A}" srcOrd="0" destOrd="0" presId="urn:microsoft.com/office/officeart/2008/layout/LinedList"/>
    <dgm:cxn modelId="{CBA83F5D-82EC-F54B-8358-BA771CD27706}" type="presParOf" srcId="{F7E5F6C7-AA97-BB4D-A74A-F679A71745B3}" destId="{C0F4FB65-C31A-734C-81BB-D5831B448AA1}" srcOrd="1" destOrd="0" presId="urn:microsoft.com/office/officeart/2008/layout/LinedList"/>
    <dgm:cxn modelId="{19665A08-FF8F-A444-9CBE-4D7BAE76E1A0}" type="presParOf" srcId="{8DF3CE72-1B37-BE4B-99B0-4D3F4B178F77}" destId="{161EC604-5AA3-B940-83CC-9B3EF6262081}" srcOrd="4" destOrd="0" presId="urn:microsoft.com/office/officeart/2008/layout/LinedList"/>
    <dgm:cxn modelId="{9D70395D-AC4D-4D45-B1F8-606311A6243E}" type="presParOf" srcId="{8DF3CE72-1B37-BE4B-99B0-4D3F4B178F77}" destId="{259F52FA-2C22-644F-8759-4DFD8DBD56D1}" srcOrd="5" destOrd="0" presId="urn:microsoft.com/office/officeart/2008/layout/LinedList"/>
    <dgm:cxn modelId="{97D8FFC6-B1D3-DD4A-86CE-D94A1E60170C}" type="presParOf" srcId="{259F52FA-2C22-644F-8759-4DFD8DBD56D1}" destId="{BC3B0297-3E57-CE4C-8DEC-BBB608FEA070}" srcOrd="0" destOrd="0" presId="urn:microsoft.com/office/officeart/2008/layout/LinedList"/>
    <dgm:cxn modelId="{E5542D61-8682-FC4A-8A45-4FC8A16C930C}" type="presParOf" srcId="{259F52FA-2C22-644F-8759-4DFD8DBD56D1}" destId="{E743330E-F374-C645-8CEE-C5C2532369FA}" srcOrd="1" destOrd="0" presId="urn:microsoft.com/office/officeart/2008/layout/LinedList"/>
    <dgm:cxn modelId="{778E5794-7348-B140-AEB8-65E8A4EB2492}" type="presParOf" srcId="{8DF3CE72-1B37-BE4B-99B0-4D3F4B178F77}" destId="{D1B9EBB0-7034-9344-8B76-491A392420CF}" srcOrd="6" destOrd="0" presId="urn:microsoft.com/office/officeart/2008/layout/LinedList"/>
    <dgm:cxn modelId="{0EB2E7E6-C91A-2F41-B96C-76A02317ECEB}" type="presParOf" srcId="{8DF3CE72-1B37-BE4B-99B0-4D3F4B178F77}" destId="{EC4B97F1-D7ED-1141-8689-C7A771460C28}" srcOrd="7" destOrd="0" presId="urn:microsoft.com/office/officeart/2008/layout/LinedList"/>
    <dgm:cxn modelId="{D7DAFD9D-BFD4-4446-8158-D0E00E94DA3E}" type="presParOf" srcId="{EC4B97F1-D7ED-1141-8689-C7A771460C28}" destId="{8DD415F1-EA14-C84F-B88D-662EA7C383C5}" srcOrd="0" destOrd="0" presId="urn:microsoft.com/office/officeart/2008/layout/LinedList"/>
    <dgm:cxn modelId="{79375DF5-E2AA-304F-87E4-36DDBE3DE9B2}" type="presParOf" srcId="{EC4B97F1-D7ED-1141-8689-C7A771460C28}" destId="{A2D51F9B-EEA8-AE40-87C1-98EE4A203D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381F9-8449-454F-AF01-FBB32DB55469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717A1-0953-B84D-946F-6D70EACA5A55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Null Hypothesis</a:t>
          </a:r>
          <a:r>
            <a:rPr lang="en-US" sz="2400" kern="1200"/>
            <a:t> </a:t>
          </a:r>
          <a:br>
            <a:rPr lang="en-US" sz="2400" kern="1200"/>
          </a:br>
          <a:r>
            <a:rPr lang="en-US" sz="2400" kern="1200"/>
            <a:t>The number of products customers order is not related to the level of discount </a:t>
          </a:r>
        </a:p>
      </dsp:txBody>
      <dsp:txXfrm>
        <a:off x="0" y="0"/>
        <a:ext cx="6492875" cy="1276350"/>
      </dsp:txXfrm>
    </dsp:sp>
    <dsp:sp modelId="{6F535A1C-875C-3E40-B54A-1CF5AF91E4C4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49871-5E49-FA42-91CA-C4A262A6050A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Alternative Hypothesis</a:t>
          </a:r>
          <a:r>
            <a:rPr lang="en-US" sz="2400" kern="1200"/>
            <a:t> </a:t>
          </a:r>
          <a:br>
            <a:rPr lang="en-US" sz="2400" kern="1200"/>
          </a:br>
          <a:r>
            <a:rPr lang="en-US" sz="2400" kern="1200"/>
            <a:t>The number of products customers order is related to the level of discount.</a:t>
          </a:r>
        </a:p>
      </dsp:txBody>
      <dsp:txXfrm>
        <a:off x="0" y="1276350"/>
        <a:ext cx="6492875" cy="1276350"/>
      </dsp:txXfrm>
    </dsp:sp>
    <dsp:sp modelId="{161EC604-5AA3-B940-83CC-9B3EF6262081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B0297-3E57-CE4C-8DEC-BBB608FEA070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Effect Size</a:t>
          </a:r>
          <a:br>
            <a:rPr lang="en-US" sz="2400" kern="1200"/>
          </a:br>
          <a:r>
            <a:rPr lang="en-US" sz="2400" kern="1200"/>
            <a:t>Numbers of products ordered at the 5%, 10%, 15%, 20%, 25% levels of discount.</a:t>
          </a:r>
        </a:p>
      </dsp:txBody>
      <dsp:txXfrm>
        <a:off x="0" y="2552700"/>
        <a:ext cx="6492875" cy="1276350"/>
      </dsp:txXfrm>
    </dsp:sp>
    <dsp:sp modelId="{D1B9EBB0-7034-9344-8B76-491A392420CF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415F1-EA14-C84F-B88D-662EA7C383C5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Variables We Are Interested in Determining the Relationship Between</a:t>
          </a:r>
          <a:br>
            <a:rPr lang="en-US" sz="2400" kern="1200"/>
          </a:br>
          <a:r>
            <a:rPr lang="en-US" sz="2400" kern="1200"/>
            <a:t>Number of products ordered and percent discount</a:t>
          </a:r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C94B-DD08-D54F-8D0D-BF2C517F1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302B4-5CD0-0F49-9D88-7ACE2519C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38521-2CA1-5741-9741-283C0208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2C40-496F-D549-A9ED-425DDB7AE5E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C94F5-392E-AF4B-84C4-2663B3C6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96270-194E-9141-BB8B-6218E84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3CD9-61A4-1341-827F-0F28DA37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6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D1E6-576A-BA43-9AD4-0C0A9AAC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EC6A0-5D48-E645-9626-5732F3AE1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C0F49-3528-2648-855B-BC339196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2C40-496F-D549-A9ED-425DDB7AE5E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9E0C-A943-ED41-80F0-4B9D7183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CAE3F-9991-7748-A1AC-6B273E67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3CD9-61A4-1341-827F-0F28DA37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8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B0641-A502-E843-A543-8A7EFDDD8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00AE9-9B1E-5A4F-BABE-13CC8B864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504B-D37E-1947-A740-5813B6A4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2C40-496F-D549-A9ED-425DDB7AE5E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F07B8-4558-D948-BD6D-E46D9757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AD44A-969D-814E-A399-A35820D2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3CD9-61A4-1341-827F-0F28DA37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1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FBAC-E730-1E40-9DA1-9B073618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D7BD-75BB-1E47-A64A-F4CE611A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37B2-6A0F-9046-9EF2-AE5EC58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2C40-496F-D549-A9ED-425DDB7AE5E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65ACF-5F67-F54F-9F73-6F81949D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F5E53-5AC5-E547-93E2-8C5A4E41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3CD9-61A4-1341-827F-0F28DA37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0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39E5-3D87-A14B-9801-8ED6AC54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6909B-48AD-FB4A-89B4-BDE17F05B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C9833-43B2-F142-97BE-60C38CE9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2C40-496F-D549-A9ED-425DDB7AE5E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BEF1E-6284-CE42-B1F9-2D39D681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AE3E5-362D-E348-A1B1-793DDD10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3CD9-61A4-1341-827F-0F28DA37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4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1B04-0D1F-0A4C-B248-3828750E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59EA2-6A8E-0443-9BC1-952BD8012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2AF45-C026-F944-B38A-3CDD49985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4E0AF-CDFC-4C4A-8091-87AFD9F7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2C40-496F-D549-A9ED-425DDB7AE5E8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11E4F-91E8-5F46-A70A-D051166B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045EF-9224-8847-8017-29228078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3CD9-61A4-1341-827F-0F28DA37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3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293D-DB83-8B4D-8804-9A8731DF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A9F00-E2CF-6A4B-8BA2-975D7C6F8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C6F22-B758-E446-A406-56F7A1539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0F775-0118-9841-B8C8-E3EA3A5EF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EF38A-43C8-1040-8C5C-2BAB6F5CE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220AA-9822-834A-B410-90A95A61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2C40-496F-D549-A9ED-425DDB7AE5E8}" type="datetimeFigureOut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F57AA-86AB-BB47-8370-7EDCE537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AA84-27A1-164F-AFDC-478F456C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3CD9-61A4-1341-827F-0F28DA37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9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7ECD-2B11-4F43-8444-83671433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A0048-18AE-9547-8D64-0917E85A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2C40-496F-D549-A9ED-425DDB7AE5E8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BC031-AFB2-F642-A18D-799AD8EA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8FD59-E2F6-B946-9252-683D9E1F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3CD9-61A4-1341-827F-0F28DA37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8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F52AA-1626-8245-8151-96D16EE7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2C40-496F-D549-A9ED-425DDB7AE5E8}" type="datetimeFigureOut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DFF98-FFF1-BF45-99B5-350A8EF2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62EFB-A9D1-614B-AEE1-74C4DA75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3CD9-61A4-1341-827F-0F28DA37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9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6484-A026-9C49-ACFE-68648F634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A66A2-C7BA-F04D-85FB-B832B99D0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885C8-1B9D-1E43-BD27-279F657F4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D4FF8-39A4-654B-9076-2AC979F0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2C40-496F-D549-A9ED-425DDB7AE5E8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0776B-ED9A-6643-B0E9-06A5105D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E751A-FBE9-184F-AE78-C2404515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3CD9-61A4-1341-827F-0F28DA37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C474-6472-9348-AFC5-EA2D11A4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44AC1-633B-C248-8348-8471207DA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40E7B-4648-DA46-98BE-12E5BED15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1D45B-B12F-234F-B6DC-BC302758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2C40-496F-D549-A9ED-425DDB7AE5E8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D7F4F-67AF-3347-93FA-0DC12A9A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6C29E-9D20-BD4F-A7BB-96DF47CF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3CD9-61A4-1341-827F-0F28DA37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4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40CAE-E3CA-6046-8A9B-93289931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1FE6B-23CC-FD40-B5C7-D1FF79D29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9203A-2992-6949-BE66-8030C6207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E2C40-496F-D549-A9ED-425DDB7AE5E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EC688-7E19-E140-B9D2-C9BA9910A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10404-8803-EE4A-8879-44FE89371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03CD9-61A4-1341-827F-0F28DA37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2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AD55023-08A6-764D-932D-CD5448D53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" b="8126"/>
          <a:stretch/>
        </p:blipFill>
        <p:spPr>
          <a:xfrm>
            <a:off x="104229" y="-1"/>
            <a:ext cx="12192000" cy="6858001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EF44C-8B64-3C4D-8D20-E83E627C6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4878" y="2364013"/>
            <a:ext cx="5830905" cy="5519559"/>
          </a:xfrm>
        </p:spPr>
        <p:txBody>
          <a:bodyPr>
            <a:noAutofit/>
          </a:bodyPr>
          <a:lstStyle/>
          <a:p>
            <a:r>
              <a:rPr lang="en-US" sz="4000" b="1" dirty="0"/>
              <a:t>	Synopsis of Dataset</a:t>
            </a:r>
            <a:br>
              <a:rPr lang="en-US" sz="4000" dirty="0"/>
            </a:br>
            <a:endParaRPr lang="en-US" sz="4000" dirty="0"/>
          </a:p>
          <a:p>
            <a:r>
              <a:rPr lang="en-US" sz="2800" dirty="0"/>
              <a:t>"The Northwind database is a sample database used by Microsoft to demonstrate the features of some of its products, including SQL Server and Microsoft Access. The database contains the sales data for Northwind Traders, a fictitious specialty foods export/import company." 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12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387 -0.24861" pathEditMode="relative" ptsTypes="AA">
                                      <p:cBhvr>
                                        <p:cTn id="6" dur="3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18387 -0.24861 L 0 0" pathEditMode="relative" ptsTypes="AA">
                                      <p:cBhvr>
                                        <p:cTn id="11" dur="3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3" dur="30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1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4D36C1-2831-0F48-B4AA-702B220E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100" b="1" i="1">
                <a:solidFill>
                  <a:srgbClr val="FFFFFF"/>
                </a:solidFill>
              </a:rPr>
              <a:t>Do discounts have a statistically significant effect on the number of products customers order? If so, at what level(s) of discount?</a:t>
            </a:r>
            <a:endParaRPr lang="en-US" sz="31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BE5312-2FCC-4C56-B6D1-9985A762E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99299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39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1F68FA7-78FA-AB48-9308-B57E9A6A5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201"/>
            <a:ext cx="4007442" cy="58504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The mean value of discount applied the experimental group is about 5.4 Compared to a sampling of our Control Group Shows that there is a significant difference and this is reflected in our p value that is so low most tests show it as 0. 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6B4E94-2152-274A-B285-0C940F5F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62372"/>
            <a:ext cx="6250769" cy="417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8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C738-5DF5-344B-8C13-A48D63F7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sz="3700"/>
              <a:t>Number of Orders Sold at Different Discount Levels</a:t>
            </a:r>
          </a:p>
        </p:txBody>
      </p:sp>
      <p:cxnSp>
        <p:nvCxnSpPr>
          <p:cNvPr id="15" name="Straight Connector 12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4" descr="A picture containing wall, sky, outdoor, white&#10;&#10;Description automatically generated">
            <a:extLst>
              <a:ext uri="{FF2B5EF4-FFF2-40B4-BE49-F238E27FC236}">
                <a16:creationId xmlns:a16="http://schemas.microsoft.com/office/drawing/2014/main" id="{31E340ED-5468-0A46-AAAF-3939A9AFB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4"/>
            <a:ext cx="3366480" cy="2895172"/>
          </a:xfrm>
          <a:prstGeom prst="rect">
            <a:avLst/>
          </a:prstGeom>
        </p:spPr>
      </p:pic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75BB69A-F78A-43BC-A1B0-EBC5623EF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2480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9AEF-D923-C74F-B5C9-EE11BA03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20FF1-B7A3-7444-B76B-C1E918438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reject the Null Hypothesis: </a:t>
            </a:r>
            <a:r>
              <a:rPr lang="en-US" strike="sngStrike" dirty="0"/>
              <a:t>The number of products customers order is not related to the level of discount </a:t>
            </a:r>
          </a:p>
          <a:p>
            <a:r>
              <a:rPr lang="en-US" dirty="0"/>
              <a:t>Our Alternative Hypothesis has more validity:  </a:t>
            </a:r>
            <a:br>
              <a:rPr lang="en-US" dirty="0"/>
            </a:br>
            <a:r>
              <a:rPr lang="en-US" dirty="0"/>
              <a:t>The number of products customers order is related to the level of discount.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6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36C1-2831-0F48-B4AA-702B220E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b="1" i="1" dirty="0"/>
              <a:t>Is the company spending more on shipping each year?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344D-E61D-8F40-9F0D-685F8BE3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Null Hypothesis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An order is just as likely to cost the same regardless of year   </a:t>
            </a:r>
          </a:p>
          <a:p>
            <a:r>
              <a:rPr lang="en-US" b="1" dirty="0"/>
              <a:t>Alternative Hypothesis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The cost of the shipment is related to the year in which it is shipped</a:t>
            </a:r>
          </a:p>
          <a:p>
            <a:r>
              <a:rPr lang="en-US" b="1" dirty="0"/>
              <a:t>Effect Size</a:t>
            </a:r>
            <a:br>
              <a:rPr lang="en-US" dirty="0"/>
            </a:br>
            <a:r>
              <a:rPr lang="en-US" dirty="0"/>
              <a:t>The USA inflation rate was 0.8% for 2014, so I am interested in any change over that effect size. </a:t>
            </a:r>
          </a:p>
          <a:p>
            <a:r>
              <a:rPr lang="en-US" b="1" dirty="0"/>
              <a:t>Variables We Are Interested in Determining the Relationship Between</a:t>
            </a:r>
            <a:br>
              <a:rPr lang="en-US" dirty="0"/>
            </a:br>
            <a:r>
              <a:rPr lang="en-US" dirty="0"/>
              <a:t>The Year the order was shipped and the Cost of shipping the order. </a:t>
            </a:r>
          </a:p>
        </p:txBody>
      </p:sp>
    </p:spTree>
    <p:extLst>
      <p:ext uri="{BB962C8B-B14F-4D97-AF65-F5344CB8AC3E}">
        <p14:creationId xmlns:p14="http://schemas.microsoft.com/office/powerpoint/2010/main" val="126933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C7626-739E-0B42-8699-748056C0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30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 company spending more on shipping each year?</a:t>
            </a: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A06D5-AFB9-E944-B3CF-4F8196C4E6C4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pvalue</a:t>
            </a:r>
            <a:r>
              <a:rPr lang="en-US" sz="1600" dirty="0"/>
              <a:t>=0.15099124016465792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ADC38D1-03CE-C84D-A8D9-DD7BA7530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102" y="1115142"/>
            <a:ext cx="6903723" cy="45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8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123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Do discounts have a statistically significant effect on the number of products customers order? If so, at what level(s) of discount?</vt:lpstr>
      <vt:lpstr>PowerPoint Presentation</vt:lpstr>
      <vt:lpstr>Number of Orders Sold at Different Discount Levels</vt:lpstr>
      <vt:lpstr>Conclusions</vt:lpstr>
      <vt:lpstr> Is the company spending more on shipping each year?</vt:lpstr>
      <vt:lpstr> Is the company spending more on shipping each year?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Burton</dc:creator>
  <cp:lastModifiedBy>David Burton</cp:lastModifiedBy>
  <cp:revision>2</cp:revision>
  <dcterms:created xsi:type="dcterms:W3CDTF">2019-04-03T15:32:23Z</dcterms:created>
  <dcterms:modified xsi:type="dcterms:W3CDTF">2019-04-03T17:12:36Z</dcterms:modified>
</cp:coreProperties>
</file>