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4" r:id="rId2"/>
    <p:sldId id="263" r:id="rId3"/>
    <p:sldId id="256" r:id="rId4"/>
    <p:sldId id="266" r:id="rId5"/>
    <p:sldId id="267" r:id="rId6"/>
    <p:sldId id="268" r:id="rId7"/>
    <p:sldId id="269" r:id="rId8"/>
    <p:sldId id="270" r:id="rId9"/>
    <p:sldId id="271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8"/>
    <p:restoredTop sz="94690"/>
  </p:normalViewPr>
  <p:slideViewPr>
    <p:cSldViewPr snapToGrid="0" snapToObjects="1">
      <p:cViewPr varScale="1">
        <p:scale>
          <a:sx n="80" d="100"/>
          <a:sy n="80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50EAC-3658-4B73-A6B6-95B579A2CD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53031A-7A0B-4D2A-A1C4-2ECB63849D04}">
      <dgm:prSet/>
      <dgm:spPr/>
      <dgm:t>
        <a:bodyPr/>
        <a:lstStyle/>
        <a:p>
          <a:r>
            <a:rPr lang="en-US"/>
            <a:t>Parents’  education</a:t>
          </a:r>
        </a:p>
      </dgm:t>
    </dgm:pt>
    <dgm:pt modelId="{A734CE80-DDC6-46D5-887E-E6EA2209D025}" type="parTrans" cxnId="{3C469095-7895-4238-A360-3FFBD046478E}">
      <dgm:prSet/>
      <dgm:spPr/>
      <dgm:t>
        <a:bodyPr/>
        <a:lstStyle/>
        <a:p>
          <a:endParaRPr lang="en-US"/>
        </a:p>
      </dgm:t>
    </dgm:pt>
    <dgm:pt modelId="{AD3D0B71-5FAA-4DE7-848D-27D5441380A4}" type="sibTrans" cxnId="{3C469095-7895-4238-A360-3FFBD046478E}">
      <dgm:prSet/>
      <dgm:spPr/>
      <dgm:t>
        <a:bodyPr/>
        <a:lstStyle/>
        <a:p>
          <a:endParaRPr lang="en-US"/>
        </a:p>
      </dgm:t>
    </dgm:pt>
    <dgm:pt modelId="{49B21E07-B816-4957-9A19-3D6FD00AD9F0}">
      <dgm:prSet/>
      <dgm:spPr/>
      <dgm:t>
        <a:bodyPr/>
        <a:lstStyle/>
        <a:p>
          <a:r>
            <a:rPr lang="en-US"/>
            <a:t>Absences</a:t>
          </a:r>
        </a:p>
      </dgm:t>
    </dgm:pt>
    <dgm:pt modelId="{0240D695-3FD5-4C64-BD3A-0508E44A154D}" type="parTrans" cxnId="{7203EE82-D47E-49F5-B926-5448C0CA2763}">
      <dgm:prSet/>
      <dgm:spPr/>
      <dgm:t>
        <a:bodyPr/>
        <a:lstStyle/>
        <a:p>
          <a:endParaRPr lang="en-US"/>
        </a:p>
      </dgm:t>
    </dgm:pt>
    <dgm:pt modelId="{A95D0970-1639-417C-AA81-DDD0E1A7ADEE}" type="sibTrans" cxnId="{7203EE82-D47E-49F5-B926-5448C0CA2763}">
      <dgm:prSet/>
      <dgm:spPr/>
      <dgm:t>
        <a:bodyPr/>
        <a:lstStyle/>
        <a:p>
          <a:endParaRPr lang="en-US"/>
        </a:p>
      </dgm:t>
    </dgm:pt>
    <dgm:pt modelId="{B7B7AF4C-637C-40AB-954D-479457EAC793}">
      <dgm:prSet/>
      <dgm:spPr/>
      <dgm:t>
        <a:bodyPr/>
        <a:lstStyle/>
        <a:p>
          <a:r>
            <a:rPr lang="en-US"/>
            <a:t>Studytime</a:t>
          </a:r>
        </a:p>
      </dgm:t>
    </dgm:pt>
    <dgm:pt modelId="{8CF51C2D-172E-406D-A45D-1F544E35BD59}" type="parTrans" cxnId="{D55C8464-E32D-4CF5-BBB2-847C8AC63C57}">
      <dgm:prSet/>
      <dgm:spPr/>
      <dgm:t>
        <a:bodyPr/>
        <a:lstStyle/>
        <a:p>
          <a:endParaRPr lang="en-US"/>
        </a:p>
      </dgm:t>
    </dgm:pt>
    <dgm:pt modelId="{FD19BC0E-8BBC-4B1D-AA2D-50DDEC777D37}" type="sibTrans" cxnId="{D55C8464-E32D-4CF5-BBB2-847C8AC63C57}">
      <dgm:prSet/>
      <dgm:spPr/>
      <dgm:t>
        <a:bodyPr/>
        <a:lstStyle/>
        <a:p>
          <a:endParaRPr lang="en-US"/>
        </a:p>
      </dgm:t>
    </dgm:pt>
    <dgm:pt modelId="{6BC4262B-4AE8-3442-B851-D71DC8F3C659}" type="pres">
      <dgm:prSet presAssocID="{27E50EAC-3658-4B73-A6B6-95B579A2CD5C}" presName="linear" presStyleCnt="0">
        <dgm:presLayoutVars>
          <dgm:animLvl val="lvl"/>
          <dgm:resizeHandles val="exact"/>
        </dgm:presLayoutVars>
      </dgm:prSet>
      <dgm:spPr/>
    </dgm:pt>
    <dgm:pt modelId="{EA58BB72-0B46-9A47-865F-5EAC8858AEDB}" type="pres">
      <dgm:prSet presAssocID="{3E53031A-7A0B-4D2A-A1C4-2ECB63849D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B05C20-1F6E-EC45-AB18-C07DE39DB1C8}" type="pres">
      <dgm:prSet presAssocID="{AD3D0B71-5FAA-4DE7-848D-27D5441380A4}" presName="spacer" presStyleCnt="0"/>
      <dgm:spPr/>
    </dgm:pt>
    <dgm:pt modelId="{525D8CD1-D265-DB44-B1DE-6EFFC54E249A}" type="pres">
      <dgm:prSet presAssocID="{49B21E07-B816-4957-9A19-3D6FD00AD9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A92727-32F9-4344-BF16-98788948FA1B}" type="pres">
      <dgm:prSet presAssocID="{A95D0970-1639-417C-AA81-DDD0E1A7ADEE}" presName="spacer" presStyleCnt="0"/>
      <dgm:spPr/>
    </dgm:pt>
    <dgm:pt modelId="{E423C0F7-190A-6E4B-A879-959F383EA07E}" type="pres">
      <dgm:prSet presAssocID="{B7B7AF4C-637C-40AB-954D-479457EAC7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B1BB26-4445-0243-BAB2-C41F7950D6FC}" type="presOf" srcId="{49B21E07-B816-4957-9A19-3D6FD00AD9F0}" destId="{525D8CD1-D265-DB44-B1DE-6EFFC54E249A}" srcOrd="0" destOrd="0" presId="urn:microsoft.com/office/officeart/2005/8/layout/vList2"/>
    <dgm:cxn modelId="{D55C8464-E32D-4CF5-BBB2-847C8AC63C57}" srcId="{27E50EAC-3658-4B73-A6B6-95B579A2CD5C}" destId="{B7B7AF4C-637C-40AB-954D-479457EAC793}" srcOrd="2" destOrd="0" parTransId="{8CF51C2D-172E-406D-A45D-1F544E35BD59}" sibTransId="{FD19BC0E-8BBC-4B1D-AA2D-50DDEC777D37}"/>
    <dgm:cxn modelId="{7203EE82-D47E-49F5-B926-5448C0CA2763}" srcId="{27E50EAC-3658-4B73-A6B6-95B579A2CD5C}" destId="{49B21E07-B816-4957-9A19-3D6FD00AD9F0}" srcOrd="1" destOrd="0" parTransId="{0240D695-3FD5-4C64-BD3A-0508E44A154D}" sibTransId="{A95D0970-1639-417C-AA81-DDD0E1A7ADEE}"/>
    <dgm:cxn modelId="{F9916093-A145-D340-B2F4-6E38113E205D}" type="presOf" srcId="{3E53031A-7A0B-4D2A-A1C4-2ECB63849D04}" destId="{EA58BB72-0B46-9A47-865F-5EAC8858AEDB}" srcOrd="0" destOrd="0" presId="urn:microsoft.com/office/officeart/2005/8/layout/vList2"/>
    <dgm:cxn modelId="{3C469095-7895-4238-A360-3FFBD046478E}" srcId="{27E50EAC-3658-4B73-A6B6-95B579A2CD5C}" destId="{3E53031A-7A0B-4D2A-A1C4-2ECB63849D04}" srcOrd="0" destOrd="0" parTransId="{A734CE80-DDC6-46D5-887E-E6EA2209D025}" sibTransId="{AD3D0B71-5FAA-4DE7-848D-27D5441380A4}"/>
    <dgm:cxn modelId="{6AF087A7-8E1F-A647-A180-E3FDA63D86F6}" type="presOf" srcId="{27E50EAC-3658-4B73-A6B6-95B579A2CD5C}" destId="{6BC4262B-4AE8-3442-B851-D71DC8F3C659}" srcOrd="0" destOrd="0" presId="urn:microsoft.com/office/officeart/2005/8/layout/vList2"/>
    <dgm:cxn modelId="{A9E6EAED-A691-1F42-BE04-42F00067B6CF}" type="presOf" srcId="{B7B7AF4C-637C-40AB-954D-479457EAC793}" destId="{E423C0F7-190A-6E4B-A879-959F383EA07E}" srcOrd="0" destOrd="0" presId="urn:microsoft.com/office/officeart/2005/8/layout/vList2"/>
    <dgm:cxn modelId="{55FBEACD-602A-004C-A822-0D393ADD80F8}" type="presParOf" srcId="{6BC4262B-4AE8-3442-B851-D71DC8F3C659}" destId="{EA58BB72-0B46-9A47-865F-5EAC8858AEDB}" srcOrd="0" destOrd="0" presId="urn:microsoft.com/office/officeart/2005/8/layout/vList2"/>
    <dgm:cxn modelId="{1BEF8DDD-A886-FC40-8D13-AEE414E9A698}" type="presParOf" srcId="{6BC4262B-4AE8-3442-B851-D71DC8F3C659}" destId="{D8B05C20-1F6E-EC45-AB18-C07DE39DB1C8}" srcOrd="1" destOrd="0" presId="urn:microsoft.com/office/officeart/2005/8/layout/vList2"/>
    <dgm:cxn modelId="{A9CC2B35-C74C-6544-92AF-4A25879D158F}" type="presParOf" srcId="{6BC4262B-4AE8-3442-B851-D71DC8F3C659}" destId="{525D8CD1-D265-DB44-B1DE-6EFFC54E249A}" srcOrd="2" destOrd="0" presId="urn:microsoft.com/office/officeart/2005/8/layout/vList2"/>
    <dgm:cxn modelId="{E4E5CD1B-84A2-5E4D-B414-B69D71F23124}" type="presParOf" srcId="{6BC4262B-4AE8-3442-B851-D71DC8F3C659}" destId="{FFA92727-32F9-4344-BF16-98788948FA1B}" srcOrd="3" destOrd="0" presId="urn:microsoft.com/office/officeart/2005/8/layout/vList2"/>
    <dgm:cxn modelId="{D092E3FD-A619-4D4E-8A1C-19D6E284E457}" type="presParOf" srcId="{6BC4262B-4AE8-3442-B851-D71DC8F3C659}" destId="{E423C0F7-190A-6E4B-A879-959F383EA0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8BB72-0B46-9A47-865F-5EAC8858AEDB}">
      <dsp:nvSpPr>
        <dsp:cNvPr id="0" name=""/>
        <dsp:cNvSpPr/>
      </dsp:nvSpPr>
      <dsp:spPr>
        <a:xfrm>
          <a:off x="0" y="117498"/>
          <a:ext cx="6545199" cy="141511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Parents’  education</a:t>
          </a:r>
        </a:p>
      </dsp:txBody>
      <dsp:txXfrm>
        <a:off x="69080" y="186578"/>
        <a:ext cx="6407039" cy="1276954"/>
      </dsp:txXfrm>
    </dsp:sp>
    <dsp:sp modelId="{525D8CD1-D265-DB44-B1DE-6EFFC54E249A}">
      <dsp:nvSpPr>
        <dsp:cNvPr id="0" name=""/>
        <dsp:cNvSpPr/>
      </dsp:nvSpPr>
      <dsp:spPr>
        <a:xfrm>
          <a:off x="0" y="1702533"/>
          <a:ext cx="6545199" cy="1415114"/>
        </a:xfrm>
        <a:prstGeom prst="roundRect">
          <a:avLst/>
        </a:prstGeom>
        <a:gradFill rotWithShape="0">
          <a:gsLst>
            <a:gs pos="0">
              <a:schemeClr val="accent5">
                <a:hueOff val="-1002469"/>
                <a:satOff val="551"/>
                <a:lumOff val="2647"/>
                <a:alphaOff val="0"/>
                <a:tint val="98000"/>
                <a:lumMod val="100000"/>
              </a:schemeClr>
            </a:gs>
            <a:gs pos="100000">
              <a:schemeClr val="accent5">
                <a:hueOff val="-1002469"/>
                <a:satOff val="551"/>
                <a:lumOff val="264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Absences</a:t>
          </a:r>
        </a:p>
      </dsp:txBody>
      <dsp:txXfrm>
        <a:off x="69080" y="1771613"/>
        <a:ext cx="6407039" cy="1276954"/>
      </dsp:txXfrm>
    </dsp:sp>
    <dsp:sp modelId="{E423C0F7-190A-6E4B-A879-959F383EA07E}">
      <dsp:nvSpPr>
        <dsp:cNvPr id="0" name=""/>
        <dsp:cNvSpPr/>
      </dsp:nvSpPr>
      <dsp:spPr>
        <a:xfrm>
          <a:off x="0" y="3287568"/>
          <a:ext cx="6545199" cy="1415114"/>
        </a:xfrm>
        <a:prstGeom prst="roundRect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Studytime</a:t>
          </a:r>
        </a:p>
      </dsp:txBody>
      <dsp:txXfrm>
        <a:off x="69080" y="3356648"/>
        <a:ext cx="6407039" cy="127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D239-6FEE-9A44-81D9-3C1B107A0FF7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C2F86-AA4C-7D48-B88F-A42F2BA4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8E64-B207-A342-A7B7-FB677DA6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09" y="169643"/>
            <a:ext cx="6593075" cy="1011573"/>
          </a:xfrm>
        </p:spPr>
        <p:txBody>
          <a:bodyPr>
            <a:normAutofit/>
          </a:bodyPr>
          <a:lstStyle/>
          <a:p>
            <a:r>
              <a:rPr lang="en-US" dirty="0"/>
              <a:t>David Burton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B1B05-7B30-2642-8714-C8F7D22FE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3" r="5199"/>
          <a:stretch/>
        </p:blipFill>
        <p:spPr>
          <a:xfrm>
            <a:off x="176483" y="211585"/>
            <a:ext cx="2277959" cy="3369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3F44-E376-D640-8206-BAFB440B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BB1E2-FA08-0647-83AD-AAA257618A3A}"/>
              </a:ext>
            </a:extLst>
          </p:cNvPr>
          <p:cNvSpPr txBox="1"/>
          <p:nvPr/>
        </p:nvSpPr>
        <p:spPr>
          <a:xfrm>
            <a:off x="3085709" y="1087813"/>
            <a:ext cx="648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Former Teacher</a:t>
            </a:r>
          </a:p>
          <a:p>
            <a:r>
              <a:rPr lang="en-US" dirty="0"/>
              <a:t>Current Student with Flatiron (Data Science Bootcamp)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6C712-92DC-1944-858D-6CCE5FBC5A81}"/>
              </a:ext>
            </a:extLst>
          </p:cNvPr>
          <p:cNvSpPr txBox="1"/>
          <p:nvPr/>
        </p:nvSpPr>
        <p:spPr>
          <a:xfrm>
            <a:off x="3473061" y="2785857"/>
            <a:ext cx="7415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 years Teaching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Master’s Degree Elementary Education (Indiana University)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Grade Teacher at El </a:t>
            </a:r>
            <a:r>
              <a:rPr lang="en-US" dirty="0" err="1"/>
              <a:t>Alsson</a:t>
            </a:r>
            <a:r>
              <a:rPr lang="en-US" dirty="0"/>
              <a:t> International School (</a:t>
            </a:r>
            <a:r>
              <a:rPr lang="en-US" dirty="0" err="1"/>
              <a:t>Cairo,Egypt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Grade Teacher at Slaughter Elementary (Louisville, Kentucky)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 Teacher at </a:t>
            </a:r>
            <a:r>
              <a:rPr lang="en-US" dirty="0" err="1"/>
              <a:t>Neval</a:t>
            </a:r>
            <a:r>
              <a:rPr lang="en-US" dirty="0"/>
              <a:t> Thomas Elementary (Washington D.C)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Teacher at </a:t>
            </a:r>
            <a:r>
              <a:rPr lang="en-US" dirty="0" err="1"/>
              <a:t>Fushing</a:t>
            </a:r>
            <a:r>
              <a:rPr lang="en-US" dirty="0"/>
              <a:t> private school (Taipei, Taiwan)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DE06D-B26B-0B4F-914A-EDC2ED539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58441"/>
            <a:ext cx="3457429" cy="2399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A451E-0FB2-8544-85C7-2B6291B20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326" y="4602728"/>
            <a:ext cx="3304674" cy="2195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11630E-2C01-6847-9BE9-B3CB4BEF1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910" y="5470358"/>
            <a:ext cx="2523784" cy="1327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1D869-8A43-3D4F-A885-56680A285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061" y="4958812"/>
            <a:ext cx="2859217" cy="18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9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0835-521A-A74F-BA4B-8FB14DD8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574040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489441C-2C72-7744-98E3-1CE610FA2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" r="-2" b="847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7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4A6968D-A030-A94C-979C-8F89538F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69" y="1075710"/>
            <a:ext cx="5580356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1951E-8975-E240-9B6F-7C305BCF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026" y="-800326"/>
            <a:ext cx="8176299" cy="330289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635000">
                    <a:schemeClr val="accent1">
                      <a:alpha val="40000"/>
                    </a:schemeClr>
                  </a:glow>
                </a:effectLst>
              </a:rPr>
              <a:t>Bayesian Probability Statistics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B7541A-AE97-A245-9FA9-035E44AB7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2073" t="8621" r="52072" b="12837"/>
          <a:stretch/>
        </p:blipFill>
        <p:spPr>
          <a:xfrm>
            <a:off x="-3931920" y="975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FAF8C-7074-5F4D-BD3F-B333398D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06F489E-EBB5-43C0-A8B0-13A34AD8A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61156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5022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BE8F-978C-8640-8339-4C310899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Student Outcome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759C-8287-1742-A571-5C04A66A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dirty="0"/>
              <a:t>There were two schools in Portugal that took a census of their students and tried to use this to predict what grades they would achieve. </a:t>
            </a:r>
          </a:p>
          <a:p>
            <a:r>
              <a:rPr lang="en-US" dirty="0"/>
              <a:t>This presentation will show what we can learn from this type of study.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23CE4-7A8E-4048-A09E-C1807577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00" y="1066800"/>
            <a:ext cx="3782159" cy="502612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1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132D-F37A-F748-AF07-5545FA760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7" y="1756147"/>
            <a:ext cx="5076230" cy="2601011"/>
          </a:xfrm>
        </p:spPr>
        <p:txBody>
          <a:bodyPr>
            <a:normAutofit/>
          </a:bodyPr>
          <a:lstStyle/>
          <a:p>
            <a:r>
              <a:rPr lang="en-US"/>
              <a:t>Predicting Students Final Grade</a:t>
            </a:r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80C466DE-4571-0D46-ABFF-911B83807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23" y="639098"/>
            <a:ext cx="358989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08BF9-615D-3E4C-9DA3-BFF29DF84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345" y="3522111"/>
            <a:ext cx="3916253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4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94A6B-FF5F-8240-A5F8-041FFE4C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Data Was collected?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0672F-C21B-DF44-8FB5-116D2B974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441734" y="643463"/>
            <a:ext cx="5301337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99460-C06D-E947-B7E1-49ED162CC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Students were surveyed on their lifestyle, family and academic background</a:t>
            </a:r>
          </a:p>
          <a:p>
            <a:r>
              <a:rPr lang="en-US" dirty="0"/>
              <a:t>2 classes at 2 high schools completed the survey </a:t>
            </a:r>
          </a:p>
        </p:txBody>
      </p:sp>
    </p:spTree>
    <p:extLst>
      <p:ext uri="{BB962C8B-B14F-4D97-AF65-F5344CB8AC3E}">
        <p14:creationId xmlns:p14="http://schemas.microsoft.com/office/powerpoint/2010/main" val="262345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59865F3-E7DF-4981-A87F-1A5A7971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21C51-4FD1-E148-9BB8-B1649B6D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835" y="1030288"/>
            <a:ext cx="3263390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Home Life</a:t>
            </a:r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86FD5145-ECC0-491D-A5BC-D31F54E6B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211" y="620116"/>
            <a:ext cx="2395526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CACC73-19B6-604F-AA5F-E636892682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76535" y="1163210"/>
            <a:ext cx="2162991" cy="162765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0F4120-8463-4AA1-A60F-13DAD292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633" y="3515716"/>
            <a:ext cx="2395527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BADC-8827-7648-9B01-72D116F92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33" y="3710063"/>
            <a:ext cx="2156571" cy="232514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1461D2C-0D6D-418F-AF6B-9D30AAF53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360" y="620116"/>
            <a:ext cx="3687455" cy="56072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88C35-7016-1D46-AD6A-4F66C3F8D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833" y="1464916"/>
            <a:ext cx="3458682" cy="391983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D06E6-03F7-4045-A3B1-199FEEFE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3835" y="2142067"/>
            <a:ext cx="3263390" cy="2836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Majority of Students have larger families</a:t>
            </a:r>
          </a:p>
          <a:p>
            <a:r>
              <a:rPr lang="en-US" dirty="0"/>
              <a:t>Within city</a:t>
            </a:r>
          </a:p>
          <a:p>
            <a:r>
              <a:rPr lang="en-US" dirty="0"/>
              <a:t>And live with both parents</a:t>
            </a:r>
          </a:p>
        </p:txBody>
      </p:sp>
    </p:spTree>
    <p:extLst>
      <p:ext uri="{BB962C8B-B14F-4D97-AF65-F5344CB8AC3E}">
        <p14:creationId xmlns:p14="http://schemas.microsoft.com/office/powerpoint/2010/main" val="403597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A285A67-D745-6840-8FB0-A23A17F2C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85" r="17916"/>
          <a:stretch/>
        </p:blipFill>
        <p:spPr>
          <a:xfrm>
            <a:off x="-1568411" y="448732"/>
            <a:ext cx="4903410" cy="36300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ECDA8-9414-9248-89BB-2F1A60A82B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71630-57F8-0A40-BDC9-A06B8385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13" y="448733"/>
            <a:ext cx="6355253" cy="6290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89D54-A5D8-2845-8291-6756491AB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267" y="448733"/>
            <a:ext cx="2534182" cy="2969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95D62-6E3F-4F49-8741-C3FA25022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649" y="3415515"/>
            <a:ext cx="3025246" cy="3323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E338C-9508-BC45-8D0E-10F32BF2087B}"/>
              </a:ext>
            </a:extLst>
          </p:cNvPr>
          <p:cNvSpPr txBox="1"/>
          <p:nvPr/>
        </p:nvSpPr>
        <p:spPr>
          <a:xfrm>
            <a:off x="4834069" y="0"/>
            <a:ext cx="31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Supplemental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10ECB-7011-3747-B789-88EAA65FD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712" y="4078828"/>
            <a:ext cx="2924967" cy="2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5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FF45D-003B-1848-8889-DC96D08B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894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Other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70B13-E0A7-C44C-BA7C-A03C0212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8894" y="4357159"/>
            <a:ext cx="5076230" cy="914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Distribution of some other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0F085-8B29-624A-BB0B-662CA14E4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98" y="639098"/>
            <a:ext cx="250723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5F22E-1E2F-0E45-8858-E8DC0F551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428" y="664686"/>
            <a:ext cx="2638161" cy="266683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E383A-5215-4841-A217-52D1C4C9B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7592" y="3522111"/>
            <a:ext cx="3085873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52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2A75C-421F-1C4A-89CC-DE3C7372B413}"/>
              </a:ext>
            </a:extLst>
          </p:cNvPr>
          <p:cNvSpPr txBox="1"/>
          <p:nvPr/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Final Grades</a:t>
            </a: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C10383A-FF61-FD4F-89E4-39B8FEEA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54" y="2433919"/>
            <a:ext cx="4670778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44B11E-F4A8-0E49-938E-F9395E250A16}"/>
              </a:ext>
            </a:extLst>
          </p:cNvPr>
          <p:cNvSpPr txBox="1"/>
          <p:nvPr/>
        </p:nvSpPr>
        <p:spPr>
          <a:xfrm>
            <a:off x="486877" y="2250385"/>
            <a:ext cx="4529422" cy="2601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Correlation of Features to Final Grade</a:t>
            </a:r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DEFFE32C-536F-4C27-BB3B-21D9562FB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DC033-504E-0847-9D10-740D0D312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78" y="2891722"/>
            <a:ext cx="2981239" cy="2295554"/>
          </a:xfrm>
          <a:prstGeom prst="rect">
            <a:avLst/>
          </a:prstGeom>
        </p:spPr>
      </p:pic>
      <p:sp>
        <p:nvSpPr>
          <p:cNvPr id="107" name="Freeform 14">
            <a:extLst>
              <a:ext uri="{FF2B5EF4-FFF2-40B4-BE49-F238E27FC236}">
                <a16:creationId xmlns:a16="http://schemas.microsoft.com/office/drawing/2014/main" id="{0A3ADEF0-82C7-41D5-9A0C-E8C958CB3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120AC61-040A-45E7-BF6A-4DB4A01E6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F31827-B7E8-4613-853F-EB717E68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4747853-E25C-498E-B2A6-481E79EA1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A7608C-4718-4D9C-B063-EAC0A26D6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B399A-6BFC-4459-9EBD-5940FA9B9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872574B-2A08-4213-8587-370BE9645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FF2B0DF-E863-4D00-92C3-388CF960B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913D0F7-F64C-4E37-BD27-87ACFF256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AFA9B3-8DC1-41B2-83B8-17A6B421D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073FF4F-5C38-479C-9C7E-933EAF63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E1FE4-B831-40C8-985C-E9A9E3E18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C58F03E-9544-4881-AD49-4CEDAEE1C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F85AE24-7C65-48F7-82D8-09EFD3EA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09C6449-0032-43F2-A7AA-F21EC9212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F72AACB-C576-47CF-A576-1B3605F6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F0766AB-289D-4399-BAC1-554AE2CA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032EB6-70DA-4EB9-8E66-092B75FE6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CC12F99-F7D5-4804-834C-1EC8BA3A3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AD835D9-6217-429E-A5E8-7E4CD5FA6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DDCE01D-98E5-435F-BE88-46C1F26CC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3DCA9BE-C827-4C78-8F95-4BA594E8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0A957AC-6A5E-4B4D-8124-88CF5099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CDF42E0-BD87-4140-BEA8-3383AA56C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00B7DC-8187-4384-8EDD-0BCD82399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A9DCB8E-62C8-4B1F-8FB9-B8B85AC9D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631C609-1B11-4B2E-A80D-3DBA547B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5D174DE-4826-4F2F-813A-ADC44A39D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FE729F5-B15D-4DD3-88C8-2EF8B46D1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4EB5ED3-3A35-40A9-84E6-A5377CDE0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26D318E-4576-4C8A-9ACA-8382F919B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54780BB-AC9C-4732-81D8-EA275D42F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915A21D-9B91-44BE-8D88-D05EC8AB2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F0BC76A-5B5C-4679-91DA-ED89ABD2D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258BBBF-1578-4A05-A1A9-EDF74F24D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D431278-97AF-4AB7-82DE-3399B0790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FD17755-A9B1-48E7-86FE-5AD13703E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A199D15-5013-4B9F-A8A3-DCA732A68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167313-1A3D-44A9-A37C-1C99EDE2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0E65D49-72DF-4383-8055-A635E11A0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43978ED-12B9-460A-BB04-587AE0500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207DB50-7710-4972-8013-16103E0F6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5DCE1B6-688E-4D0F-AB3C-ECAE9776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8F32537-0BC6-4AE5-89BE-11ACAB4BD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7174D29-1A56-48C4-A95B-5C53C2EB9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6A8AAC2-1754-4D41-8188-09637257A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6E8AE93-DFFE-4761-A156-E66B0D06C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3FFF58C-E7DB-4CA7-B00E-9A40F30D8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214FA45-13F3-405E-8DE7-9AA5B563B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A66D201-E31A-4A85-98CE-280D2E562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31A2F6-A416-40C4-AC1A-55E332AE2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404066B-0D0A-4000-B9A4-1591EE5F5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2EEDD53-B75B-4CE2-BDC6-76ED09FC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564E667-36D1-47DD-BDA7-8540154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AD5E2A9-E706-49D8-BE0E-3B9196DC6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36863EE-9710-498D-9604-4869061E1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EB4329-D4BF-4DBC-A26D-1E39AC50D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D80B716-C0BD-4D25-B566-F7D99B3E3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677C444-54BD-4AFA-AF87-44E179184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8BCBBF6-B926-478B-B79A-098A22A8D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943CE8-ACFB-49F2-8E88-4C6ED4B9C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82935D-386C-42AA-91CF-5DC1A6ED7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51D14F-6259-4204-BA0C-569DCAC19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54DA852-C793-4E18-BBF3-5472A1FB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070ECB7-9181-4A9A-84C4-3A78C53C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5C45F72-FC4B-441B-A9D6-88663571C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AFF2AAC-5D6D-4212-BA1E-74B8B4FA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FAC220F-B9DE-4AF0-8EF5-A1DB3AB2E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417E806-1CB1-4578-B81C-A5DF310C4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4CAD6A0-E99F-4CCA-8E16-86132DC3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3F7A96C-D119-4FB7-87A0-63F9C2D74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7E3CC-4D2C-4572-A8E6-41E5C61C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FA162A-FA5A-47CE-95AE-1CABE84C2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F7B8ABE-DCD7-4AC6-9207-9D324519B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C3E67B4-6642-4A81-B68E-8B9BF2DF1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5FB5009-B426-4F2E-AA2D-353A670C9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420287A-513F-4C0B-9350-E314F8AEA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DF46BAB-ED7C-4D06-8B74-B4CE773E4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157BD5A-E73F-430A-94ED-5E54612B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476FE9C-B862-4920-BF83-C6CFEDF34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FFAD5283-F484-6B4F-AC7B-261DD2E1B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332" y="2807540"/>
            <a:ext cx="1962956" cy="24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8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191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David Burton</vt:lpstr>
      <vt:lpstr>Student Outcome Predictor</vt:lpstr>
      <vt:lpstr>Predicting Students Final Grade</vt:lpstr>
      <vt:lpstr>What Data Was collected?</vt:lpstr>
      <vt:lpstr>Home Life</vt:lpstr>
      <vt:lpstr>PowerPoint Presentation</vt:lpstr>
      <vt:lpstr>Other Features</vt:lpstr>
      <vt:lpstr>PowerPoint Presentation</vt:lpstr>
      <vt:lpstr>PowerPoint Presentation</vt:lpstr>
      <vt:lpstr>Exploratory Data Analysis</vt:lpstr>
      <vt:lpstr>Bayesian Probability Statistics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Burton</dc:title>
  <dc:creator>David Burton</dc:creator>
  <cp:lastModifiedBy>David Burton</cp:lastModifiedBy>
  <cp:revision>2</cp:revision>
  <dcterms:created xsi:type="dcterms:W3CDTF">2019-08-06T19:21:01Z</dcterms:created>
  <dcterms:modified xsi:type="dcterms:W3CDTF">2019-08-06T19:46:32Z</dcterms:modified>
</cp:coreProperties>
</file>