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4" r:id="rId6"/>
    <p:sldId id="265" r:id="rId7"/>
    <p:sldId id="284" r:id="rId8"/>
    <p:sldId id="286" r:id="rId9"/>
    <p:sldId id="266" r:id="rId10"/>
    <p:sldId id="267" r:id="rId11"/>
    <p:sldId id="283" r:id="rId12"/>
    <p:sldId id="270" r:id="rId13"/>
    <p:sldId id="281" r:id="rId14"/>
    <p:sldId id="285" r:id="rId15"/>
    <p:sldId id="287" r:id="rId16"/>
    <p:sldId id="289" r:id="rId17"/>
    <p:sldId id="273" r:id="rId18"/>
    <p:sldId id="276" r:id="rId19"/>
    <p:sldId id="278" r:id="rId20"/>
    <p:sldId id="279" r:id="rId21"/>
    <p:sldId id="291" r:id="rId22"/>
    <p:sldId id="292" r:id="rId23"/>
    <p:sldId id="293" r:id="rId24"/>
    <p:sldId id="294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61D6E0-4FF6-4A9D-B75F-B4D1B13D2D6C}">
          <p14:sldIdLst>
            <p14:sldId id="257"/>
          </p14:sldIdLst>
        </p14:section>
        <p14:section name="Terminology" id="{20CD5A75-206B-4298-B86F-BD875FB48022}">
          <p14:sldIdLst>
            <p14:sldId id="259"/>
            <p14:sldId id="260"/>
            <p14:sldId id="261"/>
          </p14:sldIdLst>
        </p14:section>
        <p14:section name="Datasets" id="{143B1229-6D11-4BEE-AEFE-0DE3D15FC16C}">
          <p14:sldIdLst>
            <p14:sldId id="264"/>
            <p14:sldId id="265"/>
            <p14:sldId id="284"/>
            <p14:sldId id="286"/>
            <p14:sldId id="266"/>
            <p14:sldId id="267"/>
            <p14:sldId id="283"/>
            <p14:sldId id="270"/>
            <p14:sldId id="281"/>
            <p14:sldId id="285"/>
            <p14:sldId id="287"/>
            <p14:sldId id="289"/>
          </p14:sldIdLst>
        </p14:section>
        <p14:section name="Application" id="{609CED9A-1575-4738-ACF8-30DAC9D33C05}">
          <p14:sldIdLst>
            <p14:sldId id="273"/>
            <p14:sldId id="276"/>
          </p14:sldIdLst>
        </p14:section>
        <p14:section name="Close Out" id="{39F8B44C-D0AD-4D7B-9F8B-0F37EE388452}">
          <p14:sldIdLst>
            <p14:sldId id="278"/>
            <p14:sldId id="279"/>
          </p14:sldIdLst>
        </p14:section>
        <p14:section name="Appendix" id="{8B5A7238-B6A7-4307-B5B8-404F3447DB84}">
          <p14:sldIdLst>
            <p14:sldId id="291"/>
            <p14:sldId id="292"/>
            <p14:sldId id="293"/>
            <p14:sldId id="29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440"/>
    <a:srgbClr val="D08770"/>
    <a:srgbClr val="EBCB8B"/>
    <a:srgbClr val="ECEFF4"/>
    <a:srgbClr val="E9C98A"/>
    <a:srgbClr val="9D6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6761" autoAdjust="0"/>
  </p:normalViewPr>
  <p:slideViewPr>
    <p:cSldViewPr snapToGrid="0">
      <p:cViewPr varScale="1">
        <p:scale>
          <a:sx n="51" d="100"/>
          <a:sy n="51" d="100"/>
        </p:scale>
        <p:origin x="97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77A88-B894-406F-8878-BF94C19AB95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6517-FD1B-4214-BA5C-37BC8074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A943FB-E1B7-46C2-B2F1-70C6D813B092}"/>
              </a:ext>
            </a:extLst>
          </p:cNvPr>
          <p:cNvSpPr/>
          <p:nvPr userDrawn="1"/>
        </p:nvSpPr>
        <p:spPr>
          <a:xfrm>
            <a:off x="0" y="1"/>
            <a:ext cx="12192000" cy="7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9B8E26-5CD0-4DD1-9B5B-B20DAA122D90}"/>
              </a:ext>
            </a:extLst>
          </p:cNvPr>
          <p:cNvSpPr/>
          <p:nvPr userDrawn="1"/>
        </p:nvSpPr>
        <p:spPr>
          <a:xfrm>
            <a:off x="0" y="5207021"/>
            <a:ext cx="5962185" cy="165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219E92-102C-4D6A-914E-8FFE2C2EE2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52471" y="0"/>
            <a:ext cx="553953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8A522-7890-4893-B482-22542C7045AE}"/>
              </a:ext>
            </a:extLst>
          </p:cNvPr>
          <p:cNvSpPr/>
          <p:nvPr userDrawn="1"/>
        </p:nvSpPr>
        <p:spPr>
          <a:xfrm>
            <a:off x="6652470" y="0"/>
            <a:ext cx="5539530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FA6E-CF5A-4972-9153-3D07F98D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67" y="1361025"/>
            <a:ext cx="9144000" cy="579435"/>
          </a:xfrm>
        </p:spPr>
        <p:txBody>
          <a:bodyPr anchor="b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2AFB9-7627-4F90-8552-A15BF122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267" y="2123019"/>
            <a:ext cx="91440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2C77-7A37-4A02-9CC9-546DFD2F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7267" y="39216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ED5A369-627D-464D-B3A7-856658F2D949}" type="datetime1">
              <a:rPr lang="en-US" smtClean="0"/>
              <a:t>8/6/2021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9B7E1A-2196-4A94-9498-CB54DEA0CC4F}"/>
              </a:ext>
            </a:extLst>
          </p:cNvPr>
          <p:cNvCxnSpPr/>
          <p:nvPr userDrawn="1"/>
        </p:nvCxnSpPr>
        <p:spPr>
          <a:xfrm>
            <a:off x="567267" y="2853262"/>
            <a:ext cx="11049000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F0A683-666A-4324-B43A-A93912D81C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267" y="3525559"/>
            <a:ext cx="4351867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78658B-58D7-4D55-BBCC-A93B39F0A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7267" y="4308466"/>
            <a:ext cx="4351867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41E-55D5-4EDB-9482-8F291B1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E155-F34E-4809-A3F4-984748DD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20D1-C92E-4B58-9A7C-7EE4AE6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Burton Yale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4B83-CAC3-4F47-9EAC-B406663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41E-55D5-4EDB-9482-8F291B1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E155-F34E-4809-A3F4-984748DD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5" y="1075267"/>
            <a:ext cx="5494866" cy="44619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20D1-C92E-4B58-9A7C-7EE4AE6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Burton Yale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4B83-CAC3-4F47-9EAC-B406663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41E-55D5-4EDB-9482-8F291B1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20D1-C92E-4B58-9A7C-7EE4AE6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Burton Yale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4B83-CAC3-4F47-9EAC-B406663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41E-55D5-4EDB-9482-8F291B1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20D1-C92E-4B58-9A7C-7EE4AE6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Burton Yale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4B83-CAC3-4F47-9EAC-B406663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9C9D4-DC64-42A1-BC51-ABA197E2D18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68841"/>
              </p:ext>
            </p:extLst>
          </p:nvPr>
        </p:nvGraphicFramePr>
        <p:xfrm>
          <a:off x="2031999" y="2416359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22430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55127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7736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06866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5983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087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Column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Column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Column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Column 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8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3.141592…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65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4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3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2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B9D20B-D011-4768-AFBE-6119A5395A18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1941E-55D5-4EDB-9482-8F291B1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145367"/>
            <a:ext cx="7315200" cy="5672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4B83-CAC3-4F47-9EAC-B406663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301E6A-6BCD-49B6-B641-CCBE5CE4D9F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57A40-B8BA-4444-999C-B1E2541E99C7}"/>
              </a:ext>
            </a:extLst>
          </p:cNvPr>
          <p:cNvSpPr/>
          <p:nvPr userDrawn="1"/>
        </p:nvSpPr>
        <p:spPr>
          <a:xfrm>
            <a:off x="0" y="0"/>
            <a:ext cx="12192000" cy="5672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3E86E-C142-49AD-AE23-8220960F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315200" cy="56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4CF8-85D6-46D4-929E-92AC33E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934" y="1075267"/>
            <a:ext cx="11396133" cy="446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3F72-4F5A-49C4-AED2-6AD656A17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1799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B5B6-2899-4B4F-A99C-44CF6ABDBD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9AC09-C6B1-4DA0-A9C3-F8ABBDFFD3E9}"/>
              </a:ext>
            </a:extLst>
          </p:cNvPr>
          <p:cNvSpPr/>
          <p:nvPr userDrawn="1"/>
        </p:nvSpPr>
        <p:spPr>
          <a:xfrm>
            <a:off x="10710332" y="570125"/>
            <a:ext cx="1481668" cy="28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69A26-E520-4A6C-A758-2350A4A66415}"/>
              </a:ext>
            </a:extLst>
          </p:cNvPr>
          <p:cNvSpPr txBox="1"/>
          <p:nvPr userDrawn="1"/>
        </p:nvSpPr>
        <p:spPr>
          <a:xfrm>
            <a:off x="203200" y="640041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 2021 California Institute of Technology. Government sponsorship acknowledged.</a:t>
            </a:r>
          </a:p>
        </p:txBody>
      </p:sp>
    </p:spTree>
    <p:extLst>
      <p:ext uri="{BB962C8B-B14F-4D97-AF65-F5344CB8AC3E}">
        <p14:creationId xmlns:p14="http://schemas.microsoft.com/office/powerpoint/2010/main" val="3456415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A2428B-C77B-4FB6-9C40-DBB640142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99" y="614848"/>
            <a:ext cx="5122000" cy="6214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22D7A-A4E9-44DB-A4BE-144247BDD7C4}"/>
              </a:ext>
            </a:extLst>
          </p:cNvPr>
          <p:cNvSpPr/>
          <p:nvPr/>
        </p:nvSpPr>
        <p:spPr>
          <a:xfrm>
            <a:off x="6760799" y="614848"/>
            <a:ext cx="5122000" cy="62431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A2584-F6C7-460A-B761-463997A8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67" y="1361025"/>
            <a:ext cx="7460997" cy="57943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Multi-Revolution Extension of Solar-Perturbed Moon-To-Moon Transfer Families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62520-877E-4E30-833B-9FCDDF424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AAS 21-581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2572-4098-4CFE-8D81-2E0B15C1E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267" y="3968158"/>
            <a:ext cx="6290734" cy="365126"/>
          </a:xfrm>
        </p:spPr>
        <p:txBody>
          <a:bodyPr anchor="b"/>
          <a:lstStyle/>
          <a:p>
            <a:r>
              <a:rPr lang="en-US" dirty="0"/>
              <a:t>Burton Yale 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(burton.yale@austin.utexas.edu)</a:t>
            </a:r>
          </a:p>
          <a:p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Graduate Student at University of Texas at Austin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F121A-0A4E-4C1B-88C9-54875C1FFB3F}"/>
              </a:ext>
            </a:extLst>
          </p:cNvPr>
          <p:cNvSpPr txBox="1"/>
          <p:nvPr/>
        </p:nvSpPr>
        <p:spPr>
          <a:xfrm>
            <a:off x="567267" y="4108974"/>
            <a:ext cx="6097280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Gregory Lantoine 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(gregory.lantoine@jpl.nasa.gov)</a:t>
            </a:r>
          </a:p>
          <a:p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Mission Design Engineer at Jet Propulsion Laboratory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BE4CBE-5C9C-49E6-B651-E4D94E735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5813298"/>
            <a:ext cx="4754880" cy="8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3A2254-8415-4DD0-AAE3-21BDC8D06A89}"/>
              </a:ext>
            </a:extLst>
          </p:cNvPr>
          <p:cNvCxnSpPr>
            <a:cxnSpLocks/>
          </p:cNvCxnSpPr>
          <p:nvPr/>
        </p:nvCxnSpPr>
        <p:spPr>
          <a:xfrm>
            <a:off x="3014980" y="2885440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0B1518-3E63-49BE-A962-4C4EA96B2310}"/>
              </a:ext>
            </a:extLst>
          </p:cNvPr>
          <p:cNvCxnSpPr>
            <a:cxnSpLocks/>
          </p:cNvCxnSpPr>
          <p:nvPr/>
        </p:nvCxnSpPr>
        <p:spPr>
          <a:xfrm>
            <a:off x="3014980" y="3965759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98765F-B1A6-4011-AEC9-A9F5723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782560" cy="567267"/>
          </a:xfrm>
        </p:spPr>
        <p:txBody>
          <a:bodyPr/>
          <a:lstStyle/>
          <a:p>
            <a:r>
              <a:rPr lang="en-US" dirty="0"/>
              <a:t>Methodology of Building Multi-Rev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AD042-9A54-4366-886F-FE8F2E4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7AB63C-71A5-40F7-B49C-420A7CF3313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211320" y="2519680"/>
            <a:ext cx="12700" cy="2160638"/>
          </a:xfrm>
          <a:prstGeom prst="bentConnector3">
            <a:avLst>
              <a:gd name="adj1" fmla="val 372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0D9B03-6316-431B-8627-21308B01387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4048" y="2135146"/>
            <a:ext cx="3448234" cy="2373630"/>
          </a:xfrm>
          <a:prstGeom prst="bentConnector3">
            <a:avLst>
              <a:gd name="adj1" fmla="val -66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F208EC-DFC9-4103-BE0C-049825219D3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2052413" y="1191353"/>
            <a:ext cx="556074" cy="136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/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Longitudes 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8A53E-513A-4C82-920D-62C808E0863E}"/>
              </a:ext>
            </a:extLst>
          </p:cNvPr>
          <p:cNvSpPr/>
          <p:nvPr/>
        </p:nvSpPr>
        <p:spPr>
          <a:xfrm>
            <a:off x="1818640" y="3234239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Solution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464F762-7A31-4B92-AFBE-998C90462283}"/>
              </a:ext>
            </a:extLst>
          </p:cNvPr>
          <p:cNvSpPr/>
          <p:nvPr/>
        </p:nvSpPr>
        <p:spPr>
          <a:xfrm>
            <a:off x="1818640" y="4314558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/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 </a:t>
                </a:r>
              </a:p>
            </p:txBody>
          </p:sp>
        </mc:Choice>
        <mc:Fallback xmlns="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23B4EDC-CE68-4F89-AB93-4D64CE004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05" y="866326"/>
            <a:ext cx="6816856" cy="543410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0BE03A-890A-44B6-9615-10A433AF4F00}"/>
              </a:ext>
            </a:extLst>
          </p:cNvPr>
          <p:cNvSpPr/>
          <p:nvPr/>
        </p:nvSpPr>
        <p:spPr>
          <a:xfrm>
            <a:off x="6339840" y="1328922"/>
            <a:ext cx="132080" cy="142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A9E334-1B10-43F6-9B69-B8B94D2EFCCC}"/>
              </a:ext>
            </a:extLst>
          </p:cNvPr>
          <p:cNvCxnSpPr/>
          <p:nvPr/>
        </p:nvCxnSpPr>
        <p:spPr>
          <a:xfrm>
            <a:off x="6471920" y="1471162"/>
            <a:ext cx="264160" cy="296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DF295-2A5D-4347-A109-5C1FC981B5D4}"/>
              </a:ext>
            </a:extLst>
          </p:cNvPr>
          <p:cNvCxnSpPr>
            <a:cxnSpLocks/>
          </p:cNvCxnSpPr>
          <p:nvPr/>
        </p:nvCxnSpPr>
        <p:spPr>
          <a:xfrm rot="10800000">
            <a:off x="6055360" y="1011924"/>
            <a:ext cx="264160" cy="296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8016CA3D-BAB1-4B1B-8A2E-F444F4647472}"/>
              </a:ext>
            </a:extLst>
          </p:cNvPr>
          <p:cNvSpPr/>
          <p:nvPr/>
        </p:nvSpPr>
        <p:spPr>
          <a:xfrm>
            <a:off x="7419339" y="931643"/>
            <a:ext cx="1724661" cy="276999"/>
          </a:xfrm>
          <a:prstGeom prst="callout2">
            <a:avLst>
              <a:gd name="adj1" fmla="val 51256"/>
              <a:gd name="adj2" fmla="val 3031"/>
              <a:gd name="adj3" fmla="val 51256"/>
              <a:gd name="adj4" fmla="val -11364"/>
              <a:gd name="adj5" fmla="val 156515"/>
              <a:gd name="adj6" fmla="val -52333"/>
            </a:avLst>
          </a:prstGeom>
          <a:solidFill>
            <a:srgbClr val="ECEFF4">
              <a:alpha val="10196"/>
            </a:srgbClr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>
            <a:spAutoFit/>
          </a:bodyPr>
          <a:lstStyle/>
          <a:p>
            <a:r>
              <a:rPr lang="en-US" dirty="0"/>
              <a:t>Initial Seed Point</a:t>
            </a:r>
          </a:p>
        </p:txBody>
      </p:sp>
    </p:spTree>
    <p:extLst>
      <p:ext uri="{BB962C8B-B14F-4D97-AF65-F5344CB8AC3E}">
        <p14:creationId xmlns:p14="http://schemas.microsoft.com/office/powerpoint/2010/main" val="25911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3A2254-8415-4DD0-AAE3-21BDC8D06A89}"/>
              </a:ext>
            </a:extLst>
          </p:cNvPr>
          <p:cNvCxnSpPr>
            <a:cxnSpLocks/>
          </p:cNvCxnSpPr>
          <p:nvPr/>
        </p:nvCxnSpPr>
        <p:spPr>
          <a:xfrm>
            <a:off x="3014980" y="2885440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0B1518-3E63-49BE-A962-4C4EA96B2310}"/>
              </a:ext>
            </a:extLst>
          </p:cNvPr>
          <p:cNvCxnSpPr>
            <a:cxnSpLocks/>
          </p:cNvCxnSpPr>
          <p:nvPr/>
        </p:nvCxnSpPr>
        <p:spPr>
          <a:xfrm>
            <a:off x="3014980" y="3965759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98765F-B1A6-4011-AEC9-A9F5723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782560" cy="567267"/>
          </a:xfrm>
        </p:spPr>
        <p:txBody>
          <a:bodyPr/>
          <a:lstStyle/>
          <a:p>
            <a:r>
              <a:rPr lang="en-US" dirty="0"/>
              <a:t>Methodology of Building Multi-Rev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AD042-9A54-4366-886F-FE8F2E4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11</a:t>
            </a:fld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7AB63C-71A5-40F7-B49C-420A7CF3313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211320" y="2519680"/>
            <a:ext cx="12700" cy="2160638"/>
          </a:xfrm>
          <a:prstGeom prst="bentConnector3">
            <a:avLst>
              <a:gd name="adj1" fmla="val 372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0D9B03-6316-431B-8627-21308B01387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4048" y="2135146"/>
            <a:ext cx="3448234" cy="2373630"/>
          </a:xfrm>
          <a:prstGeom prst="bentConnector3">
            <a:avLst>
              <a:gd name="adj1" fmla="val -66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F208EC-DFC9-4103-BE0C-049825219D3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2052413" y="1191353"/>
            <a:ext cx="556074" cy="136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/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Longitudes 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8A53E-513A-4C82-920D-62C808E0863E}"/>
              </a:ext>
            </a:extLst>
          </p:cNvPr>
          <p:cNvSpPr/>
          <p:nvPr/>
        </p:nvSpPr>
        <p:spPr>
          <a:xfrm>
            <a:off x="1818640" y="3234239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Solution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464F762-7A31-4B92-AFBE-998C90462283}"/>
              </a:ext>
            </a:extLst>
          </p:cNvPr>
          <p:cNvSpPr/>
          <p:nvPr/>
        </p:nvSpPr>
        <p:spPr>
          <a:xfrm>
            <a:off x="1818640" y="4314558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/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 </a:t>
                </a:r>
              </a:p>
            </p:txBody>
          </p:sp>
        </mc:Choice>
        <mc:Fallback xmlns="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23B4EDC-CE68-4F89-AB93-4D64CE004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05" y="866326"/>
            <a:ext cx="6816856" cy="543410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0BE03A-890A-44B6-9615-10A433AF4F00}"/>
              </a:ext>
            </a:extLst>
          </p:cNvPr>
          <p:cNvSpPr/>
          <p:nvPr/>
        </p:nvSpPr>
        <p:spPr>
          <a:xfrm>
            <a:off x="7940040" y="3683418"/>
            <a:ext cx="132080" cy="142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A9E334-1B10-43F6-9B69-B8B94D2EFCCC}"/>
              </a:ext>
            </a:extLst>
          </p:cNvPr>
          <p:cNvCxnSpPr>
            <a:cxnSpLocks/>
          </p:cNvCxnSpPr>
          <p:nvPr/>
        </p:nvCxnSpPr>
        <p:spPr>
          <a:xfrm flipH="1">
            <a:off x="7853680" y="3856840"/>
            <a:ext cx="121920" cy="4577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8016CA3D-BAB1-4B1B-8A2E-F444F4647472}"/>
              </a:ext>
            </a:extLst>
          </p:cNvPr>
          <p:cNvSpPr/>
          <p:nvPr/>
        </p:nvSpPr>
        <p:spPr>
          <a:xfrm>
            <a:off x="8997185" y="3340266"/>
            <a:ext cx="1630175" cy="276999"/>
          </a:xfrm>
          <a:prstGeom prst="callout2">
            <a:avLst>
              <a:gd name="adj1" fmla="val 51256"/>
              <a:gd name="adj2" fmla="val 3031"/>
              <a:gd name="adj3" fmla="val 51256"/>
              <a:gd name="adj4" fmla="val -11364"/>
              <a:gd name="adj5" fmla="val 145511"/>
              <a:gd name="adj6" fmla="val -55449"/>
            </a:avLst>
          </a:prstGeom>
          <a:solidFill>
            <a:srgbClr val="ECEFF4">
              <a:alpha val="10196"/>
            </a:srgbClr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>
            <a:spAutoFit/>
          </a:bodyPr>
          <a:lstStyle/>
          <a:p>
            <a:r>
              <a:rPr lang="en-US" dirty="0"/>
              <a:t>New Seed 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3CE9FC-6D81-4603-82D2-842D6D01B572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31480" y="3194518"/>
            <a:ext cx="121920" cy="4577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D960B762-9FB8-4BF4-B727-E0525286CD94}"/>
              </a:ext>
            </a:extLst>
          </p:cNvPr>
          <p:cNvSpPr/>
          <p:nvPr/>
        </p:nvSpPr>
        <p:spPr>
          <a:xfrm>
            <a:off x="7142480" y="4947135"/>
            <a:ext cx="309880" cy="319806"/>
          </a:xfrm>
          <a:prstGeom prst="mathMultipl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6F884C8-07F8-42F9-93DD-44AA27EC5205}"/>
              </a:ext>
            </a:extLst>
          </p:cNvPr>
          <p:cNvSpPr/>
          <p:nvPr/>
        </p:nvSpPr>
        <p:spPr>
          <a:xfrm>
            <a:off x="8296145" y="4531637"/>
            <a:ext cx="1792735" cy="553998"/>
          </a:xfrm>
          <a:prstGeom prst="callout2">
            <a:avLst>
              <a:gd name="adj1" fmla="val 51256"/>
              <a:gd name="adj2" fmla="val 3031"/>
              <a:gd name="adj3" fmla="val 51256"/>
              <a:gd name="adj4" fmla="val -11364"/>
              <a:gd name="adj5" fmla="val 90493"/>
              <a:gd name="adj6" fmla="val -45815"/>
            </a:avLst>
          </a:prstGeom>
          <a:solidFill>
            <a:srgbClr val="ECEFF4">
              <a:alpha val="10196"/>
            </a:srgbClr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>
            <a:spAutoFit/>
          </a:bodyPr>
          <a:lstStyle/>
          <a:p>
            <a:r>
              <a:rPr lang="en-US" dirty="0"/>
              <a:t>Terminated due to infeasibility</a:t>
            </a:r>
          </a:p>
        </p:txBody>
      </p:sp>
    </p:spTree>
    <p:extLst>
      <p:ext uri="{BB962C8B-B14F-4D97-AF65-F5344CB8AC3E}">
        <p14:creationId xmlns:p14="http://schemas.microsoft.com/office/powerpoint/2010/main" val="73852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9ADD-612A-4145-B006-1CF7F636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Classifying Multi-Revolution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4311-6F1C-4132-B387-3BDEA415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z="1400" smtClean="0"/>
              <a:t>12</a:t>
            </a:fld>
            <a:endParaRPr lang="en-US" sz="1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A02C61-1122-4CA8-90A6-F38F0B95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0" y="900171"/>
            <a:ext cx="6040119" cy="536177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A76349-54A3-4DEB-ADBA-1F7BCF2E9039}"/>
              </a:ext>
            </a:extLst>
          </p:cNvPr>
          <p:cNvSpPr txBox="1">
            <a:spLocks/>
          </p:cNvSpPr>
          <p:nvPr/>
        </p:nvSpPr>
        <p:spPr>
          <a:xfrm>
            <a:off x="397935" y="1075267"/>
            <a:ext cx="5494866" cy="4461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 are first categorized by their total time of flight across all revolutions</a:t>
            </a:r>
          </a:p>
          <a:p>
            <a:endParaRPr lang="en-US" dirty="0"/>
          </a:p>
          <a:p>
            <a:r>
              <a:rPr lang="en-US" dirty="0"/>
              <a:t>Each discontinuous group is then subdivided into their multi-rev families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6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9ADD-612A-4145-B006-1CF7F636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Classifying Multi-Revolution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4311-6F1C-4132-B387-3BDEA415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z="1400" smtClean="0"/>
              <a:t>13</a:t>
            </a:fld>
            <a:endParaRPr lang="en-US" sz="1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A02C61-1122-4CA8-90A6-F38F0B95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0" y="900171"/>
            <a:ext cx="6040119" cy="5361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BF54E-14B6-4386-A3DB-79F70AEE1896}"/>
              </a:ext>
            </a:extLst>
          </p:cNvPr>
          <p:cNvSpPr txBox="1"/>
          <p:nvPr/>
        </p:nvSpPr>
        <p:spPr>
          <a:xfrm>
            <a:off x="9095827" y="4864324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AAoo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0B3A-DE4F-42AE-8229-6CAD95DE4776}"/>
              </a:ext>
            </a:extLst>
          </p:cNvPr>
          <p:cNvSpPr txBox="1"/>
          <p:nvPr/>
        </p:nvSpPr>
        <p:spPr>
          <a:xfrm>
            <a:off x="9024707" y="4010884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BBoo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37FA6-8C63-4B24-A34E-D8F47CCB9FDA}"/>
              </a:ext>
            </a:extLst>
          </p:cNvPr>
          <p:cNvSpPr txBox="1"/>
          <p:nvPr/>
        </p:nvSpPr>
        <p:spPr>
          <a:xfrm>
            <a:off x="8750387" y="2976664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BCoo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17269-49D7-4B0F-849D-32322B39D86A}"/>
              </a:ext>
            </a:extLst>
          </p:cNvPr>
          <p:cNvSpPr txBox="1"/>
          <p:nvPr/>
        </p:nvSpPr>
        <p:spPr>
          <a:xfrm>
            <a:off x="10693399" y="2512916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D08770"/>
                </a:solidFill>
              </a:rPr>
              <a:t>CBoo</a:t>
            </a:r>
            <a:endParaRPr lang="en-US" b="1" dirty="0">
              <a:solidFill>
                <a:srgbClr val="D0877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94C73-220A-47C2-BF78-3C89D4C8A312}"/>
              </a:ext>
            </a:extLst>
          </p:cNvPr>
          <p:cNvSpPr txBox="1"/>
          <p:nvPr/>
        </p:nvSpPr>
        <p:spPr>
          <a:xfrm>
            <a:off x="7576819" y="2311776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D08770"/>
                </a:solidFill>
              </a:rPr>
              <a:t>CBoo</a:t>
            </a:r>
            <a:endParaRPr lang="en-US" b="1" dirty="0">
              <a:solidFill>
                <a:srgbClr val="D0877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BDC36-29F9-46B5-AC8B-8481FD2EF762}"/>
              </a:ext>
            </a:extLst>
          </p:cNvPr>
          <p:cNvSpPr txBox="1"/>
          <p:nvPr/>
        </p:nvSpPr>
        <p:spPr>
          <a:xfrm>
            <a:off x="7494314" y="1136072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E9C98A"/>
                </a:solidFill>
              </a:rPr>
              <a:t>DBoo</a:t>
            </a:r>
            <a:endParaRPr lang="en-US" b="1" dirty="0">
              <a:solidFill>
                <a:srgbClr val="E9C98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7390D-58E9-46AE-B2F5-0A3E0754150A}"/>
              </a:ext>
            </a:extLst>
          </p:cNvPr>
          <p:cNvSpPr txBox="1"/>
          <p:nvPr/>
        </p:nvSpPr>
        <p:spPr>
          <a:xfrm>
            <a:off x="6522808" y="1129420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E9C98A"/>
                </a:solidFill>
              </a:rPr>
              <a:t>DBoo</a:t>
            </a:r>
            <a:endParaRPr lang="en-US" b="1" dirty="0">
              <a:solidFill>
                <a:srgbClr val="E9C98A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F7F46E-7FFC-4D93-9093-CB94FA8C510E}"/>
              </a:ext>
            </a:extLst>
          </p:cNvPr>
          <p:cNvSpPr txBox="1">
            <a:spLocks/>
          </p:cNvSpPr>
          <p:nvPr/>
        </p:nvSpPr>
        <p:spPr>
          <a:xfrm>
            <a:off x="397935" y="1075267"/>
            <a:ext cx="5494866" cy="4461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time of flight lettering (A:F), signifies the time to complete each revolution</a:t>
            </a:r>
          </a:p>
          <a:p>
            <a:endParaRPr lang="en-US" dirty="0"/>
          </a:p>
          <a:p>
            <a:r>
              <a:rPr lang="en-US" dirty="0"/>
              <a:t>Lower time of flight families see little variation in their classifications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8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3F0E44-5142-4581-ADB3-73803CBE3E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Same Families at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3F0E44-5142-4581-ADB3-73803CBE3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BC239-AC2F-4418-804F-C7821CE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354EA-A5EC-4C99-B5D1-2FAD5098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4627"/>
            <a:ext cx="5497870" cy="5326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5D4DF-B070-4B66-9C61-7621998FFA0F}"/>
              </a:ext>
            </a:extLst>
          </p:cNvPr>
          <p:cNvSpPr txBox="1"/>
          <p:nvPr/>
        </p:nvSpPr>
        <p:spPr>
          <a:xfrm>
            <a:off x="8153400" y="59501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3-Month (C) “</a:t>
            </a:r>
            <a:r>
              <a:rPr lang="en-US" dirty="0" err="1"/>
              <a:t>io</a:t>
            </a:r>
            <a:r>
              <a:rPr lang="en-US" dirty="0"/>
              <a:t>”</a:t>
            </a:r>
            <a:endParaRPr lang="en-US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703225-FC20-47FB-95A0-078CE7E2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197" y="884817"/>
            <a:ext cx="5812805" cy="57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1ACD61-EC5C-474D-A409-029B988F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627"/>
            <a:ext cx="5497870" cy="5326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6D955-4F0E-41B0-ABD7-9ADB677C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00" y="779679"/>
            <a:ext cx="4778440" cy="5853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3F0E44-5142-4581-ADB3-73803CBE3E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Same Families at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3F0E44-5142-4581-ADB3-73803CBE3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667"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BC239-AC2F-4418-804F-C7821CE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5D4DF-B070-4B66-9C61-7621998FFA0F}"/>
              </a:ext>
            </a:extLst>
          </p:cNvPr>
          <p:cNvSpPr txBox="1"/>
          <p:nvPr/>
        </p:nvSpPr>
        <p:spPr>
          <a:xfrm>
            <a:off x="8153400" y="59501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3-Month (C) “</a:t>
            </a:r>
            <a:r>
              <a:rPr lang="en-US" dirty="0" err="1"/>
              <a:t>io</a:t>
            </a:r>
            <a:r>
              <a:rPr lang="en-US" dirty="0"/>
              <a:t>”</a:t>
            </a:r>
            <a:endParaRPr lang="en-US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20A04D-1AA9-492D-9601-8C715726E2F7}"/>
              </a:ext>
            </a:extLst>
          </p:cNvPr>
          <p:cNvCxnSpPr/>
          <p:nvPr/>
        </p:nvCxnSpPr>
        <p:spPr>
          <a:xfrm>
            <a:off x="1188000" y="1850400"/>
            <a:ext cx="0" cy="381600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A648B4-6B36-44FD-BBE0-9327114AB07C}"/>
              </a:ext>
            </a:extLst>
          </p:cNvPr>
          <p:cNvSpPr/>
          <p:nvPr/>
        </p:nvSpPr>
        <p:spPr>
          <a:xfrm>
            <a:off x="1274400" y="2282130"/>
            <a:ext cx="4579200" cy="489870"/>
          </a:xfrm>
          <a:custGeom>
            <a:avLst/>
            <a:gdLst>
              <a:gd name="connsiteX0" fmla="*/ 0 w 4579200"/>
              <a:gd name="connsiteY0" fmla="*/ 489870 h 489870"/>
              <a:gd name="connsiteX1" fmla="*/ 1598400 w 4579200"/>
              <a:gd name="connsiteY1" fmla="*/ 270 h 489870"/>
              <a:gd name="connsiteX2" fmla="*/ 3240000 w 4579200"/>
              <a:gd name="connsiteY2" fmla="*/ 417870 h 489870"/>
              <a:gd name="connsiteX3" fmla="*/ 4579200 w 4579200"/>
              <a:gd name="connsiteY3" fmla="*/ 230670 h 48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9200" h="489870">
                <a:moveTo>
                  <a:pt x="0" y="489870"/>
                </a:moveTo>
                <a:cubicBezTo>
                  <a:pt x="529200" y="251070"/>
                  <a:pt x="1058400" y="12270"/>
                  <a:pt x="1598400" y="270"/>
                </a:cubicBezTo>
                <a:cubicBezTo>
                  <a:pt x="2138400" y="-11730"/>
                  <a:pt x="2743200" y="379470"/>
                  <a:pt x="3240000" y="417870"/>
                </a:cubicBezTo>
                <a:cubicBezTo>
                  <a:pt x="3736800" y="456270"/>
                  <a:pt x="4278000" y="309870"/>
                  <a:pt x="4579200" y="23067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F434-8685-4E38-97BF-20107FD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0 &amp; 1 Rev Solution Spans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62BA6-CB90-486B-A709-63A7822F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E433-A33E-4FD5-A64E-95D5E53200F7}"/>
                  </a:ext>
                </a:extLst>
              </p:cNvPr>
              <p:cNvSpPr txBox="1"/>
              <p:nvPr/>
            </p:nvSpPr>
            <p:spPr>
              <a:xfrm>
                <a:off x="8153400" y="59501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“oi” Families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= 1.2 </a:t>
                </a:r>
                <a:r>
                  <a:rPr lang="en-US" baseline="30000" dirty="0"/>
                  <a:t>km</a:t>
                </a:r>
                <a:r>
                  <a:rPr lang="en-US" dirty="0"/>
                  <a:t>/</a:t>
                </a:r>
                <a:r>
                  <a:rPr lang="en-US" baseline="-25000" dirty="0"/>
                  <a:t>s</a:t>
                </a:r>
                <a:r>
                  <a:rPr lang="en-US" dirty="0"/>
                  <a:t>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E433-A33E-4FD5-A64E-95D5E5320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5013"/>
                <a:ext cx="4038600" cy="369332"/>
              </a:xfrm>
              <a:prstGeom prst="rect">
                <a:avLst/>
              </a:prstGeom>
              <a:blipFill>
                <a:blip r:embed="rId3"/>
                <a:stretch>
                  <a:fillRect t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F761195-7AB8-4562-9B9B-6B43DCA31EB6}"/>
              </a:ext>
            </a:extLst>
          </p:cNvPr>
          <p:cNvSpPr txBox="1"/>
          <p:nvPr/>
        </p:nvSpPr>
        <p:spPr>
          <a:xfrm>
            <a:off x="9560202" y="5907085"/>
            <a:ext cx="263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*Dotted lines indicate only phase angle span and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dirty="0" err="1"/>
              <a:t>ToF</a:t>
            </a:r>
            <a:endParaRPr lang="en-US" sz="1600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FC9F6E-4F7E-4CC1-A919-53E45E58C490}"/>
              </a:ext>
            </a:extLst>
          </p:cNvPr>
          <p:cNvGrpSpPr>
            <a:grpSpLocks noChangeAspect="1"/>
          </p:cNvGrpSpPr>
          <p:nvPr/>
        </p:nvGrpSpPr>
        <p:grpSpPr>
          <a:xfrm>
            <a:off x="2641784" y="888707"/>
            <a:ext cx="6908432" cy="5507108"/>
            <a:chOff x="2123200" y="921658"/>
            <a:chExt cx="7042400" cy="56139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54AA-C570-4462-AA6E-89CDEAB0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200" y="921658"/>
              <a:ext cx="7042400" cy="561390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100C00-E820-435F-B4C7-5C5FEAAD9004}"/>
                </a:ext>
              </a:extLst>
            </p:cNvPr>
            <p:cNvCxnSpPr>
              <a:cxnSpLocks/>
            </p:cNvCxnSpPr>
            <p:nvPr/>
          </p:nvCxnSpPr>
          <p:spPr>
            <a:xfrm>
              <a:off x="5198400" y="2332800"/>
              <a:ext cx="1411200" cy="0"/>
            </a:xfrm>
            <a:prstGeom prst="line">
              <a:avLst/>
            </a:prstGeom>
            <a:ln w="28575">
              <a:solidFill>
                <a:srgbClr val="EBCB8B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7D541D-ADF0-43C3-9AE6-CD748F4D9DC3}"/>
                </a:ext>
              </a:extLst>
            </p:cNvPr>
            <p:cNvSpPr txBox="1"/>
            <p:nvPr/>
          </p:nvSpPr>
          <p:spPr>
            <a:xfrm>
              <a:off x="5446068" y="2055801"/>
              <a:ext cx="9158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BCB8B"/>
                  </a:solidFill>
                </a:rPr>
                <a:t>Foi 0-Rev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A618D7-8972-470B-99C0-913E6FBCA04D}"/>
                </a:ext>
              </a:extLst>
            </p:cNvPr>
            <p:cNvCxnSpPr>
              <a:cxnSpLocks/>
            </p:cNvCxnSpPr>
            <p:nvPr/>
          </p:nvCxnSpPr>
          <p:spPr>
            <a:xfrm>
              <a:off x="4197600" y="3234000"/>
              <a:ext cx="2059668" cy="0"/>
            </a:xfrm>
            <a:prstGeom prst="line">
              <a:avLst/>
            </a:prstGeom>
            <a:ln w="28575">
              <a:solidFill>
                <a:srgbClr val="D08770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CC15CA-1B49-45E9-A69B-C0B565B9371C}"/>
                </a:ext>
              </a:extLst>
            </p:cNvPr>
            <p:cNvSpPr txBox="1"/>
            <p:nvPr/>
          </p:nvSpPr>
          <p:spPr>
            <a:xfrm>
              <a:off x="4769502" y="2957001"/>
              <a:ext cx="9158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D08770"/>
                  </a:solidFill>
                </a:rPr>
                <a:t>Eoi 0-Rev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15D749-CE58-4B94-A40F-C1378E339B81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00" y="4070400"/>
              <a:ext cx="2743668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EB6161-3818-4BAF-9B9C-6EA0FBCDB6C3}"/>
                </a:ext>
              </a:extLst>
            </p:cNvPr>
            <p:cNvSpPr txBox="1"/>
            <p:nvPr/>
          </p:nvSpPr>
          <p:spPr>
            <a:xfrm>
              <a:off x="4427502" y="3793400"/>
              <a:ext cx="9158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Doi 0-Rev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77151F-2603-4247-9269-3DE75176D79C}"/>
                </a:ext>
              </a:extLst>
            </p:cNvPr>
            <p:cNvCxnSpPr>
              <a:cxnSpLocks/>
            </p:cNvCxnSpPr>
            <p:nvPr/>
          </p:nvCxnSpPr>
          <p:spPr>
            <a:xfrm>
              <a:off x="2836800" y="5022000"/>
              <a:ext cx="3420468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7ACAA8-46A8-4E83-8D65-45FBAF054DB2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00" y="5023200"/>
              <a:ext cx="1024068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78D2E3-DBE2-47AE-9931-C40B1C47F048}"/>
                </a:ext>
              </a:extLst>
            </p:cNvPr>
            <p:cNvSpPr txBox="1"/>
            <p:nvPr/>
          </p:nvSpPr>
          <p:spPr>
            <a:xfrm>
              <a:off x="4089102" y="4768298"/>
              <a:ext cx="9158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Coi 0-Rev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5FB8E-EB1E-4E66-86BF-22F2AB715F2A}"/>
                </a:ext>
              </a:extLst>
            </p:cNvPr>
            <p:cNvSpPr txBox="1"/>
            <p:nvPr/>
          </p:nvSpPr>
          <p:spPr>
            <a:xfrm>
              <a:off x="8038902" y="4768298"/>
              <a:ext cx="9158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Coi 0-Rev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69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4DDF4B-CD6A-4C3D-96C4-82DDA1EE6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8903" y="564885"/>
            <a:ext cx="5566534" cy="4291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B34DD3-D443-46B3-A88A-A6E1DF0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Per-Function Speed Improvements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CB20E-27C8-488F-99AD-43ACD673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74C98-2DB9-460F-9AEF-60371F79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65" y="2261601"/>
            <a:ext cx="5694679" cy="4390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AC2FB-D057-4DA5-94E3-FCCD5C5DD55C}"/>
              </a:ext>
            </a:extLst>
          </p:cNvPr>
          <p:cNvSpPr txBox="1"/>
          <p:nvPr/>
        </p:nvSpPr>
        <p:spPr>
          <a:xfrm>
            <a:off x="6096000" y="894080"/>
            <a:ext cx="503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Shorter functions/Cislunar transfers see larger gains from switching over to a referential database</a:t>
            </a:r>
          </a:p>
          <a:p>
            <a:pPr algn="just"/>
            <a:r>
              <a:rPr lang="en-US" dirty="0"/>
              <a:t>Roughly 8-10x speed reduction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DE64C-FD0C-4570-B6F5-148557C9DF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91760" y="1355745"/>
            <a:ext cx="904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94292E-DB33-4E75-8610-DED09E5124FB}"/>
              </a:ext>
            </a:extLst>
          </p:cNvPr>
          <p:cNvCxnSpPr>
            <a:cxnSpLocks/>
          </p:cNvCxnSpPr>
          <p:nvPr/>
        </p:nvCxnSpPr>
        <p:spPr>
          <a:xfrm>
            <a:off x="5869747" y="5766212"/>
            <a:ext cx="1117600" cy="5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7A47E8-EA8E-4F24-B83F-57B80F597107}"/>
              </a:ext>
            </a:extLst>
          </p:cNvPr>
          <p:cNvSpPr txBox="1"/>
          <p:nvPr/>
        </p:nvSpPr>
        <p:spPr>
          <a:xfrm>
            <a:off x="2157291" y="5003427"/>
            <a:ext cx="442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functions benefit less due to spending more computation time on in-between calculations, such as flybys and eclipses</a:t>
            </a:r>
          </a:p>
          <a:p>
            <a:r>
              <a:rPr lang="en-US" dirty="0"/>
              <a:t>Roughly 5-7x speed reductions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0F853-2A50-47E4-8443-EA19B3B1A117}"/>
              </a:ext>
            </a:extLst>
          </p:cNvPr>
          <p:cNvSpPr txBox="1"/>
          <p:nvPr/>
        </p:nvSpPr>
        <p:spPr>
          <a:xfrm>
            <a:off x="8153400" y="4054071"/>
            <a:ext cx="335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time has also been made more consistent for each call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3C50D289-04E4-4191-8CCC-9430969C138D}"/>
              </a:ext>
            </a:extLst>
          </p:cNvPr>
          <p:cNvSpPr/>
          <p:nvPr/>
        </p:nvSpPr>
        <p:spPr>
          <a:xfrm rot="16200000">
            <a:off x="8982770" y="4938069"/>
            <a:ext cx="196279" cy="1142180"/>
          </a:xfrm>
          <a:prstGeom prst="rightBracke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6DCCDE6B-F111-47D2-8714-A541ED7AF008}"/>
              </a:ext>
            </a:extLst>
          </p:cNvPr>
          <p:cNvSpPr/>
          <p:nvPr/>
        </p:nvSpPr>
        <p:spPr>
          <a:xfrm rot="16200000">
            <a:off x="7441789" y="2701749"/>
            <a:ext cx="285305" cy="314963"/>
          </a:xfrm>
          <a:prstGeom prst="rightBracke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619A4F-80B8-4FCB-B91F-0C380165A0A1}"/>
              </a:ext>
            </a:extLst>
          </p:cNvPr>
          <p:cNvCxnSpPr>
            <a:cxnSpLocks/>
          </p:cNvCxnSpPr>
          <p:nvPr/>
        </p:nvCxnSpPr>
        <p:spPr>
          <a:xfrm flipH="1" flipV="1">
            <a:off x="7843520" y="3078480"/>
            <a:ext cx="487680" cy="898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0E15E-C669-4812-9513-5CA06D249F8A}"/>
              </a:ext>
            </a:extLst>
          </p:cNvPr>
          <p:cNvCxnSpPr>
            <a:cxnSpLocks/>
          </p:cNvCxnSpPr>
          <p:nvPr/>
        </p:nvCxnSpPr>
        <p:spPr>
          <a:xfrm>
            <a:off x="8967096" y="4700402"/>
            <a:ext cx="136264" cy="607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8FEE70-9938-4B0E-8332-AC33BE34474C}"/>
              </a:ext>
            </a:extLst>
          </p:cNvPr>
          <p:cNvSpPr/>
          <p:nvPr/>
        </p:nvSpPr>
        <p:spPr>
          <a:xfrm>
            <a:off x="1444596" y="654244"/>
            <a:ext cx="3211927" cy="200268"/>
          </a:xfrm>
          <a:prstGeom prst="rect">
            <a:avLst/>
          </a:prstGeom>
          <a:solidFill>
            <a:srgbClr val="2E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A1443F-5B67-4D87-AC41-5A8CD64C7953}"/>
              </a:ext>
            </a:extLst>
          </p:cNvPr>
          <p:cNvSpPr/>
          <p:nvPr/>
        </p:nvSpPr>
        <p:spPr>
          <a:xfrm>
            <a:off x="7715835" y="2366027"/>
            <a:ext cx="3687271" cy="200268"/>
          </a:xfrm>
          <a:prstGeom prst="rect">
            <a:avLst/>
          </a:prstGeom>
          <a:solidFill>
            <a:srgbClr val="2E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6FAB-B879-496F-9EC9-3B3B83D3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Multi-Revolution Results from Broad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91D9E-3533-4EAB-A531-22221BF8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E7AE4-DA5D-4A03-953D-EE56F9E3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98" y="897267"/>
            <a:ext cx="6804802" cy="55956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31FCB7-F16B-4884-A8B5-532CE38D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5" y="1075267"/>
            <a:ext cx="4476465" cy="4461933"/>
          </a:xfrm>
        </p:spPr>
        <p:txBody>
          <a:bodyPr/>
          <a:lstStyle/>
          <a:p>
            <a:r>
              <a:rPr lang="en-US" dirty="0"/>
              <a:t>Seq: </a:t>
            </a:r>
            <a:r>
              <a:rPr lang="en-US" dirty="0" err="1"/>
              <a:t>BiiBDiiDii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Departure and Arrival*:</a:t>
            </a:r>
          </a:p>
          <a:p>
            <a:pPr lvl="1"/>
            <a:r>
              <a:rPr lang="en-US" dirty="0"/>
              <a:t>Dep: Oct 03, 2021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:  Jan 01, 2024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A1426-198D-43AB-9CF0-8645D5AC4957}"/>
              </a:ext>
            </a:extLst>
          </p:cNvPr>
          <p:cNvSpPr txBox="1"/>
          <p:nvPr/>
        </p:nvSpPr>
        <p:spPr>
          <a:xfrm>
            <a:off x="203200" y="5961132"/>
            <a:ext cx="189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*At asteroid 2020GE</a:t>
            </a:r>
            <a:endParaRPr lang="en-US" sz="1600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C817C-20E8-4940-A399-DC77DD25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5" y="3748736"/>
            <a:ext cx="3278659" cy="20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7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20E03-D0C2-439C-A37F-D7F551595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t="9645" r="8450" b="13947"/>
          <a:stretch/>
        </p:blipFill>
        <p:spPr>
          <a:xfrm>
            <a:off x="6096000" y="752728"/>
            <a:ext cx="6065299" cy="5352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F15C9-0E02-4211-BE19-C0A1CE27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 Remarks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D3DB3-8336-4738-9FCC-875F1A3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7C6B7-1FDB-432A-BDA3-066185BA66A5}"/>
              </a:ext>
            </a:extLst>
          </p:cNvPr>
          <p:cNvSpPr/>
          <p:nvPr/>
        </p:nvSpPr>
        <p:spPr>
          <a:xfrm>
            <a:off x="6126701" y="752728"/>
            <a:ext cx="6065299" cy="5352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C0C5-1D03-4165-8FC6-0AAF6D47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075267"/>
            <a:ext cx="7409044" cy="5125748"/>
          </a:xfrm>
        </p:spPr>
        <p:txBody>
          <a:bodyPr>
            <a:normAutofit fontScale="92500"/>
          </a:bodyPr>
          <a:lstStyle/>
          <a:p>
            <a:r>
              <a:rPr lang="en-US" dirty="0"/>
              <a:t>Defined methodology for initializing, building, and categorizing Moon-To-Moon trajectory families</a:t>
            </a:r>
          </a:p>
          <a:p>
            <a:endParaRPr lang="en-US" dirty="0"/>
          </a:p>
          <a:p>
            <a:r>
              <a:rPr lang="en-US" dirty="0"/>
              <a:t>Developed naming convention to illustrate overarching structures in multi-revolution datasets</a:t>
            </a:r>
          </a:p>
          <a:p>
            <a:endParaRPr lang="en-US" dirty="0"/>
          </a:p>
          <a:p>
            <a:r>
              <a:rPr lang="en-US" dirty="0"/>
              <a:t>Demonstrated speed boost in broad search contexts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Applied multi-revolution results to find novel solutions to future space missions such as NEA Scout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970BB-95D6-462F-8EBB-2B2C00604FA1}"/>
              </a:ext>
            </a:extLst>
          </p:cNvPr>
          <p:cNvSpPr/>
          <p:nvPr/>
        </p:nvSpPr>
        <p:spPr>
          <a:xfrm>
            <a:off x="11648996" y="752728"/>
            <a:ext cx="540978" cy="56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259-9BBB-47ED-98E0-E42B5A9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a Moon-To-Moon Transfer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1765-A148-4454-AC39-C5B8738C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075268"/>
            <a:ext cx="6346213" cy="2199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Earth-Moon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θ: Solar Phase 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TOF: Transfer time of flight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A77B8-1B40-4D97-A80F-A0A2257D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3E66A8-2AF5-479B-B2D7-73CD9537D415}"/>
              </a:ext>
            </a:extLst>
          </p:cNvPr>
          <p:cNvGrpSpPr/>
          <p:nvPr/>
        </p:nvGrpSpPr>
        <p:grpSpPr>
          <a:xfrm>
            <a:off x="5437994" y="480361"/>
            <a:ext cx="7508069" cy="6605861"/>
            <a:chOff x="5299681" y="564885"/>
            <a:chExt cx="7508069" cy="660586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ECC188-6F63-47DA-9397-B13F0F91B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7979" y="3855233"/>
              <a:ext cx="2380067" cy="1258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3ACCAB-E28C-4A5A-9131-F610664BBDC2}"/>
                </a:ext>
              </a:extLst>
            </p:cNvPr>
            <p:cNvSpPr txBox="1"/>
            <p:nvPr/>
          </p:nvSpPr>
          <p:spPr>
            <a:xfrm>
              <a:off x="9595518" y="1945389"/>
              <a:ext cx="1985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Moon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46D959-DFDA-4428-ADFD-446B51684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2433" y="3861633"/>
              <a:ext cx="15655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6524EF-E1F9-4A29-9BF5-0C92BD8A7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2441" y="2563477"/>
              <a:ext cx="747128" cy="12981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3688914-BA29-46E8-B787-8A115C8D931A}"/>
                </a:ext>
              </a:extLst>
            </p:cNvPr>
            <p:cNvSpPr/>
            <p:nvPr/>
          </p:nvSpPr>
          <p:spPr>
            <a:xfrm flipH="1">
              <a:off x="8359292" y="2988355"/>
              <a:ext cx="1737507" cy="1737507"/>
            </a:xfrm>
            <a:prstGeom prst="arc">
              <a:avLst>
                <a:gd name="adj1" fmla="val 10746007"/>
                <a:gd name="adj2" fmla="val 14327391"/>
              </a:avLst>
            </a:prstGeom>
            <a:noFill/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611A06-FADA-4251-A2A5-B8596C2D9F29}"/>
                </a:ext>
              </a:extLst>
            </p:cNvPr>
            <p:cNvSpPr txBox="1"/>
            <p:nvPr/>
          </p:nvSpPr>
          <p:spPr>
            <a:xfrm>
              <a:off x="8995322" y="2988355"/>
              <a:ext cx="2409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CEC7DB-6AFB-4948-8838-10115247A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0670" y="2279196"/>
              <a:ext cx="3167978" cy="31679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648DB6-84F9-44C5-9C43-BF8B98AB8850}"/>
                </a:ext>
              </a:extLst>
            </p:cNvPr>
            <p:cNvSpPr/>
            <p:nvPr/>
          </p:nvSpPr>
          <p:spPr>
            <a:xfrm>
              <a:off x="9145562" y="3783035"/>
              <a:ext cx="173751" cy="1737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FBFF75B-CF7F-4F4C-8518-D29432212750}"/>
                </a:ext>
              </a:extLst>
            </p:cNvPr>
            <p:cNvSpPr/>
            <p:nvPr/>
          </p:nvSpPr>
          <p:spPr>
            <a:xfrm>
              <a:off x="9969969" y="2458957"/>
              <a:ext cx="90495" cy="868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EEF045-8545-46CD-8028-0DEB3D392EE3}"/>
                </a:ext>
              </a:extLst>
            </p:cNvPr>
            <p:cNvSpPr txBox="1"/>
            <p:nvPr/>
          </p:nvSpPr>
          <p:spPr>
            <a:xfrm>
              <a:off x="8714698" y="3886804"/>
              <a:ext cx="1985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Earth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A20C5B-55CD-4119-8DF8-17E769D6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835" y="3767368"/>
              <a:ext cx="173751" cy="17375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AB694C4-DC5E-418F-8157-D58576291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789" y="3767368"/>
              <a:ext cx="173751" cy="17375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8AE997-DC16-49E7-A86A-C91A4995A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6366" y="3854243"/>
              <a:ext cx="8012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A46D15-9C0E-4C84-B6D2-13298254324C}"/>
                </a:ext>
              </a:extLst>
            </p:cNvPr>
            <p:cNvSpPr/>
            <p:nvPr/>
          </p:nvSpPr>
          <p:spPr>
            <a:xfrm>
              <a:off x="5745654" y="3675964"/>
              <a:ext cx="347501" cy="3475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A5AE4D-533D-43A6-824F-A8473342DD34}"/>
                </a:ext>
              </a:extLst>
            </p:cNvPr>
            <p:cNvSpPr txBox="1"/>
            <p:nvPr/>
          </p:nvSpPr>
          <p:spPr>
            <a:xfrm>
              <a:off x="5341853" y="3167004"/>
              <a:ext cx="1985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Sun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4CC8D91-3C81-4CC5-B388-9BEBEF385A4E}"/>
                </a:ext>
              </a:extLst>
            </p:cNvPr>
            <p:cNvCxnSpPr>
              <a:cxnSpLocks/>
            </p:cNvCxnSpPr>
            <p:nvPr/>
          </p:nvCxnSpPr>
          <p:spPr>
            <a:xfrm>
              <a:off x="9228046" y="1473724"/>
              <a:ext cx="0" cy="5780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849FB43-BFEA-4405-8FB8-028AE72BCB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05299" y="3574182"/>
              <a:ext cx="0" cy="5780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BB62C9F-900A-4EA9-99CE-21A43DB395B4}"/>
                    </a:ext>
                  </a:extLst>
                </p:cNvPr>
                <p:cNvSpPr txBox="1"/>
                <p:nvPr/>
              </p:nvSpPr>
              <p:spPr>
                <a:xfrm>
                  <a:off x="8602606" y="1071749"/>
                  <a:ext cx="19858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BB62C9F-900A-4EA9-99CE-21A43DB39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606" y="1071749"/>
                  <a:ext cx="1985821" cy="461665"/>
                </a:xfrm>
                <a:prstGeom prst="rect">
                  <a:avLst/>
                </a:prstGeom>
                <a:blipFill>
                  <a:blip r:embed="rId2"/>
                  <a:stretch>
                    <a:fillRect t="-2632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409824-2DB0-47D7-A1A6-14DA3BE51B2E}"/>
                    </a:ext>
                  </a:extLst>
                </p:cNvPr>
                <p:cNvSpPr txBox="1"/>
                <p:nvPr/>
              </p:nvSpPr>
              <p:spPr>
                <a:xfrm>
                  <a:off x="10821929" y="3258839"/>
                  <a:ext cx="19858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409824-2DB0-47D7-A1A6-14DA3BE51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1929" y="3258839"/>
                  <a:ext cx="198582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13F2C81-5151-4CE0-827A-8E759944D11F}"/>
                    </a:ext>
                  </a:extLst>
                </p:cNvPr>
                <p:cNvSpPr txBox="1"/>
                <p:nvPr/>
              </p:nvSpPr>
              <p:spPr>
                <a:xfrm>
                  <a:off x="5299681" y="4099070"/>
                  <a:ext cx="19858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13F2C81-5151-4CE0-827A-8E759944D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681" y="4099070"/>
                  <a:ext cx="198582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DBAAA7B5-F1B5-423E-83AA-3B8F4DDD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366" y="564885"/>
              <a:ext cx="6643430" cy="6605861"/>
            </a:xfrm>
            <a:prstGeom prst="arc">
              <a:avLst>
                <a:gd name="adj1" fmla="val 9855371"/>
                <a:gd name="adj2" fmla="val 10506441"/>
              </a:avLst>
            </a:prstGeom>
            <a:noFill/>
            <a:ln>
              <a:solidFill>
                <a:schemeClr val="tx1"/>
              </a:solidFill>
              <a:headEnd type="arrow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5F3F1-7F4B-48BC-873F-0DBDA9FD2117}"/>
                  </a:ext>
                </a:extLst>
              </p:cNvPr>
              <p:cNvSpPr txBox="1"/>
              <p:nvPr/>
            </p:nvSpPr>
            <p:spPr>
              <a:xfrm>
                <a:off x="487904" y="4551017"/>
                <a:ext cx="443172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5F3F1-7F4B-48BC-873F-0DBDA9FD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4" y="4551017"/>
                <a:ext cx="4431726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F9D9E8E-879A-4C22-93CB-E96C4803A164}"/>
              </a:ext>
            </a:extLst>
          </p:cNvPr>
          <p:cNvSpPr txBox="1">
            <a:spLocks/>
          </p:cNvSpPr>
          <p:nvPr/>
        </p:nvSpPr>
        <p:spPr>
          <a:xfrm>
            <a:off x="397934" y="3984906"/>
            <a:ext cx="6346213" cy="219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Equations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88026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6957-D999-4398-9564-4461FE19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6" y="1360723"/>
            <a:ext cx="8624047" cy="4136554"/>
          </a:xfrm>
        </p:spPr>
        <p:txBody>
          <a:bodyPr/>
          <a:lstStyle/>
          <a:p>
            <a:r>
              <a:rPr lang="en-US" b="1" dirty="0"/>
              <a:t>For any questions regarding the paper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join Virtual Room </a:t>
            </a:r>
            <a:r>
              <a:rPr lang="en-US" dirty="0">
                <a:solidFill>
                  <a:schemeClr val="accent2"/>
                </a:solidFill>
              </a:rPr>
              <a:t>Trajectory Design and Optimization XX</a:t>
            </a:r>
            <a:r>
              <a:rPr lang="en-US" dirty="0"/>
              <a:t> on </a:t>
            </a:r>
            <a:r>
              <a:rPr lang="en-US" dirty="0">
                <a:solidFill>
                  <a:schemeClr val="accent2"/>
                </a:solidFill>
              </a:rPr>
              <a:t>August XX, 2021</a:t>
            </a:r>
            <a:r>
              <a:rPr lang="en-US" dirty="0"/>
              <a:t> at </a:t>
            </a:r>
            <a:r>
              <a:rPr lang="en-US" dirty="0">
                <a:solidFill>
                  <a:schemeClr val="accent2"/>
                </a:solidFill>
              </a:rPr>
              <a:t>XX:XX AM EST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3F2D6-B7F3-4907-9D8B-D863F9DB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0F95-6163-4F14-91BE-E25A6793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BiiBDiiDii</a:t>
            </a:r>
            <a:r>
              <a:rPr lang="en-US" dirty="0"/>
              <a:t>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6029-41D2-4F18-BB2C-432FC54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B683-5001-49F0-92DF-84FCB5F9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48" y="673823"/>
            <a:ext cx="6204104" cy="55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0F95-6163-4F14-91BE-E25A6793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BiiBDiiDii</a:t>
            </a:r>
            <a:r>
              <a:rPr lang="en-US" dirty="0"/>
              <a:t>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6029-41D2-4F18-BB2C-432FC54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B683-5001-49F0-92DF-84FCB5F9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62" y="673823"/>
            <a:ext cx="5593876" cy="55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0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0F95-6163-4F14-91BE-E25A6793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BiiBDiiDii</a:t>
            </a:r>
            <a:r>
              <a:rPr lang="en-US" dirty="0"/>
              <a:t>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6029-41D2-4F18-BB2C-432FC54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B683-5001-49F0-92DF-84FCB5F9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31" y="857699"/>
            <a:ext cx="7724138" cy="56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8920-C31D-45D0-9842-920C7C7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BiiBDiiDii</a:t>
            </a:r>
            <a:r>
              <a:rPr lang="en-US" dirty="0"/>
              <a:t> Rotating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0CDA6-9174-4CF2-B3F5-43D427C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F6D7C-1083-4449-899A-0349D9B76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35" y="653333"/>
            <a:ext cx="7081464" cy="58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9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8C0-0DEF-4067-948E-550859B8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1-Rev vs 0-Rev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C5F5F-230C-4E3B-BB9D-0EAE04B7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F73B0-80DE-4C37-BEA6-D17487935ECC}"/>
                  </a:ext>
                </a:extLst>
              </p:cNvPr>
              <p:cNvSpPr txBox="1"/>
              <p:nvPr/>
            </p:nvSpPr>
            <p:spPr>
              <a:xfrm>
                <a:off x="8153400" y="59501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4-Month (D) “ii” Family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1.4 </a:t>
                </a:r>
                <a:r>
                  <a:rPr lang="en-US" baseline="30000" dirty="0"/>
                  <a:t>km</a:t>
                </a:r>
                <a:r>
                  <a:rPr lang="en-US" dirty="0"/>
                  <a:t>/</a:t>
                </a:r>
                <a:r>
                  <a:rPr lang="en-US" baseline="-25000" dirty="0"/>
                  <a:t>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F73B0-80DE-4C37-BEA6-D1748793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5013"/>
                <a:ext cx="4038600" cy="369332"/>
              </a:xfrm>
              <a:prstGeom prst="rect">
                <a:avLst/>
              </a:prstGeom>
              <a:blipFill>
                <a:blip r:embed="rId2"/>
                <a:stretch>
                  <a:fillRect t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B94C431-F8E7-4D17-8D00-F5A692F6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9" y="964345"/>
            <a:ext cx="6081018" cy="4944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E5C34C-430E-4E5E-B606-4AE2D31E5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84" y="1209351"/>
            <a:ext cx="5919064" cy="44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8C0-0DEF-4067-948E-550859B8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1-Rev vs 0-Rev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C5F5F-230C-4E3B-BB9D-0EAE04B7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A775A-5BCF-4681-96E3-68A5CD51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42241"/>
            <a:ext cx="5334000" cy="5343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866B1E-21D4-4A14-8D9A-3F402748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94641"/>
            <a:ext cx="5334000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29C6E-6E4F-4E7B-800D-B90587787382}"/>
                  </a:ext>
                </a:extLst>
              </p:cNvPr>
              <p:cNvSpPr txBox="1"/>
              <p:nvPr/>
            </p:nvSpPr>
            <p:spPr>
              <a:xfrm>
                <a:off x="8153400" y="59501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4-Month (D) “ii” Family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1.4 </a:t>
                </a:r>
                <a:r>
                  <a:rPr lang="en-US" baseline="30000" dirty="0"/>
                  <a:t>km</a:t>
                </a:r>
                <a:r>
                  <a:rPr lang="en-US" dirty="0"/>
                  <a:t>/</a:t>
                </a:r>
                <a:r>
                  <a:rPr lang="en-US" baseline="-25000" dirty="0"/>
                  <a:t>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29C6E-6E4F-4E7B-800D-B9058778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5013"/>
                <a:ext cx="4038600" cy="369332"/>
              </a:xfrm>
              <a:prstGeom prst="rect">
                <a:avLst/>
              </a:prstGeom>
              <a:blipFill>
                <a:blip r:embed="rId4"/>
                <a:stretch>
                  <a:fillRect t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BE18819-94FA-45CD-A11B-66EA7FC60DFB}"/>
              </a:ext>
            </a:extLst>
          </p:cNvPr>
          <p:cNvSpPr/>
          <p:nvPr/>
        </p:nvSpPr>
        <p:spPr>
          <a:xfrm>
            <a:off x="9619591" y="3590203"/>
            <a:ext cx="1837303" cy="830997"/>
          </a:xfrm>
          <a:prstGeom prst="callout2">
            <a:avLst>
              <a:gd name="adj1" fmla="val 51256"/>
              <a:gd name="adj2" fmla="val 3031"/>
              <a:gd name="adj3" fmla="val 51256"/>
              <a:gd name="adj4" fmla="val -11364"/>
              <a:gd name="adj5" fmla="val 172326"/>
              <a:gd name="adj6" fmla="val -77046"/>
            </a:avLst>
          </a:prstGeom>
          <a:solidFill>
            <a:srgbClr val="ECEFF4">
              <a:alpha val="10196"/>
            </a:srgbClr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91440" bIns="0" rtlCol="0" anchor="ctr">
            <a:spAutoFit/>
          </a:bodyPr>
          <a:lstStyle/>
          <a:p>
            <a:r>
              <a:rPr lang="en-US" dirty="0"/>
              <a:t>One of two orbits trends towards singularity</a:t>
            </a:r>
          </a:p>
        </p:txBody>
      </p:sp>
    </p:spTree>
    <p:extLst>
      <p:ext uri="{BB962C8B-B14F-4D97-AF65-F5344CB8AC3E}">
        <p14:creationId xmlns:p14="http://schemas.microsoft.com/office/powerpoint/2010/main" val="1103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259-9BBB-47ED-98E0-E42B5A9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a Moon-To-Moon Transfer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91765-A148-4454-AC39-C5B8738C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34" y="1075267"/>
                <a:ext cx="5870909" cy="4461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Departure Lunar Flyby Parameters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: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magnitude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latitude*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longitude</a:t>
                </a:r>
                <a:r>
                  <a:rPr lang="en-US" baseline="30000" dirty="0"/>
                  <a:t>†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Arrival Lunar Flyby Parameters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longitude</a:t>
                </a:r>
                <a:r>
                  <a:rPr lang="en-US" baseline="30000" dirty="0"/>
                  <a:t>†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91765-A148-4454-AC39-C5B8738C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34" y="1075267"/>
                <a:ext cx="5870909" cy="4461933"/>
              </a:xfrm>
              <a:blipFill>
                <a:blip r:embed="rId2"/>
                <a:stretch>
                  <a:fillRect l="-2181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A77B8-1B40-4D97-A80F-A0A2257D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3</a:t>
            </a:fld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D993848-450C-422B-91B4-B27A302CE532}"/>
              </a:ext>
            </a:extLst>
          </p:cNvPr>
          <p:cNvSpPr txBox="1">
            <a:spLocks/>
          </p:cNvSpPr>
          <p:nvPr/>
        </p:nvSpPr>
        <p:spPr>
          <a:xfrm>
            <a:off x="9625708" y="5944623"/>
            <a:ext cx="5870909" cy="619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*: Continuous [-90°, 90°]</a:t>
            </a:r>
          </a:p>
          <a:p>
            <a:pPr marL="0" indent="0">
              <a:buNone/>
            </a:pPr>
            <a:r>
              <a:rPr lang="en-US" baseline="30000" dirty="0"/>
              <a:t>† </a:t>
            </a:r>
            <a:r>
              <a:rPr lang="en-US" dirty="0"/>
              <a:t>: Discrete {-90°, 90°}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98C893-4AA8-4A68-BDE7-A2E7975B2D0F}"/>
              </a:ext>
            </a:extLst>
          </p:cNvPr>
          <p:cNvCxnSpPr/>
          <p:nvPr/>
        </p:nvCxnSpPr>
        <p:spPr>
          <a:xfrm>
            <a:off x="9558171" y="5821680"/>
            <a:ext cx="200660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24D7D7-FB3F-4BCC-8D48-38963BB0F08C}"/>
              </a:ext>
            </a:extLst>
          </p:cNvPr>
          <p:cNvGrpSpPr/>
          <p:nvPr/>
        </p:nvGrpSpPr>
        <p:grpSpPr>
          <a:xfrm>
            <a:off x="6578435" y="1437615"/>
            <a:ext cx="4774673" cy="3857476"/>
            <a:chOff x="3703430" y="1690777"/>
            <a:chExt cx="4774673" cy="385747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802D4B-865F-4E42-A982-501DE9362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517" y="4675568"/>
              <a:ext cx="2984427" cy="87268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2ED9C2-0C93-4310-8E66-FD15655E2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3766" y="1690777"/>
              <a:ext cx="0" cy="1984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6AF8BC-7B7F-448D-AC81-EAEAA730A070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6" y="3674853"/>
              <a:ext cx="1152256" cy="9896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5F8F09-7A68-491B-962F-FF2535D1A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582" y="3674853"/>
              <a:ext cx="2012183" cy="5889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BA9A636-7549-4909-A5A4-732D422AB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517" y="3674308"/>
              <a:ext cx="1827248" cy="1873192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oval" w="med" len="med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5884FF-09B3-4611-BFAF-CEE52C1848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29389" y="3407368"/>
              <a:ext cx="533879" cy="533879"/>
              <a:chOff x="1105833" y="1933822"/>
              <a:chExt cx="2274365" cy="227436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C6910244-5813-4D6F-A35C-A2D1526A648B}"/>
                  </a:ext>
                </a:extLst>
              </p:cNvPr>
              <p:cNvSpPr/>
              <p:nvPr/>
            </p:nvSpPr>
            <p:spPr>
              <a:xfrm rot="5400000">
                <a:off x="1596901" y="1933822"/>
                <a:ext cx="1292228" cy="2274364"/>
              </a:xfrm>
              <a:prstGeom prst="arc">
                <a:avLst>
                  <a:gd name="adj1" fmla="val 5322028"/>
                  <a:gd name="adj2" fmla="val 16219424"/>
                </a:avLst>
              </a:prstGeom>
              <a:ln w="127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B3277C-CE83-486E-94E4-41FCEAE64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833" y="1933822"/>
                <a:ext cx="2274365" cy="2274365"/>
              </a:xfrm>
              <a:prstGeom prst="ellipse">
                <a:avLst/>
              </a:prstGeom>
              <a:solidFill>
                <a:schemeClr val="accent1">
                  <a:alpha val="5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A0B9DF8F-71FD-4C51-B18A-68FFF43B442A}"/>
                  </a:ext>
                </a:extLst>
              </p:cNvPr>
              <p:cNvSpPr/>
              <p:nvPr/>
            </p:nvSpPr>
            <p:spPr>
              <a:xfrm rot="5400000">
                <a:off x="1596901" y="1934632"/>
                <a:ext cx="1292228" cy="2274364"/>
              </a:xfrm>
              <a:prstGeom prst="arc">
                <a:avLst>
                  <a:gd name="adj1" fmla="val 16200000"/>
                  <a:gd name="adj2" fmla="val 5359027"/>
                </a:avLst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922F7B-E25A-4A94-82E0-4B1F7955C5E9}"/>
                </a:ext>
              </a:extLst>
            </p:cNvPr>
            <p:cNvSpPr/>
            <p:nvPr/>
          </p:nvSpPr>
          <p:spPr>
            <a:xfrm>
              <a:off x="5449887" y="4432301"/>
              <a:ext cx="1620837" cy="117478"/>
            </a:xfrm>
            <a:custGeom>
              <a:avLst/>
              <a:gdLst>
                <a:gd name="connsiteX0" fmla="*/ 1606550 w 1606550"/>
                <a:gd name="connsiteY0" fmla="*/ 0 h 117482"/>
                <a:gd name="connsiteX1" fmla="*/ 1282700 w 1606550"/>
                <a:gd name="connsiteY1" fmla="*/ 73025 h 117482"/>
                <a:gd name="connsiteX2" fmla="*/ 762000 w 1606550"/>
                <a:gd name="connsiteY2" fmla="*/ 117475 h 117482"/>
                <a:gd name="connsiteX3" fmla="*/ 238125 w 1606550"/>
                <a:gd name="connsiteY3" fmla="*/ 76200 h 117482"/>
                <a:gd name="connsiteX4" fmla="*/ 0 w 1606550"/>
                <a:gd name="connsiteY4" fmla="*/ 28575 h 117482"/>
                <a:gd name="connsiteX0" fmla="*/ 1606550 w 1606550"/>
                <a:gd name="connsiteY0" fmla="*/ 0 h 118559"/>
                <a:gd name="connsiteX1" fmla="*/ 1282700 w 1606550"/>
                <a:gd name="connsiteY1" fmla="*/ 73025 h 118559"/>
                <a:gd name="connsiteX2" fmla="*/ 762000 w 1606550"/>
                <a:gd name="connsiteY2" fmla="*/ 117475 h 118559"/>
                <a:gd name="connsiteX3" fmla="*/ 0 w 1606550"/>
                <a:gd name="connsiteY3" fmla="*/ 28575 h 118559"/>
                <a:gd name="connsiteX0" fmla="*/ 1606550 w 1606550"/>
                <a:gd name="connsiteY0" fmla="*/ 0 h 117475"/>
                <a:gd name="connsiteX1" fmla="*/ 762000 w 1606550"/>
                <a:gd name="connsiteY1" fmla="*/ 117475 h 117475"/>
                <a:gd name="connsiteX2" fmla="*/ 0 w 1606550"/>
                <a:gd name="connsiteY2" fmla="*/ 28575 h 117475"/>
                <a:gd name="connsiteX0" fmla="*/ 1620837 w 1620837"/>
                <a:gd name="connsiteY0" fmla="*/ 0 h 117734"/>
                <a:gd name="connsiteX1" fmla="*/ 776287 w 1620837"/>
                <a:gd name="connsiteY1" fmla="*/ 117475 h 117734"/>
                <a:gd name="connsiteX2" fmla="*/ 0 w 1620837"/>
                <a:gd name="connsiteY2" fmla="*/ 30956 h 117734"/>
                <a:gd name="connsiteX0" fmla="*/ 1620837 w 1620837"/>
                <a:gd name="connsiteY0" fmla="*/ 0 h 117734"/>
                <a:gd name="connsiteX1" fmla="*/ 776287 w 1620837"/>
                <a:gd name="connsiteY1" fmla="*/ 117475 h 117734"/>
                <a:gd name="connsiteX2" fmla="*/ 0 w 1620837"/>
                <a:gd name="connsiteY2" fmla="*/ 30956 h 117734"/>
                <a:gd name="connsiteX0" fmla="*/ 1620837 w 1620837"/>
                <a:gd name="connsiteY0" fmla="*/ 0 h 117476"/>
                <a:gd name="connsiteX1" fmla="*/ 776287 w 1620837"/>
                <a:gd name="connsiteY1" fmla="*/ 117475 h 117476"/>
                <a:gd name="connsiteX2" fmla="*/ 0 w 1620837"/>
                <a:gd name="connsiteY2" fmla="*/ 30956 h 117476"/>
                <a:gd name="connsiteX0" fmla="*/ 1620837 w 1620837"/>
                <a:gd name="connsiteY0" fmla="*/ 0 h 117479"/>
                <a:gd name="connsiteX1" fmla="*/ 776287 w 1620837"/>
                <a:gd name="connsiteY1" fmla="*/ 117475 h 117479"/>
                <a:gd name="connsiteX2" fmla="*/ 0 w 1620837"/>
                <a:gd name="connsiteY2" fmla="*/ 30956 h 117479"/>
                <a:gd name="connsiteX0" fmla="*/ 1620837 w 1620837"/>
                <a:gd name="connsiteY0" fmla="*/ 0 h 117478"/>
                <a:gd name="connsiteX1" fmla="*/ 776287 w 1620837"/>
                <a:gd name="connsiteY1" fmla="*/ 117475 h 117478"/>
                <a:gd name="connsiteX2" fmla="*/ 0 w 1620837"/>
                <a:gd name="connsiteY2" fmla="*/ 30956 h 1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0837" h="117478">
                  <a:moveTo>
                    <a:pt x="1620837" y="0"/>
                  </a:moveTo>
                  <a:cubicBezTo>
                    <a:pt x="1459177" y="67336"/>
                    <a:pt x="1063095" y="117079"/>
                    <a:pt x="776287" y="117475"/>
                  </a:cubicBezTo>
                  <a:cubicBezTo>
                    <a:pt x="489479" y="117871"/>
                    <a:pt x="189707" y="85195"/>
                    <a:pt x="0" y="30956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65F344-450D-4238-94E0-CBF5BB5D482B}"/>
                </a:ext>
              </a:extLst>
            </p:cNvPr>
            <p:cNvSpPr txBox="1"/>
            <p:nvPr/>
          </p:nvSpPr>
          <p:spPr>
            <a:xfrm>
              <a:off x="5744549" y="4439185"/>
              <a:ext cx="126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47553AF-1927-4AFD-9343-229422A570F2}"/>
                    </a:ext>
                  </a:extLst>
                </p:cNvPr>
                <p:cNvSpPr txBox="1"/>
                <p:nvPr/>
              </p:nvSpPr>
              <p:spPr>
                <a:xfrm>
                  <a:off x="7070724" y="4255270"/>
                  <a:ext cx="1268302" cy="47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47553AF-1927-4AFD-9343-229422A57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724" y="4255270"/>
                  <a:ext cx="1268302" cy="471539"/>
                </a:xfrm>
                <a:prstGeom prst="rect">
                  <a:avLst/>
                </a:prstGeom>
                <a:blipFill>
                  <a:blip r:embed="rId3"/>
                  <a:stretch>
                    <a:fillRect t="-3896" b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0BD114-5F81-488C-81C1-325AC14EB5E9}"/>
                    </a:ext>
                  </a:extLst>
                </p:cNvPr>
                <p:cNvSpPr txBox="1"/>
                <p:nvPr/>
              </p:nvSpPr>
              <p:spPr>
                <a:xfrm>
                  <a:off x="3703430" y="3705477"/>
                  <a:ext cx="1268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0BD114-5F81-488C-81C1-325AC14EB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430" y="3705477"/>
                  <a:ext cx="1268302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394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CBA693A-C40F-48DF-BFEB-5FFA60EC91BF}"/>
                    </a:ext>
                  </a:extLst>
                </p:cNvPr>
                <p:cNvSpPr txBox="1"/>
                <p:nvPr/>
              </p:nvSpPr>
              <p:spPr>
                <a:xfrm>
                  <a:off x="4992003" y="1767376"/>
                  <a:ext cx="1268302" cy="47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CBA693A-C40F-48DF-BFEB-5FFA60EC9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003" y="1767376"/>
                  <a:ext cx="1268302" cy="471539"/>
                </a:xfrm>
                <a:prstGeom prst="rect">
                  <a:avLst/>
                </a:prstGeom>
                <a:blipFill>
                  <a:blip r:embed="rId5"/>
                  <a:stretch>
                    <a:fillRect l="-8173" t="-3846" r="-26923"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18F7437-3A05-4BCC-A49E-8EF4E8C23255}"/>
                    </a:ext>
                  </a:extLst>
                </p:cNvPr>
                <p:cNvSpPr txBox="1"/>
                <p:nvPr/>
              </p:nvSpPr>
              <p:spPr>
                <a:xfrm>
                  <a:off x="3787231" y="4891982"/>
                  <a:ext cx="1268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18F7437-3A05-4BCC-A49E-8EF4E8C23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231" y="4891982"/>
                  <a:ext cx="126830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174DD9-6313-41BF-A0E2-C5CCD8400CCB}"/>
                </a:ext>
              </a:extLst>
            </p:cNvPr>
            <p:cNvSpPr/>
            <p:nvPr/>
          </p:nvSpPr>
          <p:spPr>
            <a:xfrm>
              <a:off x="6186803" y="2744490"/>
              <a:ext cx="551807" cy="1399214"/>
            </a:xfrm>
            <a:custGeom>
              <a:avLst/>
              <a:gdLst>
                <a:gd name="connsiteX0" fmla="*/ 1606550 w 1606550"/>
                <a:gd name="connsiteY0" fmla="*/ 0 h 117482"/>
                <a:gd name="connsiteX1" fmla="*/ 1282700 w 1606550"/>
                <a:gd name="connsiteY1" fmla="*/ 73025 h 117482"/>
                <a:gd name="connsiteX2" fmla="*/ 762000 w 1606550"/>
                <a:gd name="connsiteY2" fmla="*/ 117475 h 117482"/>
                <a:gd name="connsiteX3" fmla="*/ 238125 w 1606550"/>
                <a:gd name="connsiteY3" fmla="*/ 76200 h 117482"/>
                <a:gd name="connsiteX4" fmla="*/ 0 w 1606550"/>
                <a:gd name="connsiteY4" fmla="*/ 28575 h 117482"/>
                <a:gd name="connsiteX0" fmla="*/ 1606550 w 1606550"/>
                <a:gd name="connsiteY0" fmla="*/ 0 h 118559"/>
                <a:gd name="connsiteX1" fmla="*/ 1282700 w 1606550"/>
                <a:gd name="connsiteY1" fmla="*/ 73025 h 118559"/>
                <a:gd name="connsiteX2" fmla="*/ 762000 w 1606550"/>
                <a:gd name="connsiteY2" fmla="*/ 117475 h 118559"/>
                <a:gd name="connsiteX3" fmla="*/ 0 w 1606550"/>
                <a:gd name="connsiteY3" fmla="*/ 28575 h 118559"/>
                <a:gd name="connsiteX0" fmla="*/ 1606550 w 1606550"/>
                <a:gd name="connsiteY0" fmla="*/ 0 h 117475"/>
                <a:gd name="connsiteX1" fmla="*/ 762000 w 1606550"/>
                <a:gd name="connsiteY1" fmla="*/ 117475 h 117475"/>
                <a:gd name="connsiteX2" fmla="*/ 0 w 1606550"/>
                <a:gd name="connsiteY2" fmla="*/ 28575 h 117475"/>
                <a:gd name="connsiteX0" fmla="*/ 1620837 w 1620837"/>
                <a:gd name="connsiteY0" fmla="*/ 0 h 117734"/>
                <a:gd name="connsiteX1" fmla="*/ 776287 w 1620837"/>
                <a:gd name="connsiteY1" fmla="*/ 117475 h 117734"/>
                <a:gd name="connsiteX2" fmla="*/ 0 w 1620837"/>
                <a:gd name="connsiteY2" fmla="*/ 30956 h 117734"/>
                <a:gd name="connsiteX0" fmla="*/ 1620837 w 1620837"/>
                <a:gd name="connsiteY0" fmla="*/ 0 h 117734"/>
                <a:gd name="connsiteX1" fmla="*/ 776287 w 1620837"/>
                <a:gd name="connsiteY1" fmla="*/ 117475 h 117734"/>
                <a:gd name="connsiteX2" fmla="*/ 0 w 1620837"/>
                <a:gd name="connsiteY2" fmla="*/ 30956 h 117734"/>
                <a:gd name="connsiteX0" fmla="*/ 1620837 w 1620837"/>
                <a:gd name="connsiteY0" fmla="*/ 0 h 117476"/>
                <a:gd name="connsiteX1" fmla="*/ 776287 w 1620837"/>
                <a:gd name="connsiteY1" fmla="*/ 117475 h 117476"/>
                <a:gd name="connsiteX2" fmla="*/ 0 w 1620837"/>
                <a:gd name="connsiteY2" fmla="*/ 30956 h 117476"/>
                <a:gd name="connsiteX0" fmla="*/ 1620837 w 1620837"/>
                <a:gd name="connsiteY0" fmla="*/ 0 h 117479"/>
                <a:gd name="connsiteX1" fmla="*/ 776287 w 1620837"/>
                <a:gd name="connsiteY1" fmla="*/ 117475 h 117479"/>
                <a:gd name="connsiteX2" fmla="*/ 0 w 1620837"/>
                <a:gd name="connsiteY2" fmla="*/ 30956 h 117479"/>
                <a:gd name="connsiteX0" fmla="*/ 1620837 w 1620837"/>
                <a:gd name="connsiteY0" fmla="*/ 0 h 117478"/>
                <a:gd name="connsiteX1" fmla="*/ 776287 w 1620837"/>
                <a:gd name="connsiteY1" fmla="*/ 117475 h 117478"/>
                <a:gd name="connsiteX2" fmla="*/ 0 w 1620837"/>
                <a:gd name="connsiteY2" fmla="*/ 30956 h 117478"/>
                <a:gd name="connsiteX0" fmla="*/ 473524 w 842246"/>
                <a:gd name="connsiteY0" fmla="*/ 0 h 137826"/>
                <a:gd name="connsiteX1" fmla="*/ 776287 w 842246"/>
                <a:gd name="connsiteY1" fmla="*/ 137823 h 137826"/>
                <a:gd name="connsiteX2" fmla="*/ 0 w 842246"/>
                <a:gd name="connsiteY2" fmla="*/ 51304 h 137826"/>
                <a:gd name="connsiteX0" fmla="*/ 473524 w 934545"/>
                <a:gd name="connsiteY0" fmla="*/ 0 h 137826"/>
                <a:gd name="connsiteX1" fmla="*/ 776287 w 934545"/>
                <a:gd name="connsiteY1" fmla="*/ 137823 h 137826"/>
                <a:gd name="connsiteX2" fmla="*/ 0 w 934545"/>
                <a:gd name="connsiteY2" fmla="*/ 51304 h 137826"/>
                <a:gd name="connsiteX0" fmla="*/ 473524 w 1203650"/>
                <a:gd name="connsiteY0" fmla="*/ 0 h 81954"/>
                <a:gd name="connsiteX1" fmla="*/ 1112717 w 1203650"/>
                <a:gd name="connsiteY1" fmla="*/ 70965 h 81954"/>
                <a:gd name="connsiteX2" fmla="*/ 0 w 1203650"/>
                <a:gd name="connsiteY2" fmla="*/ 51304 h 81954"/>
                <a:gd name="connsiteX0" fmla="*/ 473524 w 1112717"/>
                <a:gd name="connsiteY0" fmla="*/ 0 h 81954"/>
                <a:gd name="connsiteX1" fmla="*/ 1112717 w 1112717"/>
                <a:gd name="connsiteY1" fmla="*/ 70965 h 81954"/>
                <a:gd name="connsiteX2" fmla="*/ 0 w 1112717"/>
                <a:gd name="connsiteY2" fmla="*/ 51304 h 81954"/>
                <a:gd name="connsiteX0" fmla="*/ 473524 w 1115206"/>
                <a:gd name="connsiteY0" fmla="*/ 0 h 93156"/>
                <a:gd name="connsiteX1" fmla="*/ 1112717 w 1115206"/>
                <a:gd name="connsiteY1" fmla="*/ 70965 h 93156"/>
                <a:gd name="connsiteX2" fmla="*/ 0 w 1115206"/>
                <a:gd name="connsiteY2" fmla="*/ 51304 h 93156"/>
                <a:gd name="connsiteX0" fmla="*/ 0 w 662186"/>
                <a:gd name="connsiteY0" fmla="*/ 0 h 141222"/>
                <a:gd name="connsiteX1" fmla="*/ 639193 w 662186"/>
                <a:gd name="connsiteY1" fmla="*/ 70965 h 141222"/>
                <a:gd name="connsiteX2" fmla="*/ 458128 w 662186"/>
                <a:gd name="connsiteY2" fmla="*/ 122038 h 141222"/>
                <a:gd name="connsiteX0" fmla="*/ 0 w 662186"/>
                <a:gd name="connsiteY0" fmla="*/ 0 h 122038"/>
                <a:gd name="connsiteX1" fmla="*/ 639193 w 662186"/>
                <a:gd name="connsiteY1" fmla="*/ 70965 h 122038"/>
                <a:gd name="connsiteX2" fmla="*/ 458128 w 662186"/>
                <a:gd name="connsiteY2" fmla="*/ 122038 h 122038"/>
                <a:gd name="connsiteX0" fmla="*/ 0 w 706634"/>
                <a:gd name="connsiteY0" fmla="*/ 0 h 136572"/>
                <a:gd name="connsiteX1" fmla="*/ 639193 w 706634"/>
                <a:gd name="connsiteY1" fmla="*/ 70965 h 136572"/>
                <a:gd name="connsiteX2" fmla="*/ 587525 w 706634"/>
                <a:gd name="connsiteY2" fmla="*/ 136572 h 136572"/>
                <a:gd name="connsiteX0" fmla="*/ 0 w 669005"/>
                <a:gd name="connsiteY0" fmla="*/ 0 h 136572"/>
                <a:gd name="connsiteX1" fmla="*/ 639193 w 669005"/>
                <a:gd name="connsiteY1" fmla="*/ 70965 h 136572"/>
                <a:gd name="connsiteX2" fmla="*/ 587525 w 669005"/>
                <a:gd name="connsiteY2" fmla="*/ 136572 h 136572"/>
                <a:gd name="connsiteX0" fmla="*/ 0 w 669005"/>
                <a:gd name="connsiteY0" fmla="*/ 0 h 136572"/>
                <a:gd name="connsiteX1" fmla="*/ 639193 w 669005"/>
                <a:gd name="connsiteY1" fmla="*/ 70965 h 136572"/>
                <a:gd name="connsiteX2" fmla="*/ 587525 w 669005"/>
                <a:gd name="connsiteY2" fmla="*/ 136572 h 136572"/>
                <a:gd name="connsiteX0" fmla="*/ 0 w 683380"/>
                <a:gd name="connsiteY0" fmla="*/ 0 h 140852"/>
                <a:gd name="connsiteX1" fmla="*/ 639193 w 683380"/>
                <a:gd name="connsiteY1" fmla="*/ 70965 h 140852"/>
                <a:gd name="connsiteX2" fmla="*/ 625625 w 683380"/>
                <a:gd name="connsiteY2" fmla="*/ 140852 h 140852"/>
                <a:gd name="connsiteX0" fmla="*/ 0 w 683380"/>
                <a:gd name="connsiteY0" fmla="*/ 0 h 140852"/>
                <a:gd name="connsiteX1" fmla="*/ 639193 w 683380"/>
                <a:gd name="connsiteY1" fmla="*/ 70965 h 140852"/>
                <a:gd name="connsiteX2" fmla="*/ 625625 w 683380"/>
                <a:gd name="connsiteY2" fmla="*/ 140852 h 140852"/>
                <a:gd name="connsiteX0" fmla="*/ 0 w 663016"/>
                <a:gd name="connsiteY0" fmla="*/ 0 h 140852"/>
                <a:gd name="connsiteX1" fmla="*/ 586806 w 663016"/>
                <a:gd name="connsiteY1" fmla="*/ 52242 h 140852"/>
                <a:gd name="connsiteX2" fmla="*/ 625625 w 663016"/>
                <a:gd name="connsiteY2" fmla="*/ 140852 h 140852"/>
                <a:gd name="connsiteX0" fmla="*/ 0 w 663016"/>
                <a:gd name="connsiteY0" fmla="*/ 0 h 140852"/>
                <a:gd name="connsiteX1" fmla="*/ 586806 w 663016"/>
                <a:gd name="connsiteY1" fmla="*/ 52242 h 140852"/>
                <a:gd name="connsiteX2" fmla="*/ 625625 w 663016"/>
                <a:gd name="connsiteY2" fmla="*/ 140852 h 140852"/>
                <a:gd name="connsiteX0" fmla="*/ 0 w 671861"/>
                <a:gd name="connsiteY0" fmla="*/ 0 h 140852"/>
                <a:gd name="connsiteX1" fmla="*/ 586806 w 671861"/>
                <a:gd name="connsiteY1" fmla="*/ 52242 h 140852"/>
                <a:gd name="connsiteX2" fmla="*/ 625625 w 671861"/>
                <a:gd name="connsiteY2" fmla="*/ 140852 h 140852"/>
                <a:gd name="connsiteX0" fmla="*/ 0 w 626612"/>
                <a:gd name="connsiteY0" fmla="*/ 0 h 131758"/>
                <a:gd name="connsiteX1" fmla="*/ 586806 w 626612"/>
                <a:gd name="connsiteY1" fmla="*/ 52242 h 131758"/>
                <a:gd name="connsiteX2" fmla="*/ 516088 w 626612"/>
                <a:gd name="connsiteY2" fmla="*/ 131758 h 131758"/>
                <a:gd name="connsiteX0" fmla="*/ 0 w 626612"/>
                <a:gd name="connsiteY0" fmla="*/ 0 h 131758"/>
                <a:gd name="connsiteX1" fmla="*/ 586806 w 626612"/>
                <a:gd name="connsiteY1" fmla="*/ 52242 h 131758"/>
                <a:gd name="connsiteX2" fmla="*/ 516088 w 626612"/>
                <a:gd name="connsiteY2" fmla="*/ 131758 h 131758"/>
                <a:gd name="connsiteX0" fmla="*/ 0 w 626612"/>
                <a:gd name="connsiteY0" fmla="*/ 0 h 131758"/>
                <a:gd name="connsiteX1" fmla="*/ 586806 w 626612"/>
                <a:gd name="connsiteY1" fmla="*/ 52242 h 131758"/>
                <a:gd name="connsiteX2" fmla="*/ 516088 w 626612"/>
                <a:gd name="connsiteY2" fmla="*/ 131758 h 131758"/>
                <a:gd name="connsiteX0" fmla="*/ 0 w 626612"/>
                <a:gd name="connsiteY0" fmla="*/ 0 h 131758"/>
                <a:gd name="connsiteX1" fmla="*/ 586806 w 626612"/>
                <a:gd name="connsiteY1" fmla="*/ 52242 h 131758"/>
                <a:gd name="connsiteX2" fmla="*/ 516088 w 626612"/>
                <a:gd name="connsiteY2" fmla="*/ 131758 h 131758"/>
                <a:gd name="connsiteX0" fmla="*/ 0 w 645609"/>
                <a:gd name="connsiteY0" fmla="*/ 0 h 131758"/>
                <a:gd name="connsiteX1" fmla="*/ 586806 w 645609"/>
                <a:gd name="connsiteY1" fmla="*/ 52242 h 131758"/>
                <a:gd name="connsiteX2" fmla="*/ 516088 w 645609"/>
                <a:gd name="connsiteY2" fmla="*/ 131758 h 131758"/>
                <a:gd name="connsiteX0" fmla="*/ 0 w 654173"/>
                <a:gd name="connsiteY0" fmla="*/ 0 h 131758"/>
                <a:gd name="connsiteX1" fmla="*/ 586806 w 654173"/>
                <a:gd name="connsiteY1" fmla="*/ 52242 h 131758"/>
                <a:gd name="connsiteX2" fmla="*/ 516088 w 654173"/>
                <a:gd name="connsiteY2" fmla="*/ 131758 h 131758"/>
                <a:gd name="connsiteX0" fmla="*/ 0 w 646596"/>
                <a:gd name="connsiteY0" fmla="*/ 0 h 131758"/>
                <a:gd name="connsiteX1" fmla="*/ 586806 w 646596"/>
                <a:gd name="connsiteY1" fmla="*/ 52242 h 131758"/>
                <a:gd name="connsiteX2" fmla="*/ 516088 w 646596"/>
                <a:gd name="connsiteY2" fmla="*/ 131758 h 131758"/>
                <a:gd name="connsiteX0" fmla="*/ 0 w 665646"/>
                <a:gd name="connsiteY0" fmla="*/ 0 h 149411"/>
                <a:gd name="connsiteX1" fmla="*/ 605856 w 665646"/>
                <a:gd name="connsiteY1" fmla="*/ 69895 h 149411"/>
                <a:gd name="connsiteX2" fmla="*/ 535138 w 665646"/>
                <a:gd name="connsiteY2" fmla="*/ 149411 h 149411"/>
                <a:gd name="connsiteX0" fmla="*/ 0 w 569025"/>
                <a:gd name="connsiteY0" fmla="*/ 0 h 149411"/>
                <a:gd name="connsiteX1" fmla="*/ 405831 w 569025"/>
                <a:gd name="connsiteY1" fmla="*/ 72035 h 149411"/>
                <a:gd name="connsiteX2" fmla="*/ 535138 w 569025"/>
                <a:gd name="connsiteY2" fmla="*/ 149411 h 149411"/>
                <a:gd name="connsiteX0" fmla="*/ 0 w 572875"/>
                <a:gd name="connsiteY0" fmla="*/ 0 h 147806"/>
                <a:gd name="connsiteX1" fmla="*/ 405831 w 572875"/>
                <a:gd name="connsiteY1" fmla="*/ 72035 h 147806"/>
                <a:gd name="connsiteX2" fmla="*/ 539900 w 572875"/>
                <a:gd name="connsiteY2" fmla="*/ 147806 h 147806"/>
                <a:gd name="connsiteX0" fmla="*/ 0 w 687036"/>
                <a:gd name="connsiteY0" fmla="*/ 0 h 155295"/>
                <a:gd name="connsiteX1" fmla="*/ 405831 w 687036"/>
                <a:gd name="connsiteY1" fmla="*/ 72035 h 155295"/>
                <a:gd name="connsiteX2" fmla="*/ 668488 w 687036"/>
                <a:gd name="connsiteY2" fmla="*/ 155295 h 155295"/>
                <a:gd name="connsiteX0" fmla="*/ 0 w 588664"/>
                <a:gd name="connsiteY0" fmla="*/ 0 h 155830"/>
                <a:gd name="connsiteX1" fmla="*/ 405831 w 588664"/>
                <a:gd name="connsiteY1" fmla="*/ 72035 h 155830"/>
                <a:gd name="connsiteX2" fmla="*/ 558951 w 588664"/>
                <a:gd name="connsiteY2" fmla="*/ 155830 h 155830"/>
                <a:gd name="connsiteX0" fmla="*/ 0 w 558951"/>
                <a:gd name="connsiteY0" fmla="*/ 0 h 155830"/>
                <a:gd name="connsiteX1" fmla="*/ 405831 w 558951"/>
                <a:gd name="connsiteY1" fmla="*/ 72035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05831 w 558951"/>
                <a:gd name="connsiteY1" fmla="*/ 72035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05831 w 558951"/>
                <a:gd name="connsiteY1" fmla="*/ 72035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05831 w 558951"/>
                <a:gd name="connsiteY1" fmla="*/ 72035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15356 w 558951"/>
                <a:gd name="connsiteY1" fmla="*/ 70698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15356 w 558951"/>
                <a:gd name="connsiteY1" fmla="*/ 70698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15356 w 558951"/>
                <a:gd name="connsiteY1" fmla="*/ 70698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15356 w 558951"/>
                <a:gd name="connsiteY1" fmla="*/ 70698 h 155830"/>
                <a:gd name="connsiteX2" fmla="*/ 558951 w 558951"/>
                <a:gd name="connsiteY2" fmla="*/ 155830 h 155830"/>
                <a:gd name="connsiteX0" fmla="*/ 0 w 558951"/>
                <a:gd name="connsiteY0" fmla="*/ 0 h 155830"/>
                <a:gd name="connsiteX1" fmla="*/ 415356 w 558951"/>
                <a:gd name="connsiteY1" fmla="*/ 70698 h 155830"/>
                <a:gd name="connsiteX2" fmla="*/ 558951 w 558951"/>
                <a:gd name="connsiteY2" fmla="*/ 155830 h 155830"/>
                <a:gd name="connsiteX0" fmla="*/ 0 w 551807"/>
                <a:gd name="connsiteY0" fmla="*/ 0 h 157167"/>
                <a:gd name="connsiteX1" fmla="*/ 408212 w 551807"/>
                <a:gd name="connsiteY1" fmla="*/ 72035 h 157167"/>
                <a:gd name="connsiteX2" fmla="*/ 551807 w 551807"/>
                <a:gd name="connsiteY2" fmla="*/ 157167 h 157167"/>
                <a:gd name="connsiteX0" fmla="*/ 0 w 551807"/>
                <a:gd name="connsiteY0" fmla="*/ 0 h 157167"/>
                <a:gd name="connsiteX1" fmla="*/ 408212 w 551807"/>
                <a:gd name="connsiteY1" fmla="*/ 72035 h 157167"/>
                <a:gd name="connsiteX2" fmla="*/ 551807 w 551807"/>
                <a:gd name="connsiteY2" fmla="*/ 157167 h 157167"/>
                <a:gd name="connsiteX0" fmla="*/ 0 w 551807"/>
                <a:gd name="connsiteY0" fmla="*/ 0 h 157167"/>
                <a:gd name="connsiteX1" fmla="*/ 408212 w 551807"/>
                <a:gd name="connsiteY1" fmla="*/ 72035 h 157167"/>
                <a:gd name="connsiteX2" fmla="*/ 551807 w 551807"/>
                <a:gd name="connsiteY2" fmla="*/ 157167 h 157167"/>
                <a:gd name="connsiteX0" fmla="*/ 0 w 551807"/>
                <a:gd name="connsiteY0" fmla="*/ 0 h 157167"/>
                <a:gd name="connsiteX1" fmla="*/ 408212 w 551807"/>
                <a:gd name="connsiteY1" fmla="*/ 72035 h 157167"/>
                <a:gd name="connsiteX2" fmla="*/ 551807 w 551807"/>
                <a:gd name="connsiteY2" fmla="*/ 157167 h 15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807" h="157167">
                  <a:moveTo>
                    <a:pt x="0" y="0"/>
                  </a:moveTo>
                  <a:cubicBezTo>
                    <a:pt x="218622" y="17612"/>
                    <a:pt x="391657" y="65037"/>
                    <a:pt x="408212" y="72035"/>
                  </a:cubicBezTo>
                  <a:cubicBezTo>
                    <a:pt x="509324" y="104609"/>
                    <a:pt x="538883" y="134414"/>
                    <a:pt x="551807" y="15716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B31E82-3B7A-439D-AAC6-692B643C562B}"/>
                </a:ext>
              </a:extLst>
            </p:cNvPr>
            <p:cNvSpPr txBox="1"/>
            <p:nvPr/>
          </p:nvSpPr>
          <p:spPr>
            <a:xfrm>
              <a:off x="6127672" y="2987948"/>
              <a:ext cx="126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ϕ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01E2093-23DA-4D70-9709-5AC22D89F667}"/>
                </a:ext>
              </a:extLst>
            </p:cNvPr>
            <p:cNvCxnSpPr>
              <a:cxnSpLocks/>
            </p:cNvCxnSpPr>
            <p:nvPr/>
          </p:nvCxnSpPr>
          <p:spPr>
            <a:xfrm>
              <a:off x="7114935" y="3541824"/>
              <a:ext cx="652180" cy="56830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378FF9-8543-4CF1-862B-FE59FC1590FF}"/>
                </a:ext>
              </a:extLst>
            </p:cNvPr>
            <p:cNvSpPr txBox="1"/>
            <p:nvPr/>
          </p:nvSpPr>
          <p:spPr>
            <a:xfrm rot="2442903">
              <a:off x="6734939" y="3496964"/>
              <a:ext cx="1743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Towards Earth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3079BE3-ACF1-475E-A32A-40255AAE93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70" y="3813894"/>
              <a:ext cx="607080" cy="5207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AEE1BF-C302-4B10-98CA-878E42E3C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2431" y="3744350"/>
              <a:ext cx="731938" cy="21541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52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8B07-B117-4832-B235-C885FBD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Nomenclature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233C4-7280-433C-BE37-897E85D98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34" y="1075267"/>
                <a:ext cx="5730653" cy="48544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Orbits are categorized by time of flight:</a:t>
                </a:r>
              </a:p>
              <a:p>
                <a:pPr lvl="1"/>
                <a:r>
                  <a:rPr lang="en-US" dirty="0"/>
                  <a:t>A: ∼1 month &amp; ∼1 Lunar Orbit</a:t>
                </a:r>
              </a:p>
              <a:p>
                <a:pPr lvl="1"/>
                <a:r>
                  <a:rPr lang="en-US" dirty="0"/>
                  <a:t>B: ∼2 month</a:t>
                </a:r>
              </a:p>
              <a:p>
                <a:pPr lvl="1"/>
                <a:r>
                  <a:rPr lang="en-US" dirty="0"/>
                  <a:t>⋮</a:t>
                </a:r>
              </a:p>
              <a:p>
                <a:pPr lvl="1"/>
                <a:r>
                  <a:rPr lang="en-US" dirty="0"/>
                  <a:t>F: ∼6 month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Each letter is then sub-divided by initial and final states</a:t>
                </a:r>
              </a:p>
              <a:p>
                <a:pPr lvl="1"/>
                <a:r>
                  <a:rPr lang="en-US" dirty="0"/>
                  <a:t>i: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longitudes of 90°</a:t>
                </a:r>
              </a:p>
              <a:p>
                <a:pPr lvl="1"/>
                <a:r>
                  <a:rPr lang="en-US" dirty="0"/>
                  <a:t>o: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longitudes of -90°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233C4-7280-433C-BE37-897E85D98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34" y="1075267"/>
                <a:ext cx="5730653" cy="4854496"/>
              </a:xfrm>
              <a:blipFill>
                <a:blip r:embed="rId2"/>
                <a:stretch>
                  <a:fillRect l="-1915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7EFB8-333D-40CA-987C-360CE222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AE7BD1-6A8E-4552-9217-4FD4E0C872A2}"/>
              </a:ext>
            </a:extLst>
          </p:cNvPr>
          <p:cNvGrpSpPr/>
          <p:nvPr/>
        </p:nvGrpSpPr>
        <p:grpSpPr>
          <a:xfrm>
            <a:off x="6336912" y="1278176"/>
            <a:ext cx="1828800" cy="1828800"/>
            <a:chOff x="6194598" y="750649"/>
            <a:chExt cx="1828800" cy="1828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85D4AE-7F62-4C95-9D57-494C04231A9D}"/>
                </a:ext>
              </a:extLst>
            </p:cNvPr>
            <p:cNvGrpSpPr/>
            <p:nvPr/>
          </p:nvGrpSpPr>
          <p:grpSpPr>
            <a:xfrm>
              <a:off x="6194598" y="750649"/>
              <a:ext cx="1828800" cy="1828800"/>
              <a:chOff x="6194598" y="750649"/>
              <a:chExt cx="1828800" cy="1828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C6FBFB0-4988-4FBD-80BE-70551656CDFA}"/>
                  </a:ext>
                </a:extLst>
              </p:cNvPr>
              <p:cNvSpPr/>
              <p:nvPr/>
            </p:nvSpPr>
            <p:spPr>
              <a:xfrm>
                <a:off x="6194598" y="750649"/>
                <a:ext cx="1828800" cy="1828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316A45-91BA-4188-9EE4-035B6D72875F}"/>
                  </a:ext>
                </a:extLst>
              </p:cNvPr>
              <p:cNvSpPr/>
              <p:nvPr/>
            </p:nvSpPr>
            <p:spPr>
              <a:xfrm>
                <a:off x="7017558" y="1573609"/>
                <a:ext cx="182880" cy="18288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8ABC43-FFFA-41E5-A803-39A8302C2D71}"/>
                </a:ext>
              </a:extLst>
            </p:cNvPr>
            <p:cNvSpPr/>
            <p:nvPr/>
          </p:nvSpPr>
          <p:spPr>
            <a:xfrm>
              <a:off x="7739460" y="99049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8CF6C-A059-4BA0-902B-8A5A88DB56F1}"/>
              </a:ext>
            </a:extLst>
          </p:cNvPr>
          <p:cNvGrpSpPr/>
          <p:nvPr/>
        </p:nvGrpSpPr>
        <p:grpSpPr>
          <a:xfrm>
            <a:off x="9339044" y="1278176"/>
            <a:ext cx="1828800" cy="1828800"/>
            <a:chOff x="6194598" y="750649"/>
            <a:chExt cx="1828800" cy="1828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D3812B-499A-4052-BEA5-766EE0CE5F6B}"/>
                </a:ext>
              </a:extLst>
            </p:cNvPr>
            <p:cNvGrpSpPr/>
            <p:nvPr/>
          </p:nvGrpSpPr>
          <p:grpSpPr>
            <a:xfrm>
              <a:off x="6194598" y="750649"/>
              <a:ext cx="1828800" cy="1828800"/>
              <a:chOff x="6194598" y="750649"/>
              <a:chExt cx="1828800" cy="1828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0127534-8265-4038-BD70-ECF1B414CAC8}"/>
                  </a:ext>
                </a:extLst>
              </p:cNvPr>
              <p:cNvSpPr/>
              <p:nvPr/>
            </p:nvSpPr>
            <p:spPr>
              <a:xfrm>
                <a:off x="6194598" y="750649"/>
                <a:ext cx="1828800" cy="1828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FDAC5CC-5BB8-4E10-936A-C64C0DBD4EC7}"/>
                  </a:ext>
                </a:extLst>
              </p:cNvPr>
              <p:cNvSpPr/>
              <p:nvPr/>
            </p:nvSpPr>
            <p:spPr>
              <a:xfrm>
                <a:off x="7017558" y="1573609"/>
                <a:ext cx="182880" cy="18288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ACBDA0-383F-4F2F-919D-D21F6E4D8B93}"/>
                </a:ext>
              </a:extLst>
            </p:cNvPr>
            <p:cNvSpPr/>
            <p:nvPr/>
          </p:nvSpPr>
          <p:spPr>
            <a:xfrm>
              <a:off x="7739460" y="99049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281B27-E1A6-4576-93C2-E75F7D1B740D}"/>
              </a:ext>
            </a:extLst>
          </p:cNvPr>
          <p:cNvSpPr txBox="1"/>
          <p:nvPr/>
        </p:nvSpPr>
        <p:spPr>
          <a:xfrm>
            <a:off x="7423355" y="543970"/>
            <a:ext cx="265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Departure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A2C0F-C38A-4B1B-A5C5-B8871774C56E}"/>
              </a:ext>
            </a:extLst>
          </p:cNvPr>
          <p:cNvSpPr txBox="1"/>
          <p:nvPr/>
        </p:nvSpPr>
        <p:spPr>
          <a:xfrm>
            <a:off x="7423355" y="3483090"/>
            <a:ext cx="265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Arrival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082A8C6-71A9-48C9-97DE-61C5B33C7A3B}"/>
              </a:ext>
            </a:extLst>
          </p:cNvPr>
          <p:cNvSpPr/>
          <p:nvPr/>
        </p:nvSpPr>
        <p:spPr>
          <a:xfrm rot="19993394">
            <a:off x="6987117" y="1629972"/>
            <a:ext cx="1311876" cy="857258"/>
          </a:xfrm>
          <a:prstGeom prst="arc">
            <a:avLst>
              <a:gd name="adj1" fmla="val 11601940"/>
              <a:gd name="adj2" fmla="val 19328785"/>
            </a:avLst>
          </a:prstGeom>
          <a:ln w="190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993DAE8-00E5-4E49-8C9A-8C064C88B767}"/>
              </a:ext>
            </a:extLst>
          </p:cNvPr>
          <p:cNvSpPr/>
          <p:nvPr/>
        </p:nvSpPr>
        <p:spPr>
          <a:xfrm rot="2540159">
            <a:off x="9346772" y="1029735"/>
            <a:ext cx="1902244" cy="857258"/>
          </a:xfrm>
          <a:prstGeom prst="arc">
            <a:avLst>
              <a:gd name="adj1" fmla="val 12639573"/>
              <a:gd name="adj2" fmla="val 19328785"/>
            </a:avLst>
          </a:prstGeom>
          <a:ln w="190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1A4F4-C62B-4FD7-950C-CE8A43977C8C}"/>
              </a:ext>
            </a:extLst>
          </p:cNvPr>
          <p:cNvSpPr txBox="1"/>
          <p:nvPr/>
        </p:nvSpPr>
        <p:spPr>
          <a:xfrm>
            <a:off x="6524127" y="2606019"/>
            <a:ext cx="14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Inward 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925A7-6ACB-4081-B31C-1F612C391294}"/>
              </a:ext>
            </a:extLst>
          </p:cNvPr>
          <p:cNvSpPr txBox="1"/>
          <p:nvPr/>
        </p:nvSpPr>
        <p:spPr>
          <a:xfrm>
            <a:off x="9570709" y="2563326"/>
            <a:ext cx="14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Outward (</a:t>
            </a:r>
            <a:r>
              <a:rPr lang="en-US" i="1" dirty="0"/>
              <a:t>o</a:t>
            </a:r>
            <a:r>
              <a:rPr lang="en-US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2EE4C-6D99-4048-AE51-AEF05820F8C7}"/>
              </a:ext>
            </a:extLst>
          </p:cNvPr>
          <p:cNvGrpSpPr/>
          <p:nvPr/>
        </p:nvGrpSpPr>
        <p:grpSpPr>
          <a:xfrm>
            <a:off x="9339044" y="4217500"/>
            <a:ext cx="1828800" cy="1991007"/>
            <a:chOff x="6336912" y="4081026"/>
            <a:chExt cx="1828800" cy="1991007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7355FE1-07EE-44A9-A1AA-0E81A862F912}"/>
                </a:ext>
              </a:extLst>
            </p:cNvPr>
            <p:cNvSpPr/>
            <p:nvPr/>
          </p:nvSpPr>
          <p:spPr>
            <a:xfrm rot="19993394">
              <a:off x="6612787" y="4851783"/>
              <a:ext cx="1206043" cy="1220250"/>
            </a:xfrm>
            <a:prstGeom prst="arc">
              <a:avLst>
                <a:gd name="adj1" fmla="val 11601940"/>
                <a:gd name="adj2" fmla="val 21233172"/>
              </a:avLst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D6DD1641-8992-4DAE-B891-47E4A4199313}"/>
                </a:ext>
              </a:extLst>
            </p:cNvPr>
            <p:cNvSpPr/>
            <p:nvPr/>
          </p:nvSpPr>
          <p:spPr>
            <a:xfrm rot="19993394">
              <a:off x="6968703" y="4767069"/>
              <a:ext cx="829963" cy="1220250"/>
            </a:xfrm>
            <a:prstGeom prst="arc">
              <a:avLst>
                <a:gd name="adj1" fmla="val 21236583"/>
                <a:gd name="adj2" fmla="val 2020275"/>
              </a:avLst>
            </a:prstGeom>
            <a:ln w="19050">
              <a:solidFill>
                <a:schemeClr val="accent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C6FFA95-C458-4D96-969C-0D13CAD5DD6D}"/>
                </a:ext>
              </a:extLst>
            </p:cNvPr>
            <p:cNvGrpSpPr/>
            <p:nvPr/>
          </p:nvGrpSpPr>
          <p:grpSpPr>
            <a:xfrm>
              <a:off x="6336912" y="4081026"/>
              <a:ext cx="1828800" cy="1828800"/>
              <a:chOff x="6336912" y="4081026"/>
              <a:chExt cx="1828800" cy="18288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438DD2C-47CE-4358-9E5D-F9AC4132F025}"/>
                  </a:ext>
                </a:extLst>
              </p:cNvPr>
              <p:cNvGrpSpPr/>
              <p:nvPr/>
            </p:nvGrpSpPr>
            <p:grpSpPr>
              <a:xfrm>
                <a:off x="6336912" y="4081026"/>
                <a:ext cx="1828800" cy="1828800"/>
                <a:chOff x="6194598" y="750649"/>
                <a:chExt cx="1828800" cy="182880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C24A600-ECFC-49AF-B19D-2345DF7C81B3}"/>
                    </a:ext>
                  </a:extLst>
                </p:cNvPr>
                <p:cNvGrpSpPr/>
                <p:nvPr/>
              </p:nvGrpSpPr>
              <p:grpSpPr>
                <a:xfrm>
                  <a:off x="6194598" y="750649"/>
                  <a:ext cx="1828800" cy="1828800"/>
                  <a:chOff x="6194598" y="750649"/>
                  <a:chExt cx="1828800" cy="18288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52B63D7-5745-42FC-B469-59275544D455}"/>
                      </a:ext>
                    </a:extLst>
                  </p:cNvPr>
                  <p:cNvSpPr/>
                  <p:nvPr/>
                </p:nvSpPr>
                <p:spPr>
                  <a:xfrm>
                    <a:off x="6194598" y="750649"/>
                    <a:ext cx="1828800" cy="18288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E30D7E1-5953-46EF-A3AB-1CBF6BAAA648}"/>
                      </a:ext>
                    </a:extLst>
                  </p:cNvPr>
                  <p:cNvSpPr/>
                  <p:nvPr/>
                </p:nvSpPr>
                <p:spPr>
                  <a:xfrm>
                    <a:off x="7017558" y="1573609"/>
                    <a:ext cx="182880" cy="18288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Multiplication Sign 28">
                  <a:extLst>
                    <a:ext uri="{FF2B5EF4-FFF2-40B4-BE49-F238E27FC236}">
                      <a16:creationId xmlns:a16="http://schemas.microsoft.com/office/drawing/2014/main" id="{B8F15045-39E2-4A10-A364-8860B5987961}"/>
                    </a:ext>
                  </a:extLst>
                </p:cNvPr>
                <p:cNvSpPr/>
                <p:nvPr/>
              </p:nvSpPr>
              <p:spPr>
                <a:xfrm rot="2572831">
                  <a:off x="6387734" y="2242244"/>
                  <a:ext cx="182880" cy="182880"/>
                </a:xfrm>
                <a:prstGeom prst="mathMultiply">
                  <a:avLst/>
                </a:prstGeom>
                <a:solidFill>
                  <a:schemeClr val="tx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818FAB-EBEC-408C-A8A5-4D88ECC8E43A}"/>
                  </a:ext>
                </a:extLst>
              </p:cNvPr>
              <p:cNvSpPr txBox="1"/>
              <p:nvPr/>
            </p:nvSpPr>
            <p:spPr>
              <a:xfrm>
                <a:off x="6518845" y="4320667"/>
                <a:ext cx="1454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Outward (</a:t>
                </a:r>
                <a:r>
                  <a:rPr lang="en-US" i="1" dirty="0"/>
                  <a:t>o</a:t>
                </a:r>
                <a:r>
                  <a:rPr lang="en-US" dirty="0"/>
                  <a:t>)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319F3A-4103-4A57-A512-E4D607D419AD}"/>
              </a:ext>
            </a:extLst>
          </p:cNvPr>
          <p:cNvGrpSpPr/>
          <p:nvPr/>
        </p:nvGrpSpPr>
        <p:grpSpPr>
          <a:xfrm>
            <a:off x="6321086" y="4217500"/>
            <a:ext cx="2043331" cy="2077178"/>
            <a:chOff x="9339044" y="4081026"/>
            <a:chExt cx="2043331" cy="20771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C6BC5A-251E-4133-BCCF-A5B3723CBC38}"/>
                </a:ext>
              </a:extLst>
            </p:cNvPr>
            <p:cNvGrpSpPr/>
            <p:nvPr/>
          </p:nvGrpSpPr>
          <p:grpSpPr>
            <a:xfrm>
              <a:off x="9339044" y="4081026"/>
              <a:ext cx="1828800" cy="1828800"/>
              <a:chOff x="6194598" y="750649"/>
              <a:chExt cx="1828800" cy="18288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61FFFAB-C8EA-4A27-B491-F71417DBCC8B}"/>
                  </a:ext>
                </a:extLst>
              </p:cNvPr>
              <p:cNvGrpSpPr/>
              <p:nvPr/>
            </p:nvGrpSpPr>
            <p:grpSpPr>
              <a:xfrm>
                <a:off x="6194598" y="750649"/>
                <a:ext cx="1828800" cy="1828800"/>
                <a:chOff x="6194598" y="750649"/>
                <a:chExt cx="1828800" cy="18288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ECBCD9C-5479-4115-A4B2-0476C8E0F1C0}"/>
                    </a:ext>
                  </a:extLst>
                </p:cNvPr>
                <p:cNvSpPr/>
                <p:nvPr/>
              </p:nvSpPr>
              <p:spPr>
                <a:xfrm>
                  <a:off x="6194598" y="750649"/>
                  <a:ext cx="1828800" cy="18288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DC12B73-9B6D-406E-9114-3C4B2FF5D0D4}"/>
                    </a:ext>
                  </a:extLst>
                </p:cNvPr>
                <p:cNvSpPr/>
                <p:nvPr/>
              </p:nvSpPr>
              <p:spPr>
                <a:xfrm>
                  <a:off x="7017558" y="1573609"/>
                  <a:ext cx="182880" cy="18288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Multiplication Sign 37">
                <a:extLst>
                  <a:ext uri="{FF2B5EF4-FFF2-40B4-BE49-F238E27FC236}">
                    <a16:creationId xmlns:a16="http://schemas.microsoft.com/office/drawing/2014/main" id="{761664DD-06E2-4AE9-9841-F6E1E7CBFE62}"/>
                  </a:ext>
                </a:extLst>
              </p:cNvPr>
              <p:cNvSpPr/>
              <p:nvPr/>
            </p:nvSpPr>
            <p:spPr>
              <a:xfrm rot="2572831">
                <a:off x="6387734" y="2242244"/>
                <a:ext cx="182880" cy="18288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9926DF0-474F-4273-BDAD-DA4C69BB263F}"/>
                </a:ext>
              </a:extLst>
            </p:cNvPr>
            <p:cNvSpPr/>
            <p:nvPr/>
          </p:nvSpPr>
          <p:spPr>
            <a:xfrm rot="1855325" flipV="1">
              <a:off x="9520348" y="4315050"/>
              <a:ext cx="1826214" cy="1833075"/>
            </a:xfrm>
            <a:prstGeom prst="arc">
              <a:avLst>
                <a:gd name="adj1" fmla="val 14597504"/>
                <a:gd name="adj2" fmla="val 19328785"/>
              </a:avLst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70119EE-7EF0-4F88-8673-F5CBEF4A281A}"/>
                </a:ext>
              </a:extLst>
            </p:cNvPr>
            <p:cNvSpPr/>
            <p:nvPr/>
          </p:nvSpPr>
          <p:spPr>
            <a:xfrm rot="1855325" flipV="1">
              <a:off x="9484535" y="4215555"/>
              <a:ext cx="1897840" cy="1942649"/>
            </a:xfrm>
            <a:prstGeom prst="arc">
              <a:avLst>
                <a:gd name="adj1" fmla="val 19341245"/>
                <a:gd name="adj2" fmla="val 21278759"/>
              </a:avLst>
            </a:prstGeom>
            <a:ln w="19050">
              <a:solidFill>
                <a:schemeClr val="accent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0B38C6-FF46-4E80-9507-D0966AC59E5E}"/>
                </a:ext>
              </a:extLst>
            </p:cNvPr>
            <p:cNvSpPr txBox="1"/>
            <p:nvPr/>
          </p:nvSpPr>
          <p:spPr>
            <a:xfrm>
              <a:off x="9565427" y="4277974"/>
              <a:ext cx="1454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Inward (</a:t>
              </a:r>
              <a:r>
                <a:rPr lang="en-US" i="1" dirty="0" err="1"/>
                <a:t>i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ACCA-2B87-4F47-B6DE-87CC647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Current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4931-0CC7-42BE-B29F-2E677EE1F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 coverage for large majority </a:t>
                </a:r>
                <a:br>
                  <a:rPr lang="en-US" dirty="0"/>
                </a:br>
                <a:r>
                  <a:rPr lang="en-US" dirty="0"/>
                  <a:t>of </a:t>
                </a:r>
                <a:r>
                  <a:rPr lang="en-US" b="1" dirty="0">
                    <a:solidFill>
                      <a:schemeClr val="accent4"/>
                    </a:solidFill>
                  </a:rPr>
                  <a:t>useful families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Coverage of initial Solar Phase Angle </a:t>
                </a:r>
                <a:r>
                  <a:rPr lang="en-US" b="1" dirty="0">
                    <a:solidFill>
                      <a:schemeClr val="accent4"/>
                    </a:solidFill>
                  </a:rPr>
                  <a:t>shrinks</a:t>
                </a:r>
                <a:r>
                  <a:rPr lang="en-US" dirty="0"/>
                  <a:t> as dataset time of flights increase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4931-0CC7-42BE-B29F-2E677EE1F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96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92984-B4BD-47AA-8987-5AB83DAA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ECD5A-2D8A-46DB-BDA5-33B680D9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321" y="789493"/>
            <a:ext cx="6511112" cy="5033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E8A35F-184D-4657-BB57-0397A450BE4B}"/>
              </a:ext>
            </a:extLst>
          </p:cNvPr>
          <p:cNvSpPr/>
          <p:nvPr/>
        </p:nvSpPr>
        <p:spPr>
          <a:xfrm>
            <a:off x="7294880" y="1107440"/>
            <a:ext cx="3302000" cy="3718560"/>
          </a:xfrm>
          <a:custGeom>
            <a:avLst/>
            <a:gdLst>
              <a:gd name="connsiteX0" fmla="*/ 0 w 3319504"/>
              <a:gd name="connsiteY0" fmla="*/ 3149838 h 3149838"/>
              <a:gd name="connsiteX1" fmla="*/ 782320 w 3319504"/>
              <a:gd name="connsiteY1" fmla="*/ 2702798 h 3149838"/>
              <a:gd name="connsiteX2" fmla="*/ 1554480 w 3319504"/>
              <a:gd name="connsiteY2" fmla="*/ 2377678 h 3149838"/>
              <a:gd name="connsiteX3" fmla="*/ 2214880 w 3319504"/>
              <a:gd name="connsiteY3" fmla="*/ 2052558 h 3149838"/>
              <a:gd name="connsiteX4" fmla="*/ 2611120 w 3319504"/>
              <a:gd name="connsiteY4" fmla="*/ 1656318 h 3149838"/>
              <a:gd name="connsiteX5" fmla="*/ 2875280 w 3319504"/>
              <a:gd name="connsiteY5" fmla="*/ 1270238 h 3149838"/>
              <a:gd name="connsiteX6" fmla="*/ 3048000 w 3319504"/>
              <a:gd name="connsiteY6" fmla="*/ 843518 h 3149838"/>
              <a:gd name="connsiteX7" fmla="*/ 3169920 w 3319504"/>
              <a:gd name="connsiteY7" fmla="*/ 447278 h 3149838"/>
              <a:gd name="connsiteX8" fmla="*/ 3291840 w 3319504"/>
              <a:gd name="connsiteY8" fmla="*/ 238 h 3149838"/>
              <a:gd name="connsiteX0" fmla="*/ 0 w 3291840"/>
              <a:gd name="connsiteY0" fmla="*/ 3149600 h 3149600"/>
              <a:gd name="connsiteX1" fmla="*/ 782320 w 3291840"/>
              <a:gd name="connsiteY1" fmla="*/ 2702560 h 3149600"/>
              <a:gd name="connsiteX2" fmla="*/ 1554480 w 3291840"/>
              <a:gd name="connsiteY2" fmla="*/ 2377440 h 3149600"/>
              <a:gd name="connsiteX3" fmla="*/ 2214880 w 3291840"/>
              <a:gd name="connsiteY3" fmla="*/ 2052320 h 3149600"/>
              <a:gd name="connsiteX4" fmla="*/ 2611120 w 3291840"/>
              <a:gd name="connsiteY4" fmla="*/ 1656080 h 3149600"/>
              <a:gd name="connsiteX5" fmla="*/ 2875280 w 3291840"/>
              <a:gd name="connsiteY5" fmla="*/ 1270000 h 3149600"/>
              <a:gd name="connsiteX6" fmla="*/ 3048000 w 3291840"/>
              <a:gd name="connsiteY6" fmla="*/ 843280 h 3149600"/>
              <a:gd name="connsiteX7" fmla="*/ 3169920 w 3291840"/>
              <a:gd name="connsiteY7" fmla="*/ 447040 h 3149600"/>
              <a:gd name="connsiteX8" fmla="*/ 3291840 w 3291840"/>
              <a:gd name="connsiteY8" fmla="*/ 0 h 3149600"/>
              <a:gd name="connsiteX0" fmla="*/ 0 w 3291840"/>
              <a:gd name="connsiteY0" fmla="*/ 3149600 h 3149600"/>
              <a:gd name="connsiteX1" fmla="*/ 254000 w 3291840"/>
              <a:gd name="connsiteY1" fmla="*/ 2976880 h 3149600"/>
              <a:gd name="connsiteX2" fmla="*/ 782320 w 3291840"/>
              <a:gd name="connsiteY2" fmla="*/ 2702560 h 3149600"/>
              <a:gd name="connsiteX3" fmla="*/ 1554480 w 3291840"/>
              <a:gd name="connsiteY3" fmla="*/ 2377440 h 3149600"/>
              <a:gd name="connsiteX4" fmla="*/ 2214880 w 3291840"/>
              <a:gd name="connsiteY4" fmla="*/ 2052320 h 3149600"/>
              <a:gd name="connsiteX5" fmla="*/ 2611120 w 3291840"/>
              <a:gd name="connsiteY5" fmla="*/ 1656080 h 3149600"/>
              <a:gd name="connsiteX6" fmla="*/ 2875280 w 3291840"/>
              <a:gd name="connsiteY6" fmla="*/ 1270000 h 3149600"/>
              <a:gd name="connsiteX7" fmla="*/ 3048000 w 3291840"/>
              <a:gd name="connsiteY7" fmla="*/ 843280 h 3149600"/>
              <a:gd name="connsiteX8" fmla="*/ 3169920 w 3291840"/>
              <a:gd name="connsiteY8" fmla="*/ 447040 h 3149600"/>
              <a:gd name="connsiteX9" fmla="*/ 3291840 w 3291840"/>
              <a:gd name="connsiteY9" fmla="*/ 0 h 3149600"/>
              <a:gd name="connsiteX0" fmla="*/ 0 w 3302000"/>
              <a:gd name="connsiteY0" fmla="*/ 3718560 h 3718560"/>
              <a:gd name="connsiteX1" fmla="*/ 264160 w 3302000"/>
              <a:gd name="connsiteY1" fmla="*/ 2976880 h 3718560"/>
              <a:gd name="connsiteX2" fmla="*/ 792480 w 3302000"/>
              <a:gd name="connsiteY2" fmla="*/ 2702560 h 3718560"/>
              <a:gd name="connsiteX3" fmla="*/ 1564640 w 3302000"/>
              <a:gd name="connsiteY3" fmla="*/ 2377440 h 3718560"/>
              <a:gd name="connsiteX4" fmla="*/ 2225040 w 3302000"/>
              <a:gd name="connsiteY4" fmla="*/ 2052320 h 3718560"/>
              <a:gd name="connsiteX5" fmla="*/ 2621280 w 3302000"/>
              <a:gd name="connsiteY5" fmla="*/ 1656080 h 3718560"/>
              <a:gd name="connsiteX6" fmla="*/ 2885440 w 3302000"/>
              <a:gd name="connsiteY6" fmla="*/ 1270000 h 3718560"/>
              <a:gd name="connsiteX7" fmla="*/ 3058160 w 3302000"/>
              <a:gd name="connsiteY7" fmla="*/ 843280 h 3718560"/>
              <a:gd name="connsiteX8" fmla="*/ 3180080 w 3302000"/>
              <a:gd name="connsiteY8" fmla="*/ 447040 h 3718560"/>
              <a:gd name="connsiteX9" fmla="*/ 3302000 w 3302000"/>
              <a:gd name="connsiteY9" fmla="*/ 0 h 3718560"/>
              <a:gd name="connsiteX0" fmla="*/ 25966 w 3327966"/>
              <a:gd name="connsiteY0" fmla="*/ 3718560 h 3718560"/>
              <a:gd name="connsiteX1" fmla="*/ 56446 w 3327966"/>
              <a:gd name="connsiteY1" fmla="*/ 3169920 h 3718560"/>
              <a:gd name="connsiteX2" fmla="*/ 818446 w 3327966"/>
              <a:gd name="connsiteY2" fmla="*/ 2702560 h 3718560"/>
              <a:gd name="connsiteX3" fmla="*/ 1590606 w 3327966"/>
              <a:gd name="connsiteY3" fmla="*/ 2377440 h 3718560"/>
              <a:gd name="connsiteX4" fmla="*/ 2251006 w 3327966"/>
              <a:gd name="connsiteY4" fmla="*/ 2052320 h 3718560"/>
              <a:gd name="connsiteX5" fmla="*/ 2647246 w 3327966"/>
              <a:gd name="connsiteY5" fmla="*/ 1656080 h 3718560"/>
              <a:gd name="connsiteX6" fmla="*/ 2911406 w 3327966"/>
              <a:gd name="connsiteY6" fmla="*/ 1270000 h 3718560"/>
              <a:gd name="connsiteX7" fmla="*/ 3084126 w 3327966"/>
              <a:gd name="connsiteY7" fmla="*/ 843280 h 3718560"/>
              <a:gd name="connsiteX8" fmla="*/ 3206046 w 3327966"/>
              <a:gd name="connsiteY8" fmla="*/ 447040 h 3718560"/>
              <a:gd name="connsiteX9" fmla="*/ 3327966 w 3327966"/>
              <a:gd name="connsiteY9" fmla="*/ 0 h 3718560"/>
              <a:gd name="connsiteX0" fmla="*/ 0 w 3302000"/>
              <a:gd name="connsiteY0" fmla="*/ 3718560 h 3718560"/>
              <a:gd name="connsiteX1" fmla="*/ 30480 w 3302000"/>
              <a:gd name="connsiteY1" fmla="*/ 3169920 h 3718560"/>
              <a:gd name="connsiteX2" fmla="*/ 792480 w 3302000"/>
              <a:gd name="connsiteY2" fmla="*/ 2702560 h 3718560"/>
              <a:gd name="connsiteX3" fmla="*/ 1564640 w 3302000"/>
              <a:gd name="connsiteY3" fmla="*/ 2377440 h 3718560"/>
              <a:gd name="connsiteX4" fmla="*/ 2225040 w 3302000"/>
              <a:gd name="connsiteY4" fmla="*/ 2052320 h 3718560"/>
              <a:gd name="connsiteX5" fmla="*/ 2621280 w 3302000"/>
              <a:gd name="connsiteY5" fmla="*/ 1656080 h 3718560"/>
              <a:gd name="connsiteX6" fmla="*/ 2885440 w 3302000"/>
              <a:gd name="connsiteY6" fmla="*/ 1270000 h 3718560"/>
              <a:gd name="connsiteX7" fmla="*/ 3058160 w 3302000"/>
              <a:gd name="connsiteY7" fmla="*/ 843280 h 3718560"/>
              <a:gd name="connsiteX8" fmla="*/ 3180080 w 3302000"/>
              <a:gd name="connsiteY8" fmla="*/ 447040 h 3718560"/>
              <a:gd name="connsiteX9" fmla="*/ 3302000 w 3302000"/>
              <a:gd name="connsiteY9" fmla="*/ 0 h 3718560"/>
              <a:gd name="connsiteX0" fmla="*/ 0 w 3302000"/>
              <a:gd name="connsiteY0" fmla="*/ 3718560 h 3718560"/>
              <a:gd name="connsiteX1" fmla="*/ 30480 w 3302000"/>
              <a:gd name="connsiteY1" fmla="*/ 3169920 h 3718560"/>
              <a:gd name="connsiteX2" fmla="*/ 792480 w 3302000"/>
              <a:gd name="connsiteY2" fmla="*/ 2702560 h 3718560"/>
              <a:gd name="connsiteX3" fmla="*/ 1564640 w 3302000"/>
              <a:gd name="connsiteY3" fmla="*/ 2377440 h 3718560"/>
              <a:gd name="connsiteX4" fmla="*/ 2225040 w 3302000"/>
              <a:gd name="connsiteY4" fmla="*/ 2052320 h 3718560"/>
              <a:gd name="connsiteX5" fmla="*/ 2621280 w 3302000"/>
              <a:gd name="connsiteY5" fmla="*/ 1656080 h 3718560"/>
              <a:gd name="connsiteX6" fmla="*/ 2885440 w 3302000"/>
              <a:gd name="connsiteY6" fmla="*/ 1270000 h 3718560"/>
              <a:gd name="connsiteX7" fmla="*/ 3058160 w 3302000"/>
              <a:gd name="connsiteY7" fmla="*/ 843280 h 3718560"/>
              <a:gd name="connsiteX8" fmla="*/ 3180080 w 3302000"/>
              <a:gd name="connsiteY8" fmla="*/ 447040 h 3718560"/>
              <a:gd name="connsiteX9" fmla="*/ 3302000 w 3302000"/>
              <a:gd name="connsiteY9" fmla="*/ 0 h 371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02000" h="3718560">
                <a:moveTo>
                  <a:pt x="0" y="3718560"/>
                </a:moveTo>
                <a:cubicBezTo>
                  <a:pt x="42333" y="3689773"/>
                  <a:pt x="1693" y="3447627"/>
                  <a:pt x="30480" y="3169920"/>
                </a:cubicBezTo>
                <a:cubicBezTo>
                  <a:pt x="282787" y="2861733"/>
                  <a:pt x="536787" y="2834640"/>
                  <a:pt x="792480" y="2702560"/>
                </a:cubicBezTo>
                <a:cubicBezTo>
                  <a:pt x="1048173" y="2570480"/>
                  <a:pt x="1325880" y="2485813"/>
                  <a:pt x="1564640" y="2377440"/>
                </a:cubicBezTo>
                <a:cubicBezTo>
                  <a:pt x="1803400" y="2269067"/>
                  <a:pt x="2048933" y="2172547"/>
                  <a:pt x="2225040" y="2052320"/>
                </a:cubicBezTo>
                <a:cubicBezTo>
                  <a:pt x="2401147" y="1932093"/>
                  <a:pt x="2511213" y="1786467"/>
                  <a:pt x="2621280" y="1656080"/>
                </a:cubicBezTo>
                <a:cubicBezTo>
                  <a:pt x="2731347" y="1525693"/>
                  <a:pt x="2812627" y="1405467"/>
                  <a:pt x="2885440" y="1270000"/>
                </a:cubicBezTo>
                <a:cubicBezTo>
                  <a:pt x="2958253" y="1134533"/>
                  <a:pt x="3009053" y="980440"/>
                  <a:pt x="3058160" y="843280"/>
                </a:cubicBezTo>
                <a:cubicBezTo>
                  <a:pt x="3107267" y="706120"/>
                  <a:pt x="3139440" y="587587"/>
                  <a:pt x="3180080" y="447040"/>
                </a:cubicBezTo>
                <a:cubicBezTo>
                  <a:pt x="3220720" y="306493"/>
                  <a:pt x="3173307" y="477520"/>
                  <a:pt x="3302000" y="0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C2820B-A7AB-469B-AA69-CAA5BBD3D5A1}"/>
              </a:ext>
            </a:extLst>
          </p:cNvPr>
          <p:cNvSpPr/>
          <p:nvPr/>
        </p:nvSpPr>
        <p:spPr>
          <a:xfrm>
            <a:off x="10654736" y="965200"/>
            <a:ext cx="602544" cy="3850640"/>
          </a:xfrm>
          <a:custGeom>
            <a:avLst/>
            <a:gdLst>
              <a:gd name="connsiteX0" fmla="*/ 329809 w 461889"/>
              <a:gd name="connsiteY0" fmla="*/ 3312160 h 3312160"/>
              <a:gd name="connsiteX1" fmla="*/ 25009 w 461889"/>
              <a:gd name="connsiteY1" fmla="*/ 2926080 h 3312160"/>
              <a:gd name="connsiteX2" fmla="*/ 25009 w 461889"/>
              <a:gd name="connsiteY2" fmla="*/ 2519680 h 3312160"/>
              <a:gd name="connsiteX3" fmla="*/ 85969 w 461889"/>
              <a:gd name="connsiteY3" fmla="*/ 2103120 h 3312160"/>
              <a:gd name="connsiteX4" fmla="*/ 187569 w 461889"/>
              <a:gd name="connsiteY4" fmla="*/ 1645920 h 3312160"/>
              <a:gd name="connsiteX5" fmla="*/ 238369 w 461889"/>
              <a:gd name="connsiteY5" fmla="*/ 1239520 h 3312160"/>
              <a:gd name="connsiteX6" fmla="*/ 319649 w 461889"/>
              <a:gd name="connsiteY6" fmla="*/ 822960 h 3312160"/>
              <a:gd name="connsiteX7" fmla="*/ 390769 w 461889"/>
              <a:gd name="connsiteY7" fmla="*/ 386080 h 3312160"/>
              <a:gd name="connsiteX8" fmla="*/ 461889 w 461889"/>
              <a:gd name="connsiteY8" fmla="*/ 0 h 3312160"/>
              <a:gd name="connsiteX0" fmla="*/ 580722 w 580722"/>
              <a:gd name="connsiteY0" fmla="*/ 3535680 h 3535680"/>
              <a:gd name="connsiteX1" fmla="*/ 42242 w 580722"/>
              <a:gd name="connsiteY1" fmla="*/ 2926080 h 3535680"/>
              <a:gd name="connsiteX2" fmla="*/ 42242 w 580722"/>
              <a:gd name="connsiteY2" fmla="*/ 2519680 h 3535680"/>
              <a:gd name="connsiteX3" fmla="*/ 103202 w 580722"/>
              <a:gd name="connsiteY3" fmla="*/ 2103120 h 3535680"/>
              <a:gd name="connsiteX4" fmla="*/ 204802 w 580722"/>
              <a:gd name="connsiteY4" fmla="*/ 1645920 h 3535680"/>
              <a:gd name="connsiteX5" fmla="*/ 255602 w 580722"/>
              <a:gd name="connsiteY5" fmla="*/ 1239520 h 3535680"/>
              <a:gd name="connsiteX6" fmla="*/ 336882 w 580722"/>
              <a:gd name="connsiteY6" fmla="*/ 822960 h 3535680"/>
              <a:gd name="connsiteX7" fmla="*/ 408002 w 580722"/>
              <a:gd name="connsiteY7" fmla="*/ 386080 h 3535680"/>
              <a:gd name="connsiteX8" fmla="*/ 479122 w 580722"/>
              <a:gd name="connsiteY8" fmla="*/ 0 h 3535680"/>
              <a:gd name="connsiteX0" fmla="*/ 602544 w 602544"/>
              <a:gd name="connsiteY0" fmla="*/ 3850640 h 3850640"/>
              <a:gd name="connsiteX1" fmla="*/ 43744 w 602544"/>
              <a:gd name="connsiteY1" fmla="*/ 2926080 h 3850640"/>
              <a:gd name="connsiteX2" fmla="*/ 43744 w 602544"/>
              <a:gd name="connsiteY2" fmla="*/ 2519680 h 3850640"/>
              <a:gd name="connsiteX3" fmla="*/ 104704 w 602544"/>
              <a:gd name="connsiteY3" fmla="*/ 2103120 h 3850640"/>
              <a:gd name="connsiteX4" fmla="*/ 206304 w 602544"/>
              <a:gd name="connsiteY4" fmla="*/ 1645920 h 3850640"/>
              <a:gd name="connsiteX5" fmla="*/ 257104 w 602544"/>
              <a:gd name="connsiteY5" fmla="*/ 1239520 h 3850640"/>
              <a:gd name="connsiteX6" fmla="*/ 338384 w 602544"/>
              <a:gd name="connsiteY6" fmla="*/ 822960 h 3850640"/>
              <a:gd name="connsiteX7" fmla="*/ 409504 w 602544"/>
              <a:gd name="connsiteY7" fmla="*/ 386080 h 3850640"/>
              <a:gd name="connsiteX8" fmla="*/ 480624 w 602544"/>
              <a:gd name="connsiteY8" fmla="*/ 0 h 3850640"/>
              <a:gd name="connsiteX0" fmla="*/ 602544 w 602544"/>
              <a:gd name="connsiteY0" fmla="*/ 3850640 h 3850640"/>
              <a:gd name="connsiteX1" fmla="*/ 43744 w 602544"/>
              <a:gd name="connsiteY1" fmla="*/ 2926080 h 3850640"/>
              <a:gd name="connsiteX2" fmla="*/ 43744 w 602544"/>
              <a:gd name="connsiteY2" fmla="*/ 2519680 h 3850640"/>
              <a:gd name="connsiteX3" fmla="*/ 104704 w 602544"/>
              <a:gd name="connsiteY3" fmla="*/ 2103120 h 3850640"/>
              <a:gd name="connsiteX4" fmla="*/ 206304 w 602544"/>
              <a:gd name="connsiteY4" fmla="*/ 1645920 h 3850640"/>
              <a:gd name="connsiteX5" fmla="*/ 257104 w 602544"/>
              <a:gd name="connsiteY5" fmla="*/ 1239520 h 3850640"/>
              <a:gd name="connsiteX6" fmla="*/ 338384 w 602544"/>
              <a:gd name="connsiteY6" fmla="*/ 822960 h 3850640"/>
              <a:gd name="connsiteX7" fmla="*/ 409504 w 602544"/>
              <a:gd name="connsiteY7" fmla="*/ 386080 h 3850640"/>
              <a:gd name="connsiteX8" fmla="*/ 480624 w 602544"/>
              <a:gd name="connsiteY8" fmla="*/ 0 h 385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4" h="3850640">
                <a:moveTo>
                  <a:pt x="602544" y="3850640"/>
                </a:moveTo>
                <a:cubicBezTo>
                  <a:pt x="556824" y="3378200"/>
                  <a:pt x="136877" y="3147907"/>
                  <a:pt x="43744" y="2926080"/>
                </a:cubicBezTo>
                <a:cubicBezTo>
                  <a:pt x="-49389" y="2704253"/>
                  <a:pt x="33584" y="2656840"/>
                  <a:pt x="43744" y="2519680"/>
                </a:cubicBezTo>
                <a:cubicBezTo>
                  <a:pt x="53904" y="2382520"/>
                  <a:pt x="77611" y="2248747"/>
                  <a:pt x="104704" y="2103120"/>
                </a:cubicBezTo>
                <a:cubicBezTo>
                  <a:pt x="131797" y="1957493"/>
                  <a:pt x="180904" y="1789853"/>
                  <a:pt x="206304" y="1645920"/>
                </a:cubicBezTo>
                <a:cubicBezTo>
                  <a:pt x="231704" y="1501987"/>
                  <a:pt x="235091" y="1376680"/>
                  <a:pt x="257104" y="1239520"/>
                </a:cubicBezTo>
                <a:cubicBezTo>
                  <a:pt x="279117" y="1102360"/>
                  <a:pt x="312984" y="965200"/>
                  <a:pt x="338384" y="822960"/>
                </a:cubicBezTo>
                <a:cubicBezTo>
                  <a:pt x="363784" y="680720"/>
                  <a:pt x="385797" y="523240"/>
                  <a:pt x="409504" y="386080"/>
                </a:cubicBezTo>
                <a:cubicBezTo>
                  <a:pt x="433211" y="248920"/>
                  <a:pt x="446757" y="84667"/>
                  <a:pt x="480624" y="0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D178E-F446-42C0-8A9A-08DD3063505F}"/>
              </a:ext>
            </a:extLst>
          </p:cNvPr>
          <p:cNvSpPr txBox="1"/>
          <p:nvPr/>
        </p:nvSpPr>
        <p:spPr>
          <a:xfrm rot="19025510">
            <a:off x="8612204" y="2448560"/>
            <a:ext cx="19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Dataset Shrinking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07DBB-C300-4DA6-933F-8A347E05E4AB}"/>
              </a:ext>
            </a:extLst>
          </p:cNvPr>
          <p:cNvSpPr txBox="1"/>
          <p:nvPr/>
        </p:nvSpPr>
        <p:spPr>
          <a:xfrm rot="5143517">
            <a:off x="10075829" y="3262375"/>
            <a:ext cx="19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Dataset Shrinking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9EF7D-3A07-47D2-A967-AFC460E42F02}"/>
              </a:ext>
            </a:extLst>
          </p:cNvPr>
          <p:cNvSpPr txBox="1"/>
          <p:nvPr/>
        </p:nvSpPr>
        <p:spPr>
          <a:xfrm>
            <a:off x="9964633" y="5814611"/>
            <a:ext cx="22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Credit: Lantoine</a:t>
            </a:r>
          </a:p>
        </p:txBody>
      </p:sp>
    </p:spTree>
    <p:extLst>
      <p:ext uri="{BB962C8B-B14F-4D97-AF65-F5344CB8AC3E}">
        <p14:creationId xmlns:p14="http://schemas.microsoft.com/office/powerpoint/2010/main" val="39548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93B7F-A0AA-4CC1-B2E8-C5B9FF955994}"/>
              </a:ext>
            </a:extLst>
          </p:cNvPr>
          <p:cNvCxnSpPr>
            <a:cxnSpLocks/>
          </p:cNvCxnSpPr>
          <p:nvPr/>
        </p:nvCxnSpPr>
        <p:spPr>
          <a:xfrm>
            <a:off x="3014980" y="2885440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17663A-D944-40BE-8B7B-C25EB50C375D}"/>
              </a:ext>
            </a:extLst>
          </p:cNvPr>
          <p:cNvCxnSpPr>
            <a:cxnSpLocks/>
          </p:cNvCxnSpPr>
          <p:nvPr/>
        </p:nvCxnSpPr>
        <p:spPr>
          <a:xfrm>
            <a:off x="3014980" y="3965759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98765F-B1A6-4011-AEC9-A9F5723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782560" cy="567267"/>
          </a:xfrm>
        </p:spPr>
        <p:txBody>
          <a:bodyPr/>
          <a:lstStyle/>
          <a:p>
            <a:r>
              <a:rPr lang="en-US" dirty="0"/>
              <a:t>Methodology of Building Multi-Rev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AD042-9A54-4366-886F-FE8F2E4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7AB63C-71A5-40F7-B49C-420A7CF3313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211320" y="2519680"/>
            <a:ext cx="12700" cy="2160638"/>
          </a:xfrm>
          <a:prstGeom prst="bentConnector3">
            <a:avLst>
              <a:gd name="adj1" fmla="val 372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0D9B03-6316-431B-8627-21308B01387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4048" y="2135146"/>
            <a:ext cx="3448234" cy="2373630"/>
          </a:xfrm>
          <a:prstGeom prst="bentConnector3">
            <a:avLst>
              <a:gd name="adj1" fmla="val -66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F208EC-DFC9-4103-BE0C-049825219D3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2052413" y="1191353"/>
            <a:ext cx="556074" cy="136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/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Latitudes 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8A53E-513A-4C82-920D-62C808E0863E}"/>
              </a:ext>
            </a:extLst>
          </p:cNvPr>
          <p:cNvSpPr/>
          <p:nvPr/>
        </p:nvSpPr>
        <p:spPr>
          <a:xfrm>
            <a:off x="1818640" y="3234239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Solution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464F762-7A31-4B92-AFBE-998C90462283}"/>
              </a:ext>
            </a:extLst>
          </p:cNvPr>
          <p:cNvSpPr/>
          <p:nvPr/>
        </p:nvSpPr>
        <p:spPr>
          <a:xfrm>
            <a:off x="1818640" y="4314558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/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 </a:t>
                </a:r>
              </a:p>
            </p:txBody>
          </p:sp>
        </mc:Choice>
        <mc:Fallback xmlns="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37F5C55A-9330-4DAD-A9C0-1EF59EDE2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3"/>
          <a:stretch/>
        </p:blipFill>
        <p:spPr>
          <a:xfrm>
            <a:off x="4932362" y="760677"/>
            <a:ext cx="7610475" cy="58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93B7F-A0AA-4CC1-B2E8-C5B9FF955994}"/>
              </a:ext>
            </a:extLst>
          </p:cNvPr>
          <p:cNvCxnSpPr>
            <a:cxnSpLocks/>
          </p:cNvCxnSpPr>
          <p:nvPr/>
        </p:nvCxnSpPr>
        <p:spPr>
          <a:xfrm>
            <a:off x="3014980" y="2885440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17663A-D944-40BE-8B7B-C25EB50C375D}"/>
              </a:ext>
            </a:extLst>
          </p:cNvPr>
          <p:cNvCxnSpPr>
            <a:cxnSpLocks/>
          </p:cNvCxnSpPr>
          <p:nvPr/>
        </p:nvCxnSpPr>
        <p:spPr>
          <a:xfrm>
            <a:off x="3014980" y="3965759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98765F-B1A6-4011-AEC9-A9F5723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782560" cy="567267"/>
          </a:xfrm>
        </p:spPr>
        <p:txBody>
          <a:bodyPr/>
          <a:lstStyle/>
          <a:p>
            <a:r>
              <a:rPr lang="en-US" dirty="0"/>
              <a:t>Methodology of Building Multi-Rev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AD042-9A54-4366-886F-FE8F2E4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7</a:t>
            </a:fld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7AB63C-71A5-40F7-B49C-420A7CF3313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211320" y="2519680"/>
            <a:ext cx="12700" cy="2160638"/>
          </a:xfrm>
          <a:prstGeom prst="bentConnector3">
            <a:avLst>
              <a:gd name="adj1" fmla="val 372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0D9B03-6316-431B-8627-21308B01387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4048" y="2135146"/>
            <a:ext cx="3448234" cy="2373630"/>
          </a:xfrm>
          <a:prstGeom prst="bentConnector3">
            <a:avLst>
              <a:gd name="adj1" fmla="val -66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F208EC-DFC9-4103-BE0C-049825219D3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2052413" y="1191353"/>
            <a:ext cx="556074" cy="136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/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Latitudes 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8A53E-513A-4C82-920D-62C808E0863E}"/>
              </a:ext>
            </a:extLst>
          </p:cNvPr>
          <p:cNvSpPr/>
          <p:nvPr/>
        </p:nvSpPr>
        <p:spPr>
          <a:xfrm>
            <a:off x="1818640" y="3234239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Solution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464F762-7A31-4B92-AFBE-998C90462283}"/>
              </a:ext>
            </a:extLst>
          </p:cNvPr>
          <p:cNvSpPr/>
          <p:nvPr/>
        </p:nvSpPr>
        <p:spPr>
          <a:xfrm>
            <a:off x="1818640" y="4314558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/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 </a:t>
                </a:r>
              </a:p>
            </p:txBody>
          </p:sp>
        </mc:Choice>
        <mc:Fallback xmlns="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37F5C55A-9330-4DAD-A9C0-1EF59EDE2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3"/>
          <a:stretch/>
        </p:blipFill>
        <p:spPr>
          <a:xfrm>
            <a:off x="4932362" y="760677"/>
            <a:ext cx="7610475" cy="5833163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D8024D6-29B5-42A7-A854-A0091E8BC7F4}"/>
              </a:ext>
            </a:extLst>
          </p:cNvPr>
          <p:cNvSpPr/>
          <p:nvPr/>
        </p:nvSpPr>
        <p:spPr>
          <a:xfrm>
            <a:off x="6878320" y="3234239"/>
            <a:ext cx="365760" cy="2221681"/>
          </a:xfrm>
          <a:prstGeom prst="flowChartProcess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B1B220A-5E69-41C9-9905-0CE972AFCA87}"/>
              </a:ext>
            </a:extLst>
          </p:cNvPr>
          <p:cNvSpPr/>
          <p:nvPr/>
        </p:nvSpPr>
        <p:spPr>
          <a:xfrm>
            <a:off x="8290559" y="3203717"/>
            <a:ext cx="365760" cy="1317483"/>
          </a:xfrm>
          <a:prstGeom prst="flowChartProcess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BD2150E-FE7E-4B29-87FB-93CEFA79EB2E}"/>
              </a:ext>
            </a:extLst>
          </p:cNvPr>
          <p:cNvSpPr/>
          <p:nvPr/>
        </p:nvSpPr>
        <p:spPr>
          <a:xfrm>
            <a:off x="11013439" y="3099270"/>
            <a:ext cx="365760" cy="445381"/>
          </a:xfrm>
          <a:prstGeom prst="flowChartProcess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97E5-E759-4E51-B748-45C0277A1B48}"/>
              </a:ext>
            </a:extLst>
          </p:cNvPr>
          <p:cNvSpPr txBox="1"/>
          <p:nvPr/>
        </p:nvSpPr>
        <p:spPr>
          <a:xfrm>
            <a:off x="6692987" y="5432410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2-Rev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5BF4D-C5C3-4B3E-8242-95635C468FF0}"/>
              </a:ext>
            </a:extLst>
          </p:cNvPr>
          <p:cNvSpPr txBox="1"/>
          <p:nvPr/>
        </p:nvSpPr>
        <p:spPr>
          <a:xfrm>
            <a:off x="8137842" y="4521200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1-Rev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450156-3125-4B9D-B951-A1F7963A742C}"/>
              </a:ext>
            </a:extLst>
          </p:cNvPr>
          <p:cNvSpPr txBox="1"/>
          <p:nvPr/>
        </p:nvSpPr>
        <p:spPr>
          <a:xfrm>
            <a:off x="10839581" y="3553724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0-Rev</a:t>
            </a:r>
          </a:p>
        </p:txBody>
      </p:sp>
    </p:spTree>
    <p:extLst>
      <p:ext uri="{BB962C8B-B14F-4D97-AF65-F5344CB8AC3E}">
        <p14:creationId xmlns:p14="http://schemas.microsoft.com/office/powerpoint/2010/main" val="178781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93B7F-A0AA-4CC1-B2E8-C5B9FF955994}"/>
              </a:ext>
            </a:extLst>
          </p:cNvPr>
          <p:cNvCxnSpPr>
            <a:cxnSpLocks/>
          </p:cNvCxnSpPr>
          <p:nvPr/>
        </p:nvCxnSpPr>
        <p:spPr>
          <a:xfrm>
            <a:off x="3014980" y="2885440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17663A-D944-40BE-8B7B-C25EB50C375D}"/>
              </a:ext>
            </a:extLst>
          </p:cNvPr>
          <p:cNvCxnSpPr>
            <a:cxnSpLocks/>
          </p:cNvCxnSpPr>
          <p:nvPr/>
        </p:nvCxnSpPr>
        <p:spPr>
          <a:xfrm>
            <a:off x="3014980" y="3965759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98765F-B1A6-4011-AEC9-A9F5723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782560" cy="567267"/>
          </a:xfrm>
        </p:spPr>
        <p:txBody>
          <a:bodyPr/>
          <a:lstStyle/>
          <a:p>
            <a:r>
              <a:rPr lang="en-US" dirty="0"/>
              <a:t>Methodology of Building Multi-Rev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AD042-9A54-4366-886F-FE8F2E4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8</a:t>
            </a:fld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7AB63C-71A5-40F7-B49C-420A7CF3313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211320" y="2519680"/>
            <a:ext cx="12700" cy="2160638"/>
          </a:xfrm>
          <a:prstGeom prst="bentConnector3">
            <a:avLst>
              <a:gd name="adj1" fmla="val 372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0D9B03-6316-431B-8627-21308B01387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4048" y="2135146"/>
            <a:ext cx="3448234" cy="2373630"/>
          </a:xfrm>
          <a:prstGeom prst="bentConnector3">
            <a:avLst>
              <a:gd name="adj1" fmla="val -66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F208EC-DFC9-4103-BE0C-049825219D3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2052413" y="1191353"/>
            <a:ext cx="556074" cy="136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/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Latitudes 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8A53E-513A-4C82-920D-62C808E0863E}"/>
              </a:ext>
            </a:extLst>
          </p:cNvPr>
          <p:cNvSpPr/>
          <p:nvPr/>
        </p:nvSpPr>
        <p:spPr>
          <a:xfrm>
            <a:off x="1818640" y="3234239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Solution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464F762-7A31-4B92-AFBE-998C90462283}"/>
              </a:ext>
            </a:extLst>
          </p:cNvPr>
          <p:cNvSpPr/>
          <p:nvPr/>
        </p:nvSpPr>
        <p:spPr>
          <a:xfrm>
            <a:off x="1818640" y="4314558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/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 </a:t>
                </a:r>
              </a:p>
            </p:txBody>
          </p:sp>
        </mc:Choice>
        <mc:Fallback xmlns="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F3CC4EC-9C59-412E-8085-052142CC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42" y="969921"/>
            <a:ext cx="6447708" cy="52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05F5F4-5365-4ACB-9C72-7F0DA205A2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014980" y="2885440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3CDAF1-770D-476C-AE98-22F055D90CE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14980" y="3965759"/>
            <a:ext cx="0" cy="348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98765F-B1A6-4011-AEC9-A9F5723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382"/>
            <a:ext cx="7782560" cy="567267"/>
          </a:xfrm>
        </p:spPr>
        <p:txBody>
          <a:bodyPr/>
          <a:lstStyle/>
          <a:p>
            <a:r>
              <a:rPr lang="en-US" dirty="0"/>
              <a:t>Methodology of Building Multi-Rev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AD042-9A54-4366-886F-FE8F2E4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B5B6-2899-4B4F-A99C-44CF6ABDBDD2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7AB63C-71A5-40F7-B49C-420A7CF3313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211320" y="2519680"/>
            <a:ext cx="12700" cy="2160638"/>
          </a:xfrm>
          <a:prstGeom prst="bentConnector3">
            <a:avLst>
              <a:gd name="adj1" fmla="val 372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0D9B03-6316-431B-8627-21308B01387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4048" y="2135146"/>
            <a:ext cx="3448234" cy="2373630"/>
          </a:xfrm>
          <a:prstGeom prst="bentConnector3">
            <a:avLst>
              <a:gd name="adj1" fmla="val -66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F208EC-DFC9-4103-BE0C-049825219D3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2052413" y="1191353"/>
            <a:ext cx="556074" cy="136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/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Latitudes 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F65C864-FFC7-4469-8D9B-D1B972505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2153920"/>
                <a:ext cx="2392680" cy="73152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8A53E-513A-4C82-920D-62C808E0863E}"/>
              </a:ext>
            </a:extLst>
          </p:cNvPr>
          <p:cNvSpPr/>
          <p:nvPr/>
        </p:nvSpPr>
        <p:spPr>
          <a:xfrm>
            <a:off x="1818640" y="3234239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Solution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464F762-7A31-4B92-AFBE-998C90462283}"/>
              </a:ext>
            </a:extLst>
          </p:cNvPr>
          <p:cNvSpPr/>
          <p:nvPr/>
        </p:nvSpPr>
        <p:spPr>
          <a:xfrm>
            <a:off x="1818640" y="4314558"/>
            <a:ext cx="2392680" cy="73152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/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Mag </a:t>
                </a:r>
              </a:p>
            </p:txBody>
          </p:sp>
        </mc:Choice>
        <mc:Fallback xmlns=""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D39C110-731D-47D1-A10B-ABFC23C5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866326"/>
                <a:ext cx="2392680" cy="73152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7F94534-9DAB-4CD5-BA82-08C7EA7E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 bwMode="auto">
          <a:xfrm>
            <a:off x="4846717" y="1514897"/>
            <a:ext cx="7218282" cy="3828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41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2E3440"/>
      </a:dk1>
      <a:lt1>
        <a:srgbClr val="ECEFF4"/>
      </a:lt1>
      <a:dk2>
        <a:srgbClr val="434C5E"/>
      </a:dk2>
      <a:lt2>
        <a:srgbClr val="D8DEE9"/>
      </a:lt2>
      <a:accent1>
        <a:srgbClr val="5E81AC"/>
      </a:accent1>
      <a:accent2>
        <a:srgbClr val="88C0D0"/>
      </a:accent2>
      <a:accent3>
        <a:srgbClr val="A3BE8C"/>
      </a:accent3>
      <a:accent4>
        <a:srgbClr val="BF616A"/>
      </a:accent4>
      <a:accent5>
        <a:srgbClr val="D08770"/>
      </a:accent5>
      <a:accent6>
        <a:srgbClr val="B48EAD"/>
      </a:accent6>
      <a:hlink>
        <a:srgbClr val="5E81AC"/>
      </a:hlink>
      <a:folHlink>
        <a:srgbClr val="8FBCB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8289</TotalTime>
  <Words>767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Multi-Revolution Extension of Solar-Perturbed Moon-To-Moon Transfer Families</vt:lpstr>
      <vt:lpstr>Parameters of a Moon-To-Moon Transfer (1/2)</vt:lpstr>
      <vt:lpstr>Parameters of a Moon-To-Moon Transfer (2/2)</vt:lpstr>
      <vt:lpstr>Transfer Nomenclature</vt:lpstr>
      <vt:lpstr>Overview of Current Dataset</vt:lpstr>
      <vt:lpstr>Methodology of Building Multi-Rev Datasets</vt:lpstr>
      <vt:lpstr>Methodology of Building Multi-Rev Datasets</vt:lpstr>
      <vt:lpstr>Methodology of Building Multi-Rev Datasets</vt:lpstr>
      <vt:lpstr>Methodology of Building Multi-Rev Datasets</vt:lpstr>
      <vt:lpstr>Methodology of Building Multi-Rev Datasets</vt:lpstr>
      <vt:lpstr>Methodology of Building Multi-Rev Datasets</vt:lpstr>
      <vt:lpstr>Classifying Multi-Revolution Transfers</vt:lpstr>
      <vt:lpstr>Classifying Multi-Revolution Transfers</vt:lpstr>
      <vt:lpstr>Same Families at Different v ⃗_∞ </vt:lpstr>
      <vt:lpstr>Same Families at Different v ⃗_∞ </vt:lpstr>
      <vt:lpstr>Combining 0 &amp; 1 Rev Solution Spans</vt:lpstr>
      <vt:lpstr>Per-Function Speed Improvements</vt:lpstr>
      <vt:lpstr>Multi-Revolution Results from Broad Search</vt:lpstr>
      <vt:lpstr>Closing Remarks</vt:lpstr>
      <vt:lpstr>For any questions regarding the paper  Please join Virtual Room Trajectory Design and Optimization XX on August XX, 2021 at XX:XX AM EST  Thank you</vt:lpstr>
      <vt:lpstr>BiiBDiiDii Continued</vt:lpstr>
      <vt:lpstr>BiiBDiiDii Continued</vt:lpstr>
      <vt:lpstr>BiiBDiiDii Continued</vt:lpstr>
      <vt:lpstr>BiiBDiiDii Rotating Frame</vt:lpstr>
      <vt:lpstr>1-Rev vs 0-Rev Families</vt:lpstr>
      <vt:lpstr>1-Rev vs 0-Rev Families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Yale, III, Burton A (US 392M-Affiliate)</dc:creator>
  <cp:lastModifiedBy>Lantoine, Gregory (US 392M)</cp:lastModifiedBy>
  <cp:revision>92</cp:revision>
  <dcterms:created xsi:type="dcterms:W3CDTF">2021-04-19T21:53:46Z</dcterms:created>
  <dcterms:modified xsi:type="dcterms:W3CDTF">2021-08-06T07:07:52Z</dcterms:modified>
</cp:coreProperties>
</file>