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6858000" cx="12192000"/>
  <p:notesSz cx="6858000" cy="9144000"/>
  <p:embeddedFontLst>
    <p:embeddedFont>
      <p:font typeface="Quattrocento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QuattrocentoSans-boldItalic.fntdata"/><Relationship Id="rId5" Type="http://schemas.openxmlformats.org/officeDocument/2006/relationships/slide" Target="slides/slide1.xml"/><Relationship Id="rId6" Type="http://schemas.openxmlformats.org/officeDocument/2006/relationships/font" Target="fonts/QuattrocentoSans-regular.fntdata"/><Relationship Id="rId7" Type="http://schemas.openxmlformats.org/officeDocument/2006/relationships/font" Target="fonts/QuattrocentoSans-bold.fntdata"/><Relationship Id="rId8" Type="http://schemas.openxmlformats.org/officeDocument/2006/relationships/font" Target="fonts/Quattrocento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5675" y="1458298"/>
            <a:ext cx="3129000" cy="2184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Osteoporosis and low bone mass affect over half of the population aged 50 or older in the United States and thus it’s critical for medical providers to understand patients’ awareness of osteoporosis. This project aims at creating a website, through which patients will fill out surveys and providers will use these surveys to analyze and provide corresponding treatments. This website is composed of three sections: patients surveys, medical providers feedback, and web administrator control.  </a:t>
            </a:r>
            <a:endParaRPr sz="9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85" name="Google Shape;85;p13"/>
          <p:cNvSpPr txBox="1"/>
          <p:nvPr/>
        </p:nvSpPr>
        <p:spPr>
          <a:xfrm>
            <a:off x="-18075" y="4347250"/>
            <a:ext cx="2987700" cy="2425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rPr>
              <a:t>Previous teams have created a basic system that contains the fundamental features: patients surveys, medical providers’ analysis, and web admin control. However, both the medical providers’ analysis and web admin control sections lack features such as provider sign-up and counseling strategies indication. Also, the front UI can be further improved </a:t>
            </a:r>
            <a:endParaRPr sz="1200">
              <a:solidFill>
                <a:schemeClr val="dk1"/>
              </a:solidFill>
            </a:endParaRPr>
          </a:p>
        </p:txBody>
      </p:sp>
      <p:cxnSp>
        <p:nvCxnSpPr>
          <p:cNvPr id="86" name="Google Shape;86;p13"/>
          <p:cNvCxnSpPr>
            <a:stCxn id="87" idx="2"/>
          </p:cNvCxnSpPr>
          <p:nvPr/>
        </p:nvCxnSpPr>
        <p:spPr>
          <a:xfrm>
            <a:off x="3048775" y="1359625"/>
            <a:ext cx="1200" cy="5553600"/>
          </a:xfrm>
          <a:prstGeom prst="straightConnector1">
            <a:avLst/>
          </a:prstGeom>
          <a:noFill/>
          <a:ln cap="flat" cmpd="sng" w="9525">
            <a:solidFill>
              <a:schemeClr val="accent1"/>
            </a:solidFill>
            <a:prstDash val="solid"/>
            <a:miter lim="800000"/>
            <a:headEnd len="sm" w="sm" type="none"/>
            <a:tailEnd len="sm" w="sm" type="none"/>
          </a:ln>
        </p:spPr>
      </p:cxnSp>
      <p:cxnSp>
        <p:nvCxnSpPr>
          <p:cNvPr id="88" name="Google Shape;88;p13"/>
          <p:cNvCxnSpPr/>
          <p:nvPr/>
        </p:nvCxnSpPr>
        <p:spPr>
          <a:xfrm>
            <a:off x="7875479" y="1034316"/>
            <a:ext cx="11100" cy="5823600"/>
          </a:xfrm>
          <a:prstGeom prst="straightConnector1">
            <a:avLst/>
          </a:prstGeom>
          <a:noFill/>
          <a:ln cap="flat" cmpd="sng" w="9525">
            <a:solidFill>
              <a:schemeClr val="accent1"/>
            </a:solidFill>
            <a:prstDash val="solid"/>
            <a:miter lim="800000"/>
            <a:headEnd len="sm" w="sm" type="none"/>
            <a:tailEnd len="sm" w="sm" type="none"/>
          </a:ln>
        </p:spPr>
      </p:cxnSp>
      <p:sp>
        <p:nvSpPr>
          <p:cNvPr id="89" name="Google Shape;89;p13"/>
          <p:cNvSpPr/>
          <p:nvPr/>
        </p:nvSpPr>
        <p:spPr>
          <a:xfrm>
            <a:off x="0" y="1217550"/>
            <a:ext cx="2127300" cy="197400"/>
          </a:xfrm>
          <a:prstGeom prst="snip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n-US">
                <a:solidFill>
                  <a:schemeClr val="lt1"/>
                </a:solidFill>
                <a:latin typeface="Calibri"/>
                <a:ea typeface="Calibri"/>
                <a:cs typeface="Calibri"/>
                <a:sym typeface="Calibri"/>
              </a:rPr>
              <a:t>Introduction</a:t>
            </a:r>
            <a:endParaRPr>
              <a:solidFill>
                <a:schemeClr val="lt1"/>
              </a:solidFill>
              <a:latin typeface="Calibri"/>
              <a:ea typeface="Calibri"/>
              <a:cs typeface="Calibri"/>
              <a:sym typeface="Calibri"/>
            </a:endParaRPr>
          </a:p>
        </p:txBody>
      </p:sp>
      <p:sp>
        <p:nvSpPr>
          <p:cNvPr id="90" name="Google Shape;90;p13"/>
          <p:cNvSpPr/>
          <p:nvPr/>
        </p:nvSpPr>
        <p:spPr>
          <a:xfrm>
            <a:off x="125" y="4066575"/>
            <a:ext cx="2085900" cy="197400"/>
          </a:xfrm>
          <a:prstGeom prst="snip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n-US">
                <a:solidFill>
                  <a:schemeClr val="lt1"/>
                </a:solidFill>
                <a:latin typeface="Calibri"/>
                <a:ea typeface="Calibri"/>
                <a:cs typeface="Calibri"/>
                <a:sym typeface="Calibri"/>
              </a:rPr>
              <a:t>Legacy Code</a:t>
            </a:r>
            <a:endParaRPr sz="1800">
              <a:solidFill>
                <a:schemeClr val="lt1"/>
              </a:solidFill>
              <a:latin typeface="Calibri"/>
              <a:ea typeface="Calibri"/>
              <a:cs typeface="Calibri"/>
              <a:sym typeface="Calibri"/>
            </a:endParaRPr>
          </a:p>
        </p:txBody>
      </p:sp>
      <p:sp>
        <p:nvSpPr>
          <p:cNvPr id="87" name="Google Shape;87;p13"/>
          <p:cNvSpPr/>
          <p:nvPr/>
        </p:nvSpPr>
        <p:spPr>
          <a:xfrm>
            <a:off x="3048775" y="1260925"/>
            <a:ext cx="2016300" cy="197400"/>
          </a:xfrm>
          <a:prstGeom prst="snip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n-US">
                <a:solidFill>
                  <a:schemeClr val="lt1"/>
                </a:solidFill>
                <a:latin typeface="Calibri"/>
                <a:ea typeface="Calibri"/>
                <a:cs typeface="Calibri"/>
                <a:sym typeface="Calibri"/>
              </a:rPr>
              <a:t>Design Diagram</a:t>
            </a:r>
            <a:endParaRPr sz="1800">
              <a:solidFill>
                <a:schemeClr val="lt1"/>
              </a:solidFill>
              <a:latin typeface="Calibri"/>
              <a:ea typeface="Calibri"/>
              <a:cs typeface="Calibri"/>
              <a:sym typeface="Calibri"/>
            </a:endParaRPr>
          </a:p>
        </p:txBody>
      </p:sp>
      <p:sp>
        <p:nvSpPr>
          <p:cNvPr id="91" name="Google Shape;91;p13"/>
          <p:cNvSpPr/>
          <p:nvPr/>
        </p:nvSpPr>
        <p:spPr>
          <a:xfrm>
            <a:off x="3048786" y="3915793"/>
            <a:ext cx="2016300" cy="197400"/>
          </a:xfrm>
          <a:prstGeom prst="snip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n-US">
                <a:solidFill>
                  <a:schemeClr val="lt1"/>
                </a:solidFill>
                <a:latin typeface="Calibri"/>
                <a:ea typeface="Calibri"/>
                <a:cs typeface="Calibri"/>
                <a:sym typeface="Calibri"/>
              </a:rPr>
              <a:t>User Story</a:t>
            </a:r>
            <a:endParaRPr/>
          </a:p>
        </p:txBody>
      </p:sp>
      <p:sp>
        <p:nvSpPr>
          <p:cNvPr id="92" name="Google Shape;92;p13"/>
          <p:cNvSpPr/>
          <p:nvPr/>
        </p:nvSpPr>
        <p:spPr>
          <a:xfrm>
            <a:off x="7875475" y="1224616"/>
            <a:ext cx="2016300" cy="197400"/>
          </a:xfrm>
          <a:prstGeom prst="snip1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n-US">
                <a:solidFill>
                  <a:schemeClr val="lt1"/>
                </a:solidFill>
                <a:latin typeface="Calibri"/>
                <a:ea typeface="Calibri"/>
                <a:cs typeface="Calibri"/>
                <a:sym typeface="Calibri"/>
              </a:rPr>
              <a:t>Final Product</a:t>
            </a:r>
            <a:endParaRPr/>
          </a:p>
        </p:txBody>
      </p:sp>
      <p:sp>
        <p:nvSpPr>
          <p:cNvPr id="93" name="Google Shape;93;p13"/>
          <p:cNvSpPr txBox="1"/>
          <p:nvPr/>
        </p:nvSpPr>
        <p:spPr>
          <a:xfrm>
            <a:off x="60463" y="56164"/>
            <a:ext cx="465223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Medical Persistence System</a:t>
            </a:r>
            <a:endParaRPr/>
          </a:p>
        </p:txBody>
      </p:sp>
      <p:pic>
        <p:nvPicPr>
          <p:cNvPr descr="https://lh4.googleusercontent.com/ugzx63XZebTxCCZR13462DsfcWM6c5Qqk-wp18QunhszblYfPoAXTJzdZu7eUUuUF24318O67N4H7ILDWy-yTRuDlLbVm6HTLkNJeJZZejDuzKt8Flh1LwsUb1Ghhq9tGDN2ZwU" id="94" name="Google Shape;94;p13"/>
          <p:cNvPicPr preferRelativeResize="0"/>
          <p:nvPr/>
        </p:nvPicPr>
        <p:blipFill rotWithShape="1">
          <a:blip r:embed="rId3">
            <a:alphaModFix/>
          </a:blip>
          <a:srcRect b="0" l="0" r="0" t="0"/>
          <a:stretch/>
        </p:blipFill>
        <p:spPr>
          <a:xfrm>
            <a:off x="11150345" y="233902"/>
            <a:ext cx="864076" cy="715755"/>
          </a:xfrm>
          <a:prstGeom prst="rect">
            <a:avLst/>
          </a:prstGeom>
          <a:noFill/>
          <a:ln>
            <a:noFill/>
          </a:ln>
        </p:spPr>
      </p:pic>
      <p:sp>
        <p:nvSpPr>
          <p:cNvPr id="95" name="Google Shape;95;p13"/>
          <p:cNvSpPr txBox="1"/>
          <p:nvPr/>
        </p:nvSpPr>
        <p:spPr>
          <a:xfrm>
            <a:off x="60475" y="511126"/>
            <a:ext cx="6294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Product Owner: Weicheng Gan</a:t>
            </a:r>
            <a:endParaRPr sz="12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Scrum Master: Yunzhi Tang</a:t>
            </a:r>
            <a:endParaRPr sz="12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Team Members: Tianyang Ding, Junyu Han, Xiangqi Jiang, Yijun Zhang, Lida Zhang</a:t>
            </a:r>
            <a:endParaRPr/>
          </a:p>
        </p:txBody>
      </p:sp>
      <p:pic>
        <p:nvPicPr>
          <p:cNvPr id="96" name="Google Shape;96;p13"/>
          <p:cNvPicPr preferRelativeResize="0"/>
          <p:nvPr/>
        </p:nvPicPr>
        <p:blipFill>
          <a:blip r:embed="rId4">
            <a:alphaModFix/>
          </a:blip>
          <a:stretch>
            <a:fillRect/>
          </a:stretch>
        </p:blipFill>
        <p:spPr>
          <a:xfrm>
            <a:off x="3129125" y="1593689"/>
            <a:ext cx="4580540" cy="2131800"/>
          </a:xfrm>
          <a:prstGeom prst="rect">
            <a:avLst/>
          </a:prstGeom>
          <a:noFill/>
          <a:ln>
            <a:noFill/>
          </a:ln>
        </p:spPr>
      </p:pic>
      <p:sp>
        <p:nvSpPr>
          <p:cNvPr id="97" name="Google Shape;97;p13"/>
          <p:cNvSpPr txBox="1"/>
          <p:nvPr/>
        </p:nvSpPr>
        <p:spPr>
          <a:xfrm>
            <a:off x="3129125" y="4223425"/>
            <a:ext cx="4580700" cy="2634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200">
                <a:solidFill>
                  <a:schemeClr val="dk1"/>
                </a:solidFill>
              </a:rPr>
              <a:t>User Story 1: Introduction Page should be more user-friendly and less intimidating</a:t>
            </a:r>
            <a:endParaRPr sz="1200">
              <a:solidFill>
                <a:schemeClr val="dk1"/>
              </a:solidFill>
            </a:endParaRPr>
          </a:p>
          <a:p>
            <a:pPr indent="0" lvl="0" marL="0" marR="0" rtl="0" algn="l">
              <a:lnSpc>
                <a:spcPct val="115000"/>
              </a:lnSpc>
              <a:spcBef>
                <a:spcPts val="0"/>
              </a:spcBef>
              <a:spcAft>
                <a:spcPts val="0"/>
              </a:spcAft>
              <a:buNone/>
            </a:pPr>
            <a:r>
              <a:rPr lang="en-US" sz="1200">
                <a:solidFill>
                  <a:schemeClr val="dk1"/>
                </a:solidFill>
              </a:rPr>
              <a:t>User Story 2: Improve the layout of website to provide better clarification for patients</a:t>
            </a:r>
            <a:endParaRPr sz="1200">
              <a:solidFill>
                <a:schemeClr val="dk1"/>
              </a:solidFill>
            </a:endParaRPr>
          </a:p>
          <a:p>
            <a:pPr indent="0" lvl="0" marL="0" marR="0" rtl="0" algn="l">
              <a:lnSpc>
                <a:spcPct val="115000"/>
              </a:lnSpc>
              <a:spcBef>
                <a:spcPts val="0"/>
              </a:spcBef>
              <a:spcAft>
                <a:spcPts val="0"/>
              </a:spcAft>
              <a:buNone/>
            </a:pPr>
            <a:r>
              <a:rPr lang="en-US" sz="1200">
                <a:solidFill>
                  <a:schemeClr val="dk1"/>
                </a:solidFill>
              </a:rPr>
              <a:t>U</a:t>
            </a:r>
            <a:r>
              <a:rPr lang="en-US" sz="1200">
                <a:solidFill>
                  <a:schemeClr val="dk1"/>
                </a:solidFill>
              </a:rPr>
              <a:t>s</a:t>
            </a:r>
            <a:r>
              <a:rPr lang="en-US" sz="1200">
                <a:solidFill>
                  <a:schemeClr val="dk1"/>
                </a:solidFill>
              </a:rPr>
              <a:t>er Story 3: Ensure the website is also functional on mobile devices and tablets</a:t>
            </a:r>
            <a:endParaRPr sz="1200">
              <a:solidFill>
                <a:schemeClr val="dk1"/>
              </a:solidFill>
            </a:endParaRPr>
          </a:p>
          <a:p>
            <a:pPr indent="0" lvl="0" marL="0" marR="0" rtl="0" algn="l">
              <a:lnSpc>
                <a:spcPct val="115000"/>
              </a:lnSpc>
              <a:spcBef>
                <a:spcPts val="0"/>
              </a:spcBef>
              <a:spcAft>
                <a:spcPts val="0"/>
              </a:spcAft>
              <a:buNone/>
            </a:pPr>
            <a:r>
              <a:rPr lang="en-US" sz="1200">
                <a:solidFill>
                  <a:schemeClr val="dk1"/>
                </a:solidFill>
              </a:rPr>
              <a:t>User Story 4: Create a sign-up mechanism where providers can sign up on the website for administrator to approve</a:t>
            </a:r>
            <a:endParaRPr sz="1200">
              <a:solidFill>
                <a:schemeClr val="dk1"/>
              </a:solidFill>
            </a:endParaRPr>
          </a:p>
          <a:p>
            <a:pPr indent="0" lvl="0" marL="0" rtl="0" algn="l">
              <a:lnSpc>
                <a:spcPct val="115000"/>
              </a:lnSpc>
              <a:spcBef>
                <a:spcPts val="0"/>
              </a:spcBef>
              <a:spcAft>
                <a:spcPts val="0"/>
              </a:spcAft>
              <a:buNone/>
            </a:pPr>
            <a:r>
              <a:rPr lang="en-US" sz="1200">
                <a:solidFill>
                  <a:schemeClr val="dk1"/>
                </a:solidFill>
              </a:rPr>
              <a:t>User Story 5: Add admin a sign-up approval tab for admin to approve/disapprove pending provider application</a:t>
            </a:r>
            <a:endParaRPr sz="1200">
              <a:solidFill>
                <a:schemeClr val="dk1"/>
              </a:solidFill>
            </a:endParaRPr>
          </a:p>
          <a:p>
            <a:pPr indent="0" lvl="0" marL="0" rtl="0" algn="l">
              <a:lnSpc>
                <a:spcPct val="115000"/>
              </a:lnSpc>
              <a:spcBef>
                <a:spcPts val="0"/>
              </a:spcBef>
              <a:spcAft>
                <a:spcPts val="0"/>
              </a:spcAft>
              <a:buNone/>
            </a:pPr>
            <a:r>
              <a:rPr lang="en-US" sz="1200">
                <a:solidFill>
                  <a:schemeClr val="dk1"/>
                </a:solidFill>
              </a:rPr>
              <a:t>User Story 6: Validate sign-up record with password/email validator</a:t>
            </a:r>
            <a:endParaRPr sz="1200">
              <a:solidFill>
                <a:schemeClr val="dk1"/>
              </a:solidFill>
            </a:endParaRPr>
          </a:p>
        </p:txBody>
      </p:sp>
      <p:pic>
        <p:nvPicPr>
          <p:cNvPr id="98" name="Google Shape;98;p13"/>
          <p:cNvPicPr preferRelativeResize="0"/>
          <p:nvPr/>
        </p:nvPicPr>
        <p:blipFill>
          <a:blip r:embed="rId5">
            <a:alphaModFix/>
          </a:blip>
          <a:stretch>
            <a:fillRect/>
          </a:stretch>
        </p:blipFill>
        <p:spPr>
          <a:xfrm>
            <a:off x="8208000" y="1593700"/>
            <a:ext cx="2334149" cy="1354299"/>
          </a:xfrm>
          <a:prstGeom prst="rect">
            <a:avLst/>
          </a:prstGeom>
          <a:noFill/>
          <a:ln>
            <a:noFill/>
          </a:ln>
        </p:spPr>
      </p:pic>
      <p:pic>
        <p:nvPicPr>
          <p:cNvPr id="99" name="Google Shape;99;p13"/>
          <p:cNvPicPr preferRelativeResize="0"/>
          <p:nvPr/>
        </p:nvPicPr>
        <p:blipFill>
          <a:blip r:embed="rId6">
            <a:alphaModFix/>
          </a:blip>
          <a:stretch>
            <a:fillRect/>
          </a:stretch>
        </p:blipFill>
        <p:spPr>
          <a:xfrm>
            <a:off x="8208000" y="2990575"/>
            <a:ext cx="2334158" cy="1784500"/>
          </a:xfrm>
          <a:prstGeom prst="rect">
            <a:avLst/>
          </a:prstGeom>
          <a:noFill/>
          <a:ln>
            <a:noFill/>
          </a:ln>
        </p:spPr>
      </p:pic>
      <p:pic>
        <p:nvPicPr>
          <p:cNvPr id="100" name="Google Shape;100;p13"/>
          <p:cNvPicPr preferRelativeResize="0"/>
          <p:nvPr/>
        </p:nvPicPr>
        <p:blipFill>
          <a:blip r:embed="rId7">
            <a:alphaModFix/>
          </a:blip>
          <a:stretch>
            <a:fillRect/>
          </a:stretch>
        </p:blipFill>
        <p:spPr>
          <a:xfrm>
            <a:off x="8208000" y="4877400"/>
            <a:ext cx="2334149" cy="1527501"/>
          </a:xfrm>
          <a:prstGeom prst="rect">
            <a:avLst/>
          </a:prstGeom>
          <a:noFill/>
          <a:ln>
            <a:noFill/>
          </a:ln>
        </p:spPr>
      </p:pic>
      <p:pic>
        <p:nvPicPr>
          <p:cNvPr id="101" name="Google Shape;101;p13"/>
          <p:cNvPicPr preferRelativeResize="0"/>
          <p:nvPr/>
        </p:nvPicPr>
        <p:blipFill>
          <a:blip r:embed="rId8">
            <a:alphaModFix/>
          </a:blip>
          <a:stretch>
            <a:fillRect/>
          </a:stretch>
        </p:blipFill>
        <p:spPr>
          <a:xfrm>
            <a:off x="10622000" y="1786075"/>
            <a:ext cx="1502650" cy="1939425"/>
          </a:xfrm>
          <a:prstGeom prst="rect">
            <a:avLst/>
          </a:prstGeom>
          <a:noFill/>
          <a:ln>
            <a:noFill/>
          </a:ln>
        </p:spPr>
      </p:pic>
      <p:pic>
        <p:nvPicPr>
          <p:cNvPr id="102" name="Google Shape;102;p13"/>
          <p:cNvPicPr preferRelativeResize="0"/>
          <p:nvPr/>
        </p:nvPicPr>
        <p:blipFill>
          <a:blip r:embed="rId9">
            <a:alphaModFix/>
          </a:blip>
          <a:stretch>
            <a:fillRect/>
          </a:stretch>
        </p:blipFill>
        <p:spPr>
          <a:xfrm>
            <a:off x="10622000" y="3794875"/>
            <a:ext cx="1502650" cy="213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