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68" r:id="rId2"/>
    <p:sldId id="256" r:id="rId3"/>
    <p:sldId id="257" r:id="rId4"/>
    <p:sldId id="258" r:id="rId5"/>
    <p:sldId id="272" r:id="rId6"/>
    <p:sldId id="259" r:id="rId7"/>
    <p:sldId id="273" r:id="rId8"/>
    <p:sldId id="263" r:id="rId9"/>
    <p:sldId id="274" r:id="rId10"/>
    <p:sldId id="265" r:id="rId11"/>
    <p:sldId id="267" r:id="rId12"/>
    <p:sldId id="260" r:id="rId13"/>
    <p:sldId id="275" r:id="rId14"/>
    <p:sldId id="261" r:id="rId15"/>
    <p:sldId id="264" r:id="rId16"/>
    <p:sldId id="266" r:id="rId17"/>
    <p:sldId id="271"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5897"/>
    <p:restoredTop sz="94659"/>
  </p:normalViewPr>
  <p:slideViewPr>
    <p:cSldViewPr snapToGrid="0" snapToObjects="1">
      <p:cViewPr varScale="1">
        <p:scale>
          <a:sx n="90" d="100"/>
          <a:sy n="90" d="100"/>
        </p:scale>
        <p:origin x="232" y="10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3E31ED-03D4-C44A-B7B8-B7C2EEEF37BC}"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GB"/>
        </a:p>
      </dgm:t>
    </dgm:pt>
    <dgm:pt modelId="{857E4CB2-1B99-DD4E-985A-8E3D4AE12D08}">
      <dgm:prSet phldrT="[Text]" custT="1"/>
      <dgm:spPr/>
      <dgm:t>
        <a:bodyPr/>
        <a:lstStyle/>
        <a:p>
          <a:r>
            <a:rPr lang="en-GB" sz="1800" dirty="0"/>
            <a:t>Ecommerce</a:t>
          </a:r>
        </a:p>
      </dgm:t>
    </dgm:pt>
    <dgm:pt modelId="{C3C7B568-A7C1-1347-8929-683E20032DDB}" type="parTrans" cxnId="{722DD9C1-93A8-C345-83A6-C8AA3F230A54}">
      <dgm:prSet/>
      <dgm:spPr/>
      <dgm:t>
        <a:bodyPr/>
        <a:lstStyle/>
        <a:p>
          <a:endParaRPr lang="en-GB"/>
        </a:p>
      </dgm:t>
    </dgm:pt>
    <dgm:pt modelId="{0419E5C0-50D3-5540-8797-F53B0F6168E9}" type="sibTrans" cxnId="{722DD9C1-93A8-C345-83A6-C8AA3F230A54}">
      <dgm:prSet/>
      <dgm:spPr/>
      <dgm:t>
        <a:bodyPr/>
        <a:lstStyle/>
        <a:p>
          <a:endParaRPr lang="en-GB"/>
        </a:p>
      </dgm:t>
    </dgm:pt>
    <dgm:pt modelId="{7DD3642C-F0E8-3140-87AE-C6829CD1C989}">
      <dgm:prSet phldrT="[Text]" custT="1"/>
      <dgm:spPr/>
      <dgm:t>
        <a:bodyPr/>
        <a:lstStyle/>
        <a:p>
          <a:r>
            <a:rPr lang="en-GB" sz="1800" dirty="0"/>
            <a:t>Amazon</a:t>
          </a:r>
        </a:p>
      </dgm:t>
    </dgm:pt>
    <dgm:pt modelId="{CC3EA417-03AF-BF4F-BACB-24682BB8AB27}" type="parTrans" cxnId="{5830E469-BBF0-A542-915F-B4F540A36835}">
      <dgm:prSet/>
      <dgm:spPr/>
      <dgm:t>
        <a:bodyPr/>
        <a:lstStyle/>
        <a:p>
          <a:endParaRPr lang="en-GB"/>
        </a:p>
      </dgm:t>
    </dgm:pt>
    <dgm:pt modelId="{D9C9939C-62B7-7F40-8216-CBF2ECC410D2}" type="sibTrans" cxnId="{5830E469-BBF0-A542-915F-B4F540A36835}">
      <dgm:prSet/>
      <dgm:spPr/>
      <dgm:t>
        <a:bodyPr/>
        <a:lstStyle/>
        <a:p>
          <a:endParaRPr lang="en-GB"/>
        </a:p>
      </dgm:t>
    </dgm:pt>
    <dgm:pt modelId="{E296AF10-44C8-3647-B0DE-3F44F92EE56B}">
      <dgm:prSet phldrT="[Text]"/>
      <dgm:spPr/>
      <dgm:t>
        <a:bodyPr/>
        <a:lstStyle/>
        <a:p>
          <a:r>
            <a:rPr lang="en-GB" dirty="0"/>
            <a:t>Social</a:t>
          </a:r>
        </a:p>
      </dgm:t>
    </dgm:pt>
    <dgm:pt modelId="{3199C8F5-FCBF-D949-88D7-51CF15C7A595}" type="parTrans" cxnId="{A587A76E-67F7-9D45-9750-250A18CB2B00}">
      <dgm:prSet/>
      <dgm:spPr/>
      <dgm:t>
        <a:bodyPr/>
        <a:lstStyle/>
        <a:p>
          <a:endParaRPr lang="en-GB"/>
        </a:p>
      </dgm:t>
    </dgm:pt>
    <dgm:pt modelId="{BDDC6332-1604-CD43-A151-63A0B4CCCFDC}" type="sibTrans" cxnId="{A587A76E-67F7-9D45-9750-250A18CB2B00}">
      <dgm:prSet/>
      <dgm:spPr/>
      <dgm:t>
        <a:bodyPr/>
        <a:lstStyle/>
        <a:p>
          <a:endParaRPr lang="en-GB"/>
        </a:p>
      </dgm:t>
    </dgm:pt>
    <dgm:pt modelId="{EFCAEF81-DBEC-0C49-A766-067E8A1E3D54}">
      <dgm:prSet phldrT="[Text]"/>
      <dgm:spPr/>
      <dgm:t>
        <a:bodyPr/>
        <a:lstStyle/>
        <a:p>
          <a:r>
            <a:rPr lang="en-GB" dirty="0"/>
            <a:t>Google News</a:t>
          </a:r>
        </a:p>
      </dgm:t>
    </dgm:pt>
    <dgm:pt modelId="{E0328511-187D-EA45-B365-2E75CD65F42E}" type="parTrans" cxnId="{4F979409-7D12-744A-B2BC-987AA429581E}">
      <dgm:prSet/>
      <dgm:spPr/>
      <dgm:t>
        <a:bodyPr/>
        <a:lstStyle/>
        <a:p>
          <a:endParaRPr lang="en-GB"/>
        </a:p>
      </dgm:t>
    </dgm:pt>
    <dgm:pt modelId="{4DB34025-9316-4048-91CB-6DEE31FD6326}" type="sibTrans" cxnId="{4F979409-7D12-744A-B2BC-987AA429581E}">
      <dgm:prSet/>
      <dgm:spPr/>
      <dgm:t>
        <a:bodyPr/>
        <a:lstStyle/>
        <a:p>
          <a:endParaRPr lang="en-GB"/>
        </a:p>
      </dgm:t>
    </dgm:pt>
    <dgm:pt modelId="{6B002A1D-9993-034A-A8D4-E5A3DC0C1435}">
      <dgm:prSet phldrT="[Text]"/>
      <dgm:spPr/>
      <dgm:t>
        <a:bodyPr/>
        <a:lstStyle/>
        <a:p>
          <a:r>
            <a:rPr lang="en-GB" dirty="0"/>
            <a:t>JOB</a:t>
          </a:r>
        </a:p>
      </dgm:t>
    </dgm:pt>
    <dgm:pt modelId="{65CD7851-6C3F-F144-843B-65B70CD00194}" type="parTrans" cxnId="{992FCA8B-8338-FB48-BC3B-EF3C4A6DE867}">
      <dgm:prSet/>
      <dgm:spPr/>
      <dgm:t>
        <a:bodyPr/>
        <a:lstStyle/>
        <a:p>
          <a:endParaRPr lang="en-GB"/>
        </a:p>
      </dgm:t>
    </dgm:pt>
    <dgm:pt modelId="{2AC97481-A73A-7049-A684-D6A2417CC3ED}" type="sibTrans" cxnId="{992FCA8B-8338-FB48-BC3B-EF3C4A6DE867}">
      <dgm:prSet/>
      <dgm:spPr/>
      <dgm:t>
        <a:bodyPr/>
        <a:lstStyle/>
        <a:p>
          <a:endParaRPr lang="en-GB"/>
        </a:p>
      </dgm:t>
    </dgm:pt>
    <dgm:pt modelId="{C5818A6B-0B1E-D54B-BD15-0F7FFC84487A}">
      <dgm:prSet phldrT="[Text]"/>
      <dgm:spPr/>
      <dgm:t>
        <a:bodyPr/>
        <a:lstStyle/>
        <a:p>
          <a:r>
            <a:rPr lang="en-GB" dirty="0"/>
            <a:t>Linked in</a:t>
          </a:r>
        </a:p>
      </dgm:t>
    </dgm:pt>
    <dgm:pt modelId="{DAEAF677-3CA2-3246-9A64-A6C1F99468DD}" type="parTrans" cxnId="{45E0E7A4-9465-3E4E-B265-DE614B91306F}">
      <dgm:prSet/>
      <dgm:spPr/>
      <dgm:t>
        <a:bodyPr/>
        <a:lstStyle/>
        <a:p>
          <a:endParaRPr lang="en-GB"/>
        </a:p>
      </dgm:t>
    </dgm:pt>
    <dgm:pt modelId="{EA1421DE-20DE-F44D-8A3E-C07E19880A3C}" type="sibTrans" cxnId="{45E0E7A4-9465-3E4E-B265-DE614B91306F}">
      <dgm:prSet/>
      <dgm:spPr/>
      <dgm:t>
        <a:bodyPr/>
        <a:lstStyle/>
        <a:p>
          <a:endParaRPr lang="en-GB"/>
        </a:p>
      </dgm:t>
    </dgm:pt>
    <dgm:pt modelId="{EF98A280-8299-6F4A-9388-BF9C9FD836E7}">
      <dgm:prSet phldrT="[Text]"/>
      <dgm:spPr/>
      <dgm:t>
        <a:bodyPr/>
        <a:lstStyle/>
        <a:p>
          <a:r>
            <a:rPr lang="en-GB" dirty="0"/>
            <a:t>Entertainment</a:t>
          </a:r>
        </a:p>
      </dgm:t>
    </dgm:pt>
    <dgm:pt modelId="{4DA4C0E3-40E2-6C48-95E0-F46D0FCC9E0C}" type="parTrans" cxnId="{1478E087-3C63-E14D-B109-50281D5CDA26}">
      <dgm:prSet/>
      <dgm:spPr/>
      <dgm:t>
        <a:bodyPr/>
        <a:lstStyle/>
        <a:p>
          <a:endParaRPr lang="en-GB"/>
        </a:p>
      </dgm:t>
    </dgm:pt>
    <dgm:pt modelId="{3950B610-D14D-404D-BAF3-8B3A3771FEF8}" type="sibTrans" cxnId="{1478E087-3C63-E14D-B109-50281D5CDA26}">
      <dgm:prSet/>
      <dgm:spPr/>
      <dgm:t>
        <a:bodyPr/>
        <a:lstStyle/>
        <a:p>
          <a:endParaRPr lang="en-GB"/>
        </a:p>
      </dgm:t>
    </dgm:pt>
    <dgm:pt modelId="{7C03B1EA-B464-BD46-BCDD-CF7007DC2F6A}">
      <dgm:prSet phldrT="[Text]"/>
      <dgm:spPr/>
      <dgm:t>
        <a:bodyPr/>
        <a:lstStyle/>
        <a:p>
          <a:r>
            <a:rPr lang="en-GB" dirty="0"/>
            <a:t>Netflix</a:t>
          </a:r>
        </a:p>
      </dgm:t>
    </dgm:pt>
    <dgm:pt modelId="{93E38A17-4745-AC47-AC1E-25E5C5E35D54}" type="parTrans" cxnId="{8BB5516E-31D1-B341-9314-8A461C042025}">
      <dgm:prSet/>
      <dgm:spPr/>
      <dgm:t>
        <a:bodyPr/>
        <a:lstStyle/>
        <a:p>
          <a:endParaRPr lang="en-GB"/>
        </a:p>
      </dgm:t>
    </dgm:pt>
    <dgm:pt modelId="{D6537302-9526-1C45-B558-5246E34E8B16}" type="sibTrans" cxnId="{8BB5516E-31D1-B341-9314-8A461C042025}">
      <dgm:prSet/>
      <dgm:spPr/>
      <dgm:t>
        <a:bodyPr/>
        <a:lstStyle/>
        <a:p>
          <a:endParaRPr lang="en-GB"/>
        </a:p>
      </dgm:t>
    </dgm:pt>
    <dgm:pt modelId="{A22429DA-EC16-8B46-BD0D-6EB91A8D7EA3}">
      <dgm:prSet phldrT="[Text]"/>
      <dgm:spPr/>
      <dgm:t>
        <a:bodyPr/>
        <a:lstStyle/>
        <a:p>
          <a:r>
            <a:rPr lang="en-GB" dirty="0"/>
            <a:t>Tinder</a:t>
          </a:r>
        </a:p>
      </dgm:t>
    </dgm:pt>
    <dgm:pt modelId="{5AF9A734-89AC-A24D-8D0A-49B9C029ED7E}" type="parTrans" cxnId="{33D2FE51-440E-9446-8313-D1651B1838C4}">
      <dgm:prSet/>
      <dgm:spPr/>
      <dgm:t>
        <a:bodyPr/>
        <a:lstStyle/>
        <a:p>
          <a:endParaRPr lang="en-GB"/>
        </a:p>
      </dgm:t>
    </dgm:pt>
    <dgm:pt modelId="{054CCD3D-46B5-894A-A1F1-0FEF00B6973D}" type="sibTrans" cxnId="{33D2FE51-440E-9446-8313-D1651B1838C4}">
      <dgm:prSet/>
      <dgm:spPr/>
      <dgm:t>
        <a:bodyPr/>
        <a:lstStyle/>
        <a:p>
          <a:endParaRPr lang="en-GB"/>
        </a:p>
      </dgm:t>
    </dgm:pt>
    <dgm:pt modelId="{EC7ABEDB-998B-A943-8C60-52E31332ACC7}">
      <dgm:prSet phldrT="[Text]"/>
      <dgm:spPr/>
      <dgm:t>
        <a:bodyPr/>
        <a:lstStyle/>
        <a:p>
          <a:r>
            <a:rPr lang="en-GB" dirty="0"/>
            <a:t>YouTube</a:t>
          </a:r>
        </a:p>
      </dgm:t>
    </dgm:pt>
    <dgm:pt modelId="{0DA127FF-04AC-A64A-82F0-FF13C395BE57}" type="parTrans" cxnId="{7DBD556F-62EC-DF4C-95D7-8A906193DAD2}">
      <dgm:prSet/>
      <dgm:spPr/>
      <dgm:t>
        <a:bodyPr/>
        <a:lstStyle/>
        <a:p>
          <a:endParaRPr lang="en-GB"/>
        </a:p>
      </dgm:t>
    </dgm:pt>
    <dgm:pt modelId="{515BC4A7-120E-D04C-9886-8076021C968D}" type="sibTrans" cxnId="{7DBD556F-62EC-DF4C-95D7-8A906193DAD2}">
      <dgm:prSet/>
      <dgm:spPr/>
      <dgm:t>
        <a:bodyPr/>
        <a:lstStyle/>
        <a:p>
          <a:endParaRPr lang="en-GB"/>
        </a:p>
      </dgm:t>
    </dgm:pt>
    <dgm:pt modelId="{AFE3E514-924E-7841-8514-2B1EA12B7AF6}">
      <dgm:prSet phldrT="[Text]" custT="1"/>
      <dgm:spPr/>
      <dgm:t>
        <a:bodyPr/>
        <a:lstStyle/>
        <a:p>
          <a:r>
            <a:rPr lang="en-GB" sz="1800" dirty="0"/>
            <a:t>eBay</a:t>
          </a:r>
        </a:p>
      </dgm:t>
    </dgm:pt>
    <dgm:pt modelId="{7314D5F0-B4E8-8445-B4CB-A7A8ED7C522D}" type="parTrans" cxnId="{5A066EB2-48B3-6B44-A26E-97ECDBEBD2F9}">
      <dgm:prSet/>
      <dgm:spPr/>
      <dgm:t>
        <a:bodyPr/>
        <a:lstStyle/>
        <a:p>
          <a:endParaRPr lang="en-GB"/>
        </a:p>
      </dgm:t>
    </dgm:pt>
    <dgm:pt modelId="{507A9A34-2DDC-D14C-BFFD-D55E577239ED}" type="sibTrans" cxnId="{5A066EB2-48B3-6B44-A26E-97ECDBEBD2F9}">
      <dgm:prSet/>
      <dgm:spPr/>
      <dgm:t>
        <a:bodyPr/>
        <a:lstStyle/>
        <a:p>
          <a:endParaRPr lang="en-GB"/>
        </a:p>
      </dgm:t>
    </dgm:pt>
    <dgm:pt modelId="{A7A529AD-9A0C-A14D-9AAB-E3A40FAFA990}" type="pres">
      <dgm:prSet presAssocID="{6C3E31ED-03D4-C44A-B7B8-B7C2EEEF37BC}" presName="matrix" presStyleCnt="0">
        <dgm:presLayoutVars>
          <dgm:chMax val="1"/>
          <dgm:dir/>
          <dgm:resizeHandles val="exact"/>
        </dgm:presLayoutVars>
      </dgm:prSet>
      <dgm:spPr/>
    </dgm:pt>
    <dgm:pt modelId="{C0108CFB-7B05-BC43-BCE9-C761365C9475}" type="pres">
      <dgm:prSet presAssocID="{6C3E31ED-03D4-C44A-B7B8-B7C2EEEF37BC}" presName="diamond" presStyleLbl="bgShp" presStyleIdx="0" presStyleCnt="1"/>
      <dgm:spPr/>
    </dgm:pt>
    <dgm:pt modelId="{A6E50CBB-7B57-4449-9DA1-683C418AC0CC}" type="pres">
      <dgm:prSet presAssocID="{6C3E31ED-03D4-C44A-B7B8-B7C2EEEF37BC}" presName="quad1" presStyleLbl="node1" presStyleIdx="0" presStyleCnt="4">
        <dgm:presLayoutVars>
          <dgm:chMax val="0"/>
          <dgm:chPref val="0"/>
          <dgm:bulletEnabled val="1"/>
        </dgm:presLayoutVars>
      </dgm:prSet>
      <dgm:spPr/>
    </dgm:pt>
    <dgm:pt modelId="{9D914E88-2587-6A46-9A80-21780D0C2AF8}" type="pres">
      <dgm:prSet presAssocID="{6C3E31ED-03D4-C44A-B7B8-B7C2EEEF37BC}" presName="quad2" presStyleLbl="node1" presStyleIdx="1" presStyleCnt="4">
        <dgm:presLayoutVars>
          <dgm:chMax val="0"/>
          <dgm:chPref val="0"/>
          <dgm:bulletEnabled val="1"/>
        </dgm:presLayoutVars>
      </dgm:prSet>
      <dgm:spPr/>
    </dgm:pt>
    <dgm:pt modelId="{991A4A24-7ADC-A44F-BC51-84C9D86359B4}" type="pres">
      <dgm:prSet presAssocID="{6C3E31ED-03D4-C44A-B7B8-B7C2EEEF37BC}" presName="quad3" presStyleLbl="node1" presStyleIdx="2" presStyleCnt="4">
        <dgm:presLayoutVars>
          <dgm:chMax val="0"/>
          <dgm:chPref val="0"/>
          <dgm:bulletEnabled val="1"/>
        </dgm:presLayoutVars>
      </dgm:prSet>
      <dgm:spPr/>
    </dgm:pt>
    <dgm:pt modelId="{1BCB4443-F635-9547-8331-6B34DBDDABD0}" type="pres">
      <dgm:prSet presAssocID="{6C3E31ED-03D4-C44A-B7B8-B7C2EEEF37BC}" presName="quad4" presStyleLbl="node1" presStyleIdx="3" presStyleCnt="4">
        <dgm:presLayoutVars>
          <dgm:chMax val="0"/>
          <dgm:chPref val="0"/>
          <dgm:bulletEnabled val="1"/>
        </dgm:presLayoutVars>
      </dgm:prSet>
      <dgm:spPr/>
    </dgm:pt>
  </dgm:ptLst>
  <dgm:cxnLst>
    <dgm:cxn modelId="{2EBC6707-7A71-D442-ADCC-81158AE56DAB}" type="presOf" srcId="{AFE3E514-924E-7841-8514-2B1EA12B7AF6}" destId="{A6E50CBB-7B57-4449-9DA1-683C418AC0CC}" srcOrd="0" destOrd="2" presId="urn:microsoft.com/office/officeart/2005/8/layout/matrix3"/>
    <dgm:cxn modelId="{4F979409-7D12-744A-B2BC-987AA429581E}" srcId="{E296AF10-44C8-3647-B0DE-3F44F92EE56B}" destId="{EFCAEF81-DBEC-0C49-A766-067E8A1E3D54}" srcOrd="1" destOrd="0" parTransId="{E0328511-187D-EA45-B365-2E75CD65F42E}" sibTransId="{4DB34025-9316-4048-91CB-6DEE31FD6326}"/>
    <dgm:cxn modelId="{2AC47912-9555-8746-8521-21B4F6D9A466}" type="presOf" srcId="{EC7ABEDB-998B-A943-8C60-52E31332ACC7}" destId="{1BCB4443-F635-9547-8331-6B34DBDDABD0}" srcOrd="0" destOrd="2" presId="urn:microsoft.com/office/officeart/2005/8/layout/matrix3"/>
    <dgm:cxn modelId="{FF5A9B4A-A1C3-F04D-A4B8-39A6D6C9373C}" type="presOf" srcId="{7DD3642C-F0E8-3140-87AE-C6829CD1C989}" destId="{A6E50CBB-7B57-4449-9DA1-683C418AC0CC}" srcOrd="0" destOrd="1" presId="urn:microsoft.com/office/officeart/2005/8/layout/matrix3"/>
    <dgm:cxn modelId="{33D2FE51-440E-9446-8313-D1651B1838C4}" srcId="{E296AF10-44C8-3647-B0DE-3F44F92EE56B}" destId="{A22429DA-EC16-8B46-BD0D-6EB91A8D7EA3}" srcOrd="0" destOrd="0" parTransId="{5AF9A734-89AC-A24D-8D0A-49B9C029ED7E}" sibTransId="{054CCD3D-46B5-894A-A1F1-0FEF00B6973D}"/>
    <dgm:cxn modelId="{35E38655-4867-2043-95F6-8789300F4A3C}" type="presOf" srcId="{6B002A1D-9993-034A-A8D4-E5A3DC0C1435}" destId="{991A4A24-7ADC-A44F-BC51-84C9D86359B4}" srcOrd="0" destOrd="0" presId="urn:microsoft.com/office/officeart/2005/8/layout/matrix3"/>
    <dgm:cxn modelId="{AB864F5B-53A5-C943-A22E-AF484C90C050}" type="presOf" srcId="{7C03B1EA-B464-BD46-BCDD-CF7007DC2F6A}" destId="{1BCB4443-F635-9547-8331-6B34DBDDABD0}" srcOrd="0" destOrd="1" presId="urn:microsoft.com/office/officeart/2005/8/layout/matrix3"/>
    <dgm:cxn modelId="{5830E469-BBF0-A542-915F-B4F540A36835}" srcId="{857E4CB2-1B99-DD4E-985A-8E3D4AE12D08}" destId="{7DD3642C-F0E8-3140-87AE-C6829CD1C989}" srcOrd="0" destOrd="0" parTransId="{CC3EA417-03AF-BF4F-BACB-24682BB8AB27}" sibTransId="{D9C9939C-62B7-7F40-8216-CBF2ECC410D2}"/>
    <dgm:cxn modelId="{8BB5516E-31D1-B341-9314-8A461C042025}" srcId="{EF98A280-8299-6F4A-9388-BF9C9FD836E7}" destId="{7C03B1EA-B464-BD46-BCDD-CF7007DC2F6A}" srcOrd="0" destOrd="0" parTransId="{93E38A17-4745-AC47-AC1E-25E5C5E35D54}" sibTransId="{D6537302-9526-1C45-B558-5246E34E8B16}"/>
    <dgm:cxn modelId="{A587A76E-67F7-9D45-9750-250A18CB2B00}" srcId="{6C3E31ED-03D4-C44A-B7B8-B7C2EEEF37BC}" destId="{E296AF10-44C8-3647-B0DE-3F44F92EE56B}" srcOrd="1" destOrd="0" parTransId="{3199C8F5-FCBF-D949-88D7-51CF15C7A595}" sibTransId="{BDDC6332-1604-CD43-A151-63A0B4CCCFDC}"/>
    <dgm:cxn modelId="{7DBD556F-62EC-DF4C-95D7-8A906193DAD2}" srcId="{EF98A280-8299-6F4A-9388-BF9C9FD836E7}" destId="{EC7ABEDB-998B-A943-8C60-52E31332ACC7}" srcOrd="1" destOrd="0" parTransId="{0DA127FF-04AC-A64A-82F0-FF13C395BE57}" sibTransId="{515BC4A7-120E-D04C-9886-8076021C968D}"/>
    <dgm:cxn modelId="{3E658182-F18D-664A-B9F1-766AB184F108}" type="presOf" srcId="{857E4CB2-1B99-DD4E-985A-8E3D4AE12D08}" destId="{A6E50CBB-7B57-4449-9DA1-683C418AC0CC}" srcOrd="0" destOrd="0" presId="urn:microsoft.com/office/officeart/2005/8/layout/matrix3"/>
    <dgm:cxn modelId="{1478E087-3C63-E14D-B109-50281D5CDA26}" srcId="{6C3E31ED-03D4-C44A-B7B8-B7C2EEEF37BC}" destId="{EF98A280-8299-6F4A-9388-BF9C9FD836E7}" srcOrd="3" destOrd="0" parTransId="{4DA4C0E3-40E2-6C48-95E0-F46D0FCC9E0C}" sibTransId="{3950B610-D14D-404D-BAF3-8B3A3771FEF8}"/>
    <dgm:cxn modelId="{992FCA8B-8338-FB48-BC3B-EF3C4A6DE867}" srcId="{6C3E31ED-03D4-C44A-B7B8-B7C2EEEF37BC}" destId="{6B002A1D-9993-034A-A8D4-E5A3DC0C1435}" srcOrd="2" destOrd="0" parTransId="{65CD7851-6C3F-F144-843B-65B70CD00194}" sibTransId="{2AC97481-A73A-7049-A684-D6A2417CC3ED}"/>
    <dgm:cxn modelId="{19EE539B-97C3-4A40-BB98-5A3D5CAD73AB}" type="presOf" srcId="{EF98A280-8299-6F4A-9388-BF9C9FD836E7}" destId="{1BCB4443-F635-9547-8331-6B34DBDDABD0}" srcOrd="0" destOrd="0" presId="urn:microsoft.com/office/officeart/2005/8/layout/matrix3"/>
    <dgm:cxn modelId="{4F06D49F-DAAF-C244-9DF0-3714C2D2AFA4}" type="presOf" srcId="{A22429DA-EC16-8B46-BD0D-6EB91A8D7EA3}" destId="{9D914E88-2587-6A46-9A80-21780D0C2AF8}" srcOrd="0" destOrd="1" presId="urn:microsoft.com/office/officeart/2005/8/layout/matrix3"/>
    <dgm:cxn modelId="{45E0E7A4-9465-3E4E-B265-DE614B91306F}" srcId="{6B002A1D-9993-034A-A8D4-E5A3DC0C1435}" destId="{C5818A6B-0B1E-D54B-BD15-0F7FFC84487A}" srcOrd="0" destOrd="0" parTransId="{DAEAF677-3CA2-3246-9A64-A6C1F99468DD}" sibTransId="{EA1421DE-20DE-F44D-8A3E-C07E19880A3C}"/>
    <dgm:cxn modelId="{5A066EB2-48B3-6B44-A26E-97ECDBEBD2F9}" srcId="{857E4CB2-1B99-DD4E-985A-8E3D4AE12D08}" destId="{AFE3E514-924E-7841-8514-2B1EA12B7AF6}" srcOrd="1" destOrd="0" parTransId="{7314D5F0-B4E8-8445-B4CB-A7A8ED7C522D}" sibTransId="{507A9A34-2DDC-D14C-BFFD-D55E577239ED}"/>
    <dgm:cxn modelId="{722DD9C1-93A8-C345-83A6-C8AA3F230A54}" srcId="{6C3E31ED-03D4-C44A-B7B8-B7C2EEEF37BC}" destId="{857E4CB2-1B99-DD4E-985A-8E3D4AE12D08}" srcOrd="0" destOrd="0" parTransId="{C3C7B568-A7C1-1347-8929-683E20032DDB}" sibTransId="{0419E5C0-50D3-5540-8797-F53B0F6168E9}"/>
    <dgm:cxn modelId="{2EAA54C3-7EF1-4546-937B-2A128598BB81}" type="presOf" srcId="{EFCAEF81-DBEC-0C49-A766-067E8A1E3D54}" destId="{9D914E88-2587-6A46-9A80-21780D0C2AF8}" srcOrd="0" destOrd="2" presId="urn:microsoft.com/office/officeart/2005/8/layout/matrix3"/>
    <dgm:cxn modelId="{B6A725D7-A83F-3744-926D-4791ADDCF8E3}" type="presOf" srcId="{6C3E31ED-03D4-C44A-B7B8-B7C2EEEF37BC}" destId="{A7A529AD-9A0C-A14D-9AAB-E3A40FAFA990}" srcOrd="0" destOrd="0" presId="urn:microsoft.com/office/officeart/2005/8/layout/matrix3"/>
    <dgm:cxn modelId="{8C92B9EA-3F35-864A-AD50-51F7CF283449}" type="presOf" srcId="{E296AF10-44C8-3647-B0DE-3F44F92EE56B}" destId="{9D914E88-2587-6A46-9A80-21780D0C2AF8}" srcOrd="0" destOrd="0" presId="urn:microsoft.com/office/officeart/2005/8/layout/matrix3"/>
    <dgm:cxn modelId="{BF57B9EF-5B0A-2E48-9B7D-A219A392A904}" type="presOf" srcId="{C5818A6B-0B1E-D54B-BD15-0F7FFC84487A}" destId="{991A4A24-7ADC-A44F-BC51-84C9D86359B4}" srcOrd="0" destOrd="1" presId="urn:microsoft.com/office/officeart/2005/8/layout/matrix3"/>
    <dgm:cxn modelId="{D5E32D3B-FE08-0A41-A959-F8EAB34BEDF1}" type="presParOf" srcId="{A7A529AD-9A0C-A14D-9AAB-E3A40FAFA990}" destId="{C0108CFB-7B05-BC43-BCE9-C761365C9475}" srcOrd="0" destOrd="0" presId="urn:microsoft.com/office/officeart/2005/8/layout/matrix3"/>
    <dgm:cxn modelId="{A1572B88-C226-7442-9DF5-B0E9B359AB2E}" type="presParOf" srcId="{A7A529AD-9A0C-A14D-9AAB-E3A40FAFA990}" destId="{A6E50CBB-7B57-4449-9DA1-683C418AC0CC}" srcOrd="1" destOrd="0" presId="urn:microsoft.com/office/officeart/2005/8/layout/matrix3"/>
    <dgm:cxn modelId="{B02497E3-1A2C-CB4A-BFF7-BCDB87EB9145}" type="presParOf" srcId="{A7A529AD-9A0C-A14D-9AAB-E3A40FAFA990}" destId="{9D914E88-2587-6A46-9A80-21780D0C2AF8}" srcOrd="2" destOrd="0" presId="urn:microsoft.com/office/officeart/2005/8/layout/matrix3"/>
    <dgm:cxn modelId="{81B08D43-9DD2-A745-BF8A-A07F6BEF5862}" type="presParOf" srcId="{A7A529AD-9A0C-A14D-9AAB-E3A40FAFA990}" destId="{991A4A24-7ADC-A44F-BC51-84C9D86359B4}" srcOrd="3" destOrd="0" presId="urn:microsoft.com/office/officeart/2005/8/layout/matrix3"/>
    <dgm:cxn modelId="{D3B7323A-B4C3-B844-B0A4-2BFEDA41C453}" type="presParOf" srcId="{A7A529AD-9A0C-A14D-9AAB-E3A40FAFA990}" destId="{1BCB4443-F635-9547-8331-6B34DBDDABD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D8D5FD-7BF1-FD43-B458-4991FB1C3137}" type="doc">
      <dgm:prSet loTypeId="urn:microsoft.com/office/officeart/2005/8/layout/hChevron3" loCatId="" qsTypeId="urn:microsoft.com/office/officeart/2005/8/quickstyle/simple1" qsCatId="simple" csTypeId="urn:microsoft.com/office/officeart/2005/8/colors/accent1_2" csCatId="accent1" phldr="1"/>
      <dgm:spPr/>
      <dgm:t>
        <a:bodyPr/>
        <a:lstStyle/>
        <a:p>
          <a:endParaRPr lang="en-GB"/>
        </a:p>
      </dgm:t>
    </dgm:pt>
    <dgm:pt modelId="{33097C3C-0BE2-A54C-A894-8F2FD1BC4E6F}">
      <dgm:prSet phldrT="[Text]"/>
      <dgm:spPr/>
      <dgm:t>
        <a:bodyPr/>
        <a:lstStyle/>
        <a:p>
          <a:r>
            <a:rPr lang="en-GB" dirty="0"/>
            <a:t>Candidate Generation</a:t>
          </a:r>
        </a:p>
      </dgm:t>
    </dgm:pt>
    <dgm:pt modelId="{9F0B8E7E-1D00-7140-BE69-070A081F4142}" type="parTrans" cxnId="{9D431E3C-00E1-8947-9676-E09FD2DEC798}">
      <dgm:prSet/>
      <dgm:spPr/>
      <dgm:t>
        <a:bodyPr/>
        <a:lstStyle/>
        <a:p>
          <a:endParaRPr lang="en-GB"/>
        </a:p>
      </dgm:t>
    </dgm:pt>
    <dgm:pt modelId="{E95C4A0F-A150-7445-BF9A-567A546DF8A6}" type="sibTrans" cxnId="{9D431E3C-00E1-8947-9676-E09FD2DEC798}">
      <dgm:prSet/>
      <dgm:spPr/>
      <dgm:t>
        <a:bodyPr/>
        <a:lstStyle/>
        <a:p>
          <a:endParaRPr lang="en-GB"/>
        </a:p>
      </dgm:t>
    </dgm:pt>
    <dgm:pt modelId="{16501DE8-BBCC-8842-91CA-5C9D78670E51}">
      <dgm:prSet phldrT="[Text]"/>
      <dgm:spPr/>
      <dgm:t>
        <a:bodyPr/>
        <a:lstStyle/>
        <a:p>
          <a:r>
            <a:rPr lang="en-GB" dirty="0"/>
            <a:t>Scoring</a:t>
          </a:r>
        </a:p>
      </dgm:t>
    </dgm:pt>
    <dgm:pt modelId="{58A03069-EDC6-244A-A382-D4117A1621DC}" type="parTrans" cxnId="{DB2767C5-AC23-BD40-8AF9-7A6F882C95A5}">
      <dgm:prSet/>
      <dgm:spPr/>
      <dgm:t>
        <a:bodyPr/>
        <a:lstStyle/>
        <a:p>
          <a:endParaRPr lang="en-GB"/>
        </a:p>
      </dgm:t>
    </dgm:pt>
    <dgm:pt modelId="{4B44E1F9-C5E0-3840-A1D3-D723E3CC1D08}" type="sibTrans" cxnId="{DB2767C5-AC23-BD40-8AF9-7A6F882C95A5}">
      <dgm:prSet/>
      <dgm:spPr/>
      <dgm:t>
        <a:bodyPr/>
        <a:lstStyle/>
        <a:p>
          <a:endParaRPr lang="en-GB"/>
        </a:p>
      </dgm:t>
    </dgm:pt>
    <dgm:pt modelId="{87899F70-30C4-544D-8BEB-318E76C3DC3D}">
      <dgm:prSet phldrT="[Text]"/>
      <dgm:spPr/>
      <dgm:t>
        <a:bodyPr/>
        <a:lstStyle/>
        <a:p>
          <a:r>
            <a:rPr lang="en-GB" dirty="0"/>
            <a:t>Reranking</a:t>
          </a:r>
        </a:p>
      </dgm:t>
    </dgm:pt>
    <dgm:pt modelId="{605BBD38-9133-684B-BBA2-1526D4E71C11}" type="parTrans" cxnId="{6A470DC9-C4C4-5147-9174-90B66DA62F53}">
      <dgm:prSet/>
      <dgm:spPr/>
      <dgm:t>
        <a:bodyPr/>
        <a:lstStyle/>
        <a:p>
          <a:endParaRPr lang="en-GB"/>
        </a:p>
      </dgm:t>
    </dgm:pt>
    <dgm:pt modelId="{6B3ED3DC-894E-E045-A0FE-4D5DDC6271C2}" type="sibTrans" cxnId="{6A470DC9-C4C4-5147-9174-90B66DA62F53}">
      <dgm:prSet/>
      <dgm:spPr/>
      <dgm:t>
        <a:bodyPr/>
        <a:lstStyle/>
        <a:p>
          <a:endParaRPr lang="en-GB"/>
        </a:p>
      </dgm:t>
    </dgm:pt>
    <dgm:pt modelId="{B472B406-886D-194E-BD2A-C6458B0354A5}" type="pres">
      <dgm:prSet presAssocID="{B9D8D5FD-7BF1-FD43-B458-4991FB1C3137}" presName="Name0" presStyleCnt="0">
        <dgm:presLayoutVars>
          <dgm:dir/>
          <dgm:resizeHandles val="exact"/>
        </dgm:presLayoutVars>
      </dgm:prSet>
      <dgm:spPr/>
    </dgm:pt>
    <dgm:pt modelId="{AC1C9B74-C6B3-9744-81D0-58CDF51E9538}" type="pres">
      <dgm:prSet presAssocID="{33097C3C-0BE2-A54C-A894-8F2FD1BC4E6F}" presName="parTxOnly" presStyleLbl="node1" presStyleIdx="0" presStyleCnt="3" custScaleY="36940">
        <dgm:presLayoutVars>
          <dgm:bulletEnabled val="1"/>
        </dgm:presLayoutVars>
      </dgm:prSet>
      <dgm:spPr/>
    </dgm:pt>
    <dgm:pt modelId="{83CDD541-9B77-D949-9E3D-1CAFCE77F6AF}" type="pres">
      <dgm:prSet presAssocID="{E95C4A0F-A150-7445-BF9A-567A546DF8A6}" presName="parSpace" presStyleCnt="0"/>
      <dgm:spPr/>
    </dgm:pt>
    <dgm:pt modelId="{1A264D04-0C32-7C4F-92B7-753C3B530BB9}" type="pres">
      <dgm:prSet presAssocID="{16501DE8-BBCC-8842-91CA-5C9D78670E51}" presName="parTxOnly" presStyleLbl="node1" presStyleIdx="1" presStyleCnt="3" custScaleX="84550" custScaleY="53358" custLinFactNeighborX="57462" custLinFactNeighborY="0">
        <dgm:presLayoutVars>
          <dgm:bulletEnabled val="1"/>
        </dgm:presLayoutVars>
      </dgm:prSet>
      <dgm:spPr/>
    </dgm:pt>
    <dgm:pt modelId="{138E8596-CAAA-A84E-A0DF-EC993026BF79}" type="pres">
      <dgm:prSet presAssocID="{4B44E1F9-C5E0-3840-A1D3-D723E3CC1D08}" presName="parSpace" presStyleCnt="0"/>
      <dgm:spPr/>
    </dgm:pt>
    <dgm:pt modelId="{23B6B90B-BC01-8F44-B28E-3A0E375D447E}" type="pres">
      <dgm:prSet presAssocID="{87899F70-30C4-544D-8BEB-318E76C3DC3D}" presName="parTxOnly" presStyleLbl="node1" presStyleIdx="2" presStyleCnt="3" custScaleY="73880">
        <dgm:presLayoutVars>
          <dgm:bulletEnabled val="1"/>
        </dgm:presLayoutVars>
      </dgm:prSet>
      <dgm:spPr/>
    </dgm:pt>
  </dgm:ptLst>
  <dgm:cxnLst>
    <dgm:cxn modelId="{9D431E3C-00E1-8947-9676-E09FD2DEC798}" srcId="{B9D8D5FD-7BF1-FD43-B458-4991FB1C3137}" destId="{33097C3C-0BE2-A54C-A894-8F2FD1BC4E6F}" srcOrd="0" destOrd="0" parTransId="{9F0B8E7E-1D00-7140-BE69-070A081F4142}" sibTransId="{E95C4A0F-A150-7445-BF9A-567A546DF8A6}"/>
    <dgm:cxn modelId="{7280595F-68BB-6D42-BFFC-26A4C2EFBED5}" type="presOf" srcId="{16501DE8-BBCC-8842-91CA-5C9D78670E51}" destId="{1A264D04-0C32-7C4F-92B7-753C3B530BB9}" srcOrd="0" destOrd="0" presId="urn:microsoft.com/office/officeart/2005/8/layout/hChevron3"/>
    <dgm:cxn modelId="{1B99D666-F0CC-5144-B566-4FFCE8234645}" type="presOf" srcId="{B9D8D5FD-7BF1-FD43-B458-4991FB1C3137}" destId="{B472B406-886D-194E-BD2A-C6458B0354A5}" srcOrd="0" destOrd="0" presId="urn:microsoft.com/office/officeart/2005/8/layout/hChevron3"/>
    <dgm:cxn modelId="{03CCE7AD-7551-1E45-B8DA-FC0F98330FD7}" type="presOf" srcId="{87899F70-30C4-544D-8BEB-318E76C3DC3D}" destId="{23B6B90B-BC01-8F44-B28E-3A0E375D447E}" srcOrd="0" destOrd="0" presId="urn:microsoft.com/office/officeart/2005/8/layout/hChevron3"/>
    <dgm:cxn modelId="{B8E986B6-A8CD-A944-BC30-A9C40E52582A}" type="presOf" srcId="{33097C3C-0BE2-A54C-A894-8F2FD1BC4E6F}" destId="{AC1C9B74-C6B3-9744-81D0-58CDF51E9538}" srcOrd="0" destOrd="0" presId="urn:microsoft.com/office/officeart/2005/8/layout/hChevron3"/>
    <dgm:cxn modelId="{DB2767C5-AC23-BD40-8AF9-7A6F882C95A5}" srcId="{B9D8D5FD-7BF1-FD43-B458-4991FB1C3137}" destId="{16501DE8-BBCC-8842-91CA-5C9D78670E51}" srcOrd="1" destOrd="0" parTransId="{58A03069-EDC6-244A-A382-D4117A1621DC}" sibTransId="{4B44E1F9-C5E0-3840-A1D3-D723E3CC1D08}"/>
    <dgm:cxn modelId="{6A470DC9-C4C4-5147-9174-90B66DA62F53}" srcId="{B9D8D5FD-7BF1-FD43-B458-4991FB1C3137}" destId="{87899F70-30C4-544D-8BEB-318E76C3DC3D}" srcOrd="2" destOrd="0" parTransId="{605BBD38-9133-684B-BBA2-1526D4E71C11}" sibTransId="{6B3ED3DC-894E-E045-A0FE-4D5DDC6271C2}"/>
    <dgm:cxn modelId="{7B7D9699-16EF-C440-8A40-BC48D74BA34C}" type="presParOf" srcId="{B472B406-886D-194E-BD2A-C6458B0354A5}" destId="{AC1C9B74-C6B3-9744-81D0-58CDF51E9538}" srcOrd="0" destOrd="0" presId="urn:microsoft.com/office/officeart/2005/8/layout/hChevron3"/>
    <dgm:cxn modelId="{285592DE-6B46-4A4B-A173-4702D279ECF7}" type="presParOf" srcId="{B472B406-886D-194E-BD2A-C6458B0354A5}" destId="{83CDD541-9B77-D949-9E3D-1CAFCE77F6AF}" srcOrd="1" destOrd="0" presId="urn:microsoft.com/office/officeart/2005/8/layout/hChevron3"/>
    <dgm:cxn modelId="{BAF83170-2025-7F4C-977E-F19037A07573}" type="presParOf" srcId="{B472B406-886D-194E-BD2A-C6458B0354A5}" destId="{1A264D04-0C32-7C4F-92B7-753C3B530BB9}" srcOrd="2" destOrd="0" presId="urn:microsoft.com/office/officeart/2005/8/layout/hChevron3"/>
    <dgm:cxn modelId="{4A19BC87-EE0A-3D4E-88FB-3EB71E9C2E5F}" type="presParOf" srcId="{B472B406-886D-194E-BD2A-C6458B0354A5}" destId="{138E8596-CAAA-A84E-A0DF-EC993026BF79}" srcOrd="3" destOrd="0" presId="urn:microsoft.com/office/officeart/2005/8/layout/hChevron3"/>
    <dgm:cxn modelId="{56D78229-046F-6244-8938-AE5BB32F0444}" type="presParOf" srcId="{B472B406-886D-194E-BD2A-C6458B0354A5}" destId="{23B6B90B-BC01-8F44-B28E-3A0E375D447E}"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3A03AC-1356-EA44-85B0-44F547E74D8B}" type="doc">
      <dgm:prSet loTypeId="urn:microsoft.com/office/officeart/2008/layout/HorizontalMultiLevelHierarchy" loCatId="" qsTypeId="urn:microsoft.com/office/officeart/2005/8/quickstyle/3d7" qsCatId="3D" csTypeId="urn:microsoft.com/office/officeart/2005/8/colors/accent1_2" csCatId="accent1" phldr="1"/>
      <dgm:spPr/>
      <dgm:t>
        <a:bodyPr/>
        <a:lstStyle/>
        <a:p>
          <a:endParaRPr lang="en-GB"/>
        </a:p>
      </dgm:t>
    </dgm:pt>
    <dgm:pt modelId="{A84310D4-7484-734C-B646-46F0DF070A48}" type="pres">
      <dgm:prSet presAssocID="{C03A03AC-1356-EA44-85B0-44F547E74D8B}" presName="Name0" presStyleCnt="0">
        <dgm:presLayoutVars>
          <dgm:chPref val="1"/>
          <dgm:dir/>
          <dgm:animOne val="branch"/>
          <dgm:animLvl val="lvl"/>
          <dgm:resizeHandles val="exact"/>
        </dgm:presLayoutVars>
      </dgm:prSet>
      <dgm:spPr/>
    </dgm:pt>
  </dgm:ptLst>
  <dgm:cxnLst>
    <dgm:cxn modelId="{4EEF616C-D890-B74A-9D19-160EE0CFB18E}" type="presOf" srcId="{C03A03AC-1356-EA44-85B0-44F547E74D8B}" destId="{A84310D4-7484-734C-B646-46F0DF070A48}"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08CFB-7B05-BC43-BCE9-C761365C9475}">
      <dsp:nvSpPr>
        <dsp:cNvPr id="0" name=""/>
        <dsp:cNvSpPr/>
      </dsp:nvSpPr>
      <dsp:spPr>
        <a:xfrm>
          <a:off x="2681069" y="0"/>
          <a:ext cx="4690872" cy="4690872"/>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A6E50CBB-7B57-4449-9DA1-683C418AC0CC}">
      <dsp:nvSpPr>
        <dsp:cNvPr id="0" name=""/>
        <dsp:cNvSpPr/>
      </dsp:nvSpPr>
      <dsp:spPr>
        <a:xfrm>
          <a:off x="3126701" y="445632"/>
          <a:ext cx="1829440" cy="182944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Ecommerce</a:t>
          </a:r>
        </a:p>
        <a:p>
          <a:pPr marL="171450" lvl="1" indent="-171450" algn="l" defTabSz="800100">
            <a:lnSpc>
              <a:spcPct val="90000"/>
            </a:lnSpc>
            <a:spcBef>
              <a:spcPct val="0"/>
            </a:spcBef>
            <a:spcAft>
              <a:spcPct val="15000"/>
            </a:spcAft>
            <a:buChar char="•"/>
          </a:pPr>
          <a:r>
            <a:rPr lang="en-GB" sz="1800" kern="1200" dirty="0"/>
            <a:t>Amazon</a:t>
          </a:r>
        </a:p>
        <a:p>
          <a:pPr marL="171450" lvl="1" indent="-171450" algn="l" defTabSz="800100">
            <a:lnSpc>
              <a:spcPct val="90000"/>
            </a:lnSpc>
            <a:spcBef>
              <a:spcPct val="0"/>
            </a:spcBef>
            <a:spcAft>
              <a:spcPct val="15000"/>
            </a:spcAft>
            <a:buChar char="•"/>
          </a:pPr>
          <a:r>
            <a:rPr lang="en-GB" sz="1800" kern="1200" dirty="0"/>
            <a:t>eBay</a:t>
          </a:r>
        </a:p>
      </dsp:txBody>
      <dsp:txXfrm>
        <a:off x="3216007" y="534938"/>
        <a:ext cx="1650828" cy="1650828"/>
      </dsp:txXfrm>
    </dsp:sp>
    <dsp:sp modelId="{9D914E88-2587-6A46-9A80-21780D0C2AF8}">
      <dsp:nvSpPr>
        <dsp:cNvPr id="0" name=""/>
        <dsp:cNvSpPr/>
      </dsp:nvSpPr>
      <dsp:spPr>
        <a:xfrm>
          <a:off x="5096868" y="445632"/>
          <a:ext cx="1829440" cy="182944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Social</a:t>
          </a:r>
        </a:p>
        <a:p>
          <a:pPr marL="114300" lvl="1" indent="-114300" algn="l" defTabSz="622300">
            <a:lnSpc>
              <a:spcPct val="90000"/>
            </a:lnSpc>
            <a:spcBef>
              <a:spcPct val="0"/>
            </a:spcBef>
            <a:spcAft>
              <a:spcPct val="15000"/>
            </a:spcAft>
            <a:buChar char="•"/>
          </a:pPr>
          <a:r>
            <a:rPr lang="en-GB" sz="1400" kern="1200" dirty="0"/>
            <a:t>Tinder</a:t>
          </a:r>
        </a:p>
        <a:p>
          <a:pPr marL="114300" lvl="1" indent="-114300" algn="l" defTabSz="622300">
            <a:lnSpc>
              <a:spcPct val="90000"/>
            </a:lnSpc>
            <a:spcBef>
              <a:spcPct val="0"/>
            </a:spcBef>
            <a:spcAft>
              <a:spcPct val="15000"/>
            </a:spcAft>
            <a:buChar char="•"/>
          </a:pPr>
          <a:r>
            <a:rPr lang="en-GB" sz="1400" kern="1200" dirty="0"/>
            <a:t>Google News</a:t>
          </a:r>
        </a:p>
      </dsp:txBody>
      <dsp:txXfrm>
        <a:off x="5186174" y="534938"/>
        <a:ext cx="1650828" cy="1650828"/>
      </dsp:txXfrm>
    </dsp:sp>
    <dsp:sp modelId="{991A4A24-7ADC-A44F-BC51-84C9D86359B4}">
      <dsp:nvSpPr>
        <dsp:cNvPr id="0" name=""/>
        <dsp:cNvSpPr/>
      </dsp:nvSpPr>
      <dsp:spPr>
        <a:xfrm>
          <a:off x="3126701" y="2415799"/>
          <a:ext cx="1829440" cy="182944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JOB</a:t>
          </a:r>
        </a:p>
        <a:p>
          <a:pPr marL="114300" lvl="1" indent="-114300" algn="l" defTabSz="622300">
            <a:lnSpc>
              <a:spcPct val="90000"/>
            </a:lnSpc>
            <a:spcBef>
              <a:spcPct val="0"/>
            </a:spcBef>
            <a:spcAft>
              <a:spcPct val="15000"/>
            </a:spcAft>
            <a:buChar char="•"/>
          </a:pPr>
          <a:r>
            <a:rPr lang="en-GB" sz="1400" kern="1200" dirty="0"/>
            <a:t>Linked in</a:t>
          </a:r>
        </a:p>
      </dsp:txBody>
      <dsp:txXfrm>
        <a:off x="3216007" y="2505105"/>
        <a:ext cx="1650828" cy="1650828"/>
      </dsp:txXfrm>
    </dsp:sp>
    <dsp:sp modelId="{1BCB4443-F635-9547-8331-6B34DBDDABD0}">
      <dsp:nvSpPr>
        <dsp:cNvPr id="0" name=""/>
        <dsp:cNvSpPr/>
      </dsp:nvSpPr>
      <dsp:spPr>
        <a:xfrm>
          <a:off x="5096868" y="2415799"/>
          <a:ext cx="1829440" cy="1829440"/>
        </a:xfrm>
        <a:prstGeom prst="round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Entertainment</a:t>
          </a:r>
        </a:p>
        <a:p>
          <a:pPr marL="114300" lvl="1" indent="-114300" algn="l" defTabSz="622300">
            <a:lnSpc>
              <a:spcPct val="90000"/>
            </a:lnSpc>
            <a:spcBef>
              <a:spcPct val="0"/>
            </a:spcBef>
            <a:spcAft>
              <a:spcPct val="15000"/>
            </a:spcAft>
            <a:buChar char="•"/>
          </a:pPr>
          <a:r>
            <a:rPr lang="en-GB" sz="1400" kern="1200" dirty="0"/>
            <a:t>Netflix</a:t>
          </a:r>
        </a:p>
        <a:p>
          <a:pPr marL="114300" lvl="1" indent="-114300" algn="l" defTabSz="622300">
            <a:lnSpc>
              <a:spcPct val="90000"/>
            </a:lnSpc>
            <a:spcBef>
              <a:spcPct val="0"/>
            </a:spcBef>
            <a:spcAft>
              <a:spcPct val="15000"/>
            </a:spcAft>
            <a:buChar char="•"/>
          </a:pPr>
          <a:r>
            <a:rPr lang="en-GB" sz="1400" kern="1200" dirty="0"/>
            <a:t>YouTube</a:t>
          </a:r>
        </a:p>
      </dsp:txBody>
      <dsp:txXfrm>
        <a:off x="5186174" y="2505105"/>
        <a:ext cx="1650828" cy="1650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1C9B74-C6B3-9744-81D0-58CDF51E9538}">
      <dsp:nvSpPr>
        <dsp:cNvPr id="0" name=""/>
        <dsp:cNvSpPr/>
      </dsp:nvSpPr>
      <dsp:spPr>
        <a:xfrm>
          <a:off x="2539" y="1318383"/>
          <a:ext cx="3807263" cy="562561"/>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684" tIns="69342" rIns="34671" bIns="69342" numCol="1" spcCol="1270" anchor="ctr" anchorCtr="0">
          <a:noAutofit/>
        </a:bodyPr>
        <a:lstStyle/>
        <a:p>
          <a:pPr marL="0" lvl="0" indent="0" algn="ctr" defTabSz="1155700">
            <a:lnSpc>
              <a:spcPct val="90000"/>
            </a:lnSpc>
            <a:spcBef>
              <a:spcPct val="0"/>
            </a:spcBef>
            <a:spcAft>
              <a:spcPct val="35000"/>
            </a:spcAft>
            <a:buNone/>
          </a:pPr>
          <a:r>
            <a:rPr lang="en-GB" sz="2600" kern="1200" dirty="0"/>
            <a:t>Candidate Generation</a:t>
          </a:r>
        </a:p>
      </dsp:txBody>
      <dsp:txXfrm>
        <a:off x="2539" y="1318383"/>
        <a:ext cx="3666623" cy="562561"/>
      </dsp:txXfrm>
    </dsp:sp>
    <dsp:sp modelId="{1A264D04-0C32-7C4F-92B7-753C3B530BB9}">
      <dsp:nvSpPr>
        <dsp:cNvPr id="0" name=""/>
        <dsp:cNvSpPr/>
      </dsp:nvSpPr>
      <dsp:spPr>
        <a:xfrm>
          <a:off x="3485896" y="1193368"/>
          <a:ext cx="3219041" cy="812591"/>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marL="0" lvl="0" indent="0" algn="ctr" defTabSz="1155700">
            <a:lnSpc>
              <a:spcPct val="90000"/>
            </a:lnSpc>
            <a:spcBef>
              <a:spcPct val="0"/>
            </a:spcBef>
            <a:spcAft>
              <a:spcPct val="35000"/>
            </a:spcAft>
            <a:buNone/>
          </a:pPr>
          <a:r>
            <a:rPr lang="en-GB" sz="2600" kern="1200" dirty="0"/>
            <a:t>Scoring</a:t>
          </a:r>
        </a:p>
      </dsp:txBody>
      <dsp:txXfrm>
        <a:off x="3892192" y="1193368"/>
        <a:ext cx="2406450" cy="812591"/>
      </dsp:txXfrm>
    </dsp:sp>
    <dsp:sp modelId="{23B6B90B-BC01-8F44-B28E-3A0E375D447E}">
      <dsp:nvSpPr>
        <dsp:cNvPr id="0" name=""/>
        <dsp:cNvSpPr/>
      </dsp:nvSpPr>
      <dsp:spPr>
        <a:xfrm>
          <a:off x="5505938" y="1037103"/>
          <a:ext cx="3807263" cy="112512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69342" rIns="34671" bIns="69342" numCol="1" spcCol="1270" anchor="ctr" anchorCtr="0">
          <a:noAutofit/>
        </a:bodyPr>
        <a:lstStyle/>
        <a:p>
          <a:pPr marL="0" lvl="0" indent="0" algn="ctr" defTabSz="1155700">
            <a:lnSpc>
              <a:spcPct val="90000"/>
            </a:lnSpc>
            <a:spcBef>
              <a:spcPct val="0"/>
            </a:spcBef>
            <a:spcAft>
              <a:spcPct val="35000"/>
            </a:spcAft>
            <a:buNone/>
          </a:pPr>
          <a:r>
            <a:rPr lang="en-GB" sz="2600" kern="1200" dirty="0"/>
            <a:t>Reranking</a:t>
          </a:r>
        </a:p>
      </dsp:txBody>
      <dsp:txXfrm>
        <a:off x="6068499" y="1037103"/>
        <a:ext cx="2682141" cy="11251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11/28/19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11/28/19</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11/28/19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11/28/19</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11/28/19</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11/28/19</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911555-5999-6D42-8D87-92F2503A8B98}"/>
              </a:ext>
            </a:extLst>
          </p:cNvPr>
          <p:cNvSpPr txBox="1"/>
          <p:nvPr/>
        </p:nvSpPr>
        <p:spPr>
          <a:xfrm>
            <a:off x="1295400" y="766732"/>
            <a:ext cx="9601200" cy="5324535"/>
          </a:xfrm>
          <a:prstGeom prst="rect">
            <a:avLst/>
          </a:prstGeom>
          <a:noFill/>
        </p:spPr>
        <p:txBody>
          <a:bodyPr wrap="square" rtlCol="0">
            <a:spAutoFit/>
          </a:bodyPr>
          <a:lstStyle/>
          <a:p>
            <a:endParaRPr lang="en-IN" sz="2400" i="1" dirty="0"/>
          </a:p>
          <a:p>
            <a:r>
              <a:rPr lang="en-IN" sz="2400" b="1" i="1" dirty="0"/>
              <a:t>Product Roulette</a:t>
            </a:r>
          </a:p>
          <a:p>
            <a:endParaRPr lang="en-IN" sz="2400" i="1" dirty="0"/>
          </a:p>
          <a:p>
            <a:r>
              <a:rPr lang="en-IN" sz="2400" i="1" dirty="0"/>
              <a:t> A user enters her email and persona (developer, salesperson, marketing, hr, engineering manager, etc.), and the program immediately starts showing interesting B2B products that she may or may not like to adopt at her company. Depending on the feedback (we can play around with what we seek as feedback but it needs to be unobtrusive and non-lengthy), the program gets progressively smarter and gets the user's </a:t>
            </a:r>
            <a:r>
              <a:rPr lang="en-IN" sz="2400" b="1" i="1" dirty="0"/>
              <a:t>stack interest </a:t>
            </a:r>
            <a:r>
              <a:rPr lang="en-IN" sz="2400" i="1" dirty="0"/>
              <a:t>profile. This Interest/Taste graph can also be used for the next user, creating a network effect.</a:t>
            </a:r>
          </a:p>
          <a:p>
            <a:endParaRPr lang="en-IN" sz="2400" i="1" dirty="0"/>
          </a:p>
          <a:p>
            <a:endParaRPr lang="en-IN" sz="2400" i="1" dirty="0"/>
          </a:p>
          <a:p>
            <a:r>
              <a:rPr lang="en-IN" sz="2400" i="1" dirty="0"/>
              <a:t> </a:t>
            </a:r>
            <a:r>
              <a:rPr lang="en-IN" sz="2800" i="1" dirty="0"/>
              <a:t>Like a Tinder/Netflix for Software Products.</a:t>
            </a:r>
            <a:endParaRPr lang="en-US" sz="2400" dirty="0"/>
          </a:p>
        </p:txBody>
      </p:sp>
    </p:spTree>
    <p:extLst>
      <p:ext uri="{BB962C8B-B14F-4D97-AF65-F5344CB8AC3E}">
        <p14:creationId xmlns:p14="http://schemas.microsoft.com/office/powerpoint/2010/main" val="5253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C786D8-413C-CE46-BA45-8B749CD41737}"/>
              </a:ext>
            </a:extLst>
          </p:cNvPr>
          <p:cNvSpPr/>
          <p:nvPr/>
        </p:nvSpPr>
        <p:spPr>
          <a:xfrm>
            <a:off x="1760220" y="2926080"/>
            <a:ext cx="1600200" cy="651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DOC Source</a:t>
            </a:r>
          </a:p>
        </p:txBody>
      </p:sp>
      <p:sp>
        <p:nvSpPr>
          <p:cNvPr id="8" name="Rectangle 7">
            <a:extLst>
              <a:ext uri="{FF2B5EF4-FFF2-40B4-BE49-F238E27FC236}">
                <a16:creationId xmlns:a16="http://schemas.microsoft.com/office/drawing/2014/main" id="{CB0A3D67-0982-CE47-A3A2-A94D9C62D277}"/>
              </a:ext>
            </a:extLst>
          </p:cNvPr>
          <p:cNvSpPr/>
          <p:nvPr/>
        </p:nvSpPr>
        <p:spPr>
          <a:xfrm>
            <a:off x="4844034" y="2579751"/>
            <a:ext cx="1600200" cy="134416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Binary Classifier [user interest profile]</a:t>
            </a:r>
          </a:p>
        </p:txBody>
      </p:sp>
      <p:sp>
        <p:nvSpPr>
          <p:cNvPr id="10" name="Rectangle 9">
            <a:extLst>
              <a:ext uri="{FF2B5EF4-FFF2-40B4-BE49-F238E27FC236}">
                <a16:creationId xmlns:a16="http://schemas.microsoft.com/office/drawing/2014/main" id="{BC49886A-1D9E-D541-A955-C257FF900D2B}"/>
              </a:ext>
            </a:extLst>
          </p:cNvPr>
          <p:cNvSpPr/>
          <p:nvPr/>
        </p:nvSpPr>
        <p:spPr>
          <a:xfrm>
            <a:off x="7768590" y="2806065"/>
            <a:ext cx="1600200" cy="8915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Accepted docs by User</a:t>
            </a:r>
          </a:p>
        </p:txBody>
      </p:sp>
      <p:sp>
        <p:nvSpPr>
          <p:cNvPr id="11" name="Rectangle 10">
            <a:extLst>
              <a:ext uri="{FF2B5EF4-FFF2-40B4-BE49-F238E27FC236}">
                <a16:creationId xmlns:a16="http://schemas.microsoft.com/office/drawing/2014/main" id="{1D48DDD4-C8CE-B046-944E-622E0EE39FCE}"/>
              </a:ext>
            </a:extLst>
          </p:cNvPr>
          <p:cNvSpPr/>
          <p:nvPr/>
        </p:nvSpPr>
        <p:spPr>
          <a:xfrm>
            <a:off x="4844034" y="914400"/>
            <a:ext cx="1600200" cy="87153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Initialization</a:t>
            </a:r>
          </a:p>
        </p:txBody>
      </p:sp>
      <p:sp>
        <p:nvSpPr>
          <p:cNvPr id="12" name="TextBox 11">
            <a:extLst>
              <a:ext uri="{FF2B5EF4-FFF2-40B4-BE49-F238E27FC236}">
                <a16:creationId xmlns:a16="http://schemas.microsoft.com/office/drawing/2014/main" id="{BA97EA15-229E-6946-B62D-DEC1582DFA82}"/>
              </a:ext>
            </a:extLst>
          </p:cNvPr>
          <p:cNvSpPr txBox="1"/>
          <p:nvPr/>
        </p:nvSpPr>
        <p:spPr>
          <a:xfrm>
            <a:off x="-814388" y="-2043113"/>
            <a:ext cx="184731"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endParaRPr lang="en-US" dirty="0"/>
          </a:p>
        </p:txBody>
      </p:sp>
      <p:sp>
        <p:nvSpPr>
          <p:cNvPr id="13" name="Rectangle 12">
            <a:extLst>
              <a:ext uri="{FF2B5EF4-FFF2-40B4-BE49-F238E27FC236}">
                <a16:creationId xmlns:a16="http://schemas.microsoft.com/office/drawing/2014/main" id="{A714588E-6E33-6A40-8C96-4598700242EE}"/>
              </a:ext>
            </a:extLst>
          </p:cNvPr>
          <p:cNvSpPr/>
          <p:nvPr/>
        </p:nvSpPr>
        <p:spPr>
          <a:xfrm>
            <a:off x="7768590" y="1028700"/>
            <a:ext cx="1361123" cy="6572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Profile</a:t>
            </a:r>
          </a:p>
        </p:txBody>
      </p:sp>
      <p:cxnSp>
        <p:nvCxnSpPr>
          <p:cNvPr id="17" name="Straight Arrow Connector 16">
            <a:extLst>
              <a:ext uri="{FF2B5EF4-FFF2-40B4-BE49-F238E27FC236}">
                <a16:creationId xmlns:a16="http://schemas.microsoft.com/office/drawing/2014/main" id="{9CF86FB3-3A5D-4E45-9F84-8C7DC4FA5C3F}"/>
              </a:ext>
            </a:extLst>
          </p:cNvPr>
          <p:cNvCxnSpPr>
            <a:cxnSpLocks/>
            <a:stCxn id="13" idx="1"/>
          </p:cNvCxnSpPr>
          <p:nvPr/>
        </p:nvCxnSpPr>
        <p:spPr>
          <a:xfrm flipH="1" flipV="1">
            <a:off x="6444236" y="1350169"/>
            <a:ext cx="1324354" cy="7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D5A3F6C-B52E-6D44-BE15-9CED91381A7C}"/>
              </a:ext>
            </a:extLst>
          </p:cNvPr>
          <p:cNvCxnSpPr>
            <a:cxnSpLocks/>
            <a:stCxn id="11" idx="2"/>
            <a:endCxn id="8" idx="0"/>
          </p:cNvCxnSpPr>
          <p:nvPr/>
        </p:nvCxnSpPr>
        <p:spPr>
          <a:xfrm>
            <a:off x="5644134" y="1785937"/>
            <a:ext cx="0" cy="793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6923FF9-2D7A-6B47-8965-94FBDFA8640B}"/>
              </a:ext>
            </a:extLst>
          </p:cNvPr>
          <p:cNvCxnSpPr>
            <a:stCxn id="4" idx="3"/>
            <a:endCxn id="8" idx="1"/>
          </p:cNvCxnSpPr>
          <p:nvPr/>
        </p:nvCxnSpPr>
        <p:spPr>
          <a:xfrm>
            <a:off x="3360420" y="3251835"/>
            <a:ext cx="14836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8A5AF116-4948-4344-86A0-4332D0DF7194}"/>
              </a:ext>
            </a:extLst>
          </p:cNvPr>
          <p:cNvCxnSpPr>
            <a:stCxn id="8" idx="3"/>
            <a:endCxn id="10" idx="1"/>
          </p:cNvCxnSpPr>
          <p:nvPr/>
        </p:nvCxnSpPr>
        <p:spPr>
          <a:xfrm>
            <a:off x="6444234" y="3251835"/>
            <a:ext cx="13243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7E644B1-5BBA-9446-BCBB-69A9B18AEB53}"/>
              </a:ext>
            </a:extLst>
          </p:cNvPr>
          <p:cNvSpPr/>
          <p:nvPr/>
        </p:nvSpPr>
        <p:spPr>
          <a:xfrm>
            <a:off x="4737163" y="4779168"/>
            <a:ext cx="1813941" cy="141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learning</a:t>
            </a:r>
          </a:p>
        </p:txBody>
      </p:sp>
      <p:sp>
        <p:nvSpPr>
          <p:cNvPr id="32" name="Rectangle 31">
            <a:extLst>
              <a:ext uri="{FF2B5EF4-FFF2-40B4-BE49-F238E27FC236}">
                <a16:creationId xmlns:a16="http://schemas.microsoft.com/office/drawing/2014/main" id="{79388511-7531-3049-8CEB-D11C8211C4C7}"/>
              </a:ext>
            </a:extLst>
          </p:cNvPr>
          <p:cNvSpPr/>
          <p:nvPr/>
        </p:nvSpPr>
        <p:spPr>
          <a:xfrm>
            <a:off x="7840027" y="4875609"/>
            <a:ext cx="1528763" cy="1285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feedback</a:t>
            </a:r>
          </a:p>
        </p:txBody>
      </p:sp>
      <p:sp>
        <p:nvSpPr>
          <p:cNvPr id="34" name="Rectangle 33">
            <a:extLst>
              <a:ext uri="{FF2B5EF4-FFF2-40B4-BE49-F238E27FC236}">
                <a16:creationId xmlns:a16="http://schemas.microsoft.com/office/drawing/2014/main" id="{23196F36-05C1-0D49-AEE9-CEE2E901EDA6}"/>
              </a:ext>
            </a:extLst>
          </p:cNvPr>
          <p:cNvSpPr/>
          <p:nvPr/>
        </p:nvSpPr>
        <p:spPr>
          <a:xfrm>
            <a:off x="1653349" y="4843462"/>
            <a:ext cx="1813941" cy="12858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Accumulated</a:t>
            </a:r>
          </a:p>
          <a:p>
            <a:pPr algn="ctr"/>
            <a:r>
              <a:rPr lang="en-US" dirty="0"/>
              <a:t>data</a:t>
            </a:r>
          </a:p>
        </p:txBody>
      </p:sp>
      <p:cxnSp>
        <p:nvCxnSpPr>
          <p:cNvPr id="36" name="Straight Arrow Connector 35">
            <a:extLst>
              <a:ext uri="{FF2B5EF4-FFF2-40B4-BE49-F238E27FC236}">
                <a16:creationId xmlns:a16="http://schemas.microsoft.com/office/drawing/2014/main" id="{E959DBF9-EAF6-3F4C-A333-8725B85E4A57}"/>
              </a:ext>
            </a:extLst>
          </p:cNvPr>
          <p:cNvCxnSpPr>
            <a:stCxn id="4" idx="2"/>
            <a:endCxn id="34" idx="0"/>
          </p:cNvCxnSpPr>
          <p:nvPr/>
        </p:nvCxnSpPr>
        <p:spPr>
          <a:xfrm>
            <a:off x="2560320" y="3577590"/>
            <a:ext cx="0" cy="1265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05BFD41-3D62-4341-B3B3-CEBDBC1E261F}"/>
              </a:ext>
            </a:extLst>
          </p:cNvPr>
          <p:cNvCxnSpPr>
            <a:stCxn id="34" idx="3"/>
            <a:endCxn id="31" idx="1"/>
          </p:cNvCxnSpPr>
          <p:nvPr/>
        </p:nvCxnSpPr>
        <p:spPr>
          <a:xfrm flipV="1">
            <a:off x="3467290" y="5486399"/>
            <a:ext cx="12698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55095F6-C5EC-274A-9BF5-58080DBB2566}"/>
              </a:ext>
            </a:extLst>
          </p:cNvPr>
          <p:cNvCxnSpPr>
            <a:stCxn id="32" idx="1"/>
            <a:endCxn id="31" idx="3"/>
          </p:cNvCxnSpPr>
          <p:nvPr/>
        </p:nvCxnSpPr>
        <p:spPr>
          <a:xfrm flipH="1" flipV="1">
            <a:off x="6551104" y="5486399"/>
            <a:ext cx="1288923" cy="321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F3239C86-9B3E-6945-A575-537C35421C8E}"/>
              </a:ext>
            </a:extLst>
          </p:cNvPr>
          <p:cNvCxnSpPr>
            <a:stCxn id="10" idx="2"/>
            <a:endCxn id="32" idx="0"/>
          </p:cNvCxnSpPr>
          <p:nvPr/>
        </p:nvCxnSpPr>
        <p:spPr>
          <a:xfrm>
            <a:off x="8568690" y="3697605"/>
            <a:ext cx="35719" cy="1178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37943FE-E811-C248-81FD-DD9A2E2E91F2}"/>
              </a:ext>
            </a:extLst>
          </p:cNvPr>
          <p:cNvCxnSpPr>
            <a:cxnSpLocks/>
            <a:stCxn id="31" idx="0"/>
            <a:endCxn id="8" idx="2"/>
          </p:cNvCxnSpPr>
          <p:nvPr/>
        </p:nvCxnSpPr>
        <p:spPr>
          <a:xfrm flipV="1">
            <a:off x="5644134" y="3923919"/>
            <a:ext cx="0" cy="855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905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64D250-CCC3-5046-B5A1-546A601044E3}"/>
              </a:ext>
            </a:extLst>
          </p:cNvPr>
          <p:cNvSpPr txBox="1"/>
          <p:nvPr/>
        </p:nvSpPr>
        <p:spPr>
          <a:xfrm>
            <a:off x="985838" y="857250"/>
            <a:ext cx="10058400" cy="5816977"/>
          </a:xfrm>
          <a:prstGeom prst="rect">
            <a:avLst/>
          </a:prstGeom>
          <a:solidFill>
            <a:schemeClr val="bg1"/>
          </a:solidFill>
        </p:spPr>
        <p:txBody>
          <a:bodyPr wrap="square" rtlCol="0">
            <a:spAutoFit/>
          </a:bodyPr>
          <a:lstStyle/>
          <a:p>
            <a:r>
              <a:rPr lang="en-US" dirty="0"/>
              <a:t> ADV</a:t>
            </a:r>
          </a:p>
          <a:p>
            <a:endParaRPr lang="en-US" dirty="0"/>
          </a:p>
          <a:p>
            <a:pPr marL="285750" indent="-285750">
              <a:buFont typeface="Wingdings" pitchFamily="2" charset="2"/>
              <a:buChar char="ü"/>
            </a:pPr>
            <a:r>
              <a:rPr lang="en-IN" sz="2000" dirty="0"/>
              <a:t>The model doesn't need any data about other users, since the recommendations are specific to this user. This makes it easier to scale to a large number of users.</a:t>
            </a:r>
          </a:p>
          <a:p>
            <a:endParaRPr lang="en-IN" dirty="0"/>
          </a:p>
          <a:p>
            <a:pPr marL="285750" indent="-285750">
              <a:buFont typeface="Wingdings" pitchFamily="2" charset="2"/>
              <a:buChar char="ü"/>
            </a:pPr>
            <a:r>
              <a:rPr lang="en-IN" sz="2000" dirty="0"/>
              <a:t>The model can capture the specific interests of a user, and can recommend niche items that very few other users are interested in</a:t>
            </a:r>
          </a:p>
          <a:p>
            <a:pPr marL="285750" indent="-285750">
              <a:buFont typeface="Wingdings" pitchFamily="2" charset="2"/>
              <a:buChar char="ü"/>
            </a:pPr>
            <a:endParaRPr lang="en-IN" sz="2000" dirty="0"/>
          </a:p>
          <a:p>
            <a:r>
              <a:rPr lang="en-IN" sz="2000" dirty="0"/>
              <a:t>DISADV</a:t>
            </a:r>
          </a:p>
          <a:p>
            <a:endParaRPr lang="en-IN" sz="2000" dirty="0"/>
          </a:p>
          <a:p>
            <a:pPr marL="342900" indent="-342900">
              <a:buFont typeface="Wingdings" pitchFamily="2" charset="2"/>
              <a:buChar char="ü"/>
            </a:pPr>
            <a:r>
              <a:rPr lang="en-IN" sz="2000" dirty="0"/>
              <a:t>Since the feature representation of the items are hand-engineered to some extent, this technique requires a lot of domain knowledge. Therefore, the model can only be as good as the hand-engineered features.</a:t>
            </a:r>
          </a:p>
          <a:p>
            <a:endParaRPr lang="en-IN" sz="2000" dirty="0"/>
          </a:p>
          <a:p>
            <a:pPr marL="342900" indent="-342900">
              <a:buFont typeface="Wingdings" pitchFamily="2" charset="2"/>
              <a:buChar char="ü"/>
            </a:pPr>
            <a:r>
              <a:rPr lang="en-IN" sz="2000" dirty="0"/>
              <a:t>The model can only make recommendations based on existing interests of the user. In other words, the model has limited ability to expand on the users' existing interests.</a:t>
            </a:r>
          </a:p>
          <a:p>
            <a:endParaRPr lang="en-IN" sz="2000" dirty="0"/>
          </a:p>
          <a:p>
            <a:endParaRPr lang="en-US" dirty="0"/>
          </a:p>
        </p:txBody>
      </p:sp>
    </p:spTree>
    <p:extLst>
      <p:ext uri="{BB962C8B-B14F-4D97-AF65-F5344CB8AC3E}">
        <p14:creationId xmlns:p14="http://schemas.microsoft.com/office/powerpoint/2010/main" val="3923255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3364-2874-C24B-812B-21DFFD30D977}"/>
              </a:ext>
            </a:extLst>
          </p:cNvPr>
          <p:cNvSpPr>
            <a:spLocks noGrp="1"/>
          </p:cNvSpPr>
          <p:nvPr>
            <p:ph type="title"/>
          </p:nvPr>
        </p:nvSpPr>
        <p:spPr>
          <a:xfrm>
            <a:off x="1069848" y="484633"/>
            <a:ext cx="10058400" cy="804522"/>
          </a:xfrm>
        </p:spPr>
        <p:txBody>
          <a:bodyPr>
            <a:normAutofit fontScale="90000"/>
          </a:bodyPr>
          <a:lstStyle/>
          <a:p>
            <a:r>
              <a:rPr lang="en-US" dirty="0"/>
              <a:t>Collaborative filtering</a:t>
            </a:r>
          </a:p>
        </p:txBody>
      </p:sp>
      <p:sp>
        <p:nvSpPr>
          <p:cNvPr id="3" name="Content Placeholder 2">
            <a:extLst>
              <a:ext uri="{FF2B5EF4-FFF2-40B4-BE49-F238E27FC236}">
                <a16:creationId xmlns:a16="http://schemas.microsoft.com/office/drawing/2014/main" id="{F38B1471-9C7B-0149-94EA-6F83966F9B2C}"/>
              </a:ext>
            </a:extLst>
          </p:cNvPr>
          <p:cNvSpPr>
            <a:spLocks noGrp="1"/>
          </p:cNvSpPr>
          <p:nvPr>
            <p:ph idx="1"/>
          </p:nvPr>
        </p:nvSpPr>
        <p:spPr>
          <a:xfrm>
            <a:off x="1120364" y="1528996"/>
            <a:ext cx="10601943" cy="5329003"/>
          </a:xfrm>
        </p:spPr>
        <p:txBody>
          <a:bodyPr>
            <a:normAutofit lnSpcReduction="10000"/>
          </a:bodyPr>
          <a:lstStyle/>
          <a:p>
            <a:pPr>
              <a:buFont typeface="Wingdings" pitchFamily="2" charset="2"/>
              <a:buChar char="v"/>
            </a:pPr>
            <a:r>
              <a:rPr lang="en-US" dirty="0"/>
              <a:t>  User Based –  Large number of Users with similar interests have similar preferences</a:t>
            </a:r>
          </a:p>
          <a:p>
            <a:pPr marL="0" indent="0">
              <a:buNone/>
            </a:pPr>
            <a:r>
              <a:rPr lang="en-US" dirty="0"/>
              <a:t>        har liked popcorn.  jot liked popcorn</a:t>
            </a:r>
          </a:p>
          <a:p>
            <a:pPr marL="0" indent="0">
              <a:buNone/>
            </a:pPr>
            <a:r>
              <a:rPr lang="en-US" dirty="0"/>
              <a:t>        har liked coke.   </a:t>
            </a:r>
          </a:p>
          <a:p>
            <a:pPr marL="0" indent="0">
              <a:buNone/>
            </a:pPr>
            <a:r>
              <a:rPr lang="en-US" dirty="0"/>
              <a:t>        lets recommend coke to “jot” even though system has no idea on jot liking the coke.</a:t>
            </a:r>
          </a:p>
          <a:p>
            <a:pPr marL="0" indent="0">
              <a:buNone/>
            </a:pPr>
            <a:endParaRPr lang="en-US" dirty="0"/>
          </a:p>
          <a:p>
            <a:pPr marL="0" indent="0">
              <a:buNone/>
            </a:pPr>
            <a:r>
              <a:rPr lang="en-US" dirty="0"/>
              <a:t>ADV</a:t>
            </a:r>
          </a:p>
          <a:p>
            <a:pPr>
              <a:buFont typeface="Wingdings" pitchFamily="2" charset="2"/>
              <a:buChar char="ü"/>
            </a:pPr>
            <a:r>
              <a:rPr lang="en-US" dirty="0"/>
              <a:t> No item features needed</a:t>
            </a:r>
          </a:p>
          <a:p>
            <a:pPr marL="0" indent="0">
              <a:buNone/>
            </a:pPr>
            <a:endParaRPr lang="en-US" dirty="0"/>
          </a:p>
          <a:p>
            <a:pPr marL="0" indent="0">
              <a:buNone/>
            </a:pPr>
            <a:r>
              <a:rPr lang="en-US" dirty="0"/>
              <a:t>DISADV</a:t>
            </a:r>
          </a:p>
          <a:p>
            <a:pPr>
              <a:buFont typeface="Wingdings" pitchFamily="2" charset="2"/>
              <a:buChar char="ü"/>
            </a:pPr>
            <a:r>
              <a:rPr lang="en-US" dirty="0"/>
              <a:t>New user/item cold start issue</a:t>
            </a:r>
          </a:p>
          <a:p>
            <a:pPr>
              <a:buFont typeface="Wingdings" pitchFamily="2" charset="2"/>
              <a:buChar char="ü"/>
            </a:pPr>
            <a:r>
              <a:rPr lang="en-US" dirty="0"/>
              <a:t>Large number of Users</a:t>
            </a:r>
          </a:p>
          <a:p>
            <a:pPr>
              <a:buFont typeface="Wingdings" pitchFamily="2" charset="2"/>
              <a:buChar char="ü"/>
            </a:pPr>
            <a:r>
              <a:rPr lang="en-IN" b="1" dirty="0"/>
              <a:t>Hard to include side features for query/item[but side features will increase the efficiency of model]</a:t>
            </a:r>
          </a:p>
          <a:p>
            <a:pPr>
              <a:buFont typeface="Wingdings" pitchFamily="2" charset="2"/>
              <a:buChar char="ü"/>
            </a:pPr>
            <a:endParaRPr lang="en-US" dirty="0"/>
          </a:p>
          <a:p>
            <a:endParaRPr lang="en-US" dirty="0"/>
          </a:p>
        </p:txBody>
      </p:sp>
    </p:spTree>
    <p:extLst>
      <p:ext uri="{BB962C8B-B14F-4D97-AF65-F5344CB8AC3E}">
        <p14:creationId xmlns:p14="http://schemas.microsoft.com/office/powerpoint/2010/main" val="2894577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937764-3F5C-7943-8D74-A33CE25B2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682" y="0"/>
            <a:ext cx="10194636" cy="6858000"/>
          </a:xfrm>
          <a:prstGeom prst="rect">
            <a:avLst/>
          </a:prstGeom>
        </p:spPr>
      </p:pic>
    </p:spTree>
    <p:extLst>
      <p:ext uri="{BB962C8B-B14F-4D97-AF65-F5344CB8AC3E}">
        <p14:creationId xmlns:p14="http://schemas.microsoft.com/office/powerpoint/2010/main" val="1124008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5B6C7-D2B7-1849-9337-5052BFDCB24F}"/>
              </a:ext>
            </a:extLst>
          </p:cNvPr>
          <p:cNvSpPr>
            <a:spLocks noGrp="1"/>
          </p:cNvSpPr>
          <p:nvPr>
            <p:ph type="title"/>
          </p:nvPr>
        </p:nvSpPr>
        <p:spPr>
          <a:xfrm>
            <a:off x="1069848" y="484632"/>
            <a:ext cx="10058400" cy="1359158"/>
          </a:xfrm>
        </p:spPr>
        <p:txBody>
          <a:bodyPr/>
          <a:lstStyle/>
          <a:p>
            <a:r>
              <a:rPr lang="en-US" dirty="0"/>
              <a:t>Collaborative filtering</a:t>
            </a:r>
          </a:p>
        </p:txBody>
      </p:sp>
      <p:sp>
        <p:nvSpPr>
          <p:cNvPr id="3" name="Content Placeholder 2">
            <a:extLst>
              <a:ext uri="{FF2B5EF4-FFF2-40B4-BE49-F238E27FC236}">
                <a16:creationId xmlns:a16="http://schemas.microsoft.com/office/drawing/2014/main" id="{25285CDB-0D15-DE48-9FBA-A7CC6AA69C24}"/>
              </a:ext>
            </a:extLst>
          </p:cNvPr>
          <p:cNvSpPr>
            <a:spLocks noGrp="1"/>
          </p:cNvSpPr>
          <p:nvPr>
            <p:ph idx="1"/>
          </p:nvPr>
        </p:nvSpPr>
        <p:spPr>
          <a:xfrm>
            <a:off x="1069848" y="1648918"/>
            <a:ext cx="10058400" cy="4688174"/>
          </a:xfrm>
        </p:spPr>
        <p:txBody>
          <a:bodyPr>
            <a:normAutofit fontScale="92500" lnSpcReduction="20000"/>
          </a:bodyPr>
          <a:lstStyle/>
          <a:p>
            <a:pPr marL="0" indent="0">
              <a:buNone/>
            </a:pPr>
            <a:endParaRPr lang="en-US" dirty="0"/>
          </a:p>
          <a:p>
            <a:pPr>
              <a:buFont typeface="Wingdings" pitchFamily="2" charset="2"/>
              <a:buChar char="v"/>
            </a:pPr>
            <a:r>
              <a:rPr lang="en-US" dirty="0"/>
              <a:t>Item Based </a:t>
            </a:r>
          </a:p>
          <a:p>
            <a:pPr marL="0" indent="0">
              <a:buNone/>
            </a:pPr>
            <a:r>
              <a:rPr lang="en-US" dirty="0"/>
              <a:t>             har bought iPhone and case.      jot bought iPhone and case</a:t>
            </a:r>
          </a:p>
          <a:p>
            <a:pPr marL="0" indent="0">
              <a:buNone/>
            </a:pPr>
            <a:r>
              <a:rPr lang="en-US" dirty="0"/>
              <a:t> recommend iPhone and case together to “all” who search for </a:t>
            </a:r>
            <a:r>
              <a:rPr lang="en-US" dirty="0" err="1"/>
              <a:t>iphone</a:t>
            </a:r>
            <a:r>
              <a:rPr lang="en-US" dirty="0"/>
              <a:t>-- Frequently bought together</a:t>
            </a:r>
          </a:p>
          <a:p>
            <a:pPr marL="0" indent="0">
              <a:buNone/>
            </a:pPr>
            <a:endParaRPr lang="en-US" dirty="0"/>
          </a:p>
          <a:p>
            <a:pPr marL="0" indent="0">
              <a:buNone/>
            </a:pPr>
            <a:r>
              <a:rPr lang="en-US" dirty="0"/>
              <a:t>ADV</a:t>
            </a:r>
          </a:p>
          <a:p>
            <a:pPr>
              <a:buFont typeface="Wingdings" pitchFamily="2" charset="2"/>
              <a:buChar char="ü"/>
            </a:pPr>
            <a:r>
              <a:rPr lang="en-US" dirty="0"/>
              <a:t>No features details needed</a:t>
            </a:r>
          </a:p>
          <a:p>
            <a:pPr>
              <a:buFont typeface="Wingdings" pitchFamily="2" charset="2"/>
              <a:buChar char="ü"/>
            </a:pPr>
            <a:r>
              <a:rPr lang="en-US" dirty="0"/>
              <a:t>Correlation between Limited items than large users</a:t>
            </a:r>
          </a:p>
          <a:p>
            <a:pPr marL="0" indent="0">
              <a:buNone/>
            </a:pPr>
            <a:endParaRPr lang="en-US" dirty="0"/>
          </a:p>
          <a:p>
            <a:pPr marL="0" indent="0">
              <a:buNone/>
            </a:pPr>
            <a:endParaRPr lang="en-US" dirty="0"/>
          </a:p>
          <a:p>
            <a:pPr marL="0" indent="0">
              <a:buNone/>
            </a:pPr>
            <a:r>
              <a:rPr lang="en-US" dirty="0"/>
              <a:t>DISADV</a:t>
            </a:r>
          </a:p>
          <a:p>
            <a:pPr>
              <a:buFont typeface="Wingdings" pitchFamily="2" charset="2"/>
              <a:buChar char="ü"/>
            </a:pPr>
            <a:r>
              <a:rPr lang="en-US" dirty="0"/>
              <a:t>New user/item cold start issue</a:t>
            </a:r>
          </a:p>
          <a:p>
            <a:pPr marL="0" indent="0">
              <a:buNone/>
            </a:pPr>
            <a:endParaRPr lang="en-US" dirty="0"/>
          </a:p>
        </p:txBody>
      </p:sp>
    </p:spTree>
    <p:extLst>
      <p:ext uri="{BB962C8B-B14F-4D97-AF65-F5344CB8AC3E}">
        <p14:creationId xmlns:p14="http://schemas.microsoft.com/office/powerpoint/2010/main" val="746672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5565AC1-120F-FC46-9F9A-1A4F174E9471}"/>
              </a:ext>
            </a:extLst>
          </p:cNvPr>
          <p:cNvGraphicFramePr>
            <a:graphicFrameLocks noGrp="1"/>
          </p:cNvGraphicFramePr>
          <p:nvPr>
            <p:ph idx="1"/>
            <p:extLst>
              <p:ext uri="{D42A27DB-BD31-4B8C-83A1-F6EECF244321}">
                <p14:modId xmlns:p14="http://schemas.microsoft.com/office/powerpoint/2010/main" val="2140159791"/>
              </p:ext>
            </p:extLst>
          </p:nvPr>
        </p:nvGraphicFramePr>
        <p:xfrm>
          <a:off x="651510" y="271464"/>
          <a:ext cx="10785157" cy="6311105"/>
        </p:xfrm>
        <a:graphic>
          <a:graphicData uri="http://schemas.openxmlformats.org/drawingml/2006/table">
            <a:tbl>
              <a:tblPr firstRow="1" bandRow="1">
                <a:tableStyleId>{21E4AEA4-8DFA-4A89-87EB-49C32662AFE0}</a:tableStyleId>
              </a:tblPr>
              <a:tblGrid>
                <a:gridCol w="3808963">
                  <a:extLst>
                    <a:ext uri="{9D8B030D-6E8A-4147-A177-3AD203B41FA5}">
                      <a16:colId xmlns:a16="http://schemas.microsoft.com/office/drawing/2014/main" val="2133244116"/>
                    </a:ext>
                  </a:extLst>
                </a:gridCol>
                <a:gridCol w="2769002">
                  <a:extLst>
                    <a:ext uri="{9D8B030D-6E8A-4147-A177-3AD203B41FA5}">
                      <a16:colId xmlns:a16="http://schemas.microsoft.com/office/drawing/2014/main" val="3884156220"/>
                    </a:ext>
                  </a:extLst>
                </a:gridCol>
                <a:gridCol w="4207192">
                  <a:extLst>
                    <a:ext uri="{9D8B030D-6E8A-4147-A177-3AD203B41FA5}">
                      <a16:colId xmlns:a16="http://schemas.microsoft.com/office/drawing/2014/main" val="3933184695"/>
                    </a:ext>
                  </a:extLst>
                </a:gridCol>
              </a:tblGrid>
              <a:tr h="484853">
                <a:tc>
                  <a:txBody>
                    <a:bodyPr/>
                    <a:lstStyle/>
                    <a:p>
                      <a:r>
                        <a:rPr lang="en-US" sz="1400" dirty="0"/>
                        <a:t>Application</a:t>
                      </a:r>
                    </a:p>
                  </a:txBody>
                  <a:tcPr/>
                </a:tc>
                <a:tc>
                  <a:txBody>
                    <a:bodyPr/>
                    <a:lstStyle/>
                    <a:p>
                      <a:r>
                        <a:rPr lang="en-US" sz="1400" dirty="0"/>
                        <a:t>Before</a:t>
                      </a:r>
                    </a:p>
                  </a:txBody>
                  <a:tcPr/>
                </a:tc>
                <a:tc>
                  <a:txBody>
                    <a:bodyPr/>
                    <a:lstStyle/>
                    <a:p>
                      <a:r>
                        <a:rPr lang="en-US" sz="1400" dirty="0"/>
                        <a:t>After</a:t>
                      </a:r>
                    </a:p>
                  </a:txBody>
                  <a:tcPr/>
                </a:tc>
                <a:extLst>
                  <a:ext uri="{0D108BD9-81ED-4DB2-BD59-A6C34878D82A}">
                    <a16:rowId xmlns:a16="http://schemas.microsoft.com/office/drawing/2014/main" val="1192289314"/>
                  </a:ext>
                </a:extLst>
              </a:tr>
              <a:tr h="2951004">
                <a:tc>
                  <a:txBody>
                    <a:bodyPr/>
                    <a:lstStyle/>
                    <a:p>
                      <a:r>
                        <a:rPr lang="en-US" sz="2000" dirty="0"/>
                        <a:t>Tinder </a:t>
                      </a:r>
                    </a:p>
                  </a:txBody>
                  <a:tcPr/>
                </a:tc>
                <a:tc>
                  <a:txBody>
                    <a:bodyPr/>
                    <a:lstStyle/>
                    <a:p>
                      <a:r>
                        <a:rPr lang="en-US" sz="2000" dirty="0"/>
                        <a:t>ELO score [rank- high with high, number of chats]</a:t>
                      </a:r>
                    </a:p>
                  </a:txBody>
                  <a:tcPr/>
                </a:tc>
                <a:tc>
                  <a:txBody>
                    <a:bodyPr/>
                    <a:lstStyle/>
                    <a:p>
                      <a:r>
                        <a:rPr lang="en-US" sz="2000" dirty="0"/>
                        <a:t>Collaborative filtering [from 2019 March] – near location , online at same time.</a:t>
                      </a:r>
                    </a:p>
                    <a:p>
                      <a:r>
                        <a:rPr lang="en-US" sz="2000" dirty="0"/>
                        <a:t>[</a:t>
                      </a:r>
                      <a:r>
                        <a:rPr lang="en-IN" sz="1800" b="0" i="0" kern="1200" dirty="0">
                          <a:solidFill>
                            <a:schemeClr val="dk1"/>
                          </a:solidFill>
                          <a:effectLst/>
                          <a:latin typeface="+mn-lt"/>
                          <a:ea typeface="+mn-ea"/>
                          <a:cs typeface="+mn-cs"/>
                        </a:rPr>
                        <a:t> based solely on the ways users select many of the same profiles as other users who are similar to them, and the way one user’s behaviour can predict another’s, without ranking people in an explicitly competitive way.  --used by Hinge –tinder  parent MATCH acquired it</a:t>
                      </a:r>
                      <a:r>
                        <a:rPr lang="en-US" sz="2000" dirty="0"/>
                        <a:t>]</a:t>
                      </a:r>
                    </a:p>
                  </a:txBody>
                  <a:tcPr/>
                </a:tc>
                <a:extLst>
                  <a:ext uri="{0D108BD9-81ED-4DB2-BD59-A6C34878D82A}">
                    <a16:rowId xmlns:a16="http://schemas.microsoft.com/office/drawing/2014/main" val="1062685634"/>
                  </a:ext>
                </a:extLst>
              </a:tr>
              <a:tr h="2564892">
                <a:tc>
                  <a:txBody>
                    <a:bodyPr/>
                    <a:lstStyle/>
                    <a:p>
                      <a:r>
                        <a:rPr lang="en-US" sz="2000" dirty="0"/>
                        <a:t>Linked in [2014]</a:t>
                      </a:r>
                    </a:p>
                    <a:p>
                      <a:endParaRPr lang="en-US" sz="2000" dirty="0"/>
                    </a:p>
                    <a:p>
                      <a:r>
                        <a:rPr lang="en-US" sz="2000" dirty="0"/>
                        <a:t>Feature</a:t>
                      </a:r>
                    </a:p>
                    <a:p>
                      <a:pPr marL="285750" indent="-285750">
                        <a:buFont typeface="Arial" panose="020B0604020202020204" pitchFamily="34" charset="0"/>
                        <a:buChar char="•"/>
                      </a:pPr>
                      <a:r>
                        <a:rPr lang="en-US" sz="2000" dirty="0"/>
                        <a:t>Companies you want to follow</a:t>
                      </a:r>
                    </a:p>
                  </a:txBody>
                  <a:tcPr/>
                </a:tc>
                <a:tc>
                  <a:txBody>
                    <a:bodyPr/>
                    <a:lstStyle/>
                    <a:p>
                      <a:r>
                        <a:rPr lang="en-IN" sz="2000" kern="1200" baseline="0" dirty="0">
                          <a:effectLst/>
                        </a:rPr>
                        <a:t>Term frequency-inverse document frequency.</a:t>
                      </a:r>
                      <a:endParaRPr lang="en-US" sz="2000" kern="1200" baseline="0" dirty="0">
                        <a:effectLst/>
                      </a:endParaRPr>
                    </a:p>
                    <a:p>
                      <a:r>
                        <a:rPr lang="en-US" sz="2000" kern="1200" baseline="0" dirty="0">
                          <a:effectLst/>
                        </a:rPr>
                        <a:t>Matching job seeker’s resume to  job description</a:t>
                      </a:r>
                      <a:r>
                        <a:rPr lang="en-US" sz="2000" kern="1200" dirty="0">
                          <a:effectLst/>
                        </a:rPr>
                        <a:t>.</a:t>
                      </a:r>
                      <a:endParaRPr lang="en-IN" sz="2000" b="0" i="0" kern="1200" dirty="0">
                        <a:solidFill>
                          <a:schemeClr val="dk1"/>
                        </a:solidFill>
                        <a:effectLst/>
                        <a:latin typeface="+mn-lt"/>
                        <a:ea typeface="+mn-ea"/>
                        <a:cs typeface="+mn-cs"/>
                      </a:endParaRPr>
                    </a:p>
                  </a:txBody>
                  <a:tcPr/>
                </a:tc>
                <a:tc>
                  <a:txBody>
                    <a:bodyPr/>
                    <a:lstStyle/>
                    <a:p>
                      <a:r>
                        <a:rPr lang="en-US" sz="2000" dirty="0"/>
                        <a:t>Hybrid</a:t>
                      </a:r>
                    </a:p>
                    <a:p>
                      <a:r>
                        <a:rPr lang="en-IN" sz="2000" kern="1200" dirty="0">
                          <a:effectLst/>
                        </a:rPr>
                        <a:t>Collaborative -- feature --company is similar to the ones a user already followed.</a:t>
                      </a:r>
                    </a:p>
                    <a:p>
                      <a:r>
                        <a:rPr lang="en-IN" sz="2000" kern="1200" dirty="0">
                          <a:effectLst/>
                        </a:rPr>
                        <a:t>Content -- feature -- industry, location match between the user and the company.</a:t>
                      </a:r>
                      <a:endParaRPr lang="en-US" sz="2000" dirty="0"/>
                    </a:p>
                  </a:txBody>
                  <a:tcPr/>
                </a:tc>
                <a:extLst>
                  <a:ext uri="{0D108BD9-81ED-4DB2-BD59-A6C34878D82A}">
                    <a16:rowId xmlns:a16="http://schemas.microsoft.com/office/drawing/2014/main" val="2388696112"/>
                  </a:ext>
                </a:extLst>
              </a:tr>
            </a:tbl>
          </a:graphicData>
        </a:graphic>
      </p:graphicFrame>
    </p:spTree>
    <p:extLst>
      <p:ext uri="{BB962C8B-B14F-4D97-AF65-F5344CB8AC3E}">
        <p14:creationId xmlns:p14="http://schemas.microsoft.com/office/powerpoint/2010/main" val="166984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8CE4B0A-D671-DE4E-8031-5BEE1584BB49}"/>
              </a:ext>
            </a:extLst>
          </p:cNvPr>
          <p:cNvGraphicFramePr>
            <a:graphicFrameLocks noGrp="1"/>
          </p:cNvGraphicFramePr>
          <p:nvPr>
            <p:extLst>
              <p:ext uri="{D42A27DB-BD31-4B8C-83A1-F6EECF244321}">
                <p14:modId xmlns:p14="http://schemas.microsoft.com/office/powerpoint/2010/main" val="3598326697"/>
              </p:ext>
            </p:extLst>
          </p:nvPr>
        </p:nvGraphicFramePr>
        <p:xfrm>
          <a:off x="711359" y="892175"/>
          <a:ext cx="10769282" cy="5837063"/>
        </p:xfrm>
        <a:graphic>
          <a:graphicData uri="http://schemas.openxmlformats.org/drawingml/2006/table">
            <a:tbl>
              <a:tblPr firstRow="1" bandRow="1">
                <a:tableStyleId>{21E4AEA4-8DFA-4A89-87EB-49C32662AFE0}</a:tableStyleId>
              </a:tblPr>
              <a:tblGrid>
                <a:gridCol w="3793088">
                  <a:extLst>
                    <a:ext uri="{9D8B030D-6E8A-4147-A177-3AD203B41FA5}">
                      <a16:colId xmlns:a16="http://schemas.microsoft.com/office/drawing/2014/main" val="4272724340"/>
                    </a:ext>
                  </a:extLst>
                </a:gridCol>
                <a:gridCol w="3488097">
                  <a:extLst>
                    <a:ext uri="{9D8B030D-6E8A-4147-A177-3AD203B41FA5}">
                      <a16:colId xmlns:a16="http://schemas.microsoft.com/office/drawing/2014/main" val="1247810486"/>
                    </a:ext>
                  </a:extLst>
                </a:gridCol>
                <a:gridCol w="3488097">
                  <a:extLst>
                    <a:ext uri="{9D8B030D-6E8A-4147-A177-3AD203B41FA5}">
                      <a16:colId xmlns:a16="http://schemas.microsoft.com/office/drawing/2014/main" val="3629121654"/>
                    </a:ext>
                  </a:extLst>
                </a:gridCol>
              </a:tblGrid>
              <a:tr h="522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Application</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Before</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After</a:t>
                      </a:r>
                    </a:p>
                    <a:p>
                      <a:endParaRPr lang="en-US" sz="1400" dirty="0"/>
                    </a:p>
                  </a:txBody>
                  <a:tcPr/>
                </a:tc>
                <a:extLst>
                  <a:ext uri="{0D108BD9-81ED-4DB2-BD59-A6C34878D82A}">
                    <a16:rowId xmlns:a16="http://schemas.microsoft.com/office/drawing/2014/main" val="2175471448"/>
                  </a:ext>
                </a:extLst>
              </a:tr>
              <a:tr h="1000125">
                <a:tc>
                  <a:txBody>
                    <a:bodyPr/>
                    <a:lstStyle/>
                    <a:p>
                      <a:r>
                        <a:rPr lang="en-US" sz="2000" dirty="0"/>
                        <a:t>Netflix</a:t>
                      </a:r>
                    </a:p>
                  </a:txBody>
                  <a:tcPr/>
                </a:tc>
                <a:tc>
                  <a:txBody>
                    <a:bodyPr/>
                    <a:lstStyle/>
                    <a:p>
                      <a:r>
                        <a:rPr lang="en-US" sz="2000" dirty="0"/>
                        <a:t>Location and Past data [content based]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Collaborative filtering</a:t>
                      </a:r>
                    </a:p>
                    <a:p>
                      <a:r>
                        <a:rPr lang="en-US" sz="2000" dirty="0"/>
                        <a:t>[SVD]</a:t>
                      </a:r>
                    </a:p>
                  </a:txBody>
                  <a:tcPr/>
                </a:tc>
                <a:extLst>
                  <a:ext uri="{0D108BD9-81ED-4DB2-BD59-A6C34878D82A}">
                    <a16:rowId xmlns:a16="http://schemas.microsoft.com/office/drawing/2014/main" val="4182721848"/>
                  </a:ext>
                </a:extLst>
              </a:tr>
              <a:tr h="1040198">
                <a:tc>
                  <a:txBody>
                    <a:bodyPr/>
                    <a:lstStyle/>
                    <a:p>
                      <a:r>
                        <a:rPr lang="en-US" sz="2000" dirty="0"/>
                        <a:t>YouTube [2016]</a:t>
                      </a:r>
                    </a:p>
                  </a:txBody>
                  <a:tcPr/>
                </a:tc>
                <a:tc>
                  <a:txBody>
                    <a:bodyPr/>
                    <a:lstStyle/>
                    <a:p>
                      <a:endParaRPr lang="en-US" sz="1400" dirty="0"/>
                    </a:p>
                  </a:txBody>
                  <a:tcPr/>
                </a:tc>
                <a:tc>
                  <a:txBody>
                    <a:bodyPr/>
                    <a:lstStyle/>
                    <a:p>
                      <a:r>
                        <a:rPr lang="en-US" sz="2000" dirty="0"/>
                        <a:t>Hybrid </a:t>
                      </a:r>
                    </a:p>
                    <a:p>
                      <a:r>
                        <a:rPr lang="en-IN" sz="2000" kern="1200" dirty="0">
                          <a:effectLst/>
                        </a:rPr>
                        <a:t>Collaborative -- search queries and videos watched</a:t>
                      </a:r>
                    </a:p>
                    <a:p>
                      <a:r>
                        <a:rPr lang="en-IN" sz="2000" kern="1200" dirty="0">
                          <a:effectLst/>
                        </a:rPr>
                        <a:t>Content  --gender, location, etc </a:t>
                      </a:r>
                      <a:endParaRPr lang="en-US" sz="2000" dirty="0"/>
                    </a:p>
                  </a:txBody>
                  <a:tcPr/>
                </a:tc>
                <a:extLst>
                  <a:ext uri="{0D108BD9-81ED-4DB2-BD59-A6C34878D82A}">
                    <a16:rowId xmlns:a16="http://schemas.microsoft.com/office/drawing/2014/main" val="2104144381"/>
                  </a:ext>
                </a:extLst>
              </a:tr>
              <a:tr h="1175210">
                <a:tc>
                  <a:txBody>
                    <a:bodyPr/>
                    <a:lstStyle/>
                    <a:p>
                      <a:r>
                        <a:rPr lang="en-US" sz="2000" dirty="0"/>
                        <a:t>Airbnb [2018]</a:t>
                      </a:r>
                    </a:p>
                    <a:p>
                      <a:r>
                        <a:rPr lang="en-US" sz="2000" dirty="0"/>
                        <a:t>Feature</a:t>
                      </a:r>
                    </a:p>
                    <a:p>
                      <a:pPr marL="285750" indent="-285750">
                        <a:buFont typeface="Arial" panose="020B0604020202020204" pitchFamily="34" charset="0"/>
                        <a:buChar char="•"/>
                      </a:pPr>
                      <a:r>
                        <a:rPr lang="en-US" sz="2000" dirty="0"/>
                        <a:t>Person books flight after viewing few listings</a:t>
                      </a:r>
                    </a:p>
                    <a:p>
                      <a:endParaRPr lang="en-US" sz="1400" dirty="0"/>
                    </a:p>
                  </a:txBody>
                  <a:tcPr/>
                </a:tc>
                <a:tc>
                  <a:txBody>
                    <a:bodyPr/>
                    <a:lstStyle/>
                    <a:p>
                      <a:endParaRPr lang="en-US" sz="1400" dirty="0"/>
                    </a:p>
                  </a:txBody>
                  <a:tcPr/>
                </a:tc>
                <a:tc>
                  <a:txBody>
                    <a:bodyPr/>
                    <a:lstStyle/>
                    <a:p>
                      <a:r>
                        <a:rPr lang="en-US" sz="2000" dirty="0"/>
                        <a:t>Collaborative filtering</a:t>
                      </a:r>
                    </a:p>
                    <a:p>
                      <a:r>
                        <a:rPr lang="en-US" sz="2000" dirty="0"/>
                        <a:t>[deep learning embeddings]</a:t>
                      </a:r>
                    </a:p>
                    <a:p>
                      <a:endParaRPr lang="en-US" sz="1400" dirty="0"/>
                    </a:p>
                  </a:txBody>
                  <a:tcPr/>
                </a:tc>
                <a:extLst>
                  <a:ext uri="{0D108BD9-81ED-4DB2-BD59-A6C34878D82A}">
                    <a16:rowId xmlns:a16="http://schemas.microsoft.com/office/drawing/2014/main" val="141629902"/>
                  </a:ext>
                </a:extLst>
              </a:tr>
              <a:tr h="1175210">
                <a:tc>
                  <a:txBody>
                    <a:bodyPr/>
                    <a:lstStyle/>
                    <a:p>
                      <a:r>
                        <a:rPr lang="en-US" sz="2000" dirty="0"/>
                        <a:t>Linked in [2014]</a:t>
                      </a:r>
                    </a:p>
                    <a:p>
                      <a:r>
                        <a:rPr lang="en-US" sz="2000" dirty="0"/>
                        <a:t>Feature</a:t>
                      </a:r>
                    </a:p>
                    <a:p>
                      <a:pPr marL="285750" indent="-285750">
                        <a:buFont typeface="Arial" panose="020B0604020202020204" pitchFamily="34" charset="0"/>
                        <a:buChar char="•"/>
                      </a:pPr>
                      <a:r>
                        <a:rPr lang="en-US" sz="2000" dirty="0"/>
                        <a:t>Job seeker will apply to job</a:t>
                      </a:r>
                    </a:p>
                  </a:txBody>
                  <a:tcPr/>
                </a:tc>
                <a:tc>
                  <a:txBody>
                    <a:bodyPr/>
                    <a:lstStyle/>
                    <a:p>
                      <a:endParaRPr lang="en-IN" sz="1400" b="0" i="0" kern="1200" dirty="0">
                        <a:solidFill>
                          <a:schemeClr val="dk1"/>
                        </a:solidFill>
                        <a:effectLst/>
                        <a:latin typeface="+mn-lt"/>
                        <a:ea typeface="+mn-ea"/>
                        <a:cs typeface="+mn-cs"/>
                      </a:endParaRPr>
                    </a:p>
                  </a:txBody>
                  <a:tcPr/>
                </a:tc>
                <a:tc>
                  <a:txBody>
                    <a:bodyPr/>
                    <a:lstStyle/>
                    <a:p>
                      <a:r>
                        <a:rPr lang="en-US" sz="2000" dirty="0"/>
                        <a:t>Content Based filtering</a:t>
                      </a:r>
                    </a:p>
                  </a:txBody>
                  <a:tcPr/>
                </a:tc>
                <a:extLst>
                  <a:ext uri="{0D108BD9-81ED-4DB2-BD59-A6C34878D82A}">
                    <a16:rowId xmlns:a16="http://schemas.microsoft.com/office/drawing/2014/main" val="686179155"/>
                  </a:ext>
                </a:extLst>
              </a:tr>
            </a:tbl>
          </a:graphicData>
        </a:graphic>
      </p:graphicFrame>
    </p:spTree>
    <p:extLst>
      <p:ext uri="{BB962C8B-B14F-4D97-AF65-F5344CB8AC3E}">
        <p14:creationId xmlns:p14="http://schemas.microsoft.com/office/powerpoint/2010/main" val="202978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02147E-292C-E347-A354-8FFD22BEF981}"/>
              </a:ext>
            </a:extLst>
          </p:cNvPr>
          <p:cNvSpPr/>
          <p:nvPr/>
        </p:nvSpPr>
        <p:spPr>
          <a:xfrm>
            <a:off x="957263" y="1151454"/>
            <a:ext cx="9601200" cy="5262979"/>
          </a:xfrm>
          <a:prstGeom prst="rect">
            <a:avLst/>
          </a:prstGeom>
        </p:spPr>
        <p:txBody>
          <a:bodyPr wrap="square">
            <a:spAutoFit/>
          </a:bodyPr>
          <a:lstStyle/>
          <a:p>
            <a:endParaRPr lang="en-IN" sz="2400" i="1" dirty="0"/>
          </a:p>
          <a:p>
            <a:r>
              <a:rPr lang="en-IN" sz="2400" b="1" i="1" dirty="0"/>
              <a:t>Product Roulette</a:t>
            </a:r>
          </a:p>
          <a:p>
            <a:endParaRPr lang="en-IN" sz="2400" i="1" dirty="0"/>
          </a:p>
          <a:p>
            <a:r>
              <a:rPr lang="en-IN" sz="2400" i="1" dirty="0"/>
              <a:t> A user enters her email and persona (developer, salesperson, marketing, hr, engineering manager, etc.), and the program immediately starts showing interesting B2B products that she may or may not like to adopt at her company. Depending on the feedback (we can play around with what we seek as feedback but it needs to be unobtrusive and non-lengthy), the program gets progressively smarter and gets the user's </a:t>
            </a:r>
            <a:r>
              <a:rPr lang="en-IN" sz="2400" b="1" i="1" dirty="0"/>
              <a:t>stack interest </a:t>
            </a:r>
            <a:r>
              <a:rPr lang="en-IN" sz="2400" i="1" dirty="0"/>
              <a:t>profile. This Interest/Taste graph can also be used for the next user, creating a network effect.</a:t>
            </a:r>
          </a:p>
          <a:p>
            <a:endParaRPr lang="en-IN" sz="2400" i="1" dirty="0"/>
          </a:p>
          <a:p>
            <a:endParaRPr lang="en-IN" sz="2400" i="1" dirty="0"/>
          </a:p>
          <a:p>
            <a:r>
              <a:rPr lang="en-IN" sz="2400" i="1" dirty="0"/>
              <a:t> Like a Tinder/Netflix for Software Products.</a:t>
            </a:r>
            <a:endParaRPr lang="en-US" sz="2400" dirty="0"/>
          </a:p>
        </p:txBody>
      </p:sp>
    </p:spTree>
    <p:extLst>
      <p:ext uri="{BB962C8B-B14F-4D97-AF65-F5344CB8AC3E}">
        <p14:creationId xmlns:p14="http://schemas.microsoft.com/office/powerpoint/2010/main" val="32757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46110B-70EC-7243-A444-CBC9ACC60CAD}"/>
              </a:ext>
            </a:extLst>
          </p:cNvPr>
          <p:cNvSpPr txBox="1"/>
          <p:nvPr/>
        </p:nvSpPr>
        <p:spPr>
          <a:xfrm>
            <a:off x="728664" y="542925"/>
            <a:ext cx="10515600" cy="6032421"/>
          </a:xfrm>
          <a:prstGeom prst="rect">
            <a:avLst/>
          </a:prstGeom>
          <a:noFill/>
        </p:spPr>
        <p:txBody>
          <a:bodyPr wrap="square" rtlCol="0">
            <a:spAutoFit/>
          </a:bodyPr>
          <a:lstStyle/>
          <a:p>
            <a:pPr marL="342900" indent="-342900">
              <a:buFont typeface="Wingdings" pitchFamily="2" charset="2"/>
              <a:buChar char="Ø"/>
            </a:pPr>
            <a:endParaRPr lang="en-IN" sz="2000" dirty="0"/>
          </a:p>
          <a:p>
            <a:endParaRPr lang="en-IN" sz="2000" dirty="0"/>
          </a:p>
          <a:p>
            <a:r>
              <a:rPr lang="en-IN" sz="2800" dirty="0"/>
              <a:t>Algorithm used (follows Hybrid)</a:t>
            </a:r>
          </a:p>
          <a:p>
            <a:pPr marL="342900" indent="-342900">
              <a:buFont typeface="Wingdings" pitchFamily="2" charset="2"/>
              <a:buChar char="Ø"/>
            </a:pPr>
            <a:endParaRPr lang="en-IN" sz="2000" dirty="0"/>
          </a:p>
          <a:p>
            <a:pPr marL="342900" indent="-342900">
              <a:buFont typeface="Wingdings" pitchFamily="2" charset="2"/>
              <a:buChar char="Ø"/>
            </a:pPr>
            <a:r>
              <a:rPr lang="en-IN" sz="2000" dirty="0"/>
              <a:t>Taking users (u1,u2,u3---) and </a:t>
            </a:r>
            <a:r>
              <a:rPr lang="en-IN" sz="2000" dirty="0" err="1"/>
              <a:t>softwares</a:t>
            </a:r>
            <a:r>
              <a:rPr lang="en-IN" sz="2000" dirty="0"/>
              <a:t>(s1, s2 ,s3--) and final original vector being the persona (dev, test ,hr ----) </a:t>
            </a:r>
          </a:p>
          <a:p>
            <a:endParaRPr lang="en-IN" sz="2000" dirty="0"/>
          </a:p>
          <a:p>
            <a:pPr marL="342900" indent="-342900">
              <a:buFont typeface="Wingdings" pitchFamily="2" charset="2"/>
              <a:buChar char="Ø"/>
            </a:pPr>
            <a:r>
              <a:rPr lang="en-IN" sz="2000" dirty="0"/>
              <a:t>Y will be  approximately  [x 0 0 ] if user is a developer on assuming only 3 features for  software as dev feature, test feature, hr feature</a:t>
            </a:r>
          </a:p>
          <a:p>
            <a:endParaRPr lang="en-IN" sz="2000" dirty="0"/>
          </a:p>
          <a:p>
            <a:pPr marL="342900" indent="-342900">
              <a:buFont typeface="Wingdings" pitchFamily="2" charset="2"/>
              <a:buChar char="Ø"/>
            </a:pPr>
            <a:r>
              <a:rPr lang="en-IN" sz="2000" dirty="0"/>
              <a:t>Choose random values  for user vector(U) and software vector(S) and we will find the cost function as difference between half of squares of (U^T)S and Y</a:t>
            </a:r>
          </a:p>
          <a:p>
            <a:endParaRPr lang="en-IN" sz="2000" dirty="0"/>
          </a:p>
          <a:p>
            <a:pPr marL="342900" indent="-342900">
              <a:buFont typeface="Wingdings" pitchFamily="2" charset="2"/>
              <a:buChar char="Ø"/>
            </a:pPr>
            <a:r>
              <a:rPr lang="en-IN" sz="2000" dirty="0"/>
              <a:t>Minimise the cost function </a:t>
            </a:r>
            <a:r>
              <a:rPr lang="en-IN" sz="2000" dirty="0" err="1"/>
              <a:t>w.r.t</a:t>
            </a:r>
            <a:r>
              <a:rPr lang="en-IN" sz="2000" dirty="0"/>
              <a:t> both U and S using Gradient descent algorithm , so that we get approximate correct U and S instead of our random choice.</a:t>
            </a:r>
          </a:p>
          <a:p>
            <a:endParaRPr lang="en-IN" sz="2000" dirty="0"/>
          </a:p>
          <a:p>
            <a:pPr marL="342900" indent="-342900">
              <a:buFont typeface="Wingdings" pitchFamily="2" charset="2"/>
              <a:buChar char="Ø"/>
            </a:pPr>
            <a:r>
              <a:rPr lang="en-IN" sz="2000" dirty="0"/>
              <a:t>So now for a user persona multiply with all LEARNED software vectors and will recommend the software with highest product value</a:t>
            </a:r>
          </a:p>
          <a:p>
            <a:endParaRPr lang="en-US" dirty="0"/>
          </a:p>
        </p:txBody>
      </p:sp>
    </p:spTree>
    <p:extLst>
      <p:ext uri="{BB962C8B-B14F-4D97-AF65-F5344CB8AC3E}">
        <p14:creationId xmlns:p14="http://schemas.microsoft.com/office/powerpoint/2010/main" val="350507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CC93B-183E-B244-8E0C-3663D9E27B87}"/>
              </a:ext>
            </a:extLst>
          </p:cNvPr>
          <p:cNvSpPr txBox="1"/>
          <p:nvPr/>
        </p:nvSpPr>
        <p:spPr>
          <a:xfrm>
            <a:off x="2286001" y="2300288"/>
            <a:ext cx="7258050" cy="1569660"/>
          </a:xfrm>
          <a:prstGeom prst="rect">
            <a:avLst/>
          </a:prstGeom>
          <a:noFill/>
        </p:spPr>
        <p:txBody>
          <a:bodyPr wrap="square" rtlCol="0">
            <a:spAutoFit/>
          </a:bodyPr>
          <a:lstStyle/>
          <a:p>
            <a:r>
              <a:rPr lang="en-US" sz="9600" dirty="0">
                <a:solidFill>
                  <a:schemeClr val="accent1"/>
                </a:solidFill>
              </a:rPr>
              <a:t>   Thank you.</a:t>
            </a:r>
          </a:p>
        </p:txBody>
      </p:sp>
    </p:spTree>
    <p:extLst>
      <p:ext uri="{BB962C8B-B14F-4D97-AF65-F5344CB8AC3E}">
        <p14:creationId xmlns:p14="http://schemas.microsoft.com/office/powerpoint/2010/main" val="3673811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068C-0EED-834C-9B9D-99A31C570478}"/>
              </a:ext>
            </a:extLst>
          </p:cNvPr>
          <p:cNvSpPr>
            <a:spLocks noGrp="1"/>
          </p:cNvSpPr>
          <p:nvPr>
            <p:ph type="ctrTitle"/>
          </p:nvPr>
        </p:nvSpPr>
        <p:spPr/>
        <p:txBody>
          <a:bodyPr/>
          <a:lstStyle/>
          <a:p>
            <a:r>
              <a:rPr lang="en-US" dirty="0"/>
              <a:t>RECOMMENDER SYSTEM</a:t>
            </a:r>
            <a:br>
              <a:rPr lang="en-US" dirty="0"/>
            </a:br>
            <a:r>
              <a:rPr lang="en-US" dirty="0"/>
              <a:t>        [ML]</a:t>
            </a:r>
          </a:p>
        </p:txBody>
      </p:sp>
    </p:spTree>
    <p:extLst>
      <p:ext uri="{BB962C8B-B14F-4D97-AF65-F5344CB8AC3E}">
        <p14:creationId xmlns:p14="http://schemas.microsoft.com/office/powerpoint/2010/main" val="421215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BA54-E329-E64F-85EA-B07BC3AC5050}"/>
              </a:ext>
            </a:extLst>
          </p:cNvPr>
          <p:cNvSpPr>
            <a:spLocks noGrp="1"/>
          </p:cNvSpPr>
          <p:nvPr>
            <p:ph type="title"/>
          </p:nvPr>
        </p:nvSpPr>
        <p:spPr>
          <a:xfrm>
            <a:off x="1069848" y="484632"/>
            <a:ext cx="10058400" cy="841248"/>
          </a:xfrm>
        </p:spPr>
        <p:txBody>
          <a:bodyPr/>
          <a:lstStyle/>
          <a:p>
            <a:r>
              <a:rPr lang="en-US" dirty="0"/>
              <a:t>Objective</a:t>
            </a:r>
          </a:p>
        </p:txBody>
      </p:sp>
      <p:sp>
        <p:nvSpPr>
          <p:cNvPr id="3" name="Content Placeholder 2">
            <a:extLst>
              <a:ext uri="{FF2B5EF4-FFF2-40B4-BE49-F238E27FC236}">
                <a16:creationId xmlns:a16="http://schemas.microsoft.com/office/drawing/2014/main" id="{CE4BC7FF-ED7A-B34A-8133-89E40B603CDF}"/>
              </a:ext>
            </a:extLst>
          </p:cNvPr>
          <p:cNvSpPr>
            <a:spLocks noGrp="1"/>
          </p:cNvSpPr>
          <p:nvPr>
            <p:ph idx="1"/>
          </p:nvPr>
        </p:nvSpPr>
        <p:spPr>
          <a:xfrm>
            <a:off x="966978" y="1325880"/>
            <a:ext cx="10058400" cy="5406390"/>
          </a:xfrm>
        </p:spPr>
        <p:txBody>
          <a:bodyPr/>
          <a:lstStyle/>
          <a:p>
            <a:r>
              <a:rPr lang="en-US" dirty="0"/>
              <a:t>Discover content based on human’s unique needs and Preferences.[Customization]</a:t>
            </a:r>
          </a:p>
          <a:p>
            <a:r>
              <a:rPr lang="en-US" dirty="0"/>
              <a:t>Major industries with RM</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graphicFrame>
        <p:nvGraphicFramePr>
          <p:cNvPr id="5" name="Diagram 4">
            <a:extLst>
              <a:ext uri="{FF2B5EF4-FFF2-40B4-BE49-F238E27FC236}">
                <a16:creationId xmlns:a16="http://schemas.microsoft.com/office/drawing/2014/main" id="{3D0996BC-68B9-2B40-BF0C-79D65740A7D8}"/>
              </a:ext>
            </a:extLst>
          </p:cNvPr>
          <p:cNvGraphicFramePr/>
          <p:nvPr>
            <p:extLst>
              <p:ext uri="{D42A27DB-BD31-4B8C-83A1-F6EECF244321}">
                <p14:modId xmlns:p14="http://schemas.microsoft.com/office/powerpoint/2010/main" val="1447446751"/>
              </p:ext>
            </p:extLst>
          </p:nvPr>
        </p:nvGraphicFramePr>
        <p:xfrm>
          <a:off x="478466" y="2167128"/>
          <a:ext cx="10053010" cy="4690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14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5DC4-ED6C-054F-B93A-CEFEAF48124C}"/>
              </a:ext>
            </a:extLst>
          </p:cNvPr>
          <p:cNvSpPr>
            <a:spLocks noGrp="1"/>
          </p:cNvSpPr>
          <p:nvPr>
            <p:ph type="title"/>
          </p:nvPr>
        </p:nvSpPr>
        <p:spPr/>
        <p:txBody>
          <a:bodyPr/>
          <a:lstStyle/>
          <a:p>
            <a:r>
              <a:rPr lang="en-US" dirty="0"/>
              <a:t>How is it done</a:t>
            </a:r>
          </a:p>
        </p:txBody>
      </p:sp>
      <p:sp>
        <p:nvSpPr>
          <p:cNvPr id="3" name="Content Placeholder 2">
            <a:extLst>
              <a:ext uri="{FF2B5EF4-FFF2-40B4-BE49-F238E27FC236}">
                <a16:creationId xmlns:a16="http://schemas.microsoft.com/office/drawing/2014/main" id="{92238BDB-4E32-5D49-9D26-94F51B6D1645}"/>
              </a:ext>
            </a:extLst>
          </p:cNvPr>
          <p:cNvSpPr>
            <a:spLocks noGrp="1"/>
          </p:cNvSpPr>
          <p:nvPr>
            <p:ph idx="1"/>
          </p:nvPr>
        </p:nvSpPr>
        <p:spPr>
          <a:xfrm>
            <a:off x="1069848" y="1757363"/>
            <a:ext cx="10058400" cy="4629149"/>
          </a:xfrm>
        </p:spPr>
        <p:txBody>
          <a:bodyPr/>
          <a:lstStyle/>
          <a:p>
            <a:pPr marL="0" indent="0">
              <a:buNone/>
            </a:pPr>
            <a:endParaRPr lang="en-US" dirty="0"/>
          </a:p>
          <a:p>
            <a:pPr marL="457200" indent="-457200">
              <a:buFont typeface="+mj-lt"/>
              <a:buAutoNum type="arabicPeriod"/>
            </a:pPr>
            <a:r>
              <a:rPr lang="en-US" dirty="0"/>
              <a:t>New product Recommendation</a:t>
            </a:r>
          </a:p>
          <a:p>
            <a:pPr marL="457200" indent="-457200">
              <a:buFont typeface="+mj-lt"/>
              <a:buAutoNum type="arabicPeriod"/>
            </a:pPr>
            <a:r>
              <a:rPr lang="en-US" dirty="0"/>
              <a:t>White Spaces in any webpage --Advertisement</a:t>
            </a:r>
          </a:p>
          <a:p>
            <a:pPr marL="457200" indent="-457200">
              <a:buFont typeface="+mj-lt"/>
              <a:buAutoNum type="arabicPeriod"/>
            </a:pPr>
            <a:r>
              <a:rPr lang="en-US" dirty="0"/>
              <a:t>Email Campaigns --you added this to your cart </a:t>
            </a:r>
          </a:p>
          <a:p>
            <a:pPr marL="457200" indent="-457200">
              <a:buFont typeface="+mj-lt"/>
              <a:buAutoNum type="arabicPeriod"/>
            </a:pPr>
            <a:r>
              <a:rPr lang="en-US" dirty="0"/>
              <a:t>Loyalty Programs -- Points Redemption</a:t>
            </a:r>
          </a:p>
          <a:p>
            <a:pPr marL="457200" indent="-457200">
              <a:buFont typeface="+mj-lt"/>
              <a:buAutoNum type="arabicPeriod"/>
            </a:pPr>
            <a:endParaRPr lang="en-US" dirty="0"/>
          </a:p>
          <a:p>
            <a:pPr marL="0" indent="0">
              <a:buNone/>
            </a:pPr>
            <a:r>
              <a:rPr lang="en-US" dirty="0"/>
              <a:t>                                      USER</a:t>
            </a:r>
          </a:p>
          <a:p>
            <a:pPr marL="0" indent="0">
              <a:buNone/>
            </a:pPr>
            <a:r>
              <a:rPr lang="en-US" dirty="0"/>
              <a:t> </a:t>
            </a:r>
          </a:p>
          <a:p>
            <a:pPr marL="0" indent="0">
              <a:buNone/>
            </a:pPr>
            <a:r>
              <a:rPr lang="en-US" dirty="0"/>
              <a:t>    </a:t>
            </a:r>
          </a:p>
          <a:p>
            <a:pPr marL="0" indent="0">
              <a:buNone/>
            </a:pPr>
            <a:r>
              <a:rPr lang="en-US" dirty="0"/>
              <a:t>                                      USER</a:t>
            </a:r>
          </a:p>
        </p:txBody>
      </p:sp>
      <p:sp>
        <p:nvSpPr>
          <p:cNvPr id="4" name="Right Arrow 3">
            <a:extLst>
              <a:ext uri="{FF2B5EF4-FFF2-40B4-BE49-F238E27FC236}">
                <a16:creationId xmlns:a16="http://schemas.microsoft.com/office/drawing/2014/main" id="{BB4E54EF-3E32-2640-9FA9-1CA3CB3AAEC0}"/>
              </a:ext>
            </a:extLst>
          </p:cNvPr>
          <p:cNvSpPr/>
          <p:nvPr/>
        </p:nvSpPr>
        <p:spPr>
          <a:xfrm>
            <a:off x="5066675" y="4071937"/>
            <a:ext cx="1813810" cy="97974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SEARCH</a:t>
            </a:r>
          </a:p>
        </p:txBody>
      </p:sp>
      <p:sp>
        <p:nvSpPr>
          <p:cNvPr id="5" name="Left Arrow 4">
            <a:extLst>
              <a:ext uri="{FF2B5EF4-FFF2-40B4-BE49-F238E27FC236}">
                <a16:creationId xmlns:a16="http://schemas.microsoft.com/office/drawing/2014/main" id="{24F6E691-405A-4642-ABF8-4EB96B39459E}"/>
              </a:ext>
            </a:extLst>
          </p:cNvPr>
          <p:cNvSpPr/>
          <p:nvPr/>
        </p:nvSpPr>
        <p:spPr>
          <a:xfrm>
            <a:off x="5066675" y="5216576"/>
            <a:ext cx="1813810" cy="1107839"/>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Recommend</a:t>
            </a:r>
          </a:p>
        </p:txBody>
      </p:sp>
      <p:sp>
        <p:nvSpPr>
          <p:cNvPr id="6" name="TextBox 5">
            <a:extLst>
              <a:ext uri="{FF2B5EF4-FFF2-40B4-BE49-F238E27FC236}">
                <a16:creationId xmlns:a16="http://schemas.microsoft.com/office/drawing/2014/main" id="{18143D42-D7D3-7E43-B578-F67C43399C8B}"/>
              </a:ext>
            </a:extLst>
          </p:cNvPr>
          <p:cNvSpPr txBox="1"/>
          <p:nvPr/>
        </p:nvSpPr>
        <p:spPr>
          <a:xfrm>
            <a:off x="7345180" y="4238645"/>
            <a:ext cx="1903751" cy="646331"/>
          </a:xfrm>
          <a:prstGeom prst="rect">
            <a:avLst/>
          </a:prstGeom>
          <a:noFill/>
        </p:spPr>
        <p:txBody>
          <a:bodyPr wrap="square" rtlCol="0">
            <a:spAutoFit/>
          </a:bodyPr>
          <a:lstStyle/>
          <a:p>
            <a:r>
              <a:rPr lang="en-US" dirty="0"/>
              <a:t>Search engines   [Pull mode]</a:t>
            </a:r>
          </a:p>
        </p:txBody>
      </p:sp>
      <p:sp>
        <p:nvSpPr>
          <p:cNvPr id="7" name="TextBox 6">
            <a:extLst>
              <a:ext uri="{FF2B5EF4-FFF2-40B4-BE49-F238E27FC236}">
                <a16:creationId xmlns:a16="http://schemas.microsoft.com/office/drawing/2014/main" id="{98590AFC-7A1F-944C-A8CB-A56185D6FAB6}"/>
              </a:ext>
            </a:extLst>
          </p:cNvPr>
          <p:cNvSpPr txBox="1"/>
          <p:nvPr/>
        </p:nvSpPr>
        <p:spPr>
          <a:xfrm>
            <a:off x="7345180" y="5411449"/>
            <a:ext cx="2623279" cy="646331"/>
          </a:xfrm>
          <a:prstGeom prst="rect">
            <a:avLst/>
          </a:prstGeom>
          <a:noFill/>
        </p:spPr>
        <p:txBody>
          <a:bodyPr wrap="square" rtlCol="0">
            <a:spAutoFit/>
          </a:bodyPr>
          <a:lstStyle/>
          <a:p>
            <a:r>
              <a:rPr lang="en-US" dirty="0"/>
              <a:t>Recommendation system [Push mode]</a:t>
            </a:r>
          </a:p>
        </p:txBody>
      </p:sp>
    </p:spTree>
    <p:extLst>
      <p:ext uri="{BB962C8B-B14F-4D97-AF65-F5344CB8AC3E}">
        <p14:creationId xmlns:p14="http://schemas.microsoft.com/office/powerpoint/2010/main" val="70242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AB5B55-493D-B847-9E82-CFB25F08D89A}"/>
              </a:ext>
            </a:extLst>
          </p:cNvPr>
          <p:cNvSpPr/>
          <p:nvPr/>
        </p:nvSpPr>
        <p:spPr>
          <a:xfrm>
            <a:off x="800101" y="715446"/>
            <a:ext cx="8843962" cy="923330"/>
          </a:xfrm>
          <a:prstGeom prst="rect">
            <a:avLst/>
          </a:prstGeom>
        </p:spPr>
        <p:txBody>
          <a:bodyPr wrap="square">
            <a:spAutoFit/>
          </a:bodyPr>
          <a:lstStyle/>
          <a:p>
            <a:r>
              <a:rPr lang="en-US" sz="5400" dirty="0">
                <a:latin typeface="+mj-lt"/>
              </a:rPr>
              <a:t>RECOMMENDER SYSTEM </a:t>
            </a:r>
          </a:p>
        </p:txBody>
      </p:sp>
      <p:graphicFrame>
        <p:nvGraphicFramePr>
          <p:cNvPr id="7" name="Diagram 6">
            <a:extLst>
              <a:ext uri="{FF2B5EF4-FFF2-40B4-BE49-F238E27FC236}">
                <a16:creationId xmlns:a16="http://schemas.microsoft.com/office/drawing/2014/main" id="{1969130D-1A90-004A-B636-9F32B71CF00A}"/>
              </a:ext>
            </a:extLst>
          </p:cNvPr>
          <p:cNvGraphicFramePr/>
          <p:nvPr>
            <p:extLst>
              <p:ext uri="{D42A27DB-BD31-4B8C-83A1-F6EECF244321}">
                <p14:modId xmlns:p14="http://schemas.microsoft.com/office/powerpoint/2010/main" val="3876886891"/>
              </p:ext>
            </p:extLst>
          </p:nvPr>
        </p:nvGraphicFramePr>
        <p:xfrm>
          <a:off x="1014413" y="715446"/>
          <a:ext cx="9315742" cy="3199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Diagram group">
            <a:extLst>
              <a:ext uri="{FF2B5EF4-FFF2-40B4-BE49-F238E27FC236}">
                <a16:creationId xmlns:a16="http://schemas.microsoft.com/office/drawing/2014/main" id="{34E55D54-D310-D548-90B6-A6722E942B41}"/>
              </a:ext>
            </a:extLst>
          </p:cNvPr>
          <p:cNvGrpSpPr/>
          <p:nvPr/>
        </p:nvGrpSpPr>
        <p:grpSpPr>
          <a:xfrm>
            <a:off x="7172325" y="3369326"/>
            <a:ext cx="4314824" cy="2844665"/>
            <a:chOff x="2180917" y="727488"/>
            <a:chExt cx="4073239" cy="2844665"/>
          </a:xfrm>
          <a:scene3d>
            <a:camera prst="perspectiveLeft" zoom="91000"/>
            <a:lightRig rig="threePt" dir="t">
              <a:rot lat="0" lon="0" rev="20640000"/>
            </a:lightRig>
          </a:scene3d>
        </p:grpSpPr>
        <p:grpSp>
          <p:nvGrpSpPr>
            <p:cNvPr id="10" name="Group 9">
              <a:extLst>
                <a:ext uri="{FF2B5EF4-FFF2-40B4-BE49-F238E27FC236}">
                  <a16:creationId xmlns:a16="http://schemas.microsoft.com/office/drawing/2014/main" id="{9B1B77C3-5F5F-E541-AB80-0BCBEBFBDA3D}"/>
                </a:ext>
              </a:extLst>
            </p:cNvPr>
            <p:cNvGrpSpPr/>
            <p:nvPr/>
          </p:nvGrpSpPr>
          <p:grpSpPr>
            <a:xfrm>
              <a:off x="3006128" y="2171606"/>
              <a:ext cx="517302" cy="987941"/>
              <a:chOff x="3006128" y="2171606"/>
              <a:chExt cx="517302" cy="987941"/>
            </a:xfrm>
          </p:grpSpPr>
          <p:sp>
            <p:nvSpPr>
              <p:cNvPr id="29" name="Straight Connector 3">
                <a:extLst>
                  <a:ext uri="{FF2B5EF4-FFF2-40B4-BE49-F238E27FC236}">
                    <a16:creationId xmlns:a16="http://schemas.microsoft.com/office/drawing/2014/main" id="{DC5C5266-6E0F-C247-9424-2E0FEC981E33}"/>
                  </a:ext>
                </a:extLst>
              </p:cNvPr>
              <p:cNvSpPr/>
              <p:nvPr/>
            </p:nvSpPr>
            <p:spPr>
              <a:xfrm>
                <a:off x="3006128" y="2171606"/>
                <a:ext cx="517302" cy="987941"/>
              </a:xfrm>
              <a:custGeom>
                <a:avLst/>
                <a:gdLst/>
                <a:ahLst/>
                <a:cxnLst/>
                <a:rect l="0" t="0" r="0" b="0"/>
                <a:pathLst>
                  <a:path>
                    <a:moveTo>
                      <a:pt x="0" y="0"/>
                    </a:moveTo>
                    <a:lnTo>
                      <a:pt x="258651" y="0"/>
                    </a:lnTo>
                    <a:lnTo>
                      <a:pt x="258651" y="987941"/>
                    </a:lnTo>
                    <a:lnTo>
                      <a:pt x="517302" y="987941"/>
                    </a:lnTo>
                  </a:path>
                </a:pathLst>
              </a:custGeom>
              <a:noFill/>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0" name="Straight Connector 4">
                <a:extLst>
                  <a:ext uri="{FF2B5EF4-FFF2-40B4-BE49-F238E27FC236}">
                    <a16:creationId xmlns:a16="http://schemas.microsoft.com/office/drawing/2014/main" id="{C0586232-9C08-7742-99F4-193F350B4228}"/>
                  </a:ext>
                </a:extLst>
              </p:cNvPr>
              <p:cNvSpPr txBox="1"/>
              <p:nvPr/>
            </p:nvSpPr>
            <p:spPr>
              <a:xfrm>
                <a:off x="3236899" y="2637697"/>
                <a:ext cx="55759" cy="55759"/>
              </a:xfrm>
              <a:prstGeom prst="rect">
                <a:avLst/>
              </a:prstGeom>
              <a:sp3d z="-110000"/>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p:txBody>
          </p:sp>
        </p:grpSp>
        <p:grpSp>
          <p:nvGrpSpPr>
            <p:cNvPr id="11" name="Group 10">
              <a:extLst>
                <a:ext uri="{FF2B5EF4-FFF2-40B4-BE49-F238E27FC236}">
                  <a16:creationId xmlns:a16="http://schemas.microsoft.com/office/drawing/2014/main" id="{89169AE2-F2A0-7047-A05A-6B5DD9D71056}"/>
                </a:ext>
              </a:extLst>
            </p:cNvPr>
            <p:cNvGrpSpPr/>
            <p:nvPr/>
          </p:nvGrpSpPr>
          <p:grpSpPr>
            <a:xfrm>
              <a:off x="3006128" y="2125886"/>
              <a:ext cx="541338" cy="91440"/>
              <a:chOff x="3006128" y="2125886"/>
              <a:chExt cx="541338" cy="91440"/>
            </a:xfrm>
          </p:grpSpPr>
          <p:sp>
            <p:nvSpPr>
              <p:cNvPr id="27" name="Straight Connector 5">
                <a:extLst>
                  <a:ext uri="{FF2B5EF4-FFF2-40B4-BE49-F238E27FC236}">
                    <a16:creationId xmlns:a16="http://schemas.microsoft.com/office/drawing/2014/main" id="{BCE85A0D-317E-454B-A39F-C569690315F7}"/>
                  </a:ext>
                </a:extLst>
              </p:cNvPr>
              <p:cNvSpPr/>
              <p:nvPr/>
            </p:nvSpPr>
            <p:spPr>
              <a:xfrm>
                <a:off x="3006128" y="2125886"/>
                <a:ext cx="541338" cy="91440"/>
              </a:xfrm>
              <a:custGeom>
                <a:avLst/>
                <a:gdLst/>
                <a:ahLst/>
                <a:cxnLst/>
                <a:rect l="0" t="0" r="0" b="0"/>
                <a:pathLst>
                  <a:path>
                    <a:moveTo>
                      <a:pt x="0" y="45720"/>
                    </a:moveTo>
                    <a:lnTo>
                      <a:pt x="541338" y="45720"/>
                    </a:lnTo>
                  </a:path>
                </a:pathLst>
              </a:custGeom>
              <a:noFill/>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8" name="Straight Connector 6">
                <a:extLst>
                  <a:ext uri="{FF2B5EF4-FFF2-40B4-BE49-F238E27FC236}">
                    <a16:creationId xmlns:a16="http://schemas.microsoft.com/office/drawing/2014/main" id="{92B888BA-2B7F-2D4F-B27F-16B095DE52DE}"/>
                  </a:ext>
                </a:extLst>
              </p:cNvPr>
              <p:cNvSpPr txBox="1"/>
              <p:nvPr/>
            </p:nvSpPr>
            <p:spPr>
              <a:xfrm>
                <a:off x="3263263" y="2158073"/>
                <a:ext cx="27066" cy="27066"/>
              </a:xfrm>
              <a:prstGeom prst="rect">
                <a:avLst/>
              </a:prstGeom>
              <a:sp3d z="-110000"/>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p:txBody>
          </p:sp>
        </p:grpSp>
        <p:grpSp>
          <p:nvGrpSpPr>
            <p:cNvPr id="12" name="Group 11">
              <a:extLst>
                <a:ext uri="{FF2B5EF4-FFF2-40B4-BE49-F238E27FC236}">
                  <a16:creationId xmlns:a16="http://schemas.microsoft.com/office/drawing/2014/main" id="{C24551D5-0ACC-2D44-BB3D-35A75575A5A3}"/>
                </a:ext>
              </a:extLst>
            </p:cNvPr>
            <p:cNvGrpSpPr/>
            <p:nvPr/>
          </p:nvGrpSpPr>
          <p:grpSpPr>
            <a:xfrm>
              <a:off x="3006128" y="1140093"/>
              <a:ext cx="541338" cy="1031513"/>
              <a:chOff x="3006128" y="1140093"/>
              <a:chExt cx="541338" cy="1031513"/>
            </a:xfrm>
          </p:grpSpPr>
          <p:sp>
            <p:nvSpPr>
              <p:cNvPr id="25" name="Straight Connector 7">
                <a:extLst>
                  <a:ext uri="{FF2B5EF4-FFF2-40B4-BE49-F238E27FC236}">
                    <a16:creationId xmlns:a16="http://schemas.microsoft.com/office/drawing/2014/main" id="{930F3144-B32C-0044-9EAB-8CCEDDD054A5}"/>
                  </a:ext>
                </a:extLst>
              </p:cNvPr>
              <p:cNvSpPr/>
              <p:nvPr/>
            </p:nvSpPr>
            <p:spPr>
              <a:xfrm>
                <a:off x="3006128" y="1140093"/>
                <a:ext cx="541338" cy="1031513"/>
              </a:xfrm>
              <a:custGeom>
                <a:avLst/>
                <a:gdLst/>
                <a:ahLst/>
                <a:cxnLst/>
                <a:rect l="0" t="0" r="0" b="0"/>
                <a:pathLst>
                  <a:path>
                    <a:moveTo>
                      <a:pt x="0" y="1031513"/>
                    </a:moveTo>
                    <a:lnTo>
                      <a:pt x="270669" y="1031513"/>
                    </a:lnTo>
                    <a:lnTo>
                      <a:pt x="270669" y="0"/>
                    </a:lnTo>
                    <a:lnTo>
                      <a:pt x="541338" y="0"/>
                    </a:lnTo>
                  </a:path>
                </a:pathLst>
              </a:custGeom>
              <a:noFill/>
              <a:sp3d z="-110000"/>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Straight Connector 8">
                <a:extLst>
                  <a:ext uri="{FF2B5EF4-FFF2-40B4-BE49-F238E27FC236}">
                    <a16:creationId xmlns:a16="http://schemas.microsoft.com/office/drawing/2014/main" id="{6F8C158B-0E6F-B547-BEDC-C0A1D5FADEAD}"/>
                  </a:ext>
                </a:extLst>
              </p:cNvPr>
              <p:cNvSpPr txBox="1"/>
              <p:nvPr/>
            </p:nvSpPr>
            <p:spPr>
              <a:xfrm>
                <a:off x="3247673" y="1626726"/>
                <a:ext cx="58246" cy="58246"/>
              </a:xfrm>
              <a:prstGeom prst="rect">
                <a:avLst/>
              </a:prstGeom>
              <a:sp3d z="-110000"/>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p:txBody>
          </p:sp>
        </p:grpSp>
        <p:grpSp>
          <p:nvGrpSpPr>
            <p:cNvPr id="13" name="Group 12">
              <a:extLst>
                <a:ext uri="{FF2B5EF4-FFF2-40B4-BE49-F238E27FC236}">
                  <a16:creationId xmlns:a16="http://schemas.microsoft.com/office/drawing/2014/main" id="{6B1F00BA-3BFC-BF4B-AD4B-A3182C66977E}"/>
                </a:ext>
              </a:extLst>
            </p:cNvPr>
            <p:cNvGrpSpPr/>
            <p:nvPr/>
          </p:nvGrpSpPr>
          <p:grpSpPr>
            <a:xfrm>
              <a:off x="2180917" y="926038"/>
              <a:ext cx="825210" cy="2491136"/>
              <a:chOff x="2180917" y="926038"/>
              <a:chExt cx="825210" cy="2491136"/>
            </a:xfrm>
          </p:grpSpPr>
          <p:sp>
            <p:nvSpPr>
              <p:cNvPr id="23" name="Rectangle 22">
                <a:extLst>
                  <a:ext uri="{FF2B5EF4-FFF2-40B4-BE49-F238E27FC236}">
                    <a16:creationId xmlns:a16="http://schemas.microsoft.com/office/drawing/2014/main" id="{DBF1543C-6050-374F-B303-0A66FC21AB35}"/>
                  </a:ext>
                </a:extLst>
              </p:cNvPr>
              <p:cNvSpPr/>
              <p:nvPr/>
            </p:nvSpPr>
            <p:spPr>
              <a:xfrm rot="16200000">
                <a:off x="1347954" y="1759001"/>
                <a:ext cx="2491136" cy="825210"/>
              </a:xfrm>
              <a:prstGeom prst="rect">
                <a:avLst/>
              </a:pr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4" name="TextBox 23">
                <a:extLst>
                  <a:ext uri="{FF2B5EF4-FFF2-40B4-BE49-F238E27FC236}">
                    <a16:creationId xmlns:a16="http://schemas.microsoft.com/office/drawing/2014/main" id="{DFCE6F5D-35D0-254F-AE2D-523FB6BA7B7F}"/>
                  </a:ext>
                </a:extLst>
              </p:cNvPr>
              <p:cNvSpPr txBox="1"/>
              <p:nvPr/>
            </p:nvSpPr>
            <p:spPr>
              <a:xfrm rot="16200000">
                <a:off x="1347954" y="1759001"/>
                <a:ext cx="2491136" cy="82521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Candidate Generation</a:t>
                </a:r>
              </a:p>
            </p:txBody>
          </p:sp>
        </p:grpSp>
        <p:grpSp>
          <p:nvGrpSpPr>
            <p:cNvPr id="14" name="Group 13">
              <a:extLst>
                <a:ext uri="{FF2B5EF4-FFF2-40B4-BE49-F238E27FC236}">
                  <a16:creationId xmlns:a16="http://schemas.microsoft.com/office/drawing/2014/main" id="{14BCD95F-2C1A-2D4D-AB80-DB444A5654E3}"/>
                </a:ext>
              </a:extLst>
            </p:cNvPr>
            <p:cNvGrpSpPr/>
            <p:nvPr/>
          </p:nvGrpSpPr>
          <p:grpSpPr>
            <a:xfrm>
              <a:off x="3547466" y="727488"/>
              <a:ext cx="2706690" cy="825210"/>
              <a:chOff x="3547466" y="727488"/>
              <a:chExt cx="2706690" cy="825210"/>
            </a:xfrm>
          </p:grpSpPr>
          <p:sp>
            <p:nvSpPr>
              <p:cNvPr id="21" name="Rectangle 20">
                <a:extLst>
                  <a:ext uri="{FF2B5EF4-FFF2-40B4-BE49-F238E27FC236}">
                    <a16:creationId xmlns:a16="http://schemas.microsoft.com/office/drawing/2014/main" id="{3B458E5E-167B-2041-A571-87813304510F}"/>
                  </a:ext>
                </a:extLst>
              </p:cNvPr>
              <p:cNvSpPr/>
              <p:nvPr/>
            </p:nvSpPr>
            <p:spPr>
              <a:xfrm>
                <a:off x="3547466" y="727488"/>
                <a:ext cx="2706690" cy="825210"/>
              </a:xfrm>
              <a:prstGeom prst="rect">
                <a:avLst/>
              </a:pr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2" name="TextBox 21">
                <a:extLst>
                  <a:ext uri="{FF2B5EF4-FFF2-40B4-BE49-F238E27FC236}">
                    <a16:creationId xmlns:a16="http://schemas.microsoft.com/office/drawing/2014/main" id="{7E669F20-4D46-5541-A506-DC322F18656B}"/>
                  </a:ext>
                </a:extLst>
              </p:cNvPr>
              <p:cNvSpPr txBox="1"/>
              <p:nvPr/>
            </p:nvSpPr>
            <p:spPr>
              <a:xfrm>
                <a:off x="3547466" y="727488"/>
                <a:ext cx="2706690" cy="82521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Collaborative filtering</a:t>
                </a:r>
              </a:p>
            </p:txBody>
          </p:sp>
        </p:grpSp>
        <p:grpSp>
          <p:nvGrpSpPr>
            <p:cNvPr id="15" name="Group 14">
              <a:extLst>
                <a:ext uri="{FF2B5EF4-FFF2-40B4-BE49-F238E27FC236}">
                  <a16:creationId xmlns:a16="http://schemas.microsoft.com/office/drawing/2014/main" id="{3C1E8BCD-DFB2-5F4C-9953-67EA15AEA763}"/>
                </a:ext>
              </a:extLst>
            </p:cNvPr>
            <p:cNvGrpSpPr/>
            <p:nvPr/>
          </p:nvGrpSpPr>
          <p:grpSpPr>
            <a:xfrm>
              <a:off x="3547466" y="1759001"/>
              <a:ext cx="2706690" cy="825210"/>
              <a:chOff x="3547466" y="1759001"/>
              <a:chExt cx="2706690" cy="825210"/>
            </a:xfrm>
          </p:grpSpPr>
          <p:sp>
            <p:nvSpPr>
              <p:cNvPr id="19" name="Rectangle 18">
                <a:extLst>
                  <a:ext uri="{FF2B5EF4-FFF2-40B4-BE49-F238E27FC236}">
                    <a16:creationId xmlns:a16="http://schemas.microsoft.com/office/drawing/2014/main" id="{9228D2DB-9B26-424A-ACAF-160988E6956C}"/>
                  </a:ext>
                </a:extLst>
              </p:cNvPr>
              <p:cNvSpPr/>
              <p:nvPr/>
            </p:nvSpPr>
            <p:spPr>
              <a:xfrm>
                <a:off x="3547466" y="1759001"/>
                <a:ext cx="2706690" cy="825210"/>
              </a:xfrm>
              <a:prstGeom prst="rect">
                <a:avLst/>
              </a:pr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20" name="TextBox 19">
                <a:extLst>
                  <a:ext uri="{FF2B5EF4-FFF2-40B4-BE49-F238E27FC236}">
                    <a16:creationId xmlns:a16="http://schemas.microsoft.com/office/drawing/2014/main" id="{2F18CCEC-8028-1742-9B47-E7ACF0627619}"/>
                  </a:ext>
                </a:extLst>
              </p:cNvPr>
              <p:cNvSpPr txBox="1"/>
              <p:nvPr/>
            </p:nvSpPr>
            <p:spPr>
              <a:xfrm>
                <a:off x="3547466" y="1759001"/>
                <a:ext cx="2706690" cy="82521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Content Based Filtering</a:t>
                </a:r>
              </a:p>
            </p:txBody>
          </p:sp>
        </p:grpSp>
        <p:grpSp>
          <p:nvGrpSpPr>
            <p:cNvPr id="16" name="Group 15">
              <a:extLst>
                <a:ext uri="{FF2B5EF4-FFF2-40B4-BE49-F238E27FC236}">
                  <a16:creationId xmlns:a16="http://schemas.microsoft.com/office/drawing/2014/main" id="{28B0F585-13B6-9D40-892C-AD03FA8AA1CE}"/>
                </a:ext>
              </a:extLst>
            </p:cNvPr>
            <p:cNvGrpSpPr/>
            <p:nvPr/>
          </p:nvGrpSpPr>
          <p:grpSpPr>
            <a:xfrm>
              <a:off x="3523430" y="2746943"/>
              <a:ext cx="2706690" cy="825210"/>
              <a:chOff x="3523430" y="2746943"/>
              <a:chExt cx="2706690" cy="825210"/>
            </a:xfrm>
          </p:grpSpPr>
          <p:sp>
            <p:nvSpPr>
              <p:cNvPr id="17" name="Rectangle 16">
                <a:extLst>
                  <a:ext uri="{FF2B5EF4-FFF2-40B4-BE49-F238E27FC236}">
                    <a16:creationId xmlns:a16="http://schemas.microsoft.com/office/drawing/2014/main" id="{60C17F0B-810E-9A43-9558-3A4FB0EFEC02}"/>
                  </a:ext>
                </a:extLst>
              </p:cNvPr>
              <p:cNvSpPr/>
              <p:nvPr/>
            </p:nvSpPr>
            <p:spPr>
              <a:xfrm>
                <a:off x="3523430" y="2746943"/>
                <a:ext cx="2706690" cy="825210"/>
              </a:xfrm>
              <a:prstGeom prst="rect">
                <a:avLst/>
              </a:pr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8" name="TextBox 17">
                <a:extLst>
                  <a:ext uri="{FF2B5EF4-FFF2-40B4-BE49-F238E27FC236}">
                    <a16:creationId xmlns:a16="http://schemas.microsoft.com/office/drawing/2014/main" id="{6DAA6765-A474-7D42-B678-EFCDC059F44E}"/>
                  </a:ext>
                </a:extLst>
              </p:cNvPr>
              <p:cNvSpPr txBox="1"/>
              <p:nvPr/>
            </p:nvSpPr>
            <p:spPr>
              <a:xfrm>
                <a:off x="3523430" y="2746943"/>
                <a:ext cx="2706690" cy="82521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dirty="0"/>
                  <a:t>Hybrid</a:t>
                </a:r>
              </a:p>
            </p:txBody>
          </p:sp>
        </p:grpSp>
      </p:grpSp>
      <p:sp>
        <p:nvSpPr>
          <p:cNvPr id="31" name="TextBox 30">
            <a:extLst>
              <a:ext uri="{FF2B5EF4-FFF2-40B4-BE49-F238E27FC236}">
                <a16:creationId xmlns:a16="http://schemas.microsoft.com/office/drawing/2014/main" id="{1B3CB3EA-1A3A-A548-B759-51A78D7A57FB}"/>
              </a:ext>
            </a:extLst>
          </p:cNvPr>
          <p:cNvSpPr txBox="1"/>
          <p:nvPr/>
        </p:nvSpPr>
        <p:spPr>
          <a:xfrm>
            <a:off x="1214438" y="3914775"/>
            <a:ext cx="5384442" cy="2000548"/>
          </a:xfrm>
          <a:prstGeom prst="rect">
            <a:avLst/>
          </a:prstGeom>
          <a:noFill/>
        </p:spPr>
        <p:txBody>
          <a:bodyPr wrap="square" rtlCol="0">
            <a:spAutoFit/>
          </a:bodyPr>
          <a:lstStyle/>
          <a:p>
            <a:r>
              <a:rPr lang="en-GB" sz="2800" dirty="0">
                <a:latin typeface="+mj-lt"/>
              </a:rPr>
              <a:t>Candidate Generation</a:t>
            </a:r>
          </a:p>
          <a:p>
            <a:endParaRPr lang="en-IN" sz="2400" dirty="0"/>
          </a:p>
          <a:p>
            <a:pPr marL="342900" indent="-342900">
              <a:buFont typeface="Wingdings" pitchFamily="2" charset="2"/>
              <a:buChar char="Ø"/>
            </a:pPr>
            <a:r>
              <a:rPr lang="en-IN" sz="2400" dirty="0"/>
              <a:t>Given a query, the system generates a set of relevant candidates.</a:t>
            </a:r>
            <a:endParaRPr lang="en-US" sz="2400" dirty="0"/>
          </a:p>
        </p:txBody>
      </p:sp>
    </p:spTree>
    <p:extLst>
      <p:ext uri="{BB962C8B-B14F-4D97-AF65-F5344CB8AC3E}">
        <p14:creationId xmlns:p14="http://schemas.microsoft.com/office/powerpoint/2010/main" val="1602713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653B8D-28E6-3841-825B-5DA11AF7E109}"/>
              </a:ext>
            </a:extLst>
          </p:cNvPr>
          <p:cNvSpPr>
            <a:spLocks noGrp="1"/>
          </p:cNvSpPr>
          <p:nvPr>
            <p:ph idx="1"/>
          </p:nvPr>
        </p:nvSpPr>
        <p:spPr/>
        <p:txBody>
          <a:bodyPr/>
          <a:lstStyle/>
          <a:p>
            <a:pPr marL="0" indent="0">
              <a:buNone/>
            </a:pPr>
            <a:endParaRPr lang="en-US" dirty="0"/>
          </a:p>
          <a:p>
            <a:pPr marL="0" indent="0">
              <a:buNone/>
            </a:pPr>
            <a:endParaRPr lang="en-US" dirty="0"/>
          </a:p>
        </p:txBody>
      </p:sp>
      <p:graphicFrame>
        <p:nvGraphicFramePr>
          <p:cNvPr id="6" name="Diagram 5">
            <a:extLst>
              <a:ext uri="{FF2B5EF4-FFF2-40B4-BE49-F238E27FC236}">
                <a16:creationId xmlns:a16="http://schemas.microsoft.com/office/drawing/2014/main" id="{1EF83D46-6537-0F4B-8716-3E0488CBB37A}"/>
              </a:ext>
            </a:extLst>
          </p:cNvPr>
          <p:cNvGraphicFramePr/>
          <p:nvPr>
            <p:extLst>
              <p:ext uri="{D42A27DB-BD31-4B8C-83A1-F6EECF244321}">
                <p14:modId xmlns:p14="http://schemas.microsoft.com/office/powerpoint/2010/main" val="2524225660"/>
              </p:ext>
            </p:extLst>
          </p:nvPr>
        </p:nvGraphicFramePr>
        <p:xfrm>
          <a:off x="1931671" y="2297430"/>
          <a:ext cx="8435074" cy="4343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FD715BB-C323-2646-948F-2C894A16CC98}"/>
              </a:ext>
            </a:extLst>
          </p:cNvPr>
          <p:cNvSpPr txBox="1"/>
          <p:nvPr/>
        </p:nvSpPr>
        <p:spPr>
          <a:xfrm>
            <a:off x="2486025" y="1466433"/>
            <a:ext cx="5519781" cy="400110"/>
          </a:xfrm>
          <a:prstGeom prst="rect">
            <a:avLst/>
          </a:prstGeom>
          <a:noFill/>
        </p:spPr>
        <p:txBody>
          <a:bodyPr wrap="none" rtlCol="0">
            <a:spAutoFit/>
          </a:bodyPr>
          <a:lstStyle/>
          <a:p>
            <a:r>
              <a:rPr lang="en-US" sz="2000" dirty="0"/>
              <a:t>Recommender  systems ---- Filtering Systems</a:t>
            </a:r>
          </a:p>
        </p:txBody>
      </p:sp>
      <p:sp>
        <p:nvSpPr>
          <p:cNvPr id="7" name="Rectangle 6">
            <a:extLst>
              <a:ext uri="{FF2B5EF4-FFF2-40B4-BE49-F238E27FC236}">
                <a16:creationId xmlns:a16="http://schemas.microsoft.com/office/drawing/2014/main" id="{0332A9F2-1A1B-FB47-9F36-162D225DAD58}"/>
              </a:ext>
            </a:extLst>
          </p:cNvPr>
          <p:cNvSpPr/>
          <p:nvPr/>
        </p:nvSpPr>
        <p:spPr>
          <a:xfrm>
            <a:off x="814388" y="2297430"/>
            <a:ext cx="9758363" cy="3693319"/>
          </a:xfrm>
          <a:prstGeom prst="rect">
            <a:avLst/>
          </a:prstGeom>
        </p:spPr>
        <p:txBody>
          <a:bodyPr wrap="square">
            <a:spAutoFit/>
          </a:bodyPr>
          <a:lstStyle/>
          <a:p>
            <a:r>
              <a:rPr lang="en-IN" sz="2400" dirty="0"/>
              <a:t>Scoring</a:t>
            </a:r>
          </a:p>
          <a:p>
            <a:endParaRPr lang="en-IN" sz="2400" dirty="0"/>
          </a:p>
          <a:p>
            <a:pPr marL="285750" indent="-285750">
              <a:buFont typeface="Wingdings" pitchFamily="2" charset="2"/>
              <a:buChar char="Ø"/>
            </a:pPr>
            <a:r>
              <a:rPr lang="en-IN" sz="2000" dirty="0"/>
              <a:t>A model scores and ranks the candidates in order to select the set of items (on the order of 10) to display to the user. The system can use a more precise model relying on additional queries.</a:t>
            </a:r>
          </a:p>
          <a:p>
            <a:endParaRPr lang="en-IN" dirty="0"/>
          </a:p>
          <a:p>
            <a:r>
              <a:rPr lang="en-IN" sz="2400" dirty="0"/>
              <a:t>Re-ranking</a:t>
            </a:r>
          </a:p>
          <a:p>
            <a:endParaRPr lang="en-IN" sz="2400" dirty="0"/>
          </a:p>
          <a:p>
            <a:pPr marL="285750" indent="-285750">
              <a:buFont typeface="Wingdings" pitchFamily="2" charset="2"/>
              <a:buChar char="Ø"/>
            </a:pPr>
            <a:r>
              <a:rPr lang="en-IN" sz="2000" dirty="0"/>
              <a:t>Finally, the system must take into account additional constraints for the final ranking. For example, the system removes items that the user explicitly disliked or boosts the score of fresher content. Diversity, freshness, and fairness.</a:t>
            </a:r>
          </a:p>
        </p:txBody>
      </p:sp>
    </p:spTree>
    <p:extLst>
      <p:ext uri="{BB962C8B-B14F-4D97-AF65-F5344CB8AC3E}">
        <p14:creationId xmlns:p14="http://schemas.microsoft.com/office/powerpoint/2010/main" val="2006479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AC35A-5FFC-334B-8ED5-63EF564712C2}"/>
              </a:ext>
            </a:extLst>
          </p:cNvPr>
          <p:cNvSpPr/>
          <p:nvPr/>
        </p:nvSpPr>
        <p:spPr>
          <a:xfrm>
            <a:off x="771525" y="787778"/>
            <a:ext cx="9944100" cy="5016758"/>
          </a:xfrm>
          <a:prstGeom prst="rect">
            <a:avLst/>
          </a:prstGeom>
        </p:spPr>
        <p:txBody>
          <a:bodyPr wrap="square">
            <a:spAutoFit/>
          </a:bodyPr>
          <a:lstStyle/>
          <a:p>
            <a:r>
              <a:rPr lang="en-IN" sz="2800" dirty="0">
                <a:latin typeface="+mj-lt"/>
              </a:rPr>
              <a:t>Why Not Let the Candidate Generator Score?</a:t>
            </a:r>
          </a:p>
          <a:p>
            <a:endParaRPr lang="en-IN" sz="2800" dirty="0">
              <a:latin typeface="Google Sans"/>
            </a:endParaRPr>
          </a:p>
          <a:p>
            <a:r>
              <a:rPr lang="en-IN" sz="2400" dirty="0">
                <a:solidFill>
                  <a:srgbClr val="202124"/>
                </a:solidFill>
              </a:rPr>
              <a:t>Since candidate generators compute a score (such as the similarity measure in the embedding space), you might be tempted to use them to do ranking as well. However, you should avoid this practice for the following reasons:</a:t>
            </a:r>
          </a:p>
          <a:p>
            <a:endParaRPr lang="en-IN" sz="2400" dirty="0">
              <a:solidFill>
                <a:srgbClr val="202124"/>
              </a:solidFill>
              <a:latin typeface="Roboto"/>
            </a:endParaRPr>
          </a:p>
          <a:p>
            <a:pPr marL="342900" indent="-342900">
              <a:buFont typeface="Wingdings" pitchFamily="2" charset="2"/>
              <a:buChar char="ü"/>
            </a:pPr>
            <a:r>
              <a:rPr lang="en-IN" sz="2400" dirty="0">
                <a:solidFill>
                  <a:srgbClr val="202124"/>
                </a:solidFill>
              </a:rPr>
              <a:t>Some systems rely on multiple candidate generators. The scores of these different generators might not be comparable.</a:t>
            </a:r>
          </a:p>
          <a:p>
            <a:endParaRPr lang="en-IN" sz="2400" dirty="0">
              <a:solidFill>
                <a:srgbClr val="202124"/>
              </a:solidFill>
            </a:endParaRPr>
          </a:p>
          <a:p>
            <a:pPr marL="342900" indent="-342900">
              <a:buFont typeface="Wingdings" pitchFamily="2" charset="2"/>
              <a:buChar char="ü"/>
            </a:pPr>
            <a:r>
              <a:rPr lang="en-IN" sz="2400" dirty="0">
                <a:solidFill>
                  <a:srgbClr val="202124"/>
                </a:solidFill>
              </a:rPr>
              <a:t>With a smaller pool of candidates, the system can afford to use more features and a more complex model that may better capture context</a:t>
            </a:r>
            <a:endParaRPr lang="en-IN" sz="2400" b="0" i="0" dirty="0">
              <a:solidFill>
                <a:srgbClr val="202124"/>
              </a:solidFill>
              <a:effectLst/>
            </a:endParaRPr>
          </a:p>
        </p:txBody>
      </p:sp>
    </p:spTree>
    <p:extLst>
      <p:ext uri="{BB962C8B-B14F-4D97-AF65-F5344CB8AC3E}">
        <p14:creationId xmlns:p14="http://schemas.microsoft.com/office/powerpoint/2010/main" val="193967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34ED-D92A-CB41-B9BE-AABEB3A3DF2E}"/>
              </a:ext>
            </a:extLst>
          </p:cNvPr>
          <p:cNvSpPr>
            <a:spLocks noGrp="1"/>
          </p:cNvSpPr>
          <p:nvPr>
            <p:ph type="title"/>
          </p:nvPr>
        </p:nvSpPr>
        <p:spPr/>
        <p:txBody>
          <a:bodyPr/>
          <a:lstStyle/>
          <a:p>
            <a:r>
              <a:rPr lang="en-US" dirty="0"/>
              <a:t>Content based filtering</a:t>
            </a:r>
          </a:p>
        </p:txBody>
      </p:sp>
      <p:sp>
        <p:nvSpPr>
          <p:cNvPr id="3" name="Content Placeholder 2">
            <a:extLst>
              <a:ext uri="{FF2B5EF4-FFF2-40B4-BE49-F238E27FC236}">
                <a16:creationId xmlns:a16="http://schemas.microsoft.com/office/drawing/2014/main" id="{E2F9D045-18D3-9E4F-820A-0031DE87D901}"/>
              </a:ext>
            </a:extLst>
          </p:cNvPr>
          <p:cNvSpPr>
            <a:spLocks noGrp="1"/>
          </p:cNvSpPr>
          <p:nvPr>
            <p:ph idx="1"/>
          </p:nvPr>
        </p:nvSpPr>
        <p:spPr/>
        <p:txBody>
          <a:bodyPr/>
          <a:lstStyle/>
          <a:p>
            <a:r>
              <a:rPr lang="en-US" dirty="0"/>
              <a:t>Just focus on item rather than person opinion [item similarity]</a:t>
            </a:r>
          </a:p>
          <a:p>
            <a:pPr marL="0" indent="0">
              <a:buNone/>
            </a:pPr>
            <a:endParaRPr lang="en-US" dirty="0"/>
          </a:p>
          <a:p>
            <a:pPr>
              <a:buFont typeface="Wingdings" pitchFamily="2" charset="2"/>
              <a:buChar char="v"/>
            </a:pPr>
            <a:r>
              <a:rPr lang="en-US" dirty="0"/>
              <a:t> Recommend based on his Past Search </a:t>
            </a:r>
            <a:r>
              <a:rPr lang="en-US" dirty="0" err="1"/>
              <a:t>i.e</a:t>
            </a:r>
            <a:r>
              <a:rPr lang="en-US" dirty="0"/>
              <a:t> based on content of item irrespective of other users opinions</a:t>
            </a:r>
          </a:p>
          <a:p>
            <a:pPr marL="0" indent="0">
              <a:buNone/>
            </a:pPr>
            <a:endParaRPr lang="en-US" dirty="0"/>
          </a:p>
          <a:p>
            <a:pPr>
              <a:buFont typeface="Wingdings" pitchFamily="2" charset="2"/>
              <a:buChar char="v"/>
            </a:pPr>
            <a:r>
              <a:rPr lang="en-IN" dirty="0"/>
              <a:t>The user profile is represented with the same terms and built up by analysing the content of items which have been seen by the user.</a:t>
            </a:r>
          </a:p>
          <a:p>
            <a:pPr marL="0" indent="0">
              <a:buNone/>
            </a:pPr>
            <a:endParaRPr lang="en-IN" dirty="0"/>
          </a:p>
          <a:p>
            <a:pPr>
              <a:buFont typeface="Wingdings" pitchFamily="2" charset="2"/>
              <a:buChar char="v"/>
            </a:pPr>
            <a:r>
              <a:rPr lang="en-US" dirty="0"/>
              <a:t>Relevance feedback, genetic algorithms, neural networks, and the Bayesian classifier are among the learning techniques for learning a user profile.</a:t>
            </a:r>
          </a:p>
          <a:p>
            <a:pPr>
              <a:buFont typeface="Wingdings" pitchFamily="2" charset="2"/>
              <a:buChar char="v"/>
            </a:pPr>
            <a:endParaRPr lang="en-US" dirty="0"/>
          </a:p>
          <a:p>
            <a:pPr marL="0" indent="0">
              <a:buNone/>
            </a:pPr>
            <a:endParaRPr lang="en-US" dirty="0"/>
          </a:p>
          <a:p>
            <a:pPr>
              <a:buFont typeface="Wingdings" pitchFamily="2" charset="2"/>
              <a:buChar char="v"/>
            </a:pPr>
            <a:endParaRPr lang="en-US" dirty="0"/>
          </a:p>
        </p:txBody>
      </p:sp>
    </p:spTree>
    <p:extLst>
      <p:ext uri="{BB962C8B-B14F-4D97-AF65-F5344CB8AC3E}">
        <p14:creationId xmlns:p14="http://schemas.microsoft.com/office/powerpoint/2010/main" val="249419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00E941-29AC-B049-900A-90B2918D7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514350"/>
            <a:ext cx="10591800" cy="5829300"/>
          </a:xfrm>
          <a:prstGeom prst="rect">
            <a:avLst/>
          </a:prstGeom>
        </p:spPr>
      </p:pic>
    </p:spTree>
    <p:extLst>
      <p:ext uri="{BB962C8B-B14F-4D97-AF65-F5344CB8AC3E}">
        <p14:creationId xmlns:p14="http://schemas.microsoft.com/office/powerpoint/2010/main" val="3901809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6DDFDE3-8C12-9B4C-B3F3-478DFAA336CF}">
  <we:reference id="wa104178141" version="4.0.0.8" store="en-GB" storeType="OMEX"/>
  <we:alternateReferences>
    <we:reference id="wa104178141" version="4.0.0.8"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A3F508D-B407-9949-A2ED-B8AE041BA438}">
  <we:reference id="wa104380121" version="2.0.0.0" store="en-GB"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Wood Type</Template>
  <TotalTime>457</TotalTime>
  <Words>1267</Words>
  <Application>Microsoft Macintosh PowerPoint</Application>
  <PresentationFormat>Widescreen</PresentationFormat>
  <Paragraphs>177</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Google Sans</vt:lpstr>
      <vt:lpstr>Roboto</vt:lpstr>
      <vt:lpstr>Rockwell</vt:lpstr>
      <vt:lpstr>Rockwell Condensed</vt:lpstr>
      <vt:lpstr>Rockwell Extra Bold</vt:lpstr>
      <vt:lpstr>Wingdings</vt:lpstr>
      <vt:lpstr>Wood Type</vt:lpstr>
      <vt:lpstr>PowerPoint Presentation</vt:lpstr>
      <vt:lpstr>RECOMMENDER SYSTEM         [ML]</vt:lpstr>
      <vt:lpstr>Objective</vt:lpstr>
      <vt:lpstr>How is it done</vt:lpstr>
      <vt:lpstr>PowerPoint Presentation</vt:lpstr>
      <vt:lpstr>PowerPoint Presentation</vt:lpstr>
      <vt:lpstr>PowerPoint Presentation</vt:lpstr>
      <vt:lpstr>Content based filtering</vt:lpstr>
      <vt:lpstr>PowerPoint Presentation</vt:lpstr>
      <vt:lpstr>PowerPoint Presentation</vt:lpstr>
      <vt:lpstr>PowerPoint Presentation</vt:lpstr>
      <vt:lpstr>Collaborative filtering</vt:lpstr>
      <vt:lpstr>PowerPoint Presentation</vt:lpstr>
      <vt:lpstr>Collaborative filtering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Microsoft Office User</dc:creator>
  <cp:lastModifiedBy>Microsoft Office User</cp:lastModifiedBy>
  <cp:revision>32</cp:revision>
  <dcterms:created xsi:type="dcterms:W3CDTF">2019-08-08T17:30:59Z</dcterms:created>
  <dcterms:modified xsi:type="dcterms:W3CDTF">2019-11-28T12:37:32Z</dcterms:modified>
</cp:coreProperties>
</file>