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839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023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732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704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403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157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319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501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759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522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850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0C909-37C2-499B-904E-9BE174202AB1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BE3AD-7161-4D8C-A768-5443F4939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34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programming</a:t>
            </a:r>
            <a:br>
              <a:rPr lang="en-US" dirty="0" smtClean="0"/>
            </a:br>
            <a:r>
              <a:rPr lang="en-US" dirty="0" smtClean="0"/>
              <a:t>Lecture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Threads in Windows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1547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 Identity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obtain thread IDs and handles using functions that are similar to those used with processes.</a:t>
            </a:r>
          </a:p>
          <a:p>
            <a:r>
              <a:rPr lang="en-US" b="1" dirty="0" err="1" smtClean="0"/>
              <a:t>GetCurrentThread</a:t>
            </a:r>
            <a:r>
              <a:rPr lang="en-US" dirty="0" smtClean="0"/>
              <a:t> returns a </a:t>
            </a:r>
            <a:r>
              <a:rPr lang="en-US" dirty="0" err="1" smtClean="0"/>
              <a:t>noninheritable</a:t>
            </a:r>
            <a:r>
              <a:rPr lang="en-US" dirty="0" smtClean="0"/>
              <a:t> </a:t>
            </a:r>
            <a:r>
              <a:rPr lang="en-US" dirty="0" err="1" smtClean="0"/>
              <a:t>pseudohandle</a:t>
            </a:r>
            <a:r>
              <a:rPr lang="en-US" dirty="0" smtClean="0"/>
              <a:t> to the calling thread.</a:t>
            </a:r>
          </a:p>
          <a:p>
            <a:r>
              <a:rPr lang="en-US" b="1" dirty="0" err="1" smtClean="0"/>
              <a:t>GetCurrentThreadId</a:t>
            </a:r>
            <a:r>
              <a:rPr lang="en-US" dirty="0" smtClean="0"/>
              <a:t> obtains the thread ID rather than the handle.</a:t>
            </a:r>
          </a:p>
          <a:p>
            <a:r>
              <a:rPr lang="en-US" b="1" dirty="0" err="1" smtClean="0"/>
              <a:t>GetThreadId</a:t>
            </a:r>
            <a:r>
              <a:rPr lang="en-US" b="1" dirty="0" smtClean="0"/>
              <a:t> </a:t>
            </a:r>
            <a:r>
              <a:rPr lang="en-US" dirty="0" smtClean="0"/>
              <a:t>obtains a thread’s ID from its handle.</a:t>
            </a:r>
          </a:p>
          <a:p>
            <a:r>
              <a:rPr lang="en-US" b="1" dirty="0" err="1" smtClean="0"/>
              <a:t>OpenThread</a:t>
            </a:r>
            <a:r>
              <a:rPr lang="en-US" dirty="0" smtClean="0"/>
              <a:t> creates a thread handle from a thread ID. 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Suspending and Resuming Threads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2268" y="1895963"/>
            <a:ext cx="10515600" cy="2788579"/>
          </a:xfrm>
        </p:spPr>
        <p:txBody>
          <a:bodyPr/>
          <a:lstStyle/>
          <a:p>
            <a:r>
              <a:rPr lang="en-US" dirty="0" smtClean="0"/>
              <a:t>Every thread has a suspend count, and a thread can execute only if this count is 0. </a:t>
            </a:r>
          </a:p>
          <a:p>
            <a:r>
              <a:rPr lang="en-US" dirty="0" smtClean="0"/>
              <a:t>One thread can increment or decrement the suspend count of another thread using </a:t>
            </a:r>
            <a:r>
              <a:rPr lang="en-US" dirty="0" err="1" smtClean="0"/>
              <a:t>SuspendThread</a:t>
            </a:r>
            <a:r>
              <a:rPr lang="en-US" dirty="0" smtClean="0"/>
              <a:t> and </a:t>
            </a:r>
            <a:r>
              <a:rPr lang="en-US" dirty="0" err="1" smtClean="0"/>
              <a:t>ResumeThread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functions, if successful, return the previous suspend count.</a:t>
            </a:r>
          </a:p>
          <a:p>
            <a:r>
              <a:rPr lang="en-US" dirty="0" smtClean="0"/>
              <a:t>0xFFFFFFFF indicates failure.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0535" y="4780672"/>
            <a:ext cx="8278031" cy="140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Waiting for Threads to Terminate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thread can wait for another thread to terminate in the same way that threads wait for process termination. Use a wait function (</a:t>
            </a:r>
            <a:r>
              <a:rPr lang="en-US" dirty="0" err="1" smtClean="0"/>
              <a:t>WaitForSingleObject</a:t>
            </a:r>
            <a:r>
              <a:rPr lang="en-US" dirty="0" smtClean="0"/>
              <a:t> or </a:t>
            </a:r>
            <a:r>
              <a:rPr lang="en-US" dirty="0" err="1" smtClean="0"/>
              <a:t>WaitForMultipleObjects</a:t>
            </a:r>
            <a:r>
              <a:rPr lang="en-US" dirty="0" smtClean="0"/>
              <a:t>) using thread handles instead of process handles. </a:t>
            </a:r>
          </a:p>
          <a:p>
            <a:r>
              <a:rPr lang="en-US" dirty="0" smtClean="0"/>
              <a:t>Note that the handles in the array passed to </a:t>
            </a:r>
            <a:r>
              <a:rPr lang="en-US" dirty="0" err="1" smtClean="0"/>
              <a:t>WaitForMultipleObjects</a:t>
            </a:r>
            <a:r>
              <a:rPr lang="en-US" dirty="0" smtClean="0"/>
              <a:t> do not all need to be of the same type; for example, thread, process, and other handle types can be mixed in a single call.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219" y="0"/>
            <a:ext cx="11938781" cy="1325563"/>
          </a:xfrm>
        </p:spPr>
        <p:txBody>
          <a:bodyPr/>
          <a:lstStyle/>
          <a:p>
            <a:r>
              <a:rPr lang="en-US" b="1" dirty="0" smtClean="0"/>
              <a:t>Merge-Sort—Exploiting Multiple Processors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4786" y="1248849"/>
            <a:ext cx="7948138" cy="5341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831" y="886266"/>
            <a:ext cx="10964902" cy="460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4146" y="393896"/>
            <a:ext cx="9494517" cy="583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6921" y="708520"/>
            <a:ext cx="8838433" cy="186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985" y="2588236"/>
            <a:ext cx="9551635" cy="385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3895" y="361861"/>
            <a:ext cx="10072467" cy="603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6854" y="689317"/>
            <a:ext cx="11230704" cy="539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96086" y="341295"/>
            <a:ext cx="7819089" cy="608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 Overview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thread is an independent unit of execution within a process.</a:t>
            </a:r>
          </a:p>
          <a:p>
            <a:r>
              <a:rPr lang="en-US" dirty="0" smtClean="0"/>
              <a:t>Single-threaded processes have several disadvantages:</a:t>
            </a:r>
          </a:p>
          <a:p>
            <a:pPr lvl="1"/>
            <a:r>
              <a:rPr lang="en-US" dirty="0" smtClean="0"/>
              <a:t>It is expensive and time consuming for the OS to switch running processes.</a:t>
            </a:r>
          </a:p>
          <a:p>
            <a:pPr lvl="1"/>
            <a:r>
              <a:rPr lang="en-US" dirty="0" smtClean="0"/>
              <a:t>Except in the case of shared memory, processes are not tightly coupled, and it is difficult to share resources, such as open files.</a:t>
            </a:r>
          </a:p>
          <a:p>
            <a:pPr lvl="1"/>
            <a:r>
              <a:rPr lang="en-US" dirty="0" smtClean="0"/>
              <a:t>It is difficult and inefficient for single-threaded processes to manage several concurrent and interacting tasks, such as waiting for and processing user input, waiting for file or network input, and performing computation.</a:t>
            </a:r>
          </a:p>
          <a:p>
            <a:pPr lvl="1"/>
            <a:r>
              <a:rPr lang="en-US" dirty="0" smtClean="0"/>
              <a:t>The Windows executive will schedule independent threads on separate processors of a multiprocessor</a:t>
            </a:r>
            <a:r>
              <a:rPr lang="en-US" sz="1600" dirty="0" smtClean="0"/>
              <a:t>1 </a:t>
            </a:r>
            <a:r>
              <a:rPr lang="en-US" dirty="0" smtClean="0"/>
              <a:t>computer.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9120" y="296216"/>
            <a:ext cx="7988105" cy="494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783" y="5129066"/>
            <a:ext cx="6177911" cy="17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</a:t>
            </a:r>
            <a:r>
              <a:rPr lang="en-US" dirty="0" smtClean="0"/>
              <a:t>that </a:t>
            </a:r>
            <a:r>
              <a:rPr lang="en-US" dirty="0" smtClean="0"/>
              <a:t>enable parallelism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separate worker subtasks that can run independently, without </a:t>
            </a:r>
            <a:r>
              <a:rPr lang="en-US" dirty="0" smtClean="0"/>
              <a:t>any interaction </a:t>
            </a:r>
            <a:r>
              <a:rPr lang="en-US" dirty="0" smtClean="0"/>
              <a:t>between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subtasks complete, a master program can combine, or “reduce,” the </a:t>
            </a:r>
            <a:r>
              <a:rPr lang="en-US" dirty="0" smtClean="0"/>
              <a:t>results of </a:t>
            </a:r>
            <a:r>
              <a:rPr lang="en-US" dirty="0" smtClean="0"/>
              <a:t>several subtasks into a single result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programs are “lock-free” and do not need to use mutual exclusion </a:t>
            </a:r>
            <a:r>
              <a:rPr lang="en-US" dirty="0" smtClean="0"/>
              <a:t>locks. </a:t>
            </a:r>
            <a:r>
              <a:rPr lang="en-US" dirty="0" smtClean="0"/>
              <a:t>The only synchronization </a:t>
            </a:r>
            <a:r>
              <a:rPr lang="en-US" dirty="0" smtClean="0"/>
              <a:t>required is </a:t>
            </a:r>
            <a:r>
              <a:rPr lang="en-US" dirty="0" smtClean="0"/>
              <a:t>for the boss thread to wait for the worker threads to complete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worker subtasks run as individual threads, potentially running on </a:t>
            </a:r>
            <a:r>
              <a:rPr lang="en-US" dirty="0" smtClean="0"/>
              <a:t>separate processors.</a:t>
            </a:r>
          </a:p>
          <a:p>
            <a:r>
              <a:rPr lang="en-US" dirty="0" smtClean="0"/>
              <a:t>Program performance scales automatically, up to some limit, as you run </a:t>
            </a:r>
            <a:r>
              <a:rPr lang="en-US" dirty="0" smtClean="0"/>
              <a:t>on systems </a:t>
            </a:r>
            <a:r>
              <a:rPr lang="en-US" dirty="0" smtClean="0"/>
              <a:t>with more </a:t>
            </a:r>
            <a:r>
              <a:rPr lang="en-US" dirty="0" smtClean="0"/>
              <a:t>processors.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 Local Storage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0290" y="2489982"/>
            <a:ext cx="8923020" cy="36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852268" y="1544271"/>
            <a:ext cx="10515600" cy="833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TLS provides a convenient mechanism for storage that is global within a thread but unavailable to other threads.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TlsAlloc</a:t>
            </a:r>
            <a:r>
              <a:rPr lang="en-US" dirty="0" smtClean="0"/>
              <a:t> and </a:t>
            </a:r>
            <a:r>
              <a:rPr lang="en-US" dirty="0" err="1" smtClean="0"/>
              <a:t>TlsFree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299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TlsAlloc</a:t>
            </a:r>
            <a:r>
              <a:rPr lang="en-US" dirty="0" smtClean="0"/>
              <a:t> </a:t>
            </a:r>
            <a:r>
              <a:rPr lang="en-US" dirty="0" smtClean="0"/>
              <a:t>returns </a:t>
            </a:r>
            <a:r>
              <a:rPr lang="en-US" dirty="0" smtClean="0"/>
              <a:t>the allocated index (≥ 0), with </a:t>
            </a:r>
            <a:r>
              <a:rPr lang="en-US" dirty="0" smtClean="0"/>
              <a:t>–1 if </a:t>
            </a:r>
            <a:r>
              <a:rPr lang="en-US" dirty="0" smtClean="0"/>
              <a:t>no </a:t>
            </a:r>
            <a:r>
              <a:rPr lang="en-US" dirty="0" smtClean="0"/>
              <a:t>index is </a:t>
            </a:r>
            <a:r>
              <a:rPr lang="en-US" dirty="0" smtClean="0"/>
              <a:t>available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individual thread can get and set its values (void pointers) from its </a:t>
            </a:r>
            <a:r>
              <a:rPr lang="en-US" dirty="0" smtClean="0"/>
              <a:t>slot using </a:t>
            </a:r>
            <a:r>
              <a:rPr lang="en-US" dirty="0" smtClean="0"/>
              <a:t>a TLS index.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866336" y="3879508"/>
            <a:ext cx="10515600" cy="121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771" y="3555901"/>
            <a:ext cx="10430209" cy="163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TlsGetValue</a:t>
            </a:r>
            <a:r>
              <a:rPr lang="en-US" dirty="0" smtClean="0"/>
              <a:t> and </a:t>
            </a:r>
            <a:r>
              <a:rPr lang="en-US" dirty="0" err="1" smtClean="0"/>
              <a:t>TlsSetValue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50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individual thread can get and set its values (void pointers) from its </a:t>
            </a:r>
            <a:r>
              <a:rPr lang="en-US" dirty="0" smtClean="0"/>
              <a:t>slot using </a:t>
            </a:r>
            <a:r>
              <a:rPr lang="en-US" dirty="0" smtClean="0"/>
              <a:t>a TLS index.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0250" y="2769357"/>
            <a:ext cx="10394540" cy="225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and Thread Priority and Scheduling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Threads receive priority relative to their process priority </a:t>
            </a:r>
            <a:r>
              <a:rPr lang="en-US" dirty="0" smtClean="0"/>
              <a:t>classes.</a:t>
            </a:r>
          </a:p>
          <a:p>
            <a:r>
              <a:rPr lang="en-US" dirty="0" smtClean="0"/>
              <a:t>Process priority classes </a:t>
            </a:r>
            <a:r>
              <a:rPr lang="en-US" dirty="0" smtClean="0"/>
              <a:t>are set initially </a:t>
            </a:r>
            <a:r>
              <a:rPr lang="en-US" dirty="0" smtClean="0"/>
              <a:t>by </a:t>
            </a:r>
            <a:r>
              <a:rPr lang="en-US" dirty="0" err="1" smtClean="0"/>
              <a:t>CreateProcess</a:t>
            </a:r>
            <a:r>
              <a:rPr lang="en-US" dirty="0" smtClean="0"/>
              <a:t>, and each has a base priority, with values including:</a:t>
            </a:r>
          </a:p>
          <a:p>
            <a:pPr lvl="1"/>
            <a:r>
              <a:rPr lang="en-US" dirty="0" smtClean="0"/>
              <a:t>IDLE_PRIORITY_CLASS, </a:t>
            </a:r>
            <a:r>
              <a:rPr lang="en-US" dirty="0" smtClean="0"/>
              <a:t>for threads that will run only when the system </a:t>
            </a:r>
            <a:r>
              <a:rPr lang="en-US" dirty="0" smtClean="0"/>
              <a:t>is idle.</a:t>
            </a:r>
          </a:p>
          <a:p>
            <a:pPr lvl="1"/>
            <a:r>
              <a:rPr lang="en-US" dirty="0" smtClean="0"/>
              <a:t>NORMAL_PRIORITY_CLASS, </a:t>
            </a:r>
            <a:r>
              <a:rPr lang="en-US" dirty="0" smtClean="0"/>
              <a:t>indicating no special scheduling requirements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HIGH_PRIORITY_CLASS, </a:t>
            </a:r>
            <a:r>
              <a:rPr lang="en-US" dirty="0" smtClean="0"/>
              <a:t>indicating time-critical tasks that should be </a:t>
            </a:r>
            <a:r>
              <a:rPr lang="en-US" dirty="0" smtClean="0"/>
              <a:t>executed immediately.</a:t>
            </a:r>
          </a:p>
          <a:p>
            <a:pPr lvl="1"/>
            <a:r>
              <a:rPr lang="en-US" dirty="0" smtClean="0"/>
              <a:t>REALTIME_PRIORITY_CLASS, </a:t>
            </a:r>
            <a:r>
              <a:rPr lang="en-US" dirty="0" smtClean="0"/>
              <a:t>the highest possible priority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 values:</a:t>
            </a:r>
          </a:p>
          <a:p>
            <a:pPr lvl="1"/>
            <a:r>
              <a:rPr lang="en-US" dirty="0" smtClean="0"/>
              <a:t>ABOVE_NORMAL_PRIORITY_CLASS</a:t>
            </a:r>
          </a:p>
          <a:p>
            <a:pPr lvl="1"/>
            <a:r>
              <a:rPr lang="en-US" dirty="0" smtClean="0"/>
              <a:t>BELOW_NORMAL_PRIORITY_CLASS</a:t>
            </a:r>
          </a:p>
          <a:p>
            <a:pPr lvl="1"/>
            <a:r>
              <a:rPr lang="en-US" dirty="0" smtClean="0"/>
              <a:t>PROCESS_MODE_BACKGROUND_BEGIN, </a:t>
            </a:r>
            <a:r>
              <a:rPr lang="en-US" dirty="0" smtClean="0"/>
              <a:t>which lowers the priority of the </a:t>
            </a:r>
            <a:r>
              <a:rPr lang="en-US" dirty="0" smtClean="0"/>
              <a:t>process and </a:t>
            </a:r>
            <a:r>
              <a:rPr lang="en-US" dirty="0" smtClean="0"/>
              <a:t>its threads for background work without affecting the responsiveness </a:t>
            </a:r>
            <a:r>
              <a:rPr lang="en-US" dirty="0" smtClean="0"/>
              <a:t>of foreground</a:t>
            </a:r>
            <a:r>
              <a:rPr lang="en-US" sz="2000" dirty="0" smtClean="0"/>
              <a:t> </a:t>
            </a:r>
            <a:r>
              <a:rPr lang="en-US" dirty="0" smtClean="0"/>
              <a:t>processes </a:t>
            </a:r>
            <a:r>
              <a:rPr lang="en-US" dirty="0" smtClean="0"/>
              <a:t>and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PROCESS_MODE_BACKGROUND_END, </a:t>
            </a:r>
            <a:r>
              <a:rPr lang="en-US" dirty="0" smtClean="0"/>
              <a:t>which restores the process priority to </a:t>
            </a:r>
            <a:r>
              <a:rPr lang="en-US" dirty="0" smtClean="0"/>
              <a:t>the value </a:t>
            </a:r>
            <a:r>
              <a:rPr lang="en-US" dirty="0" smtClean="0"/>
              <a:t>before it was set </a:t>
            </a:r>
            <a:r>
              <a:rPr lang="en-US" dirty="0" smtClean="0"/>
              <a:t>with PROCESS_MODE_BACKGROUND_BEGIN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 smtClean="0"/>
              <a:t>and </a:t>
            </a:r>
            <a:r>
              <a:rPr lang="en-US" dirty="0" smtClean="0"/>
              <a:t>getting </a:t>
            </a:r>
            <a:r>
              <a:rPr lang="en-US" dirty="0" smtClean="0"/>
              <a:t>the priority class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6666" y="1798527"/>
            <a:ext cx="10652488" cy="226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priority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THREAD_PRIORITY_LOWEST</a:t>
            </a:r>
          </a:p>
          <a:p>
            <a:r>
              <a:rPr lang="en-US" dirty="0" smtClean="0"/>
              <a:t>THREAD_PRIORITY_BELOW_NORMAL</a:t>
            </a:r>
          </a:p>
          <a:p>
            <a:r>
              <a:rPr lang="en-US" dirty="0" smtClean="0"/>
              <a:t>THREAD_PRIORITY_NORMAL</a:t>
            </a:r>
          </a:p>
          <a:p>
            <a:r>
              <a:rPr lang="en-US" dirty="0" smtClean="0"/>
              <a:t>THREAD_PRIORITY_ABOVE_NORMAL</a:t>
            </a:r>
          </a:p>
          <a:p>
            <a:r>
              <a:rPr lang="en-US" dirty="0" smtClean="0"/>
              <a:t>THREAD_PRIORITY_HIGHEST</a:t>
            </a:r>
          </a:p>
          <a:p>
            <a:r>
              <a:rPr lang="en-US" dirty="0" smtClean="0"/>
              <a:t>THREAD_PRIORITY_TIME_CRITICA </a:t>
            </a:r>
            <a:r>
              <a:rPr lang="en-US" dirty="0" err="1" smtClean="0"/>
              <a:t>Lis</a:t>
            </a:r>
            <a:r>
              <a:rPr lang="en-US" dirty="0" smtClean="0"/>
              <a:t> </a:t>
            </a:r>
            <a:r>
              <a:rPr lang="en-US" dirty="0" smtClean="0"/>
              <a:t>15, or 31 if the process class </a:t>
            </a:r>
            <a:r>
              <a:rPr lang="en-US" dirty="0" smtClean="0"/>
              <a:t>is REALTIME_PRIORITY_CLASS</a:t>
            </a:r>
          </a:p>
          <a:p>
            <a:r>
              <a:rPr lang="en-US" dirty="0" smtClean="0"/>
              <a:t>THREAD_PRIORITY_IDLE </a:t>
            </a:r>
            <a:r>
              <a:rPr lang="en-US" dirty="0" smtClean="0"/>
              <a:t>is 1, or 16 </a:t>
            </a:r>
            <a:r>
              <a:rPr lang="en-US" dirty="0" smtClean="0"/>
              <a:t>for REALTIME_PRIORITY_CLASS processes</a:t>
            </a:r>
          </a:p>
          <a:p>
            <a:r>
              <a:rPr lang="en-US" dirty="0" smtClean="0"/>
              <a:t>THREAD_MODE_BACKGROUND_BEGIN</a:t>
            </a:r>
          </a:p>
          <a:p>
            <a:r>
              <a:rPr lang="en-US" dirty="0" smtClean="0"/>
              <a:t>THREAD_MODE_BACKGROUND_END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 smtClean="0"/>
              <a:t>and </a:t>
            </a:r>
            <a:r>
              <a:rPr lang="en-US" dirty="0" smtClean="0"/>
              <a:t>reading </a:t>
            </a:r>
            <a:r>
              <a:rPr lang="en-US" dirty="0" smtClean="0"/>
              <a:t>a thread’s relative </a:t>
            </a:r>
            <a:r>
              <a:rPr lang="en-US" dirty="0" smtClean="0"/>
              <a:t>priority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2800" y="1915319"/>
            <a:ext cx="10585677" cy="231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132" y="0"/>
            <a:ext cx="10515600" cy="1325563"/>
          </a:xfrm>
        </p:spPr>
        <p:txBody>
          <a:bodyPr/>
          <a:lstStyle/>
          <a:p>
            <a:r>
              <a:rPr lang="en-US" b="1" dirty="0" smtClean="0"/>
              <a:t>Thread </a:t>
            </a:r>
            <a:r>
              <a:rPr lang="en-US" b="1" dirty="0" smtClean="0"/>
              <a:t>States and Transitions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39815" y="898289"/>
            <a:ext cx="7982511" cy="568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Threads share storage and other resources within a process, so one thread can accidentally modify another thread’s data, leading to defects such as race conditions and deadlocks.</a:t>
            </a:r>
          </a:p>
          <a:p>
            <a:r>
              <a:rPr lang="en-US" dirty="0" smtClean="0"/>
              <a:t>In certain circumstances, concurrency can drastically degrade, rather than improve, performance.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Pitfalls and Common Mistakes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no assumptions about the order in which the parent and child </a:t>
            </a:r>
            <a:r>
              <a:rPr lang="en-US" dirty="0" smtClean="0"/>
              <a:t>threads execute.</a:t>
            </a:r>
          </a:p>
          <a:p>
            <a:r>
              <a:rPr lang="en-US" dirty="0" smtClean="0"/>
              <a:t>Be certain that each distinct child has its own data structure passed </a:t>
            </a:r>
            <a:r>
              <a:rPr lang="en-US" dirty="0" smtClean="0"/>
              <a:t>through the </a:t>
            </a:r>
            <a:r>
              <a:rPr lang="en-US" dirty="0" smtClean="0"/>
              <a:t>thread function’s parameter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thread, at any time, can be preempted, and any thread, at any time, </a:t>
            </a:r>
            <a:r>
              <a:rPr lang="en-US" dirty="0" smtClean="0"/>
              <a:t>may resume </a:t>
            </a:r>
            <a:r>
              <a:rPr lang="en-US" dirty="0" smtClean="0"/>
              <a:t>execution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not use thread priority as a substitute for explicit synchronization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Threads should be used only as appropriate. Thus, if there are activities </a:t>
            </a:r>
            <a:r>
              <a:rPr lang="en-US" dirty="0" smtClean="0"/>
              <a:t>that are </a:t>
            </a:r>
            <a:r>
              <a:rPr lang="en-US" dirty="0" smtClean="0"/>
              <a:t>naturally concurrent, each such activity can be represented by a thread. </a:t>
            </a:r>
            <a:r>
              <a:rPr lang="en-US" dirty="0" smtClean="0"/>
              <a:t>If, on </a:t>
            </a:r>
            <a:r>
              <a:rPr lang="en-US" dirty="0" smtClean="0"/>
              <a:t>the other hand, the activities are naturally sequential, threads only </a:t>
            </a:r>
            <a:r>
              <a:rPr lang="en-US" dirty="0" smtClean="0"/>
              <a:t>add complexity </a:t>
            </a:r>
            <a:r>
              <a:rPr lang="en-US" dirty="0" smtClean="0"/>
              <a:t>and performance overhead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use a large number of threads, be careful, as the numerous stacks </a:t>
            </a:r>
            <a:r>
              <a:rPr lang="en-US" dirty="0" smtClean="0"/>
              <a:t>will consume </a:t>
            </a:r>
            <a:r>
              <a:rPr lang="en-US" dirty="0" smtClean="0"/>
              <a:t>virtual memory space and thread context switching may become expensive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Timed Waits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Sleep </a:t>
            </a:r>
            <a:r>
              <a:rPr lang="en-US" dirty="0" smtClean="0"/>
              <a:t>, allows a thread to give up the processor and move </a:t>
            </a:r>
            <a:r>
              <a:rPr lang="en-US" dirty="0" smtClean="0"/>
              <a:t>from the </a:t>
            </a:r>
            <a:r>
              <a:rPr lang="en-US" dirty="0" smtClean="0"/>
              <a:t>running to the wait state for a specified period of time. A thread can, </a:t>
            </a:r>
            <a:r>
              <a:rPr lang="en-US" dirty="0" smtClean="0"/>
              <a:t>for example</a:t>
            </a:r>
            <a:r>
              <a:rPr lang="en-US" dirty="0" smtClean="0"/>
              <a:t>, perform a task periodically by sleeping after carrying out the task. </a:t>
            </a:r>
            <a:endParaRPr lang="en-US" dirty="0" smtClean="0"/>
          </a:p>
          <a:p>
            <a:r>
              <a:rPr lang="en-US" dirty="0" smtClean="0"/>
              <a:t>Once the </a:t>
            </a:r>
            <a:r>
              <a:rPr lang="en-US" dirty="0" smtClean="0"/>
              <a:t>time period is over, the scheduler moves the thread back to the ready state.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594" y="4459532"/>
            <a:ext cx="11024873" cy="129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9489" y="365125"/>
            <a:ext cx="11648049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Problems in converting a </a:t>
            </a:r>
            <a:r>
              <a:rPr lang="en-US" dirty="0" smtClean="0"/>
              <a:t>legacy single-threaded program to </a:t>
            </a:r>
            <a:r>
              <a:rPr lang="en-US" dirty="0" smtClean="0"/>
              <a:t>multithreaded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865" y="2181726"/>
            <a:ext cx="10849065" cy="330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9878" y="323550"/>
            <a:ext cx="9709365" cy="626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Thread-Safe Code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 that are local to the thread should not be global and should be </a:t>
            </a:r>
            <a:r>
              <a:rPr lang="en-US" dirty="0" smtClean="0"/>
              <a:t>on the </a:t>
            </a:r>
            <a:r>
              <a:rPr lang="en-US" dirty="0" smtClean="0"/>
              <a:t>thread’s stack or in a data structure or TLS that only the </a:t>
            </a:r>
            <a:r>
              <a:rPr lang="en-US" dirty="0" smtClean="0"/>
              <a:t>individual thread </a:t>
            </a:r>
            <a:r>
              <a:rPr lang="en-US" dirty="0" smtClean="0"/>
              <a:t>can access </a:t>
            </a:r>
            <a:r>
              <a:rPr lang="en-US" dirty="0" smtClean="0"/>
              <a:t>directly.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smtClean="0"/>
              <a:t>a function is called by several threads and a thread-specific state </a:t>
            </a:r>
            <a:r>
              <a:rPr lang="en-US" dirty="0" smtClean="0"/>
              <a:t>value, such </a:t>
            </a:r>
            <a:r>
              <a:rPr lang="en-US" dirty="0" smtClean="0"/>
              <a:t>as a counter, is to persist from one function call to the next, do not </a:t>
            </a:r>
            <a:r>
              <a:rPr lang="en-US" dirty="0" smtClean="0"/>
              <a:t>store it </a:t>
            </a:r>
            <a:r>
              <a:rPr lang="en-US" dirty="0" smtClean="0"/>
              <a:t>in a global variable or structure. Instead, store the state value in TLS or in </a:t>
            </a:r>
            <a:r>
              <a:rPr lang="en-US" dirty="0" smtClean="0"/>
              <a:t>a data </a:t>
            </a:r>
            <a:r>
              <a:rPr lang="en-US" dirty="0" smtClean="0"/>
              <a:t>structure dedicated to that thread, such as the data structure passed </a:t>
            </a:r>
            <a:r>
              <a:rPr lang="en-US" dirty="0" smtClean="0"/>
              <a:t>to the </a:t>
            </a:r>
            <a:r>
              <a:rPr lang="en-US" dirty="0" smtClean="0"/>
              <a:t>thread when it is created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ru-RU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Thread-Safe Code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Threads </a:t>
            </a:r>
            <a:r>
              <a:rPr lang="en-US" dirty="0" smtClean="0"/>
              <a:t>should not, in general, change the process environment because </a:t>
            </a:r>
            <a:r>
              <a:rPr lang="en-US" dirty="0" smtClean="0"/>
              <a:t>that would </a:t>
            </a:r>
            <a:r>
              <a:rPr lang="en-US" dirty="0" smtClean="0"/>
              <a:t>affect all threads. Thus, a thread should not set the standard input </a:t>
            </a:r>
            <a:r>
              <a:rPr lang="en-US" dirty="0" smtClean="0"/>
              <a:t>or output </a:t>
            </a:r>
            <a:r>
              <a:rPr lang="en-US" dirty="0" smtClean="0"/>
              <a:t>handles or change environment variables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4. Variables </a:t>
            </a:r>
            <a:r>
              <a:rPr lang="en-US" dirty="0" smtClean="0"/>
              <a:t>shared by all threads should be static or in global storage and </a:t>
            </a:r>
            <a:r>
              <a:rPr lang="en-US" dirty="0" smtClean="0"/>
              <a:t>protected with </a:t>
            </a:r>
            <a:r>
              <a:rPr lang="en-US" dirty="0" smtClean="0"/>
              <a:t>the synchronization or interlocked </a:t>
            </a:r>
            <a:r>
              <a:rPr lang="en-US" dirty="0" smtClean="0"/>
              <a:t>mechanisms.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 Synchronization Objects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can wait for another process to terminate by waiting on the </a:t>
            </a:r>
            <a:r>
              <a:rPr lang="en-US" dirty="0" smtClean="0"/>
              <a:t>process handle with </a:t>
            </a:r>
            <a:r>
              <a:rPr lang="en-US" dirty="0" err="1" smtClean="0"/>
              <a:t>WaitForSingleObject</a:t>
            </a:r>
            <a:r>
              <a:rPr lang="en-US" dirty="0" smtClean="0"/>
              <a:t> or </a:t>
            </a:r>
            <a:r>
              <a:rPr lang="en-US" dirty="0" err="1" smtClean="0"/>
              <a:t>WaitForMultipleObjects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Mutexes</a:t>
            </a:r>
            <a:endParaRPr lang="en-US" dirty="0" smtClean="0"/>
          </a:p>
          <a:p>
            <a:r>
              <a:rPr lang="en-US" dirty="0" smtClean="0"/>
              <a:t>Semaphores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CRITICAL_SECTION objects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CRITICAL_SECTION objects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critical code region, as described earlier, is a code region that only one </a:t>
            </a:r>
            <a:r>
              <a:rPr lang="en-US" dirty="0" smtClean="0"/>
              <a:t>thread can </a:t>
            </a:r>
            <a:r>
              <a:rPr lang="en-US" dirty="0" smtClean="0"/>
              <a:t>execute at a time; more than one thread executing the critical code region </a:t>
            </a:r>
            <a:r>
              <a:rPr lang="en-US" dirty="0" smtClean="0"/>
              <a:t>concurrently can </a:t>
            </a:r>
            <a:r>
              <a:rPr lang="en-US" dirty="0" smtClean="0"/>
              <a:t>result in unpredictable and incorrect 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Windows provides </a:t>
            </a:r>
            <a:r>
              <a:rPr lang="en-US" dirty="0" smtClean="0"/>
              <a:t>the CRITICAL_SECTION </a:t>
            </a:r>
            <a:r>
              <a:rPr lang="en-US" dirty="0" smtClean="0"/>
              <a:t>object as a simple “lock” </a:t>
            </a:r>
            <a:r>
              <a:rPr lang="en-US" dirty="0" smtClean="0"/>
              <a:t>mechanism for </a:t>
            </a:r>
            <a:r>
              <a:rPr lang="en-US" dirty="0" smtClean="0"/>
              <a:t>implementing and enforcing the critical code region concept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CS </a:t>
            </a:r>
            <a:r>
              <a:rPr lang="en-US" dirty="0" smtClean="0"/>
              <a:t>objects are initialized and deleted but do not </a:t>
            </a:r>
            <a:r>
              <a:rPr lang="en-US" dirty="0" smtClean="0"/>
              <a:t>have handles </a:t>
            </a:r>
            <a:r>
              <a:rPr lang="en-US" dirty="0" smtClean="0"/>
              <a:t>and are not shared with other processes.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</a:t>
            </a:r>
            <a:r>
              <a:rPr lang="en-US" dirty="0" smtClean="0"/>
              <a:t>and </a:t>
            </a:r>
            <a:r>
              <a:rPr lang="en-US" dirty="0" smtClean="0"/>
              <a:t>deleting </a:t>
            </a:r>
            <a:r>
              <a:rPr lang="en-US" dirty="0" smtClean="0"/>
              <a:t>a </a:t>
            </a:r>
            <a:r>
              <a:rPr lang="en-US" dirty="0" smtClean="0"/>
              <a:t>CS variable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6963" y="1617626"/>
            <a:ext cx="10324572" cy="441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and leaving a CS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3329"/>
          </a:xfrm>
        </p:spPr>
        <p:txBody>
          <a:bodyPr/>
          <a:lstStyle/>
          <a:p>
            <a:r>
              <a:rPr lang="en-US" dirty="0" err="1" smtClean="0"/>
              <a:t>EnterCriticalSection</a:t>
            </a:r>
            <a:r>
              <a:rPr lang="en-US" dirty="0" smtClean="0"/>
              <a:t> blocks </a:t>
            </a:r>
            <a:r>
              <a:rPr lang="en-US" dirty="0" smtClean="0"/>
              <a:t>a thread if another thread is in the </a:t>
            </a:r>
            <a:r>
              <a:rPr lang="en-US" dirty="0" smtClean="0"/>
              <a:t>section, and </a:t>
            </a:r>
            <a:r>
              <a:rPr lang="en-US" dirty="0" smtClean="0"/>
              <a:t>multiple threads can wait simultaneously on the same CS. One waiting </a:t>
            </a:r>
            <a:r>
              <a:rPr lang="en-US" dirty="0" smtClean="0"/>
              <a:t>thread unblocks </a:t>
            </a:r>
            <a:r>
              <a:rPr lang="en-US" dirty="0" smtClean="0"/>
              <a:t>when another thread executes </a:t>
            </a:r>
            <a:r>
              <a:rPr lang="en-US" dirty="0" err="1" smtClean="0"/>
              <a:t>LeaveCriticalSection</a:t>
            </a:r>
            <a:r>
              <a:rPr lang="en-US" dirty="0" smtClean="0"/>
              <a:t>; </a:t>
            </a:r>
            <a:r>
              <a:rPr lang="en-US" dirty="0" smtClean="0"/>
              <a:t>you cannot </a:t>
            </a:r>
            <a:r>
              <a:rPr lang="en-US" dirty="0" smtClean="0"/>
              <a:t>predict which </a:t>
            </a:r>
            <a:r>
              <a:rPr lang="en-US" dirty="0" smtClean="0"/>
              <a:t>waiting thread will unblock.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304" y="3783476"/>
            <a:ext cx="9880676" cy="274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CreateThread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1948" y="2014892"/>
            <a:ext cx="9688181" cy="340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2052" cy="1325563"/>
          </a:xfrm>
        </p:spPr>
        <p:txBody>
          <a:bodyPr/>
          <a:lstStyle/>
          <a:p>
            <a:r>
              <a:rPr lang="en-US" dirty="0" smtClean="0"/>
              <a:t>Testing whether </a:t>
            </a:r>
            <a:r>
              <a:rPr lang="en-US" dirty="0" smtClean="0"/>
              <a:t>another thread owns a CS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3967089"/>
            <a:ext cx="10515600" cy="22098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TRUE </a:t>
            </a:r>
            <a:r>
              <a:rPr lang="en-US" dirty="0" smtClean="0"/>
              <a:t>return value from </a:t>
            </a:r>
            <a:r>
              <a:rPr lang="en-US" dirty="0" smtClean="0"/>
              <a:t>the function indicates </a:t>
            </a:r>
            <a:r>
              <a:rPr lang="en-US" dirty="0" smtClean="0"/>
              <a:t>that </a:t>
            </a:r>
            <a:r>
              <a:rPr lang="en-US" dirty="0" smtClean="0"/>
              <a:t>the calling </a:t>
            </a:r>
            <a:r>
              <a:rPr lang="en-US" dirty="0" smtClean="0"/>
              <a:t>thread now owns the CS. A </a:t>
            </a:r>
            <a:r>
              <a:rPr lang="en-US" dirty="0" smtClean="0"/>
              <a:t>FALSE return </a:t>
            </a:r>
            <a:r>
              <a:rPr lang="en-US" dirty="0" smtClean="0"/>
              <a:t>indicates that some other </a:t>
            </a:r>
            <a:r>
              <a:rPr lang="en-US" dirty="0" smtClean="0"/>
              <a:t>thread already </a:t>
            </a:r>
            <a:r>
              <a:rPr lang="en-US" dirty="0" smtClean="0"/>
              <a:t>owns the CS, and it is not safe to execute the critical code region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CRITICAL_SECTIONs have </a:t>
            </a:r>
            <a:r>
              <a:rPr lang="en-US" dirty="0" smtClean="0"/>
              <a:t>the advantage of not being kernel objects and </a:t>
            </a:r>
            <a:r>
              <a:rPr lang="en-US" dirty="0" smtClean="0"/>
              <a:t>are maintained </a:t>
            </a:r>
            <a:r>
              <a:rPr lang="en-US" dirty="0" smtClean="0"/>
              <a:t>in user space. This almost always provides </a:t>
            </a:r>
            <a:r>
              <a:rPr lang="en-US" dirty="0" smtClean="0"/>
              <a:t>performance improvements </a:t>
            </a:r>
            <a:r>
              <a:rPr lang="en-US" dirty="0" smtClean="0"/>
              <a:t>compared to using a Windows </a:t>
            </a:r>
            <a:r>
              <a:rPr lang="en-US" dirty="0" err="1" smtClean="0"/>
              <a:t>mutex</a:t>
            </a:r>
            <a:r>
              <a:rPr lang="en-US" dirty="0" smtClean="0"/>
              <a:t> kernel </a:t>
            </a:r>
            <a:r>
              <a:rPr lang="en-US" dirty="0" smtClean="0"/>
              <a:t>object.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451" y="1627091"/>
            <a:ext cx="10927666" cy="200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5148" y="281047"/>
            <a:ext cx="3105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321" y="1065204"/>
            <a:ext cx="7683299" cy="526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Protect a Variable with a Single Synchronization Object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52493" y="1756911"/>
            <a:ext cx="5985070" cy="475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Mutexes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</a:t>
            </a:r>
            <a:r>
              <a:rPr lang="en-US" dirty="0" err="1" smtClean="0"/>
              <a:t>mutexes</a:t>
            </a:r>
            <a:r>
              <a:rPr lang="en-US" dirty="0" smtClean="0"/>
              <a:t> can be named and have handles, </a:t>
            </a:r>
            <a:r>
              <a:rPr lang="en-US" dirty="0" smtClean="0"/>
              <a:t>they can </a:t>
            </a:r>
            <a:r>
              <a:rPr lang="en-US" dirty="0" smtClean="0"/>
              <a:t>also be used for </a:t>
            </a:r>
            <a:r>
              <a:rPr lang="en-US" dirty="0" err="1" smtClean="0"/>
              <a:t>interprocess</a:t>
            </a:r>
            <a:r>
              <a:rPr lang="en-US" dirty="0" smtClean="0"/>
              <a:t> synchronization between threads in </a:t>
            </a:r>
            <a:r>
              <a:rPr lang="en-US" dirty="0" smtClean="0"/>
              <a:t>separate processes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example, two processes that share memory by means of </a:t>
            </a:r>
            <a:r>
              <a:rPr lang="en-US" dirty="0" smtClean="0"/>
              <a:t>memory-mapped files </a:t>
            </a:r>
            <a:r>
              <a:rPr lang="en-US" dirty="0" smtClean="0"/>
              <a:t>can use </a:t>
            </a:r>
            <a:r>
              <a:rPr lang="en-US" dirty="0" err="1" smtClean="0"/>
              <a:t>mutexes</a:t>
            </a:r>
            <a:r>
              <a:rPr lang="en-US" dirty="0" smtClean="0"/>
              <a:t> to synchronize access to the shared memory.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913" y="576776"/>
            <a:ext cx="10515600" cy="802493"/>
          </a:xfrm>
        </p:spPr>
        <p:txBody>
          <a:bodyPr/>
          <a:lstStyle/>
          <a:p>
            <a:r>
              <a:rPr lang="en-US" dirty="0" err="1" smtClean="0"/>
              <a:t>CreateMutex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1252" y="4783016"/>
            <a:ext cx="10515600" cy="90033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bInitialOwner</a:t>
            </a:r>
            <a:r>
              <a:rPr lang="en-US" dirty="0" smtClean="0"/>
              <a:t> flag</a:t>
            </a:r>
            <a:r>
              <a:rPr lang="en-US" dirty="0" smtClean="0"/>
              <a:t>, if </a:t>
            </a:r>
            <a:r>
              <a:rPr lang="en-US" dirty="0" smtClean="0"/>
              <a:t>TRUE, </a:t>
            </a:r>
            <a:r>
              <a:rPr lang="en-US" dirty="0" smtClean="0"/>
              <a:t>gives the calling thread immediate </a:t>
            </a:r>
            <a:r>
              <a:rPr lang="en-US" dirty="0" smtClean="0"/>
              <a:t>ownership of </a:t>
            </a:r>
            <a:r>
              <a:rPr lang="en-US" dirty="0" smtClean="0"/>
              <a:t>the new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047" y="1789380"/>
            <a:ext cx="11467289" cy="248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ReleaseMutex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9830" y="2456338"/>
            <a:ext cx="10723010" cy="128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CSs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Mutexes</a:t>
            </a:r>
            <a:r>
              <a:rPr lang="en-US" dirty="0" smtClean="0"/>
              <a:t>, when abandoned by a terminated thread, are signaled so that </a:t>
            </a:r>
            <a:r>
              <a:rPr lang="en-US" dirty="0" smtClean="0"/>
              <a:t>other threads </a:t>
            </a:r>
            <a:r>
              <a:rPr lang="en-US" dirty="0" smtClean="0"/>
              <a:t>are not blocked forever. This allows the application to continue </a:t>
            </a:r>
            <a:r>
              <a:rPr lang="en-US" dirty="0" smtClean="0"/>
              <a:t>execution, but </a:t>
            </a:r>
            <a:r>
              <a:rPr lang="en-US" dirty="0" smtClean="0"/>
              <a:t>an abandoned </a:t>
            </a:r>
            <a:r>
              <a:rPr lang="en-US" dirty="0" err="1" smtClean="0"/>
              <a:t>mutex</a:t>
            </a:r>
            <a:r>
              <a:rPr lang="en-US" dirty="0" smtClean="0"/>
              <a:t> almost certainly indicates a serious </a:t>
            </a:r>
            <a:r>
              <a:rPr lang="en-US" dirty="0" smtClean="0"/>
              <a:t>program bug </a:t>
            </a:r>
            <a:r>
              <a:rPr lang="en-US" dirty="0" smtClean="0"/>
              <a:t>or failure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Mutex</a:t>
            </a:r>
            <a:r>
              <a:rPr lang="en-US" dirty="0" smtClean="0"/>
              <a:t> waits can time out, whereas you can only poll a CS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Mutexes</a:t>
            </a:r>
            <a:r>
              <a:rPr lang="en-US" dirty="0" smtClean="0"/>
              <a:t> can be named and are sharable by threads in different processes.</a:t>
            </a:r>
          </a:p>
          <a:p>
            <a:r>
              <a:rPr lang="en-US" dirty="0" smtClean="0"/>
              <a:t>CSs </a:t>
            </a:r>
            <a:r>
              <a:rPr lang="en-US" dirty="0" smtClean="0"/>
              <a:t>are almost always considerably faster than </a:t>
            </a:r>
            <a:r>
              <a:rPr lang="en-US" dirty="0" err="1" smtClean="0"/>
              <a:t>mutexes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Semaphores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Semaphores, the second of the three kernel synchronization objects, maintain </a:t>
            </a:r>
            <a:r>
              <a:rPr lang="en-US" dirty="0" smtClean="0"/>
              <a:t>a count</a:t>
            </a:r>
            <a:r>
              <a:rPr lang="en-US" dirty="0" smtClean="0"/>
              <a:t>, and the semaphore object is in the signaled state when the count is </a:t>
            </a:r>
            <a:r>
              <a:rPr lang="en-US" dirty="0" smtClean="0"/>
              <a:t>greater than 0. </a:t>
            </a:r>
            <a:r>
              <a:rPr lang="en-US" dirty="0" smtClean="0"/>
              <a:t>The semaphore is </a:t>
            </a:r>
            <a:r>
              <a:rPr lang="en-US" dirty="0" err="1" smtClean="0"/>
              <a:t>unsignaled</a:t>
            </a:r>
            <a:r>
              <a:rPr lang="en-US" dirty="0" smtClean="0"/>
              <a:t> when the count is </a:t>
            </a:r>
            <a:r>
              <a:rPr lang="en-US" dirty="0" smtClean="0"/>
              <a:t>0.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CreateSemaphore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4234375"/>
            <a:ext cx="10515600" cy="1942587"/>
          </a:xfrm>
        </p:spPr>
        <p:txBody>
          <a:bodyPr>
            <a:normAutofit/>
          </a:bodyPr>
          <a:lstStyle/>
          <a:p>
            <a:r>
              <a:rPr lang="en-US" dirty="0" err="1" smtClean="0"/>
              <a:t>lSemMax</a:t>
            </a:r>
            <a:r>
              <a:rPr lang="en-US" dirty="0" smtClean="0"/>
              <a:t>, </a:t>
            </a:r>
            <a:r>
              <a:rPr lang="en-US" dirty="0" smtClean="0"/>
              <a:t>which must be </a:t>
            </a:r>
            <a:r>
              <a:rPr lang="en-US" dirty="0" smtClean="0"/>
              <a:t>1 or </a:t>
            </a:r>
            <a:r>
              <a:rPr lang="en-US" dirty="0" smtClean="0"/>
              <a:t>greater, is the maximum value for the </a:t>
            </a:r>
            <a:r>
              <a:rPr lang="en-US" dirty="0" smtClean="0"/>
              <a:t>semaphore</a:t>
            </a:r>
          </a:p>
          <a:p>
            <a:r>
              <a:rPr lang="en-US" dirty="0" err="1" smtClean="0"/>
              <a:t>lSemInitial</a:t>
            </a:r>
            <a:r>
              <a:rPr lang="en-US" dirty="0" smtClean="0"/>
              <a:t>, with 0 &lt;= </a:t>
            </a:r>
            <a:r>
              <a:rPr lang="en-US" dirty="0" err="1" smtClean="0"/>
              <a:t>lSemInitial</a:t>
            </a:r>
            <a:r>
              <a:rPr lang="en-US" dirty="0" smtClean="0"/>
              <a:t> &lt;= </a:t>
            </a:r>
            <a:r>
              <a:rPr lang="en-US" dirty="0" err="1" smtClean="0"/>
              <a:t>lSemMax</a:t>
            </a:r>
            <a:r>
              <a:rPr lang="en-US" dirty="0" smtClean="0"/>
              <a:t>, </a:t>
            </a:r>
            <a:r>
              <a:rPr lang="en-US" dirty="0" smtClean="0"/>
              <a:t>is the initial value, and </a:t>
            </a:r>
            <a:r>
              <a:rPr lang="en-US" dirty="0" smtClean="0"/>
              <a:t>the semaphore </a:t>
            </a:r>
            <a:r>
              <a:rPr lang="en-US" dirty="0" smtClean="0"/>
              <a:t>value is never allowed to go outside of this range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295" y="1453002"/>
            <a:ext cx="9361101" cy="258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ReleaseSemaphore</a:t>
            </a: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9811" y="1835749"/>
            <a:ext cx="10508623" cy="24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8240"/>
          </a:xfrm>
        </p:spPr>
        <p:txBody>
          <a:bodyPr/>
          <a:lstStyle/>
          <a:p>
            <a:r>
              <a:rPr lang="en-US" dirty="0" err="1" smtClean="0"/>
              <a:t>dwStackSize</a:t>
            </a:r>
            <a:r>
              <a:rPr lang="en-US" dirty="0" smtClean="0"/>
              <a:t> is the size of the new thread’s stack. Use 0 to default to the primary thread’s stack size.</a:t>
            </a:r>
          </a:p>
          <a:p>
            <a:r>
              <a:rPr lang="en-US" dirty="0" err="1" smtClean="0"/>
              <a:t>lpStartAddr</a:t>
            </a:r>
            <a:r>
              <a:rPr lang="en-US" dirty="0" smtClean="0"/>
              <a:t> points to the thread function (within the calling process) to be executed. This function accepts a single pointer argument and returns a 32-bit DWORD exit code.</a:t>
            </a:r>
          </a:p>
          <a:p>
            <a:r>
              <a:rPr lang="en-US" dirty="0" smtClean="0"/>
              <a:t>The thread function signature, then, is as follows: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2044" y="4576834"/>
            <a:ext cx="9646261" cy="114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semaphores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it is tempting to think of a </a:t>
            </a:r>
            <a:r>
              <a:rPr lang="en-US" dirty="0" err="1" smtClean="0"/>
              <a:t>mutex</a:t>
            </a:r>
            <a:r>
              <a:rPr lang="en-US" dirty="0" smtClean="0"/>
              <a:t> as a special case of a semaphore </a:t>
            </a:r>
            <a:r>
              <a:rPr lang="en-US" dirty="0" smtClean="0"/>
              <a:t>with a </a:t>
            </a:r>
            <a:r>
              <a:rPr lang="en-US" dirty="0" smtClean="0"/>
              <a:t>maximum value of </a:t>
            </a:r>
            <a:r>
              <a:rPr lang="en-US" dirty="0" smtClean="0"/>
              <a:t>1, </a:t>
            </a:r>
            <a:r>
              <a:rPr lang="en-US" dirty="0" smtClean="0"/>
              <a:t>this would be misleading because there is no </a:t>
            </a:r>
            <a:r>
              <a:rPr lang="en-US" dirty="0" smtClean="0"/>
              <a:t>semaphore ownership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 smtClean="0"/>
              <a:t>thread can release a semaphore, not just the one that </a:t>
            </a:r>
            <a:r>
              <a:rPr lang="en-US" dirty="0" smtClean="0"/>
              <a:t>performed the </a:t>
            </a:r>
            <a:r>
              <a:rPr lang="en-US" dirty="0" smtClean="0"/>
              <a:t>wait.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Events are the </a:t>
            </a:r>
            <a:r>
              <a:rPr lang="en-US" dirty="0" smtClean="0"/>
              <a:t>kernel </a:t>
            </a:r>
            <a:r>
              <a:rPr lang="en-US" dirty="0" smtClean="0"/>
              <a:t>synchronization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Events </a:t>
            </a:r>
            <a:r>
              <a:rPr lang="en-US" dirty="0" smtClean="0"/>
              <a:t>can signal </a:t>
            </a:r>
            <a:r>
              <a:rPr lang="en-US" dirty="0" smtClean="0"/>
              <a:t>other threads </a:t>
            </a:r>
            <a:r>
              <a:rPr lang="en-US" dirty="0" smtClean="0"/>
              <a:t>to indicate that some condition, such as a message being available, </a:t>
            </a:r>
            <a:r>
              <a:rPr lang="en-US" dirty="0" smtClean="0"/>
              <a:t>now holds.</a:t>
            </a:r>
          </a:p>
          <a:p>
            <a:r>
              <a:rPr lang="en-US" dirty="0" smtClean="0"/>
              <a:t>The important additional capability offered by events is that multiple </a:t>
            </a:r>
            <a:r>
              <a:rPr lang="en-US" dirty="0" smtClean="0"/>
              <a:t>threads can </a:t>
            </a:r>
            <a:r>
              <a:rPr lang="en-US" dirty="0" smtClean="0"/>
              <a:t>be released from a wait simultaneously when a single event is signaled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manual-reset event can signal several threads waiting on the event </a:t>
            </a:r>
            <a:r>
              <a:rPr lang="en-US" dirty="0" smtClean="0"/>
              <a:t>simultaneously and </a:t>
            </a:r>
            <a:r>
              <a:rPr lang="en-US" dirty="0" smtClean="0"/>
              <a:t>can be reset.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auto-reset event signals a single thread waiting on the event, and </a:t>
            </a:r>
            <a:r>
              <a:rPr lang="en-US" dirty="0" smtClean="0"/>
              <a:t>the event </a:t>
            </a:r>
            <a:r>
              <a:rPr lang="en-US" dirty="0" smtClean="0"/>
              <a:t>is reset automatically.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CreateEvent</a:t>
            </a:r>
            <a:endParaRPr lang="ru-RU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8488" y="1583190"/>
            <a:ext cx="8794556" cy="22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838200" y="4178105"/>
            <a:ext cx="10515600" cy="1998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Specify a manual-reset event by setting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bManualReset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TRUE. Similarly, the event is initially set to the signaled state if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bInitialState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TRUE 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events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25" y="1574702"/>
            <a:ext cx="9323363" cy="221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0160" y="894605"/>
            <a:ext cx="9746100" cy="383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1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Comparison of Windows Synchronization Objects</a:t>
            </a:r>
            <a:endParaRPr lang="ru-RU" sz="3200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3883" y="1012444"/>
            <a:ext cx="7666891" cy="566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lpThreadParm</a:t>
            </a:r>
            <a:r>
              <a:rPr lang="en-US" dirty="0" smtClean="0"/>
              <a:t> is the pointer passed as the thread argument and is interpreted by the thread and its parent, normally as a pointer to an argument structure.</a:t>
            </a:r>
          </a:p>
          <a:p>
            <a:pPr lvl="1"/>
            <a:r>
              <a:rPr lang="en-US" dirty="0" smtClean="0"/>
              <a:t>The calling process can pass an argument, usually a pointer, to a thread at creation time. This argument is actually on the thread’s stack.</a:t>
            </a:r>
          </a:p>
          <a:p>
            <a:r>
              <a:rPr lang="en-US" dirty="0" err="1" smtClean="0"/>
              <a:t>dwCreationFlags</a:t>
            </a:r>
            <a:r>
              <a:rPr lang="en-US" dirty="0" smtClean="0"/>
              <a:t>, if 0, means that the thread is ready to run immediately. If it is CREATE_SUSPENDED, the new thread will be in the suspended state, requiring a </a:t>
            </a:r>
            <a:r>
              <a:rPr lang="en-US" dirty="0" err="1" smtClean="0"/>
              <a:t>ResumeThread</a:t>
            </a:r>
            <a:r>
              <a:rPr lang="en-US" dirty="0" smtClean="0"/>
              <a:t> function call to move the thread to the ready state.</a:t>
            </a:r>
          </a:p>
          <a:p>
            <a:r>
              <a:rPr lang="en-US" dirty="0" err="1" smtClean="0"/>
              <a:t>lpThreadId</a:t>
            </a:r>
            <a:r>
              <a:rPr lang="en-US" dirty="0" smtClean="0"/>
              <a:t> points to a DWORD that receives the new thread’s identifier.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CreateRemoteThread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CreateRemoteThread</a:t>
            </a:r>
            <a:r>
              <a:rPr lang="en-US" dirty="0" smtClean="0"/>
              <a:t> function allows a thread to be created in another process. Compared with </a:t>
            </a:r>
            <a:r>
              <a:rPr lang="en-US" dirty="0" err="1" smtClean="0"/>
              <a:t>CreateThread</a:t>
            </a:r>
            <a:r>
              <a:rPr lang="en-US" dirty="0" smtClean="0"/>
              <a:t>, there is an additional parameter for the process handle, and the function addresses must be in the target process’s address space.</a:t>
            </a:r>
          </a:p>
          <a:p>
            <a:r>
              <a:rPr lang="en-US" dirty="0" err="1" smtClean="0"/>
              <a:t>CreateRemoteThread</a:t>
            </a:r>
            <a:r>
              <a:rPr lang="en-US" dirty="0" smtClean="0"/>
              <a:t> is one of several interesting, and potentially dangerous, ways for one process to affect another directly, and it might be useful in writing, for example, a debugger. There is no way to call this function usefully and safely in normal applications.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ExitThread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6539" y="2213524"/>
            <a:ext cx="8971195" cy="109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838200" y="3727937"/>
            <a:ext cx="10515600" cy="244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A common alternative, however, is for a thread to return from the thread function using the exit code as the return value.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the last thread in a process exits, the process itself terminates.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GetExitCodeThread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9433"/>
          </a:xfrm>
        </p:spPr>
        <p:txBody>
          <a:bodyPr/>
          <a:lstStyle/>
          <a:p>
            <a:r>
              <a:rPr lang="en-US" dirty="0" smtClean="0"/>
              <a:t>A terminated thread (again, a thread normally should terminate itself) will continue to exist until the last handle to it is closed using </a:t>
            </a:r>
            <a:r>
              <a:rPr lang="en-US" dirty="0" err="1" smtClean="0"/>
              <a:t>CloseHandle</a:t>
            </a:r>
            <a:r>
              <a:rPr lang="en-US" dirty="0" smtClean="0"/>
              <a:t>. Any other thread, perhaps one waiting for some other thread to terminate, can retrieve the exit code.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724" y="3987238"/>
            <a:ext cx="8860479" cy="16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2154</Words>
  <Application>Microsoft Office PowerPoint</Application>
  <PresentationFormat>Произвольный</PresentationFormat>
  <Paragraphs>147</Paragraphs>
  <Slides>55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Office Theme</vt:lpstr>
      <vt:lpstr>System programming Lecture 10</vt:lpstr>
      <vt:lpstr>Thread Overview</vt:lpstr>
      <vt:lpstr>Issues</vt:lpstr>
      <vt:lpstr>CreateThread</vt:lpstr>
      <vt:lpstr>Parameters</vt:lpstr>
      <vt:lpstr>Parameters</vt:lpstr>
      <vt:lpstr>CreateRemoteThread</vt:lpstr>
      <vt:lpstr>ExitThread</vt:lpstr>
      <vt:lpstr>GetExitCodeThread</vt:lpstr>
      <vt:lpstr>Thread Identity</vt:lpstr>
      <vt:lpstr>Suspending and Resuming Threads</vt:lpstr>
      <vt:lpstr>Waiting for Threads to Terminate</vt:lpstr>
      <vt:lpstr>Merge-Sort—Exploiting Multiple Processors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Properties that enable parallelism</vt:lpstr>
      <vt:lpstr>Thread Local Storage</vt:lpstr>
      <vt:lpstr>TlsAlloc and TlsFree</vt:lpstr>
      <vt:lpstr>TlsGetValue and TlsSetValue</vt:lpstr>
      <vt:lpstr>Process and Thread Priority and Scheduling</vt:lpstr>
      <vt:lpstr>Setting and getting the priority class</vt:lpstr>
      <vt:lpstr>Thread priority</vt:lpstr>
      <vt:lpstr>Setting and reading a thread’s relative priority</vt:lpstr>
      <vt:lpstr>Thread States and Transitions</vt:lpstr>
      <vt:lpstr>Pitfalls and Common Mistakes</vt:lpstr>
      <vt:lpstr>Timed Waits</vt:lpstr>
      <vt:lpstr>Problems in converting a legacy single-threaded program to multithreaded</vt:lpstr>
      <vt:lpstr>Слайд 33</vt:lpstr>
      <vt:lpstr>Thread-Safe Code</vt:lpstr>
      <vt:lpstr>Thread-Safe Code</vt:lpstr>
      <vt:lpstr>Thread Synchronization Objects</vt:lpstr>
      <vt:lpstr>CRITICAL_SECTION objects</vt:lpstr>
      <vt:lpstr>Initializing and deleting a CS variable</vt:lpstr>
      <vt:lpstr>Entering and leaving a CS</vt:lpstr>
      <vt:lpstr>Testing whether another thread owns a CS</vt:lpstr>
      <vt:lpstr>Слайд 41</vt:lpstr>
      <vt:lpstr>Protect a Variable with a Single Synchronization Object</vt:lpstr>
      <vt:lpstr>Mutexes</vt:lpstr>
      <vt:lpstr>CreateMutex</vt:lpstr>
      <vt:lpstr>ReleaseMutex</vt:lpstr>
      <vt:lpstr>Mutexes vs CSs</vt:lpstr>
      <vt:lpstr>Semaphores</vt:lpstr>
      <vt:lpstr>CreateSemaphore</vt:lpstr>
      <vt:lpstr>ReleaseSemaphore</vt:lpstr>
      <vt:lpstr>Mutexes vs semaphores</vt:lpstr>
      <vt:lpstr>Events</vt:lpstr>
      <vt:lpstr>CreateEvent</vt:lpstr>
      <vt:lpstr>Controlling events</vt:lpstr>
      <vt:lpstr>Слайд 54</vt:lpstr>
      <vt:lpstr>Comparison of Windows Synchronization Objects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Lecture 8</dc:title>
  <dc:creator>Ертай Кырыкбаев</dc:creator>
  <cp:lastModifiedBy>a.senkebayeva</cp:lastModifiedBy>
  <cp:revision>183</cp:revision>
  <dcterms:created xsi:type="dcterms:W3CDTF">2018-03-14T12:03:26Z</dcterms:created>
  <dcterms:modified xsi:type="dcterms:W3CDTF">2018-03-29T04:29:02Z</dcterms:modified>
</cp:coreProperties>
</file>