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7" r:id="rId17"/>
    <p:sldId id="301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8" r:id="rId30"/>
    <p:sldId id="289" r:id="rId31"/>
    <p:sldId id="290" r:id="rId32"/>
    <p:sldId id="284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297" r:id="rId42"/>
    <p:sldId id="28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D4434-A8CA-49BD-ABBE-D30F9644B642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83C1F-E0A0-4B14-86CD-BD433D626A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Lecture 3</a:t>
            </a:r>
            <a:br>
              <a:rPr lang="en-US" b="1" dirty="0" smtClean="0"/>
            </a:br>
            <a:r>
              <a:rPr lang="en-US" dirty="0" smtClean="0"/>
              <a:t>Processes</a:t>
            </a:r>
            <a:br>
              <a:rPr lang="en-US" dirty="0" smtClean="0"/>
            </a:br>
            <a:r>
              <a:rPr lang="en-US" dirty="0" smtClean="0"/>
              <a:t>Part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init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ancestor of all processes.</a:t>
            </a:r>
          </a:p>
          <a:p>
            <a:endParaRPr lang="en-US" dirty="0" smtClean="0"/>
          </a:p>
          <a:p>
            <a:r>
              <a:rPr lang="en-US" dirty="0" smtClean="0"/>
              <a:t>If a child process becomes </a:t>
            </a:r>
            <a:r>
              <a:rPr lang="en-US" b="1" dirty="0" smtClean="0"/>
              <a:t>orphaned</a:t>
            </a:r>
            <a:r>
              <a:rPr lang="en-US" dirty="0" smtClean="0"/>
              <a:t> because its “birth” parent terminates, then the child is adopted by the init process, and subsequent calls to </a:t>
            </a:r>
            <a:r>
              <a:rPr lang="en-US" dirty="0" err="1" smtClean="0"/>
              <a:t>getppid</a:t>
            </a:r>
            <a:r>
              <a:rPr lang="en-US" dirty="0" smtClean="0"/>
              <a:t>() in the child return 1.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Memory Layout of a 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text segment </a:t>
            </a:r>
            <a:r>
              <a:rPr lang="en-US" dirty="0" smtClean="0"/>
              <a:t>(machine-language instructions of the program)</a:t>
            </a:r>
          </a:p>
          <a:p>
            <a:r>
              <a:rPr lang="en-US" b="1" dirty="0" smtClean="0"/>
              <a:t>initialized data segment </a:t>
            </a:r>
            <a:r>
              <a:rPr lang="en-US" dirty="0" smtClean="0"/>
              <a:t>(global and static variables that are explicitly initialized)</a:t>
            </a:r>
          </a:p>
          <a:p>
            <a:r>
              <a:rPr lang="en-US" b="1" dirty="0" smtClean="0"/>
              <a:t>uninitialized data segment </a:t>
            </a:r>
            <a:r>
              <a:rPr lang="en-US" dirty="0" smtClean="0"/>
              <a:t>(global and static variables that are not explicitly initialized)</a:t>
            </a:r>
          </a:p>
          <a:p>
            <a:r>
              <a:rPr lang="en-US" b="1" dirty="0" smtClean="0"/>
              <a:t>stack</a:t>
            </a:r>
            <a:r>
              <a:rPr lang="en-US" dirty="0" smtClean="0"/>
              <a:t> (stack frames, one for each currently called function)</a:t>
            </a:r>
          </a:p>
          <a:p>
            <a:r>
              <a:rPr lang="en-US" b="1" dirty="0" smtClean="0"/>
              <a:t>heap</a:t>
            </a:r>
            <a:r>
              <a:rPr lang="en-US" dirty="0" smtClean="0"/>
              <a:t> (area from which memory can be dynamically allocated at run time)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between C variables and the segments of a process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396" y="1643050"/>
            <a:ext cx="8604322" cy="430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23875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35293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285984" cy="92867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Memory layout of a process on Linux </a:t>
            </a:r>
            <a:br>
              <a:rPr lang="en-US" sz="1800" dirty="0" smtClean="0"/>
            </a:br>
            <a:r>
              <a:rPr lang="en-US" sz="1800" dirty="0" smtClean="0"/>
              <a:t>x86-32 architecture</a:t>
            </a:r>
            <a:endParaRPr lang="ru-RU" sz="1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050" y="0"/>
            <a:ext cx="4714908" cy="670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of reference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Spatial locality </a:t>
            </a:r>
            <a:r>
              <a:rPr lang="en-US" dirty="0" smtClean="0"/>
              <a:t>is the tendency of a program to reference memory addresses that are near those that were recently accessed (because of sequential processing of instructions, and, sometimes, sequential processing of data structures).</a:t>
            </a:r>
          </a:p>
          <a:p>
            <a:r>
              <a:rPr lang="en-US" b="1" dirty="0" smtClean="0"/>
              <a:t>Temporal locality </a:t>
            </a:r>
            <a:r>
              <a:rPr lang="en-US" dirty="0" smtClean="0"/>
              <a:t>is the tendency of a program to access the same memory addresses in the near future that it accessed in the recent </a:t>
            </a:r>
            <a:r>
              <a:rPr lang="en-US" smtClean="0"/>
              <a:t>past </a:t>
            </a:r>
            <a:br>
              <a:rPr lang="en-US" smtClean="0"/>
            </a:br>
            <a:r>
              <a:rPr lang="en-US" smtClean="0"/>
              <a:t>(e.g</a:t>
            </a:r>
            <a:r>
              <a:rPr lang="en-US" dirty="0" smtClean="0"/>
              <a:t>., because of loops).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term </a:t>
            </a:r>
            <a:r>
              <a:rPr lang="en-US" i="1" dirty="0" smtClean="0"/>
              <a:t>virtual memory</a:t>
            </a:r>
            <a:r>
              <a:rPr lang="en-US" dirty="0" smtClean="0"/>
              <a:t> refers to a combination of hardware and operating system software that solves several computing problems. It receives a single name because it is a single mechanism, but it meets several goals:</a:t>
            </a:r>
          </a:p>
          <a:p>
            <a:r>
              <a:rPr lang="en-US" dirty="0" smtClean="0"/>
              <a:t>To simplify memory management and program loading by providing </a:t>
            </a:r>
            <a:r>
              <a:rPr lang="en-US" i="1" dirty="0" smtClean="0"/>
              <a:t>virtual addresses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allow multiple large programs to be run without the need for large amounts of RAM, by providing virtual storage.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management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the virtual memory management technique is to make efficient use of both the CPU and RAM (physical memory) by exploiting a locality of reference.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and frames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memory scheme splits the memory used by each program into small, fixed-size units called </a:t>
            </a:r>
            <a:r>
              <a:rPr lang="en-US" b="1" dirty="0" smtClean="0"/>
              <a:t>pages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Correspondingly, RAM is divided into a series of </a:t>
            </a:r>
            <a:r>
              <a:rPr lang="en-US" b="1" dirty="0" smtClean="0"/>
              <a:t>page frames </a:t>
            </a:r>
            <a:r>
              <a:rPr lang="en-US" dirty="0" smtClean="0"/>
              <a:t>of the same size.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is an instance of an executing program.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Resident set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one time, only some of the pages of a program need to be resident in physical memory page frames; these pages form the so-called resident set.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area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Copies of the unused pages of a program are maintained in the swap area—a reserved area of disk space loaded into physical memory only as required.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process references a page that is not currently resident in physical memory, a page fault occurs, at which point the kernel suspends execution of the process while the page is loaded from disk into memory.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page table describes the location of each page in the process’s virtual address space.</a:t>
            </a:r>
          </a:p>
          <a:p>
            <a:r>
              <a:rPr lang="en-US" dirty="0" smtClean="0"/>
              <a:t>Each entry in the page table either indicates the location of a virtual page in RAM or indicates that it currently resides on disk.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615249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Paged memory management unit (PMMU)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PMMU translates each virtual memory address reference into the corresponding physical memory address and advises the kernel of a page fault when a particular virtual memory address corresponds to a page that is not resident in RAM.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VM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are </a:t>
            </a:r>
            <a:r>
              <a:rPr lang="en-US" b="1" dirty="0" smtClean="0"/>
              <a:t>isolated</a:t>
            </a:r>
            <a:r>
              <a:rPr lang="en-US" dirty="0" smtClean="0"/>
              <a:t> from one another and from the kernel, so that one process can’t read or modify the memory of another process or the kernel.</a:t>
            </a:r>
          </a:p>
          <a:p>
            <a:r>
              <a:rPr lang="en-US" dirty="0" smtClean="0"/>
              <a:t>Where appropriate, two or more processes can </a:t>
            </a:r>
            <a:r>
              <a:rPr lang="en-US" b="1" dirty="0" smtClean="0"/>
              <a:t>share</a:t>
            </a:r>
            <a:r>
              <a:rPr lang="en-US" dirty="0" smtClean="0"/>
              <a:t> memory. The kernel makes this possible by having page-table entries in different processes refer to the same pages of RAM.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VM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Programmers, and tools such as the compiler and linker, don’t need to be concerned with the </a:t>
            </a:r>
            <a:r>
              <a:rPr lang="en-US" b="1" dirty="0" smtClean="0"/>
              <a:t>physical layout </a:t>
            </a:r>
            <a:r>
              <a:rPr lang="en-US" dirty="0" smtClean="0"/>
              <a:t>of the program in RAM.</a:t>
            </a:r>
          </a:p>
          <a:p>
            <a:r>
              <a:rPr lang="en-US" dirty="0" smtClean="0"/>
              <a:t>Because only a part of a program needs to reside in memory, the program loads and runs </a:t>
            </a:r>
            <a:r>
              <a:rPr lang="en-US" b="1" dirty="0" smtClean="0"/>
              <a:t>faster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each process uses less RAM, </a:t>
            </a:r>
            <a:r>
              <a:rPr lang="en-US" b="1" dirty="0" smtClean="0"/>
              <a:t>more processes</a:t>
            </a:r>
            <a:r>
              <a:rPr lang="en-US" dirty="0" smtClean="0"/>
              <a:t> can simultaneously be held in RAM.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stack grows and shrinks as functions are called and return. </a:t>
            </a:r>
          </a:p>
          <a:p>
            <a:r>
              <a:rPr lang="en-US" dirty="0" smtClean="0"/>
              <a:t>Stack holds parameter values, local variables, and the address of calling function.</a:t>
            </a:r>
          </a:p>
          <a:p>
            <a:r>
              <a:rPr lang="en-US" dirty="0" smtClean="0"/>
              <a:t>For Linux on the x86-32 architecture, the stack resides at the </a:t>
            </a:r>
            <a:r>
              <a:rPr lang="en-US" b="1" dirty="0" smtClean="0"/>
              <a:t>high end </a:t>
            </a:r>
            <a:r>
              <a:rPr lang="en-US" dirty="0" smtClean="0"/>
              <a:t>of memory and grows </a:t>
            </a:r>
            <a:r>
              <a:rPr lang="en-US" b="1" dirty="0" smtClean="0"/>
              <a:t>downward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special-purpose register, the </a:t>
            </a:r>
            <a:r>
              <a:rPr lang="en-US" b="1" dirty="0" smtClean="0"/>
              <a:t>stack pointer</a:t>
            </a:r>
            <a:r>
              <a:rPr lang="en-US" dirty="0" smtClean="0"/>
              <a:t>, tracks the current top of the stack. </a:t>
            </a:r>
          </a:p>
          <a:p>
            <a:r>
              <a:rPr lang="en-US" dirty="0" smtClean="0"/>
              <a:t>Each time a function is called, an additional </a:t>
            </a:r>
            <a:r>
              <a:rPr lang="en-US" b="1" dirty="0" smtClean="0"/>
              <a:t>stack</a:t>
            </a:r>
            <a:r>
              <a:rPr lang="en-US" dirty="0" smtClean="0"/>
              <a:t> </a:t>
            </a:r>
            <a:r>
              <a:rPr lang="en-US" b="1" dirty="0" smtClean="0"/>
              <a:t>frame</a:t>
            </a:r>
            <a:r>
              <a:rPr lang="en-US" dirty="0" smtClean="0"/>
              <a:t> (or </a:t>
            </a:r>
            <a:r>
              <a:rPr lang="en-US" b="1" dirty="0" smtClean="0"/>
              <a:t>activation record</a:t>
            </a:r>
            <a:r>
              <a:rPr lang="en-US" dirty="0" smtClean="0"/>
              <a:t>) is allocated on the stack, and this frame is removed when the function returns.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Example: Simple functions</a:t>
            </a:r>
            <a:endParaRPr lang="ru-RU" i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2362211" cy="287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1857364"/>
            <a:ext cx="2661227" cy="324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05016" y="3500438"/>
            <a:ext cx="483898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a file containing </a:t>
            </a:r>
            <a:r>
              <a:rPr lang="en-US" b="1" dirty="0" smtClean="0"/>
              <a:t>a range of information </a:t>
            </a:r>
            <a:r>
              <a:rPr lang="en-US" dirty="0" smtClean="0"/>
              <a:t>that describes how to construct a process at run time.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call to </a:t>
            </a:r>
            <a:r>
              <a:rPr lang="en-US" dirty="0" err="1" smtClean="0"/>
              <a:t>foo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655201" cy="276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in different functions can have the same name but still represent different variables;</a:t>
            </a:r>
          </a:p>
          <a:p>
            <a:r>
              <a:rPr lang="en-US" dirty="0" smtClean="0"/>
              <a:t>each instance of a recursive function can have its own set of private variables;</a:t>
            </a:r>
          </a:p>
          <a:p>
            <a:r>
              <a:rPr lang="en-US" dirty="0" smtClean="0"/>
              <a:t>recursive functions can create arbitrarily many instances of functions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frame (activation record)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 for one function is called an </a:t>
            </a:r>
            <a:r>
              <a:rPr lang="en-US" i="1" dirty="0" smtClean="0"/>
              <a:t>activation record</a:t>
            </a:r>
            <a:r>
              <a:rPr lang="en-US" dirty="0" smtClean="0"/>
              <a:t> or </a:t>
            </a:r>
            <a:r>
              <a:rPr lang="en-US" i="1" dirty="0" smtClean="0"/>
              <a:t>stack frame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Function arguments and local variables</a:t>
            </a:r>
          </a:p>
          <a:p>
            <a:r>
              <a:rPr lang="en-US" dirty="0" smtClean="0"/>
              <a:t>Call linkage information</a:t>
            </a:r>
          </a:p>
          <a:p>
            <a:r>
              <a:rPr lang="en-US" dirty="0" smtClean="0"/>
              <a:t>When the function returns, the activation record will be removed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341127"/>
            <a:ext cx="4643469" cy="482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stack: push b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298"/>
            <a:ext cx="6315102" cy="501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stack: call </a:t>
            </a:r>
            <a:r>
              <a:rPr lang="en-US" dirty="0" err="1" smtClean="0"/>
              <a:t>baz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38217"/>
            <a:ext cx="6300034" cy="494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stack: save state of bar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8948" y="1428736"/>
            <a:ext cx="6326324" cy="483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stack: execute </a:t>
            </a:r>
            <a:r>
              <a:rPr lang="en-US" dirty="0" err="1" smtClean="0"/>
              <a:t>baz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92925"/>
            <a:ext cx="7143800" cy="51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 </a:t>
            </a:r>
            <a:r>
              <a:rPr lang="en-US" dirty="0" err="1" smtClean="0"/>
              <a:t>baz</a:t>
            </a:r>
            <a:r>
              <a:rPr lang="en-US" dirty="0" smtClean="0"/>
              <a:t>() will access its parameter b from the stack by using an offset of eight bytes from the </a:t>
            </a:r>
            <a:r>
              <a:rPr lang="en-US" i="1" dirty="0" smtClean="0"/>
              <a:t>Frame</a:t>
            </a:r>
            <a:r>
              <a:rPr lang="en-US" dirty="0" smtClean="0"/>
              <a:t> register. (The pointer to the caller's activation record takes four bytes, and the return address takes another four bytes; the parameter is the next location in memory.) 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From a Function Call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TOS = Frame // restore top of stack from Frame base pointer </a:t>
            </a:r>
          </a:p>
          <a:p>
            <a:r>
              <a:rPr lang="en-US" dirty="0" smtClean="0"/>
              <a:t>pop Frame // pop the top of stack (previous Frame base) into Frame </a:t>
            </a:r>
          </a:p>
          <a:p>
            <a:r>
              <a:rPr lang="en-US" dirty="0" smtClean="0"/>
              <a:t>return // pop the PC from the top of the stack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program file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Machine-language instructions</a:t>
            </a:r>
          </a:p>
          <a:p>
            <a:r>
              <a:rPr lang="en-US" dirty="0" smtClean="0"/>
              <a:t>Program entry-point address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Symbol and relocation tables</a:t>
            </a:r>
          </a:p>
          <a:p>
            <a:r>
              <a:rPr lang="en-US" dirty="0" smtClean="0"/>
              <a:t>Shared-library and dynamic-linking information</a:t>
            </a:r>
          </a:p>
          <a:p>
            <a:r>
              <a:rPr lang="en-US" dirty="0" smtClean="0"/>
              <a:t>etc.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stack: pop b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2"/>
            <a:ext cx="6291289" cy="501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 In general, an activation record may contain:</a:t>
            </a:r>
          </a:p>
          <a:p>
            <a:r>
              <a:rPr lang="en-US" b="1" dirty="0" smtClean="0"/>
              <a:t>Parameters</a:t>
            </a:r>
            <a:r>
              <a:rPr lang="en-US" dirty="0" smtClean="0"/>
              <a:t>. For example, the parameter 0 passed by bar() to </a:t>
            </a:r>
            <a:r>
              <a:rPr lang="en-US" dirty="0" err="1" smtClean="0"/>
              <a:t>baz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The</a:t>
            </a:r>
            <a:r>
              <a:rPr lang="en-US" dirty="0" smtClean="0"/>
              <a:t> </a:t>
            </a:r>
            <a:r>
              <a:rPr lang="en-US" b="1" dirty="0" smtClean="0"/>
              <a:t>return address</a:t>
            </a:r>
            <a:r>
              <a:rPr lang="en-US" dirty="0" smtClean="0"/>
              <a:t>. The address used to restore the PC. (Again, this is shown in bar()'s activation record.)</a:t>
            </a:r>
          </a:p>
          <a:p>
            <a:r>
              <a:rPr lang="en-US" b="1" dirty="0" smtClean="0"/>
              <a:t>A pointer to the caller's activation record.</a:t>
            </a:r>
            <a:r>
              <a:rPr lang="en-US" dirty="0" smtClean="0"/>
              <a:t> The pointer used to restore the </a:t>
            </a:r>
            <a:r>
              <a:rPr lang="en-US" i="1" dirty="0" smtClean="0"/>
              <a:t>Frame</a:t>
            </a:r>
            <a:r>
              <a:rPr lang="en-US" dirty="0" smtClean="0"/>
              <a:t> pointer.</a:t>
            </a:r>
          </a:p>
          <a:p>
            <a:r>
              <a:rPr lang="en-US" b="1" dirty="0" smtClean="0"/>
              <a:t>Saved machine registers.</a:t>
            </a:r>
            <a:r>
              <a:rPr lang="en-US" dirty="0" smtClean="0"/>
              <a:t> In addition to saving the </a:t>
            </a:r>
            <a:r>
              <a:rPr lang="en-US" i="1" dirty="0" smtClean="0"/>
              <a:t>Frame</a:t>
            </a:r>
            <a:r>
              <a:rPr lang="en-US" dirty="0" smtClean="0"/>
              <a:t> pointer, the </a:t>
            </a:r>
            <a:r>
              <a:rPr lang="en-US" dirty="0" err="1" smtClean="0"/>
              <a:t>callee</a:t>
            </a:r>
            <a:r>
              <a:rPr lang="en-US" dirty="0" smtClean="0"/>
              <a:t> may need to save and restore other machine registers, allowing them to be used as fast, intermediate storage while executing instructions in the </a:t>
            </a:r>
            <a:r>
              <a:rPr lang="en-US" dirty="0" err="1" smtClean="0"/>
              <a:t>callee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Local variables.</a:t>
            </a:r>
            <a:r>
              <a:rPr lang="en-US" dirty="0" smtClean="0"/>
              <a:t> Any variables declared within the function are allocated on the stack.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process stack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60"/>
            <a:ext cx="541767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 process consists of :</a:t>
            </a:r>
          </a:p>
          <a:p>
            <a:r>
              <a:rPr lang="en-US" b="1" dirty="0" smtClean="0"/>
              <a:t>user-space</a:t>
            </a:r>
            <a:r>
              <a:rPr lang="en-US" dirty="0" smtClean="0"/>
              <a:t> memory containing program code and variables, </a:t>
            </a:r>
          </a:p>
          <a:p>
            <a:r>
              <a:rPr lang="en-US" dirty="0" smtClean="0"/>
              <a:t>and a range of </a:t>
            </a:r>
            <a:r>
              <a:rPr lang="en-US" b="1" dirty="0" smtClean="0"/>
              <a:t>kernel</a:t>
            </a:r>
            <a:r>
              <a:rPr lang="en-US" dirty="0" smtClean="0"/>
              <a:t> data structures that maintain information about the state of the process </a:t>
            </a:r>
          </a:p>
          <a:p>
            <a:pPr lvl="1"/>
            <a:r>
              <a:rPr lang="en-US" dirty="0" smtClean="0"/>
              <a:t>Ids </a:t>
            </a:r>
          </a:p>
          <a:p>
            <a:pPr lvl="1"/>
            <a:r>
              <a:rPr lang="en-US" dirty="0" smtClean="0"/>
              <a:t>Virtual memory tables</a:t>
            </a:r>
          </a:p>
          <a:p>
            <a:pPr lvl="1"/>
            <a:r>
              <a:rPr lang="en-US" dirty="0" smtClean="0"/>
              <a:t>Table of open file descriptors</a:t>
            </a:r>
          </a:p>
          <a:p>
            <a:pPr lvl="1"/>
            <a:r>
              <a:rPr lang="en-US" dirty="0" smtClean="0"/>
              <a:t>Information relating to signal handling</a:t>
            </a:r>
          </a:p>
          <a:p>
            <a:pPr lvl="1"/>
            <a:r>
              <a:rPr lang="en-US" dirty="0" smtClean="0"/>
              <a:t>Process resource usages and limits</a:t>
            </a:r>
          </a:p>
          <a:p>
            <a:pPr lvl="1"/>
            <a:r>
              <a:rPr lang="en-US" dirty="0" smtClean="0"/>
              <a:t>etc.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 (PID)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positive integer that uniquely identifies the process on the system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getpid</a:t>
            </a:r>
            <a:r>
              <a:rPr lang="en-US" b="1" i="1" dirty="0" smtClean="0"/>
              <a:t>() </a:t>
            </a:r>
            <a:r>
              <a:rPr lang="en-US" dirty="0" smtClean="0"/>
              <a:t>system call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1" y="1571612"/>
            <a:ext cx="8863073" cy="162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has a parent—the process that created it.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getppid</a:t>
            </a:r>
            <a:r>
              <a:rPr lang="en-US" b="1" i="1" dirty="0" smtClean="0"/>
              <a:t>() </a:t>
            </a:r>
            <a:r>
              <a:rPr lang="en-US" dirty="0" smtClean="0"/>
              <a:t>system call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48" y="1571612"/>
            <a:ext cx="908975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977</Words>
  <PresentationFormat>Экран (4:3)</PresentationFormat>
  <Paragraphs>110</Paragraphs>
  <Slides>42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 System programming  Lecture 3 Processes Part 1  </vt:lpstr>
      <vt:lpstr>Process</vt:lpstr>
      <vt:lpstr>Program</vt:lpstr>
      <vt:lpstr>Structure of a program file</vt:lpstr>
      <vt:lpstr>Structure of a process</vt:lpstr>
      <vt:lpstr>Process ID (PID)</vt:lpstr>
      <vt:lpstr>getpid() system call</vt:lpstr>
      <vt:lpstr>Parent process</vt:lpstr>
      <vt:lpstr>getppid() system call</vt:lpstr>
      <vt:lpstr>init</vt:lpstr>
      <vt:lpstr>Memory Layout of a Process</vt:lpstr>
      <vt:lpstr>Mapping between C variables and the segments of a process</vt:lpstr>
      <vt:lpstr>Слайд 13</vt:lpstr>
      <vt:lpstr>Слайд 14</vt:lpstr>
      <vt:lpstr>Memory layout of a process on Linux  x86-32 architecture</vt:lpstr>
      <vt:lpstr>Locality of reference</vt:lpstr>
      <vt:lpstr>Virtual Memory</vt:lpstr>
      <vt:lpstr>Virtual memory management</vt:lpstr>
      <vt:lpstr>Pages and frames</vt:lpstr>
      <vt:lpstr>Resident set</vt:lpstr>
      <vt:lpstr>Swap area</vt:lpstr>
      <vt:lpstr>Page fault</vt:lpstr>
      <vt:lpstr>Page table</vt:lpstr>
      <vt:lpstr>Virtual memory</vt:lpstr>
      <vt:lpstr>Paged memory management unit (PMMU)</vt:lpstr>
      <vt:lpstr>Advantages of using VM</vt:lpstr>
      <vt:lpstr>Advantages of using VM</vt:lpstr>
      <vt:lpstr>Stack</vt:lpstr>
      <vt:lpstr>Example: Simple functions</vt:lpstr>
      <vt:lpstr>A call to foo()</vt:lpstr>
      <vt:lpstr>Problems</vt:lpstr>
      <vt:lpstr>Stack frame (activation record)</vt:lpstr>
      <vt:lpstr>Stack Frame</vt:lpstr>
      <vt:lpstr>Call stack: push b</vt:lpstr>
      <vt:lpstr>Call stack: call baz</vt:lpstr>
      <vt:lpstr>Call stack: save state of bar</vt:lpstr>
      <vt:lpstr>Call stack: execute baz</vt:lpstr>
      <vt:lpstr>Слайд 38</vt:lpstr>
      <vt:lpstr>Returning From a Function Call</vt:lpstr>
      <vt:lpstr>Call stack: pop b</vt:lpstr>
      <vt:lpstr>Activation record</vt:lpstr>
      <vt:lpstr>Example of a process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Акбота А. Сенкебаева</dc:creator>
  <cp:lastModifiedBy>a.senkebayeva</cp:lastModifiedBy>
  <cp:revision>236</cp:revision>
  <dcterms:created xsi:type="dcterms:W3CDTF">2017-01-16T11:03:15Z</dcterms:created>
  <dcterms:modified xsi:type="dcterms:W3CDTF">2018-01-24T10:05:45Z</dcterms:modified>
</cp:coreProperties>
</file>