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7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2" r:id="rId46"/>
    <p:sldId id="301"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011" autoAdjust="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D4434-A8CA-49BD-ABBE-D30F9644B642}" type="datetimeFigureOut">
              <a:rPr lang="ru-RU" smtClean="0"/>
              <a:pPr/>
              <a:t>24.01.2018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83C1F-E0A0-4B14-86CD-BD433D626A1A}"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0A783C1F-E0A0-4B14-86CD-BD433D626A1A}"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0A783C1F-E0A0-4B14-86CD-BD433D626A1A}" type="slidenum">
              <a:rPr lang="ru-RU" smtClean="0"/>
              <a:pPr/>
              <a:t>20</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0A783C1F-E0A0-4B14-86CD-BD433D626A1A}" type="slidenum">
              <a:rPr lang="ru-RU" smtClean="0"/>
              <a:pPr/>
              <a:t>56</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24.01.2018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24.01.2018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24.01.2018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24.01.2018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24.01.2018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24.01.2018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24.01.2018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24.01.2018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42910" y="2428868"/>
            <a:ext cx="7772400" cy="1470025"/>
          </a:xfrm>
        </p:spPr>
        <p:txBody>
          <a:bodyPr>
            <a:normAutofit fontScale="90000"/>
          </a:bodyPr>
          <a:lstStyle/>
          <a:p>
            <a:r>
              <a:rPr lang="en-US" dirty="0" smtClean="0"/>
              <a:t/>
            </a:r>
            <a:br>
              <a:rPr lang="en-US" dirty="0" smtClean="0"/>
            </a:br>
            <a:r>
              <a:rPr lang="en-US" dirty="0" smtClean="0"/>
              <a:t>System programming</a:t>
            </a:r>
            <a:br>
              <a:rPr lang="en-US" dirty="0" smtClean="0"/>
            </a:br>
            <a:r>
              <a:rPr lang="en-US" dirty="0" smtClean="0"/>
              <a:t/>
            </a:r>
            <a:br>
              <a:rPr lang="en-US" dirty="0" smtClean="0"/>
            </a:br>
            <a:r>
              <a:rPr lang="en-US" b="1" dirty="0" smtClean="0"/>
              <a:t>Lecture </a:t>
            </a:r>
            <a:r>
              <a:rPr lang="en-US" b="1" dirty="0" smtClean="0"/>
              <a:t>3</a:t>
            </a:r>
            <a:r>
              <a:rPr lang="en-US" b="1" dirty="0" smtClean="0"/>
              <a:t/>
            </a:r>
            <a:br>
              <a:rPr lang="en-US" b="1" dirty="0" smtClean="0"/>
            </a:br>
            <a:r>
              <a:rPr lang="en-US" b="1" dirty="0" smtClean="0"/>
              <a:t/>
            </a:r>
            <a:br>
              <a:rPr lang="en-US" b="1" dirty="0" smtClean="0"/>
            </a:br>
            <a:r>
              <a:rPr lang="en-US" dirty="0" smtClean="0"/>
              <a:t>Processes </a:t>
            </a:r>
            <a:br>
              <a:rPr lang="en-US" dirty="0" smtClean="0"/>
            </a:br>
            <a:r>
              <a:rPr lang="en-US" dirty="0" smtClean="0"/>
              <a:t>Part 2</a:t>
            </a:r>
            <a:br>
              <a:rPr lang="en-US" dirty="0" smtClean="0"/>
            </a:br>
            <a:r>
              <a:rPr lang="ru-RU" dirty="0" smtClean="0"/>
              <a:t/>
            </a:r>
            <a:br>
              <a:rPr lang="ru-RU" dirty="0" smtClean="0"/>
            </a:b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File sharing between parent and child </a:t>
            </a:r>
            <a:r>
              <a:rPr lang="en-US" sz="2200" dirty="0" smtClean="0"/>
              <a:t>(sharing of file offset and open file status flags )</a:t>
            </a:r>
            <a:endParaRPr lang="ru-RU" sz="2200" dirty="0"/>
          </a:p>
        </p:txBody>
      </p:sp>
      <p:pic>
        <p:nvPicPr>
          <p:cNvPr id="6146" name="Picture 2"/>
          <p:cNvPicPr>
            <a:picLocks noGrp="1" noChangeAspect="1" noChangeArrowheads="1"/>
          </p:cNvPicPr>
          <p:nvPr>
            <p:ph idx="1"/>
          </p:nvPr>
        </p:nvPicPr>
        <p:blipFill>
          <a:blip r:embed="rId2"/>
          <a:srcRect/>
          <a:stretch>
            <a:fillRect/>
          </a:stretch>
        </p:blipFill>
        <p:spPr bwMode="auto">
          <a:xfrm>
            <a:off x="928662" y="1857364"/>
            <a:ext cx="7424560" cy="35719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245672" y="571480"/>
            <a:ext cx="8522134" cy="492922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0" y="1000108"/>
            <a:ext cx="8731558" cy="476702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Output</a:t>
            </a:r>
            <a:endParaRPr lang="ru-RU" dirty="0"/>
          </a:p>
        </p:txBody>
      </p:sp>
      <p:pic>
        <p:nvPicPr>
          <p:cNvPr id="9218" name="Picture 2"/>
          <p:cNvPicPr>
            <a:picLocks noGrp="1" noChangeAspect="1" noChangeArrowheads="1"/>
          </p:cNvPicPr>
          <p:nvPr>
            <p:ph idx="1"/>
          </p:nvPr>
        </p:nvPicPr>
        <p:blipFill>
          <a:blip r:embed="rId2"/>
          <a:srcRect/>
          <a:stretch>
            <a:fillRect/>
          </a:stretch>
        </p:blipFill>
        <p:spPr bwMode="auto">
          <a:xfrm>
            <a:off x="1000100" y="1571612"/>
            <a:ext cx="6357982" cy="2288873"/>
          </a:xfrm>
          <a:prstGeom prst="rect">
            <a:avLst/>
          </a:prstGeom>
          <a:noFill/>
          <a:ln w="9525">
            <a:noFill/>
            <a:miter lim="800000"/>
            <a:headEnd/>
            <a:tailEnd/>
          </a:ln>
          <a:effectLst/>
        </p:spPr>
      </p:pic>
      <p:sp>
        <p:nvSpPr>
          <p:cNvPr id="5" name="Заголовок 1"/>
          <p:cNvSpPr txBox="1">
            <a:spLocks/>
          </p:cNvSpPr>
          <p:nvPr/>
        </p:nvSpPr>
        <p:spPr>
          <a:xfrm>
            <a:off x="500034" y="41433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Main result</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Заголовок 1"/>
          <p:cNvSpPr txBox="1">
            <a:spLocks/>
          </p:cNvSpPr>
          <p:nvPr/>
        </p:nvSpPr>
        <p:spPr>
          <a:xfrm>
            <a:off x="714348" y="5214950"/>
            <a:ext cx="8229600" cy="1143000"/>
          </a:xfrm>
          <a:prstGeom prst="rect">
            <a:avLst/>
          </a:prstGeom>
        </p:spPr>
        <p:txBody>
          <a:bodyPr vert="horz" lIns="91440" tIns="45720" rIns="91440" bIns="45720" rtlCol="0" anchor="ctr">
            <a:normAutofit/>
          </a:bodyPr>
          <a:lstStyle/>
          <a:p>
            <a:pPr lvl="0">
              <a:spcBef>
                <a:spcPct val="0"/>
              </a:spcBef>
            </a:pPr>
            <a:r>
              <a:rPr lang="en-US" sz="2600" dirty="0" smtClean="0"/>
              <a:t>attributes are shared by the parent and child after a fork()</a:t>
            </a:r>
            <a:endParaRPr kumimoji="0" lang="ru-RU" sz="2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Memory Semantics of </a:t>
            </a:r>
            <a:r>
              <a:rPr lang="en-US" b="1" dirty="0" smtClean="0"/>
              <a:t>fork()</a:t>
            </a:r>
            <a:endParaRPr lang="ru-RU" dirty="0"/>
          </a:p>
        </p:txBody>
      </p:sp>
      <p:sp>
        <p:nvSpPr>
          <p:cNvPr id="3" name="Содержимое 2"/>
          <p:cNvSpPr>
            <a:spLocks noGrp="1"/>
          </p:cNvSpPr>
          <p:nvPr>
            <p:ph idx="1"/>
          </p:nvPr>
        </p:nvSpPr>
        <p:spPr/>
        <p:txBody>
          <a:bodyPr/>
          <a:lstStyle/>
          <a:p>
            <a:r>
              <a:rPr lang="en-US" dirty="0" smtClean="0"/>
              <a:t>The kernel marks the </a:t>
            </a:r>
            <a:r>
              <a:rPr lang="en-US" b="1" dirty="0" smtClean="0"/>
              <a:t>text </a:t>
            </a:r>
            <a:r>
              <a:rPr lang="en-US" dirty="0" smtClean="0"/>
              <a:t>segment</a:t>
            </a:r>
            <a:r>
              <a:rPr lang="en-US" b="1" dirty="0" smtClean="0"/>
              <a:t> </a:t>
            </a:r>
            <a:r>
              <a:rPr lang="en-US" dirty="0" smtClean="0"/>
              <a:t>of each process as read-only, so that a process can’t modify its own code.</a:t>
            </a:r>
          </a:p>
          <a:p>
            <a:r>
              <a:rPr lang="en-US" dirty="0" smtClean="0"/>
              <a:t>For the pages in the </a:t>
            </a:r>
            <a:r>
              <a:rPr lang="en-US" b="1" dirty="0" smtClean="0"/>
              <a:t>data</a:t>
            </a:r>
            <a:r>
              <a:rPr lang="en-US" dirty="0" smtClean="0"/>
              <a:t>, </a:t>
            </a:r>
            <a:r>
              <a:rPr lang="en-US" b="1" dirty="0" smtClean="0"/>
              <a:t>heap</a:t>
            </a:r>
            <a:r>
              <a:rPr lang="en-US" dirty="0" smtClean="0"/>
              <a:t>, and </a:t>
            </a:r>
            <a:r>
              <a:rPr lang="en-US" b="1" dirty="0" smtClean="0"/>
              <a:t>stack</a:t>
            </a:r>
            <a:r>
              <a:rPr lang="en-US" dirty="0" smtClean="0"/>
              <a:t> segments of the parent process, the kernel employs a technique known as </a:t>
            </a:r>
            <a:r>
              <a:rPr lang="en-US" i="1" dirty="0" smtClean="0"/>
              <a:t>copy-on-write</a:t>
            </a:r>
            <a:r>
              <a:rPr lang="en-US" dirty="0" smtClean="0"/>
              <a:t>.</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Copy-on-write technique</a:t>
            </a:r>
            <a:endParaRPr lang="ru-RU" dirty="0"/>
          </a:p>
        </p:txBody>
      </p:sp>
      <p:pic>
        <p:nvPicPr>
          <p:cNvPr id="10242" name="Picture 2"/>
          <p:cNvPicPr>
            <a:picLocks noGrp="1" noChangeAspect="1" noChangeArrowheads="1"/>
          </p:cNvPicPr>
          <p:nvPr>
            <p:ph idx="1"/>
          </p:nvPr>
        </p:nvPicPr>
        <p:blipFill>
          <a:blip r:embed="rId2"/>
          <a:srcRect/>
          <a:stretch>
            <a:fillRect/>
          </a:stretch>
        </p:blipFill>
        <p:spPr bwMode="auto">
          <a:xfrm>
            <a:off x="857224" y="1214422"/>
            <a:ext cx="7824530" cy="514353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Process’s memory footprint</a:t>
            </a:r>
            <a:endParaRPr lang="ru-RU" dirty="0"/>
          </a:p>
        </p:txBody>
      </p:sp>
      <p:sp>
        <p:nvSpPr>
          <p:cNvPr id="3" name="Содержимое 2"/>
          <p:cNvSpPr>
            <a:spLocks noGrp="1"/>
          </p:cNvSpPr>
          <p:nvPr>
            <p:ph idx="1"/>
          </p:nvPr>
        </p:nvSpPr>
        <p:spPr/>
        <p:txBody>
          <a:bodyPr/>
          <a:lstStyle/>
          <a:p>
            <a:r>
              <a:rPr lang="en-US" dirty="0" smtClean="0"/>
              <a:t>The process’s memory footprint is the range of virtual memory pages used by the process.</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Calling a function without changing the parent process’s memory footprint</a:t>
            </a:r>
            <a:endParaRPr lang="ru-RU" dirty="0"/>
          </a:p>
        </p:txBody>
      </p:sp>
      <p:pic>
        <p:nvPicPr>
          <p:cNvPr id="11267" name="Picture 3"/>
          <p:cNvPicPr>
            <a:picLocks noGrp="1" noChangeAspect="1" noChangeArrowheads="1"/>
          </p:cNvPicPr>
          <p:nvPr>
            <p:ph idx="1"/>
          </p:nvPr>
        </p:nvPicPr>
        <p:blipFill>
          <a:blip r:embed="rId2"/>
          <a:srcRect/>
          <a:stretch>
            <a:fillRect/>
          </a:stretch>
        </p:blipFill>
        <p:spPr bwMode="auto">
          <a:xfrm>
            <a:off x="428596" y="1785926"/>
            <a:ext cx="8361182" cy="428628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Main idea</a:t>
            </a:r>
            <a:endParaRPr lang="ru-RU" dirty="0"/>
          </a:p>
        </p:txBody>
      </p:sp>
      <p:sp>
        <p:nvSpPr>
          <p:cNvPr id="3" name="Содержимое 2"/>
          <p:cNvSpPr>
            <a:spLocks noGrp="1"/>
          </p:cNvSpPr>
          <p:nvPr>
            <p:ph idx="1"/>
          </p:nvPr>
        </p:nvSpPr>
        <p:spPr/>
        <p:txBody>
          <a:bodyPr/>
          <a:lstStyle/>
          <a:p>
            <a:r>
              <a:rPr lang="en-US" dirty="0" smtClean="0"/>
              <a:t>If we know that </a:t>
            </a:r>
            <a:r>
              <a:rPr lang="en-US" dirty="0" err="1" smtClean="0"/>
              <a:t>func</a:t>
            </a:r>
            <a:r>
              <a:rPr lang="en-US" dirty="0" smtClean="0"/>
              <a:t>() causes memory leaks or excessive fragmentation of the heap, this technique eliminates the problem. </a:t>
            </a:r>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Race conditions after </a:t>
            </a:r>
            <a:r>
              <a:rPr lang="en-US" b="1" dirty="0" smtClean="0"/>
              <a:t>fork()</a:t>
            </a:r>
            <a:endParaRPr lang="ru-RU" dirty="0"/>
          </a:p>
        </p:txBody>
      </p:sp>
      <p:sp>
        <p:nvSpPr>
          <p:cNvPr id="3" name="Содержимое 2"/>
          <p:cNvSpPr>
            <a:spLocks noGrp="1"/>
          </p:cNvSpPr>
          <p:nvPr>
            <p:ph idx="1"/>
          </p:nvPr>
        </p:nvSpPr>
        <p:spPr/>
        <p:txBody>
          <a:bodyPr/>
          <a:lstStyle/>
          <a:p>
            <a:r>
              <a:rPr lang="en-US" dirty="0" smtClean="0"/>
              <a:t>After a fork(), it is indeterminate which process—the parent or the child—next has access to the CPU.</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Main system calls</a:t>
            </a:r>
            <a:endParaRPr lang="ru-RU" dirty="0"/>
          </a:p>
        </p:txBody>
      </p:sp>
      <p:sp>
        <p:nvSpPr>
          <p:cNvPr id="3" name="Содержимое 2"/>
          <p:cNvSpPr>
            <a:spLocks noGrp="1"/>
          </p:cNvSpPr>
          <p:nvPr>
            <p:ph idx="1"/>
          </p:nvPr>
        </p:nvSpPr>
        <p:spPr/>
        <p:txBody>
          <a:bodyPr/>
          <a:lstStyle/>
          <a:p>
            <a:r>
              <a:rPr lang="en-US" b="1" dirty="0" smtClean="0"/>
              <a:t>fork()</a:t>
            </a:r>
          </a:p>
          <a:p>
            <a:r>
              <a:rPr lang="en-US" b="1" dirty="0" smtClean="0"/>
              <a:t>wait()</a:t>
            </a:r>
          </a:p>
          <a:p>
            <a:r>
              <a:rPr lang="en-US" b="1" dirty="0" smtClean="0"/>
              <a:t>exit() </a:t>
            </a:r>
            <a:r>
              <a:rPr lang="en-US" dirty="0" smtClean="0"/>
              <a:t>(library function layered on top of _exit() system call)</a:t>
            </a:r>
          </a:p>
          <a:p>
            <a:r>
              <a:rPr lang="en-US" b="1" dirty="0" err="1" smtClean="0"/>
              <a:t>execve</a:t>
            </a:r>
            <a:r>
              <a:rPr lang="en-US" b="1" dirty="0" smtClean="0"/>
              <a:t>()</a:t>
            </a:r>
            <a:endParaRPr lang="ru-RU"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Parent and child race to write a message after fork()</a:t>
            </a:r>
            <a:endParaRPr lang="ru-RU" dirty="0"/>
          </a:p>
        </p:txBody>
      </p:sp>
      <p:pic>
        <p:nvPicPr>
          <p:cNvPr id="12290" name="Picture 2"/>
          <p:cNvPicPr>
            <a:picLocks noGrp="1" noChangeAspect="1" noChangeArrowheads="1"/>
          </p:cNvPicPr>
          <p:nvPr>
            <p:ph idx="1"/>
          </p:nvPr>
        </p:nvPicPr>
        <p:blipFill>
          <a:blip r:embed="rId3"/>
          <a:srcRect/>
          <a:stretch>
            <a:fillRect/>
          </a:stretch>
        </p:blipFill>
        <p:spPr bwMode="auto">
          <a:xfrm>
            <a:off x="357158" y="1714488"/>
            <a:ext cx="8421142" cy="428628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Main idea</a:t>
            </a:r>
            <a:endParaRPr lang="ru-RU" dirty="0"/>
          </a:p>
        </p:txBody>
      </p:sp>
      <p:sp>
        <p:nvSpPr>
          <p:cNvPr id="3" name="Содержимое 2"/>
          <p:cNvSpPr>
            <a:spLocks noGrp="1"/>
          </p:cNvSpPr>
          <p:nvPr>
            <p:ph idx="1"/>
          </p:nvPr>
        </p:nvSpPr>
        <p:spPr/>
        <p:txBody>
          <a:bodyPr/>
          <a:lstStyle/>
          <a:p>
            <a:r>
              <a:rPr lang="en-US" dirty="0" smtClean="0"/>
              <a:t>We can’t assume a particular order of execution for the parent and child after a fork(). </a:t>
            </a:r>
          </a:p>
          <a:p>
            <a:r>
              <a:rPr lang="en-US" dirty="0" smtClean="0"/>
              <a:t>If we need to guarantee a particular order, we must use some kind of synchronization technique.</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2428868"/>
            <a:ext cx="7772400" cy="1362075"/>
          </a:xfrm>
        </p:spPr>
        <p:txBody>
          <a:bodyPr/>
          <a:lstStyle/>
          <a:p>
            <a:pPr algn="ctr"/>
            <a:r>
              <a:rPr lang="en-US" dirty="0" smtClean="0"/>
              <a:t>Process termination</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ways of process termination</a:t>
            </a:r>
            <a:endParaRPr lang="ru-RU" dirty="0"/>
          </a:p>
        </p:txBody>
      </p:sp>
      <p:sp>
        <p:nvSpPr>
          <p:cNvPr id="3" name="Содержимое 2"/>
          <p:cNvSpPr>
            <a:spLocks noGrp="1"/>
          </p:cNvSpPr>
          <p:nvPr>
            <p:ph idx="1"/>
          </p:nvPr>
        </p:nvSpPr>
        <p:spPr/>
        <p:txBody>
          <a:bodyPr/>
          <a:lstStyle/>
          <a:p>
            <a:r>
              <a:rPr lang="en-US" b="1" dirty="0" smtClean="0"/>
              <a:t>Abnormal </a:t>
            </a:r>
            <a:r>
              <a:rPr lang="en-US" dirty="0" smtClean="0"/>
              <a:t>(delivery of a signal whose default action is to terminate the process)</a:t>
            </a:r>
          </a:p>
          <a:p>
            <a:r>
              <a:rPr lang="en-US" b="1" dirty="0" smtClean="0"/>
              <a:t>Normal</a:t>
            </a:r>
            <a:r>
              <a:rPr lang="en-US" dirty="0" smtClean="0"/>
              <a:t> (using the </a:t>
            </a:r>
            <a:r>
              <a:rPr lang="en-US" b="1" dirty="0" smtClean="0"/>
              <a:t>_exit() </a:t>
            </a:r>
            <a:r>
              <a:rPr lang="en-US" dirty="0" smtClean="0"/>
              <a:t>system call)</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_exit() </a:t>
            </a:r>
            <a:r>
              <a:rPr lang="en-US" dirty="0" smtClean="0"/>
              <a:t>system call</a:t>
            </a:r>
            <a:endParaRPr lang="ru-RU" dirty="0"/>
          </a:p>
        </p:txBody>
      </p:sp>
      <p:pic>
        <p:nvPicPr>
          <p:cNvPr id="13314" name="Picture 2"/>
          <p:cNvPicPr>
            <a:picLocks noGrp="1" noChangeAspect="1" noChangeArrowheads="1"/>
          </p:cNvPicPr>
          <p:nvPr>
            <p:ph idx="1"/>
          </p:nvPr>
        </p:nvPicPr>
        <p:blipFill>
          <a:blip r:embed="rId2"/>
          <a:srcRect/>
          <a:stretch>
            <a:fillRect/>
          </a:stretch>
        </p:blipFill>
        <p:spPr bwMode="auto">
          <a:xfrm>
            <a:off x="0" y="1500174"/>
            <a:ext cx="8948488" cy="128588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exit() </a:t>
            </a:r>
            <a:r>
              <a:rPr lang="en-US" dirty="0" smtClean="0"/>
              <a:t>library function</a:t>
            </a:r>
            <a:endParaRPr lang="ru-RU" dirty="0"/>
          </a:p>
        </p:txBody>
      </p:sp>
      <p:pic>
        <p:nvPicPr>
          <p:cNvPr id="14338" name="Picture 2"/>
          <p:cNvPicPr>
            <a:picLocks noGrp="1" noChangeAspect="1" noChangeArrowheads="1"/>
          </p:cNvPicPr>
          <p:nvPr>
            <p:ph idx="1"/>
          </p:nvPr>
        </p:nvPicPr>
        <p:blipFill>
          <a:blip r:embed="rId2"/>
          <a:srcRect/>
          <a:stretch>
            <a:fillRect/>
          </a:stretch>
        </p:blipFill>
        <p:spPr bwMode="auto">
          <a:xfrm>
            <a:off x="214282" y="1357298"/>
            <a:ext cx="8929718" cy="1321392"/>
          </a:xfrm>
          <a:prstGeom prst="rect">
            <a:avLst/>
          </a:prstGeom>
          <a:noFill/>
          <a:ln w="9525">
            <a:noFill/>
            <a:miter lim="800000"/>
            <a:headEnd/>
            <a:tailEnd/>
          </a:ln>
          <a:effectLst/>
        </p:spPr>
      </p:pic>
      <p:sp>
        <p:nvSpPr>
          <p:cNvPr id="5" name="Заголовок 1"/>
          <p:cNvSpPr txBox="1">
            <a:spLocks/>
          </p:cNvSpPr>
          <p:nvPr/>
        </p:nvSpPr>
        <p:spPr>
          <a:xfrm>
            <a:off x="500034" y="2643182"/>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Actions are performed by </a:t>
            </a:r>
            <a:r>
              <a:rPr kumimoji="0" lang="en-US" sz="4400" b="1" i="0" u="none" strike="noStrike" kern="1200" cap="none" spc="0" normalizeH="0" baseline="0" noProof="0" dirty="0" smtClean="0">
                <a:ln>
                  <a:noFill/>
                </a:ln>
                <a:solidFill>
                  <a:schemeClr val="tx1"/>
                </a:solidFill>
                <a:effectLst/>
                <a:uLnTx/>
                <a:uFillTx/>
                <a:latin typeface="+mj-lt"/>
                <a:ea typeface="+mj-ea"/>
                <a:cs typeface="+mj-cs"/>
              </a:rPr>
              <a:t>exit():</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Содержимое 2"/>
          <p:cNvSpPr txBox="1">
            <a:spLocks/>
          </p:cNvSpPr>
          <p:nvPr/>
        </p:nvSpPr>
        <p:spPr>
          <a:xfrm>
            <a:off x="457200" y="3786190"/>
            <a:ext cx="8229600" cy="233997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Exit handlers are called.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stdio</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stream buffers are flushed.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_exit()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system call is invoked, using the value supplied in status.</a:t>
            </a: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Details of Process Termination</a:t>
            </a:r>
            <a:endParaRPr lang="ru-RU" dirty="0"/>
          </a:p>
        </p:txBody>
      </p:sp>
      <p:sp>
        <p:nvSpPr>
          <p:cNvPr id="5" name="Содержимое 4"/>
          <p:cNvSpPr>
            <a:spLocks noGrp="1"/>
          </p:cNvSpPr>
          <p:nvPr>
            <p:ph idx="1"/>
          </p:nvPr>
        </p:nvSpPr>
        <p:spPr/>
        <p:txBody>
          <a:bodyPr>
            <a:normAutofit fontScale="85000" lnSpcReduction="20000"/>
          </a:bodyPr>
          <a:lstStyle/>
          <a:p>
            <a:r>
              <a:rPr lang="en-US" dirty="0" smtClean="0"/>
              <a:t>Open file descriptors are closed.</a:t>
            </a:r>
          </a:p>
          <a:p>
            <a:r>
              <a:rPr lang="en-US" dirty="0" smtClean="0"/>
              <a:t>Any file locks held by this process are released.</a:t>
            </a:r>
          </a:p>
          <a:p>
            <a:r>
              <a:rPr lang="en-US" dirty="0" smtClean="0"/>
              <a:t>Any POSIX named semaphores that are open in the calling process are closed.</a:t>
            </a:r>
          </a:p>
          <a:p>
            <a:r>
              <a:rPr lang="en-US" dirty="0" smtClean="0"/>
              <a:t>Any POSIX message queues that are open in the calling process are closed.</a:t>
            </a:r>
          </a:p>
          <a:p>
            <a:r>
              <a:rPr lang="en-US" dirty="0" smtClean="0"/>
              <a:t>Any memory locks established by this process are removed.</a:t>
            </a:r>
          </a:p>
          <a:p>
            <a:r>
              <a:rPr lang="en-US" dirty="0" smtClean="0"/>
              <a:t>Any memory mappings established by this process are unmapped.</a:t>
            </a:r>
          </a:p>
          <a:p>
            <a:r>
              <a:rPr lang="en-US" dirty="0" smtClean="0"/>
              <a:t>etc.</a:t>
            </a:r>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Exit Handlers</a:t>
            </a:r>
            <a:endParaRPr lang="ru-RU" dirty="0"/>
          </a:p>
        </p:txBody>
      </p:sp>
      <p:sp>
        <p:nvSpPr>
          <p:cNvPr id="3" name="Содержимое 2"/>
          <p:cNvSpPr>
            <a:spLocks noGrp="1"/>
          </p:cNvSpPr>
          <p:nvPr>
            <p:ph idx="1"/>
          </p:nvPr>
        </p:nvSpPr>
        <p:spPr/>
        <p:txBody>
          <a:bodyPr>
            <a:normAutofit/>
          </a:bodyPr>
          <a:lstStyle/>
          <a:p>
            <a:r>
              <a:rPr lang="en-US" dirty="0" smtClean="0"/>
              <a:t>An exit handler is a programmer-supplied function that is registered at some point during the life of the process and is then automatically called during </a:t>
            </a:r>
            <a:r>
              <a:rPr lang="en-US" b="1" dirty="0" smtClean="0"/>
              <a:t>normal </a:t>
            </a:r>
            <a:r>
              <a:rPr lang="en-US" dirty="0" smtClean="0"/>
              <a:t>process termination via </a:t>
            </a:r>
            <a:r>
              <a:rPr lang="en-US" b="1" dirty="0" smtClean="0"/>
              <a:t>exit(). </a:t>
            </a:r>
          </a:p>
          <a:p>
            <a:r>
              <a:rPr lang="en-US" dirty="0" smtClean="0"/>
              <a:t>Exit handlers </a:t>
            </a:r>
            <a:r>
              <a:rPr lang="en-US" b="1" dirty="0" smtClean="0"/>
              <a:t>are not </a:t>
            </a:r>
            <a:r>
              <a:rPr lang="en-US" dirty="0" smtClean="0"/>
              <a:t>called if a program calls </a:t>
            </a:r>
            <a:r>
              <a:rPr lang="en-US" b="1" dirty="0" smtClean="0"/>
              <a:t>_exit() </a:t>
            </a:r>
            <a:r>
              <a:rPr lang="en-US" dirty="0" smtClean="0"/>
              <a:t>directly or if the process is terminated </a:t>
            </a:r>
            <a:r>
              <a:rPr lang="en-US" b="1" dirty="0" smtClean="0"/>
              <a:t>abnormally</a:t>
            </a:r>
            <a:r>
              <a:rPr lang="en-US" dirty="0" smtClean="0"/>
              <a:t> by a signal.</a:t>
            </a: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Registering exit handlers with </a:t>
            </a:r>
            <a:r>
              <a:rPr lang="en-US" i="1" dirty="0" err="1" smtClean="0"/>
              <a:t>atexit</a:t>
            </a:r>
            <a:r>
              <a:rPr lang="en-US" i="1" dirty="0" smtClean="0"/>
              <a:t>()</a:t>
            </a:r>
            <a:endParaRPr lang="ru-RU" i="1" dirty="0"/>
          </a:p>
        </p:txBody>
      </p:sp>
      <p:pic>
        <p:nvPicPr>
          <p:cNvPr id="15362" name="Picture 2"/>
          <p:cNvPicPr>
            <a:picLocks noGrp="1" noChangeAspect="1" noChangeArrowheads="1"/>
          </p:cNvPicPr>
          <p:nvPr>
            <p:ph idx="1"/>
          </p:nvPr>
        </p:nvPicPr>
        <p:blipFill>
          <a:blip r:embed="rId2"/>
          <a:srcRect/>
          <a:stretch>
            <a:fillRect/>
          </a:stretch>
        </p:blipFill>
        <p:spPr bwMode="auto">
          <a:xfrm>
            <a:off x="22898" y="1142984"/>
            <a:ext cx="9121102" cy="1785950"/>
          </a:xfrm>
          <a:prstGeom prst="rect">
            <a:avLst/>
          </a:prstGeom>
          <a:noFill/>
          <a:ln w="9525">
            <a:noFill/>
            <a:miter lim="800000"/>
            <a:headEnd/>
            <a:tailEnd/>
          </a:ln>
          <a:effectLst/>
        </p:spPr>
      </p:pic>
      <p:sp>
        <p:nvSpPr>
          <p:cNvPr id="5" name="Содержимое 2"/>
          <p:cNvSpPr txBox="1">
            <a:spLocks/>
          </p:cNvSpPr>
          <p:nvPr/>
        </p:nvSpPr>
        <p:spPr>
          <a:xfrm>
            <a:off x="457200" y="3000372"/>
            <a:ext cx="8229600" cy="3125791"/>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atexit</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function adds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func</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to a list of functions that are called when the process terminates.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It is possible to register multiple exit handlers.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When the program invokes exit(), these functions are called in </a:t>
            </a:r>
            <a:r>
              <a:rPr lang="en-US" sz="3200" b="1" dirty="0" smtClean="0"/>
              <a:t>reverse</a:t>
            </a:r>
            <a:r>
              <a:rPr lang="en-US" sz="3200" dirty="0" smtClean="0"/>
              <a:t> order of registration.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A child process created via fork() inherits a copy of its parent’s exit handler registrations. When a process performs an </a:t>
            </a:r>
            <a:r>
              <a:rPr lang="en-US" sz="3200" b="1" dirty="0" smtClean="0"/>
              <a:t>exec(), </a:t>
            </a:r>
            <a:r>
              <a:rPr lang="en-US" sz="3200" dirty="0" smtClean="0"/>
              <a:t>all exit handler registrations are removed.</a:t>
            </a: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Limitations of </a:t>
            </a:r>
            <a:r>
              <a:rPr lang="en-US" i="1" dirty="0" err="1" smtClean="0"/>
              <a:t>atexit</a:t>
            </a:r>
            <a:r>
              <a:rPr lang="en-US" i="1" dirty="0" smtClean="0"/>
              <a:t>()</a:t>
            </a:r>
            <a:endParaRPr lang="ru-RU" i="1" dirty="0"/>
          </a:p>
        </p:txBody>
      </p:sp>
      <p:sp>
        <p:nvSpPr>
          <p:cNvPr id="4" name="Содержимое 3"/>
          <p:cNvSpPr>
            <a:spLocks noGrp="1"/>
          </p:cNvSpPr>
          <p:nvPr>
            <p:ph idx="1"/>
          </p:nvPr>
        </p:nvSpPr>
        <p:spPr/>
        <p:txBody>
          <a:bodyPr/>
          <a:lstStyle/>
          <a:p>
            <a:r>
              <a:rPr lang="en-US" dirty="0" smtClean="0"/>
              <a:t>when called, an exit handler doesn’t know what status was passed to exit();</a:t>
            </a:r>
          </a:p>
          <a:p>
            <a:r>
              <a:rPr lang="en-US" dirty="0" smtClean="0"/>
              <a:t>we can’t specify an argument to the exit handler when it is called</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143108" y="0"/>
            <a:ext cx="5438801" cy="6520551"/>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Registering exit handlers with </a:t>
            </a:r>
            <a:r>
              <a:rPr lang="en-US" i="1" dirty="0" err="1" smtClean="0"/>
              <a:t>on_exit</a:t>
            </a:r>
            <a:r>
              <a:rPr lang="en-US" i="1" dirty="0" smtClean="0"/>
              <a:t>()</a:t>
            </a:r>
            <a:endParaRPr lang="ru-RU" dirty="0"/>
          </a:p>
        </p:txBody>
      </p:sp>
      <p:pic>
        <p:nvPicPr>
          <p:cNvPr id="16386" name="Picture 2"/>
          <p:cNvPicPr>
            <a:picLocks noGrp="1" noChangeAspect="1" noChangeArrowheads="1"/>
          </p:cNvPicPr>
          <p:nvPr>
            <p:ph idx="1"/>
          </p:nvPr>
        </p:nvPicPr>
        <p:blipFill>
          <a:blip r:embed="rId2"/>
          <a:srcRect/>
          <a:stretch>
            <a:fillRect/>
          </a:stretch>
        </p:blipFill>
        <p:spPr bwMode="auto">
          <a:xfrm>
            <a:off x="214282" y="1285860"/>
            <a:ext cx="8768339" cy="192882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exit handlers</a:t>
            </a:r>
            <a:endParaRPr lang="ru-RU" dirty="0"/>
          </a:p>
        </p:txBody>
      </p:sp>
      <p:pic>
        <p:nvPicPr>
          <p:cNvPr id="17410" name="Picture 2"/>
          <p:cNvPicPr>
            <a:picLocks noGrp="1" noChangeAspect="1" noChangeArrowheads="1"/>
          </p:cNvPicPr>
          <p:nvPr>
            <p:ph idx="1"/>
          </p:nvPr>
        </p:nvPicPr>
        <p:blipFill>
          <a:blip r:embed="rId2"/>
          <a:srcRect/>
          <a:stretch>
            <a:fillRect/>
          </a:stretch>
        </p:blipFill>
        <p:spPr bwMode="auto">
          <a:xfrm>
            <a:off x="928661" y="1142984"/>
            <a:ext cx="7193759" cy="528641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928662" y="428604"/>
            <a:ext cx="7143800" cy="574511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Output</a:t>
            </a:r>
            <a:endParaRPr lang="ru-RU" dirty="0"/>
          </a:p>
        </p:txBody>
      </p:sp>
      <p:pic>
        <p:nvPicPr>
          <p:cNvPr id="19458" name="Picture 2"/>
          <p:cNvPicPr>
            <a:picLocks noGrp="1" noChangeAspect="1" noChangeArrowheads="1"/>
          </p:cNvPicPr>
          <p:nvPr>
            <p:ph idx="1"/>
          </p:nvPr>
        </p:nvPicPr>
        <p:blipFill>
          <a:blip r:embed="rId2"/>
          <a:srcRect/>
          <a:stretch>
            <a:fillRect/>
          </a:stretch>
        </p:blipFill>
        <p:spPr bwMode="auto">
          <a:xfrm>
            <a:off x="642910" y="1571612"/>
            <a:ext cx="7537680" cy="2389996"/>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Interaction of </a:t>
            </a:r>
            <a:r>
              <a:rPr lang="en-US" b="1" dirty="0" smtClean="0"/>
              <a:t>fork() </a:t>
            </a:r>
            <a:r>
              <a:rPr lang="en-US" dirty="0" smtClean="0"/>
              <a:t>and </a:t>
            </a:r>
            <a:br>
              <a:rPr lang="en-US" dirty="0" smtClean="0"/>
            </a:br>
            <a:r>
              <a:rPr lang="en-US" b="1" dirty="0" err="1" smtClean="0"/>
              <a:t>stdio</a:t>
            </a:r>
            <a:r>
              <a:rPr lang="en-US" dirty="0" smtClean="0"/>
              <a:t> buffering</a:t>
            </a:r>
            <a:endParaRPr lang="ru-RU" dirty="0"/>
          </a:p>
        </p:txBody>
      </p:sp>
      <p:pic>
        <p:nvPicPr>
          <p:cNvPr id="20482" name="Picture 2"/>
          <p:cNvPicPr>
            <a:picLocks noGrp="1" noChangeAspect="1" noChangeArrowheads="1"/>
          </p:cNvPicPr>
          <p:nvPr>
            <p:ph idx="1"/>
          </p:nvPr>
        </p:nvPicPr>
        <p:blipFill>
          <a:blip r:embed="rId2"/>
          <a:srcRect/>
          <a:stretch>
            <a:fillRect/>
          </a:stretch>
        </p:blipFill>
        <p:spPr bwMode="auto">
          <a:xfrm>
            <a:off x="785786" y="1785926"/>
            <a:ext cx="7858180" cy="4371804"/>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Standard output to the terminal</a:t>
            </a:r>
            <a:endParaRPr lang="ru-RU" dirty="0"/>
          </a:p>
        </p:txBody>
      </p:sp>
      <p:pic>
        <p:nvPicPr>
          <p:cNvPr id="21506" name="Picture 2"/>
          <p:cNvPicPr>
            <a:picLocks noGrp="1" noChangeAspect="1" noChangeArrowheads="1"/>
          </p:cNvPicPr>
          <p:nvPr>
            <p:ph idx="1"/>
          </p:nvPr>
        </p:nvPicPr>
        <p:blipFill>
          <a:blip r:embed="rId2"/>
          <a:srcRect/>
          <a:stretch>
            <a:fillRect/>
          </a:stretch>
        </p:blipFill>
        <p:spPr bwMode="auto">
          <a:xfrm>
            <a:off x="642910" y="1214422"/>
            <a:ext cx="3929090" cy="1855404"/>
          </a:xfrm>
          <a:prstGeom prst="rect">
            <a:avLst/>
          </a:prstGeom>
          <a:noFill/>
          <a:ln w="9525">
            <a:noFill/>
            <a:miter lim="800000"/>
            <a:headEnd/>
            <a:tailEnd/>
          </a:ln>
          <a:effectLst/>
        </p:spPr>
      </p:pic>
      <p:sp>
        <p:nvSpPr>
          <p:cNvPr id="5" name="Заголовок 1"/>
          <p:cNvSpPr txBox="1">
            <a:spLocks/>
          </p:cNvSpPr>
          <p:nvPr/>
        </p:nvSpPr>
        <p:spPr>
          <a:xfrm>
            <a:off x="642910" y="278605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Standard output to a file</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1507" name="Picture 3"/>
          <p:cNvPicPr>
            <a:picLocks noChangeAspect="1" noChangeArrowheads="1"/>
          </p:cNvPicPr>
          <p:nvPr/>
        </p:nvPicPr>
        <p:blipFill>
          <a:blip r:embed="rId3"/>
          <a:srcRect/>
          <a:stretch>
            <a:fillRect/>
          </a:stretch>
        </p:blipFill>
        <p:spPr bwMode="auto">
          <a:xfrm>
            <a:off x="714347" y="3857628"/>
            <a:ext cx="4555467" cy="2286016"/>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Results</a:t>
            </a:r>
            <a:endParaRPr lang="ru-RU" dirty="0"/>
          </a:p>
        </p:txBody>
      </p:sp>
      <p:sp>
        <p:nvSpPr>
          <p:cNvPr id="3" name="Содержимое 2"/>
          <p:cNvSpPr>
            <a:spLocks noGrp="1"/>
          </p:cNvSpPr>
          <p:nvPr>
            <p:ph idx="1"/>
          </p:nvPr>
        </p:nvSpPr>
        <p:spPr/>
        <p:txBody>
          <a:bodyPr>
            <a:normAutofit fontScale="85000" lnSpcReduction="20000"/>
          </a:bodyPr>
          <a:lstStyle/>
          <a:p>
            <a:r>
              <a:rPr lang="en-US" dirty="0" smtClean="0"/>
              <a:t>The </a:t>
            </a:r>
            <a:r>
              <a:rPr lang="en-US" dirty="0" err="1" smtClean="0"/>
              <a:t>stdio</a:t>
            </a:r>
            <a:r>
              <a:rPr lang="en-US" dirty="0" smtClean="0"/>
              <a:t> buffers are maintained in a process’s user-space memory. Therefore, these buffers are duplicated in the child by fork().</a:t>
            </a:r>
          </a:p>
          <a:p>
            <a:r>
              <a:rPr lang="en-US" dirty="0" smtClean="0"/>
              <a:t>When standard output is directed to a terminal, it is</a:t>
            </a:r>
            <a:r>
              <a:rPr lang="en-US" b="1" dirty="0" smtClean="0"/>
              <a:t> line-buffered </a:t>
            </a:r>
            <a:r>
              <a:rPr lang="en-US" dirty="0" smtClean="0"/>
              <a:t>by default, with the result that the newline-terminated string written by </a:t>
            </a:r>
            <a:r>
              <a:rPr lang="en-US" dirty="0" err="1" smtClean="0"/>
              <a:t>printf</a:t>
            </a:r>
            <a:r>
              <a:rPr lang="en-US" dirty="0" smtClean="0"/>
              <a:t>() appears immediately.</a:t>
            </a:r>
          </a:p>
          <a:p>
            <a:r>
              <a:rPr lang="en-US" dirty="0" smtClean="0"/>
              <a:t>When standard output is directed to a file, it is </a:t>
            </a:r>
            <a:r>
              <a:rPr lang="en-US" b="1" dirty="0" smtClean="0"/>
              <a:t>block-buffered</a:t>
            </a:r>
            <a:r>
              <a:rPr lang="en-US" dirty="0" smtClean="0"/>
              <a:t> by default.</a:t>
            </a:r>
          </a:p>
          <a:p>
            <a:r>
              <a:rPr lang="en-US" dirty="0" smtClean="0"/>
              <a:t>The output of the write() doesn’t appear twice, because write() transfers data directly to a kernel buffer, and this buffer is not duplicated during a fork().</a:t>
            </a:r>
          </a:p>
          <a:p>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Possible solutions</a:t>
            </a:r>
            <a:endParaRPr lang="ru-RU" dirty="0"/>
          </a:p>
        </p:txBody>
      </p:sp>
      <p:sp>
        <p:nvSpPr>
          <p:cNvPr id="3" name="Содержимое 2"/>
          <p:cNvSpPr>
            <a:spLocks noGrp="1"/>
          </p:cNvSpPr>
          <p:nvPr>
            <p:ph idx="1"/>
          </p:nvPr>
        </p:nvSpPr>
        <p:spPr/>
        <p:txBody>
          <a:bodyPr/>
          <a:lstStyle/>
          <a:p>
            <a:r>
              <a:rPr lang="en-US" dirty="0" smtClean="0"/>
              <a:t>We can use </a:t>
            </a:r>
            <a:r>
              <a:rPr lang="en-US" dirty="0" err="1" smtClean="0"/>
              <a:t>fflush</a:t>
            </a:r>
            <a:r>
              <a:rPr lang="en-US" dirty="0" smtClean="0"/>
              <a:t>() to flush the </a:t>
            </a:r>
            <a:r>
              <a:rPr lang="en-US" dirty="0" err="1" smtClean="0"/>
              <a:t>stdio</a:t>
            </a:r>
            <a:r>
              <a:rPr lang="en-US" dirty="0" smtClean="0"/>
              <a:t> buffer prior to a fork() call. </a:t>
            </a:r>
          </a:p>
          <a:p>
            <a:r>
              <a:rPr lang="en-US" dirty="0" smtClean="0"/>
              <a:t>Alternatively, we can use </a:t>
            </a:r>
            <a:r>
              <a:rPr lang="en-US" dirty="0" err="1" smtClean="0"/>
              <a:t>setvbuf</a:t>
            </a:r>
            <a:r>
              <a:rPr lang="en-US" dirty="0" smtClean="0"/>
              <a:t>() or </a:t>
            </a:r>
            <a:r>
              <a:rPr lang="en-US" dirty="0" err="1" smtClean="0"/>
              <a:t>setbuf</a:t>
            </a:r>
            <a:r>
              <a:rPr lang="en-US" dirty="0" smtClean="0"/>
              <a:t>() to disable buffering on the </a:t>
            </a:r>
            <a:r>
              <a:rPr lang="en-US" dirty="0" err="1" smtClean="0"/>
              <a:t>stdio</a:t>
            </a:r>
            <a:r>
              <a:rPr lang="en-US" dirty="0" smtClean="0"/>
              <a:t> stream.</a:t>
            </a:r>
          </a:p>
          <a:p>
            <a:r>
              <a:rPr lang="en-US" dirty="0" smtClean="0"/>
              <a:t>Instead of calling exit(), the child can call _exit(), so that it doesn’t flush </a:t>
            </a:r>
            <a:r>
              <a:rPr lang="en-US" dirty="0" err="1" smtClean="0"/>
              <a:t>stdio</a:t>
            </a:r>
            <a:r>
              <a:rPr lang="en-US" dirty="0" smtClean="0"/>
              <a:t> buffers.</a:t>
            </a:r>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2428868"/>
            <a:ext cx="7772400" cy="1362075"/>
          </a:xfrm>
        </p:spPr>
        <p:txBody>
          <a:bodyPr/>
          <a:lstStyle/>
          <a:p>
            <a:pPr algn="ctr"/>
            <a:r>
              <a:rPr lang="en-US" dirty="0" smtClean="0"/>
              <a:t>CHILD Processes</a:t>
            </a:r>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Two techniques used to monitor child processes</a:t>
            </a:r>
            <a:endParaRPr lang="ru-RU" dirty="0"/>
          </a:p>
        </p:txBody>
      </p:sp>
      <p:sp>
        <p:nvSpPr>
          <p:cNvPr id="3" name="Содержимое 2"/>
          <p:cNvSpPr>
            <a:spLocks noGrp="1"/>
          </p:cNvSpPr>
          <p:nvPr>
            <p:ph idx="1"/>
          </p:nvPr>
        </p:nvSpPr>
        <p:spPr/>
        <p:txBody>
          <a:bodyPr/>
          <a:lstStyle/>
          <a:p>
            <a:r>
              <a:rPr lang="en-US" b="1" dirty="0" smtClean="0"/>
              <a:t>wait() </a:t>
            </a:r>
            <a:r>
              <a:rPr lang="en-US" dirty="0" smtClean="0"/>
              <a:t>system call (and its variants)</a:t>
            </a:r>
          </a:p>
          <a:p>
            <a:r>
              <a:rPr lang="en-US" b="1" dirty="0" smtClean="0"/>
              <a:t>SIGCHLD</a:t>
            </a:r>
            <a:r>
              <a:rPr lang="en-US" dirty="0" smtClean="0"/>
              <a:t> signal (will be discussed later)</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2428868"/>
            <a:ext cx="7772400" cy="1362075"/>
          </a:xfrm>
        </p:spPr>
        <p:txBody>
          <a:bodyPr/>
          <a:lstStyle/>
          <a:p>
            <a:pPr algn="ctr"/>
            <a:r>
              <a:rPr lang="en-US" dirty="0" smtClean="0"/>
              <a:t>Process creation</a:t>
            </a:r>
            <a:endParaRPr lang="ru-R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wait() </a:t>
            </a:r>
            <a:r>
              <a:rPr lang="en-US" dirty="0" smtClean="0"/>
              <a:t>system call</a:t>
            </a:r>
            <a:endParaRPr lang="ru-RU" dirty="0"/>
          </a:p>
        </p:txBody>
      </p:sp>
      <p:sp>
        <p:nvSpPr>
          <p:cNvPr id="3" name="Содержимое 2"/>
          <p:cNvSpPr>
            <a:spLocks noGrp="1"/>
          </p:cNvSpPr>
          <p:nvPr>
            <p:ph idx="1"/>
          </p:nvPr>
        </p:nvSpPr>
        <p:spPr>
          <a:xfrm>
            <a:off x="457200" y="1600201"/>
            <a:ext cx="8229600" cy="2114552"/>
          </a:xfrm>
        </p:spPr>
        <p:txBody>
          <a:bodyPr>
            <a:normAutofit lnSpcReduction="10000"/>
          </a:bodyPr>
          <a:lstStyle/>
          <a:p>
            <a:r>
              <a:rPr lang="en-US" dirty="0" smtClean="0"/>
              <a:t>The wait() system call waits for one of the children of the calling process to terminate</a:t>
            </a:r>
          </a:p>
          <a:p>
            <a:r>
              <a:rPr lang="en-US" dirty="0" smtClean="0"/>
              <a:t>and returns the termination status of that child in the buffer pointed to by status.</a:t>
            </a:r>
            <a:endParaRPr lang="ru-RU" dirty="0"/>
          </a:p>
        </p:txBody>
      </p:sp>
      <p:pic>
        <p:nvPicPr>
          <p:cNvPr id="22530" name="Picture 2"/>
          <p:cNvPicPr>
            <a:picLocks noChangeAspect="1" noChangeArrowheads="1"/>
          </p:cNvPicPr>
          <p:nvPr/>
        </p:nvPicPr>
        <p:blipFill>
          <a:blip r:embed="rId2"/>
          <a:srcRect/>
          <a:stretch>
            <a:fillRect/>
          </a:stretch>
        </p:blipFill>
        <p:spPr bwMode="auto">
          <a:xfrm>
            <a:off x="354544" y="3857628"/>
            <a:ext cx="8432298" cy="164484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Possible error</a:t>
            </a:r>
            <a:endParaRPr lang="ru-RU" dirty="0"/>
          </a:p>
        </p:txBody>
      </p:sp>
      <p:sp>
        <p:nvSpPr>
          <p:cNvPr id="3" name="Содержимое 2"/>
          <p:cNvSpPr>
            <a:spLocks noGrp="1"/>
          </p:cNvSpPr>
          <p:nvPr>
            <p:ph idx="1"/>
          </p:nvPr>
        </p:nvSpPr>
        <p:spPr>
          <a:xfrm>
            <a:off x="428596" y="1571612"/>
            <a:ext cx="8229600" cy="4525963"/>
          </a:xfrm>
        </p:spPr>
        <p:txBody>
          <a:bodyPr/>
          <a:lstStyle/>
          <a:p>
            <a:r>
              <a:rPr lang="en-US" dirty="0" smtClean="0"/>
              <a:t>One possible error is that the calling process has no (previously </a:t>
            </a:r>
            <a:r>
              <a:rPr lang="en-US" dirty="0" err="1" smtClean="0"/>
              <a:t>unwaited</a:t>
            </a:r>
            <a:r>
              <a:rPr lang="en-US" dirty="0" smtClean="0"/>
              <a:t>-for) children, which is indicated by the </a:t>
            </a:r>
            <a:r>
              <a:rPr lang="en-US" dirty="0" err="1" smtClean="0"/>
              <a:t>errno</a:t>
            </a:r>
            <a:r>
              <a:rPr lang="en-US" dirty="0" smtClean="0"/>
              <a:t> value </a:t>
            </a:r>
            <a:r>
              <a:rPr lang="en-US" b="1" dirty="0" smtClean="0"/>
              <a:t>ECHILD</a:t>
            </a:r>
            <a:r>
              <a:rPr lang="en-US" dirty="0" smtClean="0"/>
              <a:t>.</a:t>
            </a:r>
            <a:endParaRPr lang="ru-RU" dirty="0"/>
          </a:p>
        </p:txBody>
      </p:sp>
      <p:pic>
        <p:nvPicPr>
          <p:cNvPr id="23555" name="Picture 3"/>
          <p:cNvPicPr>
            <a:picLocks noChangeAspect="1" noChangeArrowheads="1"/>
          </p:cNvPicPr>
          <p:nvPr/>
        </p:nvPicPr>
        <p:blipFill>
          <a:blip r:embed="rId2"/>
          <a:srcRect/>
          <a:stretch>
            <a:fillRect/>
          </a:stretch>
        </p:blipFill>
        <p:spPr bwMode="auto">
          <a:xfrm>
            <a:off x="428596" y="3571876"/>
            <a:ext cx="8598076" cy="142876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Creating and waiting for multiple children</a:t>
            </a:r>
            <a:endParaRPr lang="ru-RU" dirty="0"/>
          </a:p>
        </p:txBody>
      </p:sp>
      <p:pic>
        <p:nvPicPr>
          <p:cNvPr id="24578" name="Picture 2"/>
          <p:cNvPicPr>
            <a:picLocks noGrp="1" noChangeAspect="1" noChangeArrowheads="1"/>
          </p:cNvPicPr>
          <p:nvPr>
            <p:ph idx="1"/>
          </p:nvPr>
        </p:nvPicPr>
        <p:blipFill>
          <a:blip r:embed="rId2"/>
          <a:srcRect/>
          <a:stretch>
            <a:fillRect/>
          </a:stretch>
        </p:blipFill>
        <p:spPr bwMode="auto">
          <a:xfrm>
            <a:off x="296586" y="1785926"/>
            <a:ext cx="8198884" cy="414340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srcRect/>
          <a:stretch>
            <a:fillRect/>
          </a:stretch>
        </p:blipFill>
        <p:spPr bwMode="auto">
          <a:xfrm>
            <a:off x="155268" y="1000108"/>
            <a:ext cx="8746496" cy="4572032"/>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Output</a:t>
            </a:r>
            <a:endParaRPr lang="ru-RU" dirty="0"/>
          </a:p>
        </p:txBody>
      </p:sp>
      <p:pic>
        <p:nvPicPr>
          <p:cNvPr id="26626" name="Picture 2"/>
          <p:cNvPicPr>
            <a:picLocks noGrp="1" noChangeAspect="1" noChangeArrowheads="1"/>
          </p:cNvPicPr>
          <p:nvPr>
            <p:ph idx="1"/>
          </p:nvPr>
        </p:nvPicPr>
        <p:blipFill>
          <a:blip r:embed="rId2"/>
          <a:srcRect/>
          <a:stretch>
            <a:fillRect/>
          </a:stretch>
        </p:blipFill>
        <p:spPr bwMode="auto">
          <a:xfrm>
            <a:off x="214282" y="1714488"/>
            <a:ext cx="8661306" cy="2928944"/>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Limitations of wait()</a:t>
            </a:r>
            <a:endParaRPr lang="ru-RU" dirty="0"/>
          </a:p>
        </p:txBody>
      </p:sp>
      <p:sp>
        <p:nvSpPr>
          <p:cNvPr id="3" name="Содержимое 2"/>
          <p:cNvSpPr>
            <a:spLocks noGrp="1"/>
          </p:cNvSpPr>
          <p:nvPr>
            <p:ph idx="1"/>
          </p:nvPr>
        </p:nvSpPr>
        <p:spPr>
          <a:xfrm>
            <a:off x="457200" y="1600200"/>
            <a:ext cx="8229600" cy="5043509"/>
          </a:xfrm>
        </p:spPr>
        <p:txBody>
          <a:bodyPr>
            <a:normAutofit fontScale="85000" lnSpcReduction="20000"/>
          </a:bodyPr>
          <a:lstStyle/>
          <a:p>
            <a:r>
              <a:rPr lang="en-US" dirty="0" smtClean="0"/>
              <a:t>If a parent process has created multiple children, it is not possible to wait() for the completion of a specific child; we can only wait for the next child that terminates.</a:t>
            </a:r>
          </a:p>
          <a:p>
            <a:r>
              <a:rPr lang="en-US" dirty="0" smtClean="0"/>
              <a:t>If no child has yet terminated, wait() always blocks. Sometimes, it would be preferable to perform a </a:t>
            </a:r>
            <a:r>
              <a:rPr lang="en-US" dirty="0" err="1" smtClean="0"/>
              <a:t>nonblocking</a:t>
            </a:r>
            <a:r>
              <a:rPr lang="en-US" dirty="0" smtClean="0"/>
              <a:t> wait so that if no child has yet terminated, we obtain an immediate indication of this fact.</a:t>
            </a:r>
          </a:p>
          <a:p>
            <a:r>
              <a:rPr lang="en-US" dirty="0" smtClean="0"/>
              <a:t>Using wait(), we can find out only about children that have terminated. It is not possible to be notified when a child is stopped by a signal (such as SIGSTOP or SIGTTIN) or when a stopped child is resumed by delivery of a SIGCONT signal.</a:t>
            </a:r>
            <a:endParaRPr lang="ru-R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waitpid</a:t>
            </a:r>
            <a:r>
              <a:rPr lang="en-US" b="1" dirty="0" smtClean="0"/>
              <a:t>() </a:t>
            </a:r>
            <a:r>
              <a:rPr lang="en-US" dirty="0" smtClean="0"/>
              <a:t>system call</a:t>
            </a:r>
            <a:endParaRPr lang="ru-RU" dirty="0"/>
          </a:p>
        </p:txBody>
      </p:sp>
      <p:sp>
        <p:nvSpPr>
          <p:cNvPr id="3" name="Содержимое 2"/>
          <p:cNvSpPr>
            <a:spLocks noGrp="1"/>
          </p:cNvSpPr>
          <p:nvPr>
            <p:ph idx="1"/>
          </p:nvPr>
        </p:nvSpPr>
        <p:spPr>
          <a:xfrm>
            <a:off x="457200" y="2928934"/>
            <a:ext cx="8229600" cy="3643338"/>
          </a:xfrm>
        </p:spPr>
        <p:txBody>
          <a:bodyPr>
            <a:normAutofit fontScale="85000" lnSpcReduction="20000"/>
          </a:bodyPr>
          <a:lstStyle/>
          <a:p>
            <a:r>
              <a:rPr lang="en-US" dirty="0" smtClean="0"/>
              <a:t>If </a:t>
            </a:r>
            <a:r>
              <a:rPr lang="en-US" dirty="0" err="1" smtClean="0"/>
              <a:t>pid</a:t>
            </a:r>
            <a:r>
              <a:rPr lang="en-US" dirty="0" smtClean="0"/>
              <a:t> is greater than 0, wait for the child whose process ID equals </a:t>
            </a:r>
            <a:r>
              <a:rPr lang="en-US" dirty="0" err="1" smtClean="0"/>
              <a:t>pid</a:t>
            </a:r>
            <a:r>
              <a:rPr lang="en-US" dirty="0" smtClean="0"/>
              <a:t>.</a:t>
            </a:r>
          </a:p>
          <a:p>
            <a:r>
              <a:rPr lang="en-US" dirty="0" smtClean="0"/>
              <a:t>If </a:t>
            </a:r>
            <a:r>
              <a:rPr lang="en-US" dirty="0" err="1" smtClean="0"/>
              <a:t>pid</a:t>
            </a:r>
            <a:r>
              <a:rPr lang="en-US" dirty="0" smtClean="0"/>
              <a:t> equals 0, wait for any child in the same process group as the caller (parent).</a:t>
            </a:r>
          </a:p>
          <a:p>
            <a:r>
              <a:rPr lang="en-US" dirty="0" smtClean="0"/>
              <a:t>If </a:t>
            </a:r>
            <a:r>
              <a:rPr lang="en-US" dirty="0" err="1" smtClean="0"/>
              <a:t>pid</a:t>
            </a:r>
            <a:r>
              <a:rPr lang="en-US" dirty="0" smtClean="0"/>
              <a:t> is less than –1, wait for any child whose process group identifier equals the absolute value of </a:t>
            </a:r>
            <a:r>
              <a:rPr lang="en-US" dirty="0" err="1" smtClean="0"/>
              <a:t>pid</a:t>
            </a:r>
            <a:r>
              <a:rPr lang="en-US" dirty="0" smtClean="0"/>
              <a:t>.</a:t>
            </a:r>
          </a:p>
          <a:p>
            <a:r>
              <a:rPr lang="en-US" dirty="0" smtClean="0"/>
              <a:t>If </a:t>
            </a:r>
            <a:r>
              <a:rPr lang="en-US" dirty="0" err="1" smtClean="0"/>
              <a:t>pid</a:t>
            </a:r>
            <a:r>
              <a:rPr lang="en-US" dirty="0" smtClean="0"/>
              <a:t> equals –1, wait for any child. The call wait(&amp;status) is equivalent to the call </a:t>
            </a:r>
            <a:r>
              <a:rPr lang="en-US" dirty="0" err="1" smtClean="0"/>
              <a:t>waitpid</a:t>
            </a:r>
            <a:r>
              <a:rPr lang="en-US" dirty="0" smtClean="0"/>
              <a:t>(–1, &amp;status, 0).</a:t>
            </a:r>
            <a:endParaRPr lang="ru-RU" dirty="0"/>
          </a:p>
        </p:txBody>
      </p:sp>
      <p:pic>
        <p:nvPicPr>
          <p:cNvPr id="1026" name="Picture 2"/>
          <p:cNvPicPr>
            <a:picLocks noChangeAspect="1" noChangeArrowheads="1"/>
          </p:cNvPicPr>
          <p:nvPr/>
        </p:nvPicPr>
        <p:blipFill>
          <a:blip r:embed="rId2"/>
          <a:srcRect/>
          <a:stretch>
            <a:fillRect/>
          </a:stretch>
        </p:blipFill>
        <p:spPr bwMode="auto">
          <a:xfrm>
            <a:off x="357158" y="1285859"/>
            <a:ext cx="8572560" cy="1632869"/>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dirty="0" smtClean="0"/>
              <a:t>options</a:t>
            </a:r>
            <a:r>
              <a:rPr lang="en-US" dirty="0" smtClean="0"/>
              <a:t> argument</a:t>
            </a:r>
            <a:endParaRPr lang="ru-RU" dirty="0"/>
          </a:p>
        </p:txBody>
      </p:sp>
      <p:sp>
        <p:nvSpPr>
          <p:cNvPr id="3" name="Содержимое 2"/>
          <p:cNvSpPr>
            <a:spLocks noGrp="1"/>
          </p:cNvSpPr>
          <p:nvPr>
            <p:ph idx="1"/>
          </p:nvPr>
        </p:nvSpPr>
        <p:spPr/>
        <p:txBody>
          <a:bodyPr>
            <a:normAutofit fontScale="92500" lnSpcReduction="10000"/>
          </a:bodyPr>
          <a:lstStyle/>
          <a:p>
            <a:r>
              <a:rPr lang="en-US" b="1" dirty="0" smtClean="0"/>
              <a:t>WUNTRACED</a:t>
            </a:r>
            <a:r>
              <a:rPr lang="en-US" dirty="0" smtClean="0"/>
              <a:t> - In addition to returning information about terminated children, also return information when a child is stopped by a signal.</a:t>
            </a:r>
          </a:p>
          <a:p>
            <a:r>
              <a:rPr lang="en-US" b="1" dirty="0" smtClean="0"/>
              <a:t>WCONTINUED</a:t>
            </a:r>
            <a:r>
              <a:rPr lang="en-US" dirty="0" smtClean="0"/>
              <a:t> - Also return status information about stopped children that have been resumed by delivery of a SIGCONT signal.</a:t>
            </a:r>
          </a:p>
          <a:p>
            <a:r>
              <a:rPr lang="en-US" b="1" dirty="0" smtClean="0"/>
              <a:t>WNOHANG</a:t>
            </a:r>
            <a:r>
              <a:rPr lang="en-US" dirty="0" smtClean="0"/>
              <a:t> - If no child specified by </a:t>
            </a:r>
            <a:r>
              <a:rPr lang="en-US" dirty="0" err="1" smtClean="0"/>
              <a:t>pid</a:t>
            </a:r>
            <a:r>
              <a:rPr lang="en-US" dirty="0" smtClean="0"/>
              <a:t> has yet changed state, then return immediately, instead of blocking</a:t>
            </a:r>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dirty="0" smtClean="0"/>
              <a:t>status</a:t>
            </a:r>
            <a:r>
              <a:rPr lang="en-US" dirty="0" smtClean="0"/>
              <a:t> value</a:t>
            </a:r>
            <a:endParaRPr lang="ru-RU" dirty="0"/>
          </a:p>
        </p:txBody>
      </p:sp>
      <p:sp>
        <p:nvSpPr>
          <p:cNvPr id="3" name="Содержимое 2"/>
          <p:cNvSpPr>
            <a:spLocks noGrp="1"/>
          </p:cNvSpPr>
          <p:nvPr>
            <p:ph idx="1"/>
          </p:nvPr>
        </p:nvSpPr>
        <p:spPr>
          <a:xfrm>
            <a:off x="457200" y="1600200"/>
            <a:ext cx="8229600" cy="4829196"/>
          </a:xfrm>
        </p:spPr>
        <p:txBody>
          <a:bodyPr>
            <a:normAutofit lnSpcReduction="10000"/>
          </a:bodyPr>
          <a:lstStyle/>
          <a:p>
            <a:r>
              <a:rPr lang="en-US" dirty="0" smtClean="0"/>
              <a:t>The child terminated by calling _exit() (or exit()), specifying an integer exit status.</a:t>
            </a:r>
          </a:p>
          <a:p>
            <a:r>
              <a:rPr lang="en-US" dirty="0" smtClean="0"/>
              <a:t>The child was terminated by the delivery of an unhandled signal.</a:t>
            </a:r>
          </a:p>
          <a:p>
            <a:r>
              <a:rPr lang="en-US" dirty="0" smtClean="0"/>
              <a:t>The child was stopped by a signal, and </a:t>
            </a:r>
            <a:r>
              <a:rPr lang="en-US" dirty="0" err="1" smtClean="0"/>
              <a:t>waitpid</a:t>
            </a:r>
            <a:r>
              <a:rPr lang="en-US" dirty="0" smtClean="0"/>
              <a:t>() was called with the WUNTRACED flag.</a:t>
            </a:r>
          </a:p>
          <a:p>
            <a:r>
              <a:rPr lang="en-US" dirty="0" smtClean="0"/>
              <a:t>The child was resumed by a SIGCONT signal, and </a:t>
            </a:r>
            <a:r>
              <a:rPr lang="en-US" dirty="0" err="1" smtClean="0"/>
              <a:t>waitpid</a:t>
            </a:r>
            <a:r>
              <a:rPr lang="en-US" dirty="0" smtClean="0"/>
              <a:t>() was called with the WCONTINUED flag.</a:t>
            </a:r>
            <a:endParaRPr lang="ru-R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Value returned in the status argument of wait() and </a:t>
            </a:r>
            <a:r>
              <a:rPr lang="en-US" dirty="0" err="1" smtClean="0"/>
              <a:t>waitpid</a:t>
            </a:r>
            <a:r>
              <a:rPr lang="en-US" dirty="0" smtClean="0"/>
              <a:t>()</a:t>
            </a:r>
            <a:endParaRPr lang="ru-RU" dirty="0"/>
          </a:p>
        </p:txBody>
      </p:sp>
      <p:pic>
        <p:nvPicPr>
          <p:cNvPr id="2050" name="Picture 2"/>
          <p:cNvPicPr>
            <a:picLocks noGrp="1" noChangeAspect="1" noChangeArrowheads="1"/>
          </p:cNvPicPr>
          <p:nvPr>
            <p:ph idx="1"/>
          </p:nvPr>
        </p:nvPicPr>
        <p:blipFill>
          <a:blip r:embed="rId2"/>
          <a:srcRect/>
          <a:stretch>
            <a:fillRect/>
          </a:stretch>
        </p:blipFill>
        <p:spPr bwMode="auto">
          <a:xfrm>
            <a:off x="1" y="2000240"/>
            <a:ext cx="9144000" cy="389931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Creating a New Process: </a:t>
            </a:r>
            <a:r>
              <a:rPr lang="en-US" b="1" dirty="0" smtClean="0"/>
              <a:t>fork()</a:t>
            </a:r>
            <a:endParaRPr lang="ru-RU" dirty="0"/>
          </a:p>
        </p:txBody>
      </p:sp>
      <p:pic>
        <p:nvPicPr>
          <p:cNvPr id="2050" name="Picture 2"/>
          <p:cNvPicPr>
            <a:picLocks noGrp="1" noChangeAspect="1" noChangeArrowheads="1"/>
          </p:cNvPicPr>
          <p:nvPr>
            <p:ph idx="1"/>
          </p:nvPr>
        </p:nvPicPr>
        <p:blipFill>
          <a:blip r:embed="rId2"/>
          <a:srcRect/>
          <a:stretch>
            <a:fillRect/>
          </a:stretch>
        </p:blipFill>
        <p:spPr bwMode="auto">
          <a:xfrm>
            <a:off x="428596" y="1571612"/>
            <a:ext cx="8229600" cy="1893284"/>
          </a:xfrm>
          <a:prstGeom prst="rect">
            <a:avLst/>
          </a:prstGeom>
          <a:noFill/>
          <a:ln w="9525">
            <a:noFill/>
            <a:miter lim="800000"/>
            <a:headEnd/>
            <a:tailEnd/>
          </a:ln>
          <a:effectLst/>
        </p:spPr>
      </p:pic>
      <p:sp>
        <p:nvSpPr>
          <p:cNvPr id="5" name="Содержимое 2"/>
          <p:cNvSpPr txBox="1">
            <a:spLocks/>
          </p:cNvSpPr>
          <p:nvPr/>
        </p:nvSpPr>
        <p:spPr>
          <a:xfrm>
            <a:off x="457200" y="3929066"/>
            <a:ext cx="8229600" cy="219709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two processes are executing the same program text, but they have separate copies of the stack, data, and heap segments.</a:t>
            </a: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Set of macros for </a:t>
            </a:r>
            <a:r>
              <a:rPr lang="en-US" i="1" dirty="0" smtClean="0"/>
              <a:t>status</a:t>
            </a:r>
            <a:r>
              <a:rPr lang="en-US" dirty="0" smtClean="0"/>
              <a:t> value</a:t>
            </a:r>
            <a:endParaRPr lang="ru-RU" dirty="0"/>
          </a:p>
        </p:txBody>
      </p:sp>
      <p:sp>
        <p:nvSpPr>
          <p:cNvPr id="3" name="Содержимое 2"/>
          <p:cNvSpPr>
            <a:spLocks noGrp="1"/>
          </p:cNvSpPr>
          <p:nvPr>
            <p:ph idx="1"/>
          </p:nvPr>
        </p:nvSpPr>
        <p:spPr/>
        <p:txBody>
          <a:bodyPr>
            <a:normAutofit fontScale="92500" lnSpcReduction="10000"/>
          </a:bodyPr>
          <a:lstStyle/>
          <a:p>
            <a:r>
              <a:rPr lang="en-US" b="1" dirty="0" smtClean="0"/>
              <a:t>WIFEXITED(status) </a:t>
            </a:r>
            <a:r>
              <a:rPr lang="en-US" dirty="0" smtClean="0"/>
              <a:t>- This macro returns true if the child process exited normally. In this case, the macro WEXITSTATUS(status) returns the exit status of the child process.</a:t>
            </a:r>
          </a:p>
          <a:p>
            <a:r>
              <a:rPr lang="en-US" b="1" dirty="0" smtClean="0"/>
              <a:t>WIFSIGNALED(status) </a:t>
            </a:r>
            <a:r>
              <a:rPr lang="en-US" dirty="0" smtClean="0"/>
              <a:t>- This macro returns true if the child process was killed by a signal.</a:t>
            </a:r>
          </a:p>
          <a:p>
            <a:r>
              <a:rPr lang="en-US" b="1" dirty="0" smtClean="0"/>
              <a:t>WIFSTOPPED(status) </a:t>
            </a:r>
            <a:r>
              <a:rPr lang="en-US" dirty="0" smtClean="0"/>
              <a:t>- This macro returns true if the child process was stopped by a signal.</a:t>
            </a:r>
          </a:p>
          <a:p>
            <a:r>
              <a:rPr lang="en-US" b="1" dirty="0" smtClean="0"/>
              <a:t>WIFCONTINUED(status) </a:t>
            </a:r>
            <a:r>
              <a:rPr lang="en-US" dirty="0" smtClean="0"/>
              <a:t>- This macro returns true if the child was resumed by delivery of SIGCONT.</a:t>
            </a:r>
            <a:endParaRPr lang="ru-RU"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Displaying the status value returned by wait()</a:t>
            </a:r>
            <a:endParaRPr lang="ru-RU" dirty="0"/>
          </a:p>
        </p:txBody>
      </p:sp>
      <p:pic>
        <p:nvPicPr>
          <p:cNvPr id="3074" name="Picture 2"/>
          <p:cNvPicPr>
            <a:picLocks noGrp="1" noChangeAspect="1" noChangeArrowheads="1"/>
          </p:cNvPicPr>
          <p:nvPr>
            <p:ph idx="1"/>
          </p:nvPr>
        </p:nvPicPr>
        <p:blipFill>
          <a:blip r:embed="rId2"/>
          <a:srcRect/>
          <a:stretch>
            <a:fillRect/>
          </a:stretch>
        </p:blipFill>
        <p:spPr bwMode="auto">
          <a:xfrm>
            <a:off x="357158" y="2000240"/>
            <a:ext cx="8756856" cy="3500462"/>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285720" y="928669"/>
            <a:ext cx="8625307" cy="4879797"/>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229600" cy="1143000"/>
          </a:xfrm>
        </p:spPr>
        <p:txBody>
          <a:bodyPr/>
          <a:lstStyle/>
          <a:p>
            <a:r>
              <a:rPr lang="en-US" b="1" dirty="0" smtClean="0"/>
              <a:t>wait3() and wait4() </a:t>
            </a:r>
            <a:r>
              <a:rPr lang="en-US" dirty="0" smtClean="0"/>
              <a:t>system calls</a:t>
            </a:r>
            <a:endParaRPr lang="ru-RU" dirty="0"/>
          </a:p>
        </p:txBody>
      </p:sp>
      <p:sp>
        <p:nvSpPr>
          <p:cNvPr id="3" name="Содержимое 2"/>
          <p:cNvSpPr>
            <a:spLocks noGrp="1"/>
          </p:cNvSpPr>
          <p:nvPr>
            <p:ph idx="1"/>
          </p:nvPr>
        </p:nvSpPr>
        <p:spPr>
          <a:xfrm>
            <a:off x="500034" y="1214422"/>
            <a:ext cx="8143932" cy="2428892"/>
          </a:xfrm>
        </p:spPr>
        <p:txBody>
          <a:bodyPr>
            <a:normAutofit fontScale="92500" lnSpcReduction="20000"/>
          </a:bodyPr>
          <a:lstStyle/>
          <a:p>
            <a:r>
              <a:rPr lang="en-US" dirty="0" smtClean="0"/>
              <a:t>Return resource usage information about the terminated child in the structure pointed to by the </a:t>
            </a:r>
            <a:r>
              <a:rPr lang="en-US" dirty="0" err="1" smtClean="0"/>
              <a:t>rusage</a:t>
            </a:r>
            <a:r>
              <a:rPr lang="en-US" dirty="0" smtClean="0"/>
              <a:t> argument. </a:t>
            </a:r>
          </a:p>
          <a:p>
            <a:r>
              <a:rPr lang="en-US" dirty="0" smtClean="0"/>
              <a:t>This information includes the amount of CPU time used by the process and memory management statistics.</a:t>
            </a:r>
            <a:endParaRPr lang="ru-RU" dirty="0"/>
          </a:p>
        </p:txBody>
      </p:sp>
      <p:pic>
        <p:nvPicPr>
          <p:cNvPr id="5122" name="Picture 2"/>
          <p:cNvPicPr>
            <a:picLocks noChangeAspect="1" noChangeArrowheads="1"/>
          </p:cNvPicPr>
          <p:nvPr/>
        </p:nvPicPr>
        <p:blipFill>
          <a:blip r:embed="rId2"/>
          <a:srcRect/>
          <a:stretch>
            <a:fillRect/>
          </a:stretch>
        </p:blipFill>
        <p:spPr bwMode="auto">
          <a:xfrm>
            <a:off x="177996" y="3643314"/>
            <a:ext cx="8695025" cy="2286016"/>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wait3(), wait4(), and </a:t>
            </a:r>
            <a:r>
              <a:rPr lang="en-US" b="1" dirty="0" err="1" smtClean="0"/>
              <a:t>waitpid</a:t>
            </a:r>
            <a:r>
              <a:rPr lang="en-US" b="1" dirty="0" smtClean="0"/>
              <a:t>()</a:t>
            </a:r>
            <a:endParaRPr lang="ru-RU" dirty="0"/>
          </a:p>
        </p:txBody>
      </p:sp>
      <p:sp>
        <p:nvSpPr>
          <p:cNvPr id="3" name="Содержимое 2"/>
          <p:cNvSpPr>
            <a:spLocks noGrp="1"/>
          </p:cNvSpPr>
          <p:nvPr>
            <p:ph idx="1"/>
          </p:nvPr>
        </p:nvSpPr>
        <p:spPr/>
        <p:txBody>
          <a:bodyPr/>
          <a:lstStyle/>
          <a:p>
            <a:r>
              <a:rPr lang="en-US" b="1" dirty="0" smtClean="0"/>
              <a:t>wait3() </a:t>
            </a:r>
            <a:r>
              <a:rPr lang="en-US" dirty="0" smtClean="0"/>
              <a:t>is equivalent to the following</a:t>
            </a:r>
          </a:p>
          <a:p>
            <a:pPr>
              <a:buNone/>
            </a:pPr>
            <a:r>
              <a:rPr lang="en-US" dirty="0" err="1" smtClean="0"/>
              <a:t>waitpid</a:t>
            </a:r>
            <a:r>
              <a:rPr lang="en-US" dirty="0" smtClean="0"/>
              <a:t>() call:</a:t>
            </a:r>
          </a:p>
          <a:p>
            <a:pPr>
              <a:buNone/>
            </a:pPr>
            <a:endParaRPr lang="en-US" dirty="0" smtClean="0"/>
          </a:p>
          <a:p>
            <a:pPr>
              <a:buNone/>
            </a:pPr>
            <a:endParaRPr lang="en-US" dirty="0" smtClean="0"/>
          </a:p>
          <a:p>
            <a:r>
              <a:rPr lang="en-US" b="1" dirty="0" smtClean="0"/>
              <a:t>wait4() </a:t>
            </a:r>
            <a:r>
              <a:rPr lang="en-US" dirty="0" smtClean="0"/>
              <a:t>is equivalent to the following:</a:t>
            </a:r>
            <a:endParaRPr lang="ru-RU" dirty="0"/>
          </a:p>
        </p:txBody>
      </p:sp>
      <p:pic>
        <p:nvPicPr>
          <p:cNvPr id="6147" name="Picture 3"/>
          <p:cNvPicPr>
            <a:picLocks noChangeAspect="1" noChangeArrowheads="1"/>
          </p:cNvPicPr>
          <p:nvPr/>
        </p:nvPicPr>
        <p:blipFill>
          <a:blip r:embed="rId2"/>
          <a:srcRect/>
          <a:stretch>
            <a:fillRect/>
          </a:stretch>
        </p:blipFill>
        <p:spPr bwMode="auto">
          <a:xfrm>
            <a:off x="1785918" y="2857496"/>
            <a:ext cx="5973694" cy="871542"/>
          </a:xfrm>
          <a:prstGeom prst="rect">
            <a:avLst/>
          </a:prstGeom>
          <a:noFill/>
          <a:ln w="9525">
            <a:noFill/>
            <a:miter lim="800000"/>
            <a:headEnd/>
            <a:tailEnd/>
          </a:ln>
          <a:effectLst/>
        </p:spPr>
      </p:pic>
      <p:pic>
        <p:nvPicPr>
          <p:cNvPr id="6149" name="Picture 5"/>
          <p:cNvPicPr>
            <a:picLocks noChangeAspect="1" noChangeArrowheads="1"/>
          </p:cNvPicPr>
          <p:nvPr/>
        </p:nvPicPr>
        <p:blipFill>
          <a:blip r:embed="rId3"/>
          <a:srcRect/>
          <a:stretch>
            <a:fillRect/>
          </a:stretch>
        </p:blipFill>
        <p:spPr bwMode="auto">
          <a:xfrm>
            <a:off x="1714480" y="4714884"/>
            <a:ext cx="5929354" cy="973476"/>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Orphans</a:t>
            </a:r>
            <a:endParaRPr lang="ru-RU" dirty="0"/>
          </a:p>
        </p:txBody>
      </p:sp>
      <p:sp>
        <p:nvSpPr>
          <p:cNvPr id="3" name="Содержимое 2"/>
          <p:cNvSpPr>
            <a:spLocks noGrp="1"/>
          </p:cNvSpPr>
          <p:nvPr>
            <p:ph idx="1"/>
          </p:nvPr>
        </p:nvSpPr>
        <p:spPr/>
        <p:txBody>
          <a:bodyPr/>
          <a:lstStyle/>
          <a:p>
            <a:r>
              <a:rPr lang="en-US" b="1" dirty="0" smtClean="0"/>
              <a:t>Who becomes the parent of an orphaned child? </a:t>
            </a:r>
            <a:r>
              <a:rPr lang="en-US" dirty="0" smtClean="0"/>
              <a:t>The orphaned child is adopted by init, the ancestor of all processes, whose process ID is 1. In other words, after a child’s parent terminates, a call to </a:t>
            </a:r>
            <a:r>
              <a:rPr lang="en-US" dirty="0" err="1" smtClean="0"/>
              <a:t>getppid</a:t>
            </a:r>
            <a:r>
              <a:rPr lang="en-US" dirty="0" smtClean="0"/>
              <a:t>() will return the value 1.</a:t>
            </a:r>
          </a:p>
          <a:p>
            <a:endParaRPr lang="ru-RU"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Zombies</a:t>
            </a:r>
            <a:endParaRPr lang="ru-RU" b="1" dirty="0"/>
          </a:p>
        </p:txBody>
      </p:sp>
      <p:sp>
        <p:nvSpPr>
          <p:cNvPr id="3" name="Содержимое 2"/>
          <p:cNvSpPr>
            <a:spLocks noGrp="1"/>
          </p:cNvSpPr>
          <p:nvPr>
            <p:ph idx="1"/>
          </p:nvPr>
        </p:nvSpPr>
        <p:spPr>
          <a:xfrm>
            <a:off x="457200" y="1600200"/>
            <a:ext cx="8229600" cy="4829195"/>
          </a:xfrm>
        </p:spPr>
        <p:txBody>
          <a:bodyPr>
            <a:normAutofit fontScale="77500" lnSpcReduction="20000"/>
          </a:bodyPr>
          <a:lstStyle/>
          <a:p>
            <a:r>
              <a:rPr lang="en-US" b="1" dirty="0" smtClean="0"/>
              <a:t>What happens to a child that terminates before its parent has had a chance to perform a wait()? </a:t>
            </a:r>
          </a:p>
          <a:p>
            <a:r>
              <a:rPr lang="en-US" dirty="0" smtClean="0"/>
              <a:t>The point here is that, although the child has finished its work, the parent should still be permitted to perform a wait() at some later time to determine how the child terminated. The kernel deals with this situation by turning the child into a zombie. </a:t>
            </a:r>
          </a:p>
          <a:p>
            <a:r>
              <a:rPr lang="en-US" dirty="0" smtClean="0"/>
              <a:t>This means that most of the resources held by the child are released back to the system to be reused by other processes.</a:t>
            </a:r>
          </a:p>
          <a:p>
            <a:r>
              <a:rPr lang="en-US" dirty="0" smtClean="0"/>
              <a:t>The only part of the process that remains is an entry in the kernel’s process table recording (among other things) the child’s process ID, termination status, and resource usage statistics</a:t>
            </a:r>
            <a:endParaRPr lang="ru-RU"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28604"/>
            <a:ext cx="8229600" cy="5697559"/>
          </a:xfrm>
        </p:spPr>
        <p:txBody>
          <a:bodyPr>
            <a:normAutofit fontScale="85000" lnSpcReduction="20000"/>
          </a:bodyPr>
          <a:lstStyle/>
          <a:p>
            <a:r>
              <a:rPr lang="en-US" dirty="0" smtClean="0"/>
              <a:t>A zombie process can’t be killed by a signal, not even the (silver bullet) SIGKILL. This ensures that the parent can always eventually perform a wait().</a:t>
            </a:r>
          </a:p>
          <a:p>
            <a:r>
              <a:rPr lang="en-US" dirty="0" smtClean="0"/>
              <a:t>When the parent does perform a wait(), the kernel removes the zombie.</a:t>
            </a:r>
          </a:p>
          <a:p>
            <a:r>
              <a:rPr lang="en-US" dirty="0" smtClean="0"/>
              <a:t>If the parent terminates without doing a wait(), then the init process adopts the child and automatically performs a wait(), thus removing the zombie process from the system.</a:t>
            </a:r>
          </a:p>
          <a:p>
            <a:r>
              <a:rPr lang="en-US" dirty="0" smtClean="0"/>
              <a:t>If a parent creates a child, but fails to perform a wait(), then an entry for the zombie child will be maintained indefinitely in the kernel’s process table.</a:t>
            </a:r>
          </a:p>
          <a:p>
            <a:r>
              <a:rPr lang="en-US" dirty="0" smtClean="0"/>
              <a:t>If a large number of such zombie children are created, they will eventually fill the kernel process table, preventing the creation of new processes.</a:t>
            </a:r>
            <a:endParaRPr lang="ru-RU"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Creating a zombie child process</a:t>
            </a:r>
            <a:endParaRPr lang="ru-RU" dirty="0"/>
          </a:p>
        </p:txBody>
      </p:sp>
      <p:pic>
        <p:nvPicPr>
          <p:cNvPr id="7170" name="Picture 2"/>
          <p:cNvPicPr>
            <a:picLocks noGrp="1" noChangeAspect="1" noChangeArrowheads="1"/>
          </p:cNvPicPr>
          <p:nvPr>
            <p:ph idx="1"/>
          </p:nvPr>
        </p:nvPicPr>
        <p:blipFill>
          <a:blip r:embed="rId2"/>
          <a:srcRect/>
          <a:stretch>
            <a:fillRect/>
          </a:stretch>
        </p:blipFill>
        <p:spPr bwMode="auto">
          <a:xfrm>
            <a:off x="582050" y="1357298"/>
            <a:ext cx="8189708" cy="5143536"/>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0" y="785795"/>
            <a:ext cx="8949826" cy="464347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How to distinguish two processes?</a:t>
            </a:r>
            <a:endParaRPr lang="ru-RU" dirty="0"/>
          </a:p>
        </p:txBody>
      </p:sp>
      <p:sp>
        <p:nvSpPr>
          <p:cNvPr id="3" name="Содержимое 2"/>
          <p:cNvSpPr>
            <a:spLocks noGrp="1"/>
          </p:cNvSpPr>
          <p:nvPr>
            <p:ph idx="1"/>
          </p:nvPr>
        </p:nvSpPr>
        <p:spPr/>
        <p:txBody>
          <a:bodyPr/>
          <a:lstStyle/>
          <a:p>
            <a:r>
              <a:rPr lang="en-US" dirty="0" smtClean="0"/>
              <a:t>For the parent, </a:t>
            </a:r>
            <a:r>
              <a:rPr lang="en-US" b="1" dirty="0" smtClean="0"/>
              <a:t>fork() </a:t>
            </a:r>
            <a:r>
              <a:rPr lang="en-US" dirty="0" smtClean="0"/>
              <a:t>returns the process ID of the newly created child. This is useful because the parent may create, and thus need to track, several children (via wait() or one of its relatives). </a:t>
            </a:r>
          </a:p>
          <a:p>
            <a:r>
              <a:rPr lang="en-US" dirty="0" smtClean="0"/>
              <a:t>For the child, </a:t>
            </a:r>
            <a:r>
              <a:rPr lang="en-US" b="1" dirty="0" smtClean="0"/>
              <a:t>fork() </a:t>
            </a:r>
            <a:r>
              <a:rPr lang="en-US" dirty="0" smtClean="0"/>
              <a:t>returns 0.</a:t>
            </a:r>
            <a:endParaRPr lang="ru-RU"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Output</a:t>
            </a:r>
            <a:endParaRPr lang="ru-RU" dirty="0"/>
          </a:p>
        </p:txBody>
      </p:sp>
      <p:pic>
        <p:nvPicPr>
          <p:cNvPr id="9218" name="Picture 2"/>
          <p:cNvPicPr>
            <a:picLocks noGrp="1" noChangeAspect="1" noChangeArrowheads="1"/>
          </p:cNvPicPr>
          <p:nvPr>
            <p:ph idx="1"/>
          </p:nvPr>
        </p:nvPicPr>
        <p:blipFill>
          <a:blip r:embed="rId2"/>
          <a:srcRect/>
          <a:stretch>
            <a:fillRect/>
          </a:stretch>
        </p:blipFill>
        <p:spPr bwMode="auto">
          <a:xfrm>
            <a:off x="214282" y="1714488"/>
            <a:ext cx="8685356" cy="235745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General structure</a:t>
            </a:r>
            <a:endParaRPr lang="ru-RU" dirty="0"/>
          </a:p>
        </p:txBody>
      </p:sp>
      <p:pic>
        <p:nvPicPr>
          <p:cNvPr id="3074" name="Picture 2"/>
          <p:cNvPicPr>
            <a:picLocks noGrp="1" noChangeAspect="1" noChangeArrowheads="1"/>
          </p:cNvPicPr>
          <p:nvPr>
            <p:ph idx="1"/>
          </p:nvPr>
        </p:nvPicPr>
        <p:blipFill>
          <a:blip r:embed="rId2"/>
          <a:srcRect/>
          <a:stretch>
            <a:fillRect/>
          </a:stretch>
        </p:blipFill>
        <p:spPr bwMode="auto">
          <a:xfrm>
            <a:off x="214282" y="1928802"/>
            <a:ext cx="8554660" cy="343774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fork()</a:t>
            </a:r>
            <a:endParaRPr lang="ru-RU" dirty="0"/>
          </a:p>
        </p:txBody>
      </p:sp>
      <p:pic>
        <p:nvPicPr>
          <p:cNvPr id="4098" name="Picture 2"/>
          <p:cNvPicPr>
            <a:picLocks noGrp="1" noChangeAspect="1" noChangeArrowheads="1"/>
          </p:cNvPicPr>
          <p:nvPr>
            <p:ph idx="1"/>
          </p:nvPr>
        </p:nvPicPr>
        <p:blipFill>
          <a:blip r:embed="rId2"/>
          <a:srcRect/>
          <a:stretch>
            <a:fillRect/>
          </a:stretch>
        </p:blipFill>
        <p:spPr bwMode="auto">
          <a:xfrm>
            <a:off x="785786" y="1142984"/>
            <a:ext cx="7711596" cy="550072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33594" y="785794"/>
            <a:ext cx="9010406" cy="214314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214414" y="4214818"/>
            <a:ext cx="7428063" cy="1643074"/>
          </a:xfrm>
          <a:prstGeom prst="rect">
            <a:avLst/>
          </a:prstGeom>
          <a:noFill/>
          <a:ln w="9525">
            <a:noFill/>
            <a:miter lim="800000"/>
            <a:headEnd/>
            <a:tailEnd/>
          </a:ln>
          <a:effectLst/>
        </p:spPr>
      </p:pic>
      <p:sp>
        <p:nvSpPr>
          <p:cNvPr id="6" name="Заголовок 1"/>
          <p:cNvSpPr>
            <a:spLocks noGrp="1"/>
          </p:cNvSpPr>
          <p:nvPr>
            <p:ph type="title"/>
          </p:nvPr>
        </p:nvSpPr>
        <p:spPr>
          <a:xfrm>
            <a:off x="500034" y="3286124"/>
            <a:ext cx="8229600" cy="1143000"/>
          </a:xfrm>
        </p:spPr>
        <p:txBody>
          <a:bodyPr/>
          <a:lstStyle/>
          <a:p>
            <a:r>
              <a:rPr lang="en-US" dirty="0" smtClean="0"/>
              <a:t>Output</a:t>
            </a: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TotalTime>
  <Words>1784</Words>
  <PresentationFormat>Экран (4:3)</PresentationFormat>
  <Paragraphs>140</Paragraphs>
  <Slides>60</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60</vt:i4>
      </vt:variant>
    </vt:vector>
  </HeadingPairs>
  <TitlesOfParts>
    <vt:vector size="61" baseType="lpstr">
      <vt:lpstr>Тема Office</vt:lpstr>
      <vt:lpstr> System programming  Lecture 3  Processes  Part 2  </vt:lpstr>
      <vt:lpstr>Main system calls</vt:lpstr>
      <vt:lpstr>Слайд 3</vt:lpstr>
      <vt:lpstr>Process creation</vt:lpstr>
      <vt:lpstr>Creating a New Process: fork()</vt:lpstr>
      <vt:lpstr>How to distinguish two processes?</vt:lpstr>
      <vt:lpstr>General structure</vt:lpstr>
      <vt:lpstr>Using fork()</vt:lpstr>
      <vt:lpstr>Output</vt:lpstr>
      <vt:lpstr>File sharing between parent and child (sharing of file offset and open file status flags )</vt:lpstr>
      <vt:lpstr>Слайд 11</vt:lpstr>
      <vt:lpstr>Слайд 12</vt:lpstr>
      <vt:lpstr>Output</vt:lpstr>
      <vt:lpstr>Memory Semantics of fork()</vt:lpstr>
      <vt:lpstr>Copy-on-write technique</vt:lpstr>
      <vt:lpstr>Process’s memory footprint</vt:lpstr>
      <vt:lpstr>Calling a function without changing the parent process’s memory footprint</vt:lpstr>
      <vt:lpstr>Main idea</vt:lpstr>
      <vt:lpstr>Race conditions after fork()</vt:lpstr>
      <vt:lpstr>Parent and child race to write a message after fork()</vt:lpstr>
      <vt:lpstr>Main idea</vt:lpstr>
      <vt:lpstr>Process termination</vt:lpstr>
      <vt:lpstr>Two ways of process termination</vt:lpstr>
      <vt:lpstr>_exit() system call</vt:lpstr>
      <vt:lpstr>exit() library function</vt:lpstr>
      <vt:lpstr>Details of Process Termination</vt:lpstr>
      <vt:lpstr>Exit Handlers</vt:lpstr>
      <vt:lpstr>Registering exit handlers with atexit()</vt:lpstr>
      <vt:lpstr>Limitations of atexit()</vt:lpstr>
      <vt:lpstr>Registering exit handlers with on_exit()</vt:lpstr>
      <vt:lpstr>Using exit handlers</vt:lpstr>
      <vt:lpstr>Слайд 32</vt:lpstr>
      <vt:lpstr>Output</vt:lpstr>
      <vt:lpstr>Interaction of fork() and  stdio buffering</vt:lpstr>
      <vt:lpstr>Standard output to the terminal</vt:lpstr>
      <vt:lpstr>Results</vt:lpstr>
      <vt:lpstr>Possible solutions</vt:lpstr>
      <vt:lpstr>CHILD Processes</vt:lpstr>
      <vt:lpstr>Two techniques used to monitor child processes</vt:lpstr>
      <vt:lpstr>wait() system call</vt:lpstr>
      <vt:lpstr>Possible error</vt:lpstr>
      <vt:lpstr>Creating and waiting for multiple children</vt:lpstr>
      <vt:lpstr>Слайд 43</vt:lpstr>
      <vt:lpstr>Output</vt:lpstr>
      <vt:lpstr>Limitations of wait()</vt:lpstr>
      <vt:lpstr>waitpid() system call</vt:lpstr>
      <vt:lpstr>options argument</vt:lpstr>
      <vt:lpstr>status value</vt:lpstr>
      <vt:lpstr>Value returned in the status argument of wait() and waitpid()</vt:lpstr>
      <vt:lpstr>Set of macros for status value</vt:lpstr>
      <vt:lpstr>Displaying the status value returned by wait()</vt:lpstr>
      <vt:lpstr>Слайд 52</vt:lpstr>
      <vt:lpstr>wait3() and wait4() system calls</vt:lpstr>
      <vt:lpstr>wait3(), wait4(), and waitpid()</vt:lpstr>
      <vt:lpstr>Orphans</vt:lpstr>
      <vt:lpstr>Zombies</vt:lpstr>
      <vt:lpstr>Слайд 57</vt:lpstr>
      <vt:lpstr>Creating a zombie child process</vt:lpstr>
      <vt:lpstr>Слайд 59</vt:lpstr>
      <vt:lpstr>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programming</dc:title>
  <dc:creator>Акбота А. Сенкебаева</dc:creator>
  <cp:lastModifiedBy>a.senkebayeva</cp:lastModifiedBy>
  <cp:revision>321</cp:revision>
  <dcterms:created xsi:type="dcterms:W3CDTF">2017-01-16T11:03:15Z</dcterms:created>
  <dcterms:modified xsi:type="dcterms:W3CDTF">2018-01-24T10:06:36Z</dcterms:modified>
</cp:coreProperties>
</file>