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011" autoAdjust="0"/>
  </p:normalViewPr>
  <p:slideViewPr>
    <p:cSldViewPr>
      <p:cViewPr varScale="1">
        <p:scale>
          <a:sx n="68" d="100"/>
          <a:sy n="68" d="100"/>
        </p:scale>
        <p:origin x="-144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D4434-A8CA-49BD-ABBE-D30F9644B642}" type="datetimeFigureOut">
              <a:rPr lang="ru-RU" smtClean="0"/>
              <a:pPr/>
              <a:t>01.02.2018</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783C1F-E0A0-4B14-86CD-BD433D626A1A}"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0A783C1F-E0A0-4B14-86CD-BD433D626A1A}" type="slidenum">
              <a:rPr lang="ru-RU" smtClean="0"/>
              <a:pPr/>
              <a:t>1</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0A783C1F-E0A0-4B14-86CD-BD433D626A1A}" type="slidenum">
              <a:rPr lang="ru-RU" smtClean="0"/>
              <a:pPr/>
              <a:t>19</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01.02.2018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01.02.2018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01.02.2018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01.02.2018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01.02.2018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B106E36-FD25-4E2D-B0AA-010F637433A0}" type="datetimeFigureOut">
              <a:rPr lang="ru-RU" smtClean="0"/>
              <a:pPr/>
              <a:t>01.02.2018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B106E36-FD25-4E2D-B0AA-010F637433A0}" type="datetimeFigureOut">
              <a:rPr lang="ru-RU" smtClean="0"/>
              <a:pPr/>
              <a:t>01.02.2018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B106E36-FD25-4E2D-B0AA-010F637433A0}" type="datetimeFigureOut">
              <a:rPr lang="ru-RU" smtClean="0"/>
              <a:pPr/>
              <a:t>01.02.2018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01.02.2018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01.02.2018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01.02.2018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01.02.2018</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85786" y="3000372"/>
            <a:ext cx="7772400" cy="1470025"/>
          </a:xfrm>
        </p:spPr>
        <p:txBody>
          <a:bodyPr>
            <a:normAutofit fontScale="90000"/>
          </a:bodyPr>
          <a:lstStyle/>
          <a:p>
            <a:r>
              <a:rPr lang="en-US" dirty="0" smtClean="0"/>
              <a:t/>
            </a:r>
            <a:br>
              <a:rPr lang="en-US" dirty="0" smtClean="0"/>
            </a:br>
            <a:r>
              <a:rPr lang="en-US" dirty="0" smtClean="0"/>
              <a:t>System programming</a:t>
            </a:r>
            <a:br>
              <a:rPr lang="en-US" dirty="0" smtClean="0"/>
            </a:br>
            <a:r>
              <a:rPr lang="en-US" dirty="0" smtClean="0"/>
              <a:t/>
            </a:r>
            <a:br>
              <a:rPr lang="en-US" dirty="0" smtClean="0"/>
            </a:br>
            <a:r>
              <a:rPr lang="en-US" b="1" dirty="0" smtClean="0"/>
              <a:t>Lecture </a:t>
            </a:r>
            <a:r>
              <a:rPr lang="en-US" b="1" dirty="0" smtClean="0"/>
              <a:t>4</a:t>
            </a:r>
            <a:r>
              <a:rPr lang="en-US" b="1" dirty="0" smtClean="0"/>
              <a:t/>
            </a:r>
            <a:br>
              <a:rPr lang="en-US" b="1" dirty="0" smtClean="0"/>
            </a:br>
            <a:r>
              <a:rPr lang="en-US" b="1" dirty="0" smtClean="0"/>
              <a:t/>
            </a:r>
            <a:br>
              <a:rPr lang="en-US" b="1" dirty="0" smtClean="0"/>
            </a:br>
            <a:r>
              <a:rPr lang="en-US" b="1" dirty="0" smtClean="0"/>
              <a:t>POSIX </a:t>
            </a:r>
            <a:r>
              <a:rPr lang="en-US" dirty="0" smtClean="0"/>
              <a:t>Threads</a:t>
            </a:r>
            <a:r>
              <a:rPr lang="en-US" b="1" dirty="0" smtClean="0"/>
              <a:t/>
            </a:r>
            <a:br>
              <a:rPr lang="en-US" b="1" dirty="0" smtClean="0"/>
            </a:br>
            <a:r>
              <a:rPr lang="en-US" b="1" dirty="0" smtClean="0"/>
              <a:t/>
            </a:r>
            <a:br>
              <a:rPr lang="en-US" b="1" dirty="0" smtClean="0"/>
            </a:br>
            <a:r>
              <a:rPr lang="en-US" dirty="0" smtClean="0"/>
              <a:t/>
            </a:r>
            <a:br>
              <a:rPr lang="en-US" dirty="0" smtClean="0"/>
            </a:br>
            <a:r>
              <a:rPr lang="ru-RU" dirty="0" smtClean="0"/>
              <a:t/>
            </a:r>
            <a:br>
              <a:rPr lang="ru-RU" dirty="0" smtClean="0"/>
            </a:br>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Compiling </a:t>
            </a:r>
            <a:r>
              <a:rPr lang="en-US" dirty="0" err="1" smtClean="0"/>
              <a:t>Pthreads</a:t>
            </a:r>
            <a:r>
              <a:rPr lang="en-US" dirty="0" smtClean="0"/>
              <a:t> programs</a:t>
            </a:r>
            <a:endParaRPr lang="ru-RU" dirty="0"/>
          </a:p>
        </p:txBody>
      </p:sp>
      <p:sp>
        <p:nvSpPr>
          <p:cNvPr id="3" name="Содержимое 2"/>
          <p:cNvSpPr>
            <a:spLocks noGrp="1"/>
          </p:cNvSpPr>
          <p:nvPr>
            <p:ph idx="1"/>
          </p:nvPr>
        </p:nvSpPr>
        <p:spPr/>
        <p:txBody>
          <a:bodyPr/>
          <a:lstStyle/>
          <a:p>
            <a:r>
              <a:rPr lang="en-US" dirty="0" smtClean="0"/>
              <a:t>On Linux, programs that use the </a:t>
            </a:r>
            <a:r>
              <a:rPr lang="en-US" dirty="0" err="1" smtClean="0"/>
              <a:t>Pthreads</a:t>
            </a:r>
            <a:r>
              <a:rPr lang="en-US" dirty="0" smtClean="0"/>
              <a:t> API must be compiled with the </a:t>
            </a:r>
            <a:r>
              <a:rPr lang="en-US" dirty="0" smtClean="0">
                <a:latin typeface="Courier New" pitchFamily="49" charset="0"/>
                <a:cs typeface="Courier New" pitchFamily="49" charset="0"/>
              </a:rPr>
              <a:t>cc –</a:t>
            </a:r>
            <a:r>
              <a:rPr lang="en-US" dirty="0" err="1" smtClean="0">
                <a:latin typeface="Courier New" pitchFamily="49" charset="0"/>
                <a:cs typeface="Courier New" pitchFamily="49" charset="0"/>
              </a:rPr>
              <a:t>pthread</a:t>
            </a:r>
            <a:r>
              <a:rPr lang="en-US" dirty="0" smtClean="0">
                <a:latin typeface="Courier New" pitchFamily="49" charset="0"/>
                <a:cs typeface="Courier New" pitchFamily="49" charset="0"/>
              </a:rPr>
              <a:t> </a:t>
            </a:r>
            <a:r>
              <a:rPr lang="en-US" dirty="0" smtClean="0"/>
              <a:t>option.</a:t>
            </a:r>
            <a:endParaRPr lang="ru-R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b="1" dirty="0" smtClean="0"/>
              <a:t>Thread Creation: </a:t>
            </a:r>
            <a:r>
              <a:rPr lang="en-US" dirty="0" err="1" smtClean="0"/>
              <a:t>pthread_create</a:t>
            </a:r>
            <a:r>
              <a:rPr lang="en-US" dirty="0" smtClean="0"/>
              <a:t>()</a:t>
            </a:r>
            <a:endParaRPr lang="ru-RU" dirty="0"/>
          </a:p>
        </p:txBody>
      </p:sp>
      <p:pic>
        <p:nvPicPr>
          <p:cNvPr id="3074" name="Picture 2"/>
          <p:cNvPicPr>
            <a:picLocks noGrp="1" noChangeAspect="1" noChangeArrowheads="1"/>
          </p:cNvPicPr>
          <p:nvPr>
            <p:ph idx="1"/>
          </p:nvPr>
        </p:nvPicPr>
        <p:blipFill>
          <a:blip r:embed="rId2"/>
          <a:srcRect/>
          <a:stretch>
            <a:fillRect/>
          </a:stretch>
        </p:blipFill>
        <p:spPr bwMode="auto">
          <a:xfrm>
            <a:off x="357158" y="1357298"/>
            <a:ext cx="8555885" cy="1851535"/>
          </a:xfrm>
          <a:prstGeom prst="rect">
            <a:avLst/>
          </a:prstGeom>
          <a:noFill/>
          <a:ln w="9525">
            <a:noFill/>
            <a:miter lim="800000"/>
            <a:headEnd/>
            <a:tailEnd/>
          </a:ln>
          <a:effectLst/>
        </p:spPr>
      </p:pic>
      <p:sp>
        <p:nvSpPr>
          <p:cNvPr id="5" name="Содержимое 2"/>
          <p:cNvSpPr txBox="1">
            <a:spLocks/>
          </p:cNvSpPr>
          <p:nvPr/>
        </p:nvSpPr>
        <p:spPr>
          <a:xfrm>
            <a:off x="500034" y="3214686"/>
            <a:ext cx="8229600" cy="3286148"/>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The new thread commences execution by calling the function identified by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start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with the argument </a:t>
            </a:r>
            <a:r>
              <a:rPr kumimoji="0" lang="en-US" sz="2000" b="1" i="0" u="none" strike="noStrike" kern="1200" cap="none" spc="0" normalizeH="0" baseline="0" noProof="0" dirty="0" err="1" smtClean="0">
                <a:ln>
                  <a:noFill/>
                </a:ln>
                <a:solidFill>
                  <a:schemeClr val="tx1"/>
                </a:solidFill>
                <a:effectLst/>
                <a:uLnTx/>
                <a:uFillTx/>
                <a:latin typeface="+mn-lt"/>
                <a:ea typeface="+mn-ea"/>
                <a:cs typeface="+mn-cs"/>
              </a:rPr>
              <a:t>arg</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(i.e., start(</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arg</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The thread that calls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pthread_create</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continues execution with the next statement that follows the call.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t>The </a:t>
            </a:r>
            <a:r>
              <a:rPr lang="en-US" sz="2000" b="1" dirty="0" smtClean="0"/>
              <a:t>thread</a:t>
            </a:r>
            <a:r>
              <a:rPr lang="en-US" sz="2000" dirty="0" smtClean="0"/>
              <a:t> argument points to a buffer of type </a:t>
            </a:r>
            <a:r>
              <a:rPr lang="en-US" sz="2000" dirty="0" err="1" smtClean="0"/>
              <a:t>pthread_t</a:t>
            </a:r>
            <a:r>
              <a:rPr lang="en-US" sz="2000" dirty="0" smtClean="0"/>
              <a:t> into which the unique identifier for this thread is copied before </a:t>
            </a:r>
            <a:r>
              <a:rPr lang="en-US" sz="2000" dirty="0" err="1" smtClean="0"/>
              <a:t>pthread_create</a:t>
            </a:r>
            <a:r>
              <a:rPr lang="en-US" sz="2000" dirty="0" smtClean="0"/>
              <a:t>() returns. This identifier can be used in later </a:t>
            </a:r>
            <a:r>
              <a:rPr lang="en-US" sz="2000" dirty="0" err="1" smtClean="0"/>
              <a:t>Pthreads</a:t>
            </a:r>
            <a:r>
              <a:rPr lang="en-US" sz="2000" dirty="0" smtClean="0"/>
              <a:t> calls to refer to the thread.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000" dirty="0" smtClean="0"/>
              <a:t>The </a:t>
            </a:r>
            <a:r>
              <a:rPr lang="en-US" sz="2000" b="1" dirty="0" err="1" smtClean="0"/>
              <a:t>attr</a:t>
            </a:r>
            <a:r>
              <a:rPr lang="en-US" sz="2000" dirty="0" smtClean="0"/>
              <a:t> argument is a pointer to a </a:t>
            </a:r>
            <a:r>
              <a:rPr lang="en-US" sz="2000" dirty="0" err="1" smtClean="0"/>
              <a:t>pthread_attr_t</a:t>
            </a:r>
            <a:r>
              <a:rPr lang="en-US" sz="2000" dirty="0" smtClean="0"/>
              <a:t> object that specifies various attributes for the new thread.</a:t>
            </a:r>
            <a:endParaRPr kumimoji="0" lang="ru-RU"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smtClean="0"/>
              <a:t>Thread Termination: </a:t>
            </a:r>
            <a:r>
              <a:rPr lang="en-US" dirty="0" err="1" smtClean="0"/>
              <a:t>pthread_exit</a:t>
            </a:r>
            <a:r>
              <a:rPr lang="en-US" dirty="0" smtClean="0"/>
              <a:t>()</a:t>
            </a:r>
            <a:endParaRPr lang="ru-RU" dirty="0"/>
          </a:p>
        </p:txBody>
      </p:sp>
      <p:sp>
        <p:nvSpPr>
          <p:cNvPr id="4" name="Содержимое 3"/>
          <p:cNvSpPr>
            <a:spLocks noGrp="1"/>
          </p:cNvSpPr>
          <p:nvPr>
            <p:ph idx="1"/>
          </p:nvPr>
        </p:nvSpPr>
        <p:spPr>
          <a:xfrm>
            <a:off x="457200" y="3214686"/>
            <a:ext cx="8229600" cy="2911477"/>
          </a:xfrm>
        </p:spPr>
        <p:txBody>
          <a:bodyPr>
            <a:normAutofit fontScale="70000" lnSpcReduction="20000"/>
          </a:bodyPr>
          <a:lstStyle/>
          <a:p>
            <a:r>
              <a:rPr lang="en-US" dirty="0" smtClean="0"/>
              <a:t>The thread’s start function performs a return specifying a return value for the thread.</a:t>
            </a:r>
          </a:p>
          <a:p>
            <a:r>
              <a:rPr lang="en-US" dirty="0" smtClean="0"/>
              <a:t>The thread calls </a:t>
            </a:r>
            <a:r>
              <a:rPr lang="en-US" b="1" dirty="0" err="1" smtClean="0"/>
              <a:t>pthread_exit</a:t>
            </a:r>
            <a:r>
              <a:rPr lang="en-US" b="1" dirty="0" smtClean="0"/>
              <a:t>().</a:t>
            </a:r>
          </a:p>
          <a:p>
            <a:r>
              <a:rPr lang="en-US" dirty="0" smtClean="0"/>
              <a:t>The thread is canceled using </a:t>
            </a:r>
            <a:r>
              <a:rPr lang="en-US" b="1" dirty="0" err="1" smtClean="0"/>
              <a:t>pthread_cancel</a:t>
            </a:r>
            <a:r>
              <a:rPr lang="en-US" b="1" dirty="0" smtClean="0"/>
              <a:t>().</a:t>
            </a:r>
          </a:p>
          <a:p>
            <a:r>
              <a:rPr lang="en-US" dirty="0" smtClean="0"/>
              <a:t>Any of the threads calls </a:t>
            </a:r>
            <a:r>
              <a:rPr lang="en-US" b="1" dirty="0" smtClean="0"/>
              <a:t>exit(), </a:t>
            </a:r>
            <a:r>
              <a:rPr lang="en-US" dirty="0" smtClean="0"/>
              <a:t>or the main thread performs a return (in the main() function), which causes all threads in the process to terminate immediately.</a:t>
            </a:r>
          </a:p>
          <a:p>
            <a:r>
              <a:rPr lang="en-US" dirty="0" smtClean="0"/>
              <a:t>The </a:t>
            </a:r>
            <a:r>
              <a:rPr lang="en-US" b="1" dirty="0" err="1" smtClean="0"/>
              <a:t>retval</a:t>
            </a:r>
            <a:r>
              <a:rPr lang="en-US" dirty="0" smtClean="0"/>
              <a:t> argument specifies the return value for the thread.</a:t>
            </a:r>
            <a:endParaRPr lang="ru-RU" dirty="0"/>
          </a:p>
        </p:txBody>
      </p:sp>
      <p:pic>
        <p:nvPicPr>
          <p:cNvPr id="1026" name="Picture 2"/>
          <p:cNvPicPr>
            <a:picLocks noChangeAspect="1" noChangeArrowheads="1"/>
          </p:cNvPicPr>
          <p:nvPr/>
        </p:nvPicPr>
        <p:blipFill>
          <a:blip r:embed="rId2"/>
          <a:srcRect/>
          <a:stretch>
            <a:fillRect/>
          </a:stretch>
        </p:blipFill>
        <p:spPr bwMode="auto">
          <a:xfrm>
            <a:off x="357158" y="1714488"/>
            <a:ext cx="8519883" cy="119302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Thread IDs</a:t>
            </a:r>
            <a:endParaRPr lang="ru-RU" dirty="0"/>
          </a:p>
        </p:txBody>
      </p:sp>
      <p:sp>
        <p:nvSpPr>
          <p:cNvPr id="3" name="Содержимое 2"/>
          <p:cNvSpPr>
            <a:spLocks noGrp="1"/>
          </p:cNvSpPr>
          <p:nvPr>
            <p:ph idx="1"/>
          </p:nvPr>
        </p:nvSpPr>
        <p:spPr>
          <a:xfrm>
            <a:off x="457200" y="1600201"/>
            <a:ext cx="8229600" cy="1685923"/>
          </a:xfrm>
        </p:spPr>
        <p:txBody>
          <a:bodyPr>
            <a:normAutofit fontScale="92500" lnSpcReduction="20000"/>
          </a:bodyPr>
          <a:lstStyle/>
          <a:p>
            <a:r>
              <a:rPr lang="en-US" dirty="0" smtClean="0"/>
              <a:t>Each thread within a process is uniquely identified by a thread ID. This ID is returned to the caller of </a:t>
            </a:r>
            <a:r>
              <a:rPr lang="en-US" dirty="0" err="1" smtClean="0"/>
              <a:t>pthread_create</a:t>
            </a:r>
            <a:r>
              <a:rPr lang="en-US" dirty="0" smtClean="0"/>
              <a:t>(), and a thread can obtain its own ID using </a:t>
            </a:r>
            <a:r>
              <a:rPr lang="en-US" dirty="0" err="1" smtClean="0"/>
              <a:t>pthread_self</a:t>
            </a:r>
            <a:r>
              <a:rPr lang="en-US" dirty="0" smtClean="0"/>
              <a:t>().</a:t>
            </a:r>
            <a:endParaRPr lang="ru-RU" dirty="0"/>
          </a:p>
        </p:txBody>
      </p:sp>
      <p:pic>
        <p:nvPicPr>
          <p:cNvPr id="2050" name="Picture 2"/>
          <p:cNvPicPr>
            <a:picLocks noChangeAspect="1" noChangeArrowheads="1"/>
          </p:cNvPicPr>
          <p:nvPr/>
        </p:nvPicPr>
        <p:blipFill>
          <a:blip r:embed="rId2"/>
          <a:srcRect/>
          <a:stretch>
            <a:fillRect/>
          </a:stretch>
        </p:blipFill>
        <p:spPr bwMode="auto">
          <a:xfrm>
            <a:off x="642910" y="3214686"/>
            <a:ext cx="8242358" cy="1571636"/>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err="1" smtClean="0"/>
              <a:t>pthread_equal</a:t>
            </a:r>
            <a:r>
              <a:rPr lang="en-US" b="1" dirty="0" smtClean="0"/>
              <a:t>()</a:t>
            </a:r>
            <a:endParaRPr lang="ru-RU" b="1" dirty="0"/>
          </a:p>
        </p:txBody>
      </p:sp>
      <p:sp>
        <p:nvSpPr>
          <p:cNvPr id="3" name="Содержимое 2"/>
          <p:cNvSpPr>
            <a:spLocks noGrp="1"/>
          </p:cNvSpPr>
          <p:nvPr>
            <p:ph idx="1"/>
          </p:nvPr>
        </p:nvSpPr>
        <p:spPr>
          <a:xfrm>
            <a:off x="457200" y="1600201"/>
            <a:ext cx="8229600" cy="1400172"/>
          </a:xfrm>
        </p:spPr>
        <p:txBody>
          <a:bodyPr/>
          <a:lstStyle/>
          <a:p>
            <a:r>
              <a:rPr lang="en-US" dirty="0" smtClean="0"/>
              <a:t>The </a:t>
            </a:r>
            <a:r>
              <a:rPr lang="en-US" dirty="0" err="1" smtClean="0"/>
              <a:t>pthread_equal</a:t>
            </a:r>
            <a:r>
              <a:rPr lang="en-US" dirty="0" smtClean="0"/>
              <a:t>() function allows us check whether two thread IDs are the same.</a:t>
            </a:r>
            <a:endParaRPr lang="ru-RU" dirty="0"/>
          </a:p>
        </p:txBody>
      </p:sp>
      <p:pic>
        <p:nvPicPr>
          <p:cNvPr id="3074" name="Picture 2"/>
          <p:cNvPicPr>
            <a:picLocks noChangeAspect="1" noChangeArrowheads="1"/>
          </p:cNvPicPr>
          <p:nvPr/>
        </p:nvPicPr>
        <p:blipFill>
          <a:blip r:embed="rId2"/>
          <a:srcRect/>
          <a:stretch>
            <a:fillRect/>
          </a:stretch>
        </p:blipFill>
        <p:spPr bwMode="auto">
          <a:xfrm>
            <a:off x="285720" y="2857496"/>
            <a:ext cx="8643966" cy="1609314"/>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Joining with a terminated thread</a:t>
            </a:r>
            <a:endParaRPr lang="ru-RU" dirty="0"/>
          </a:p>
        </p:txBody>
      </p:sp>
      <p:sp>
        <p:nvSpPr>
          <p:cNvPr id="3" name="Содержимое 2"/>
          <p:cNvSpPr>
            <a:spLocks noGrp="1"/>
          </p:cNvSpPr>
          <p:nvPr>
            <p:ph idx="1"/>
          </p:nvPr>
        </p:nvSpPr>
        <p:spPr>
          <a:xfrm>
            <a:off x="457200" y="1600201"/>
            <a:ext cx="8229600" cy="1185858"/>
          </a:xfrm>
        </p:spPr>
        <p:txBody>
          <a:bodyPr/>
          <a:lstStyle/>
          <a:p>
            <a:r>
              <a:rPr lang="en-US" dirty="0" smtClean="0"/>
              <a:t>The </a:t>
            </a:r>
            <a:r>
              <a:rPr lang="en-US" dirty="0" err="1" smtClean="0"/>
              <a:t>pthread_join</a:t>
            </a:r>
            <a:r>
              <a:rPr lang="en-US" dirty="0" smtClean="0"/>
              <a:t>() function waits for the thread identified by thread to terminate.</a:t>
            </a:r>
            <a:endParaRPr lang="ru-RU" dirty="0"/>
          </a:p>
        </p:txBody>
      </p:sp>
      <p:pic>
        <p:nvPicPr>
          <p:cNvPr id="4098" name="Picture 2"/>
          <p:cNvPicPr>
            <a:picLocks noChangeAspect="1" noChangeArrowheads="1"/>
          </p:cNvPicPr>
          <p:nvPr/>
        </p:nvPicPr>
        <p:blipFill>
          <a:blip r:embed="rId2"/>
          <a:srcRect/>
          <a:stretch>
            <a:fillRect/>
          </a:stretch>
        </p:blipFill>
        <p:spPr bwMode="auto">
          <a:xfrm>
            <a:off x="504020" y="2857496"/>
            <a:ext cx="8280621" cy="1500198"/>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err="1" smtClean="0"/>
              <a:t>pthread_join</a:t>
            </a:r>
            <a:r>
              <a:rPr lang="en-US" b="1" dirty="0" smtClean="0"/>
              <a:t>() </a:t>
            </a:r>
            <a:r>
              <a:rPr lang="en-US" dirty="0" smtClean="0"/>
              <a:t>for threads and </a:t>
            </a:r>
            <a:r>
              <a:rPr lang="en-US" b="1" dirty="0" err="1" smtClean="0"/>
              <a:t>waitpid</a:t>
            </a:r>
            <a:r>
              <a:rPr lang="en-US" b="1" dirty="0" smtClean="0"/>
              <a:t>() </a:t>
            </a:r>
            <a:r>
              <a:rPr lang="en-US" dirty="0" smtClean="0"/>
              <a:t>for processes</a:t>
            </a:r>
            <a:endParaRPr lang="ru-RU" dirty="0"/>
          </a:p>
        </p:txBody>
      </p:sp>
      <p:sp>
        <p:nvSpPr>
          <p:cNvPr id="3" name="Содержимое 2"/>
          <p:cNvSpPr>
            <a:spLocks noGrp="1"/>
          </p:cNvSpPr>
          <p:nvPr>
            <p:ph idx="1"/>
          </p:nvPr>
        </p:nvSpPr>
        <p:spPr/>
        <p:txBody>
          <a:bodyPr>
            <a:normAutofit fontScale="92500" lnSpcReduction="10000"/>
          </a:bodyPr>
          <a:lstStyle/>
          <a:p>
            <a:r>
              <a:rPr lang="en-US" dirty="0" smtClean="0"/>
              <a:t>Threads are peers. Any thread in a process can use </a:t>
            </a:r>
            <a:r>
              <a:rPr lang="en-US" dirty="0" err="1" smtClean="0"/>
              <a:t>pthread_join</a:t>
            </a:r>
            <a:r>
              <a:rPr lang="en-US" dirty="0" smtClean="0"/>
              <a:t>() to join with any other thread in the process. </a:t>
            </a:r>
          </a:p>
          <a:p>
            <a:r>
              <a:rPr lang="en-US" dirty="0" smtClean="0"/>
              <a:t>For example, if thread A creates thread B, which creates thread C, then it is possible for thread A to join with thread C, or vice versa. </a:t>
            </a:r>
          </a:p>
          <a:p>
            <a:r>
              <a:rPr lang="en-US" dirty="0" smtClean="0"/>
              <a:t>This differs from the hierarchical relationship between processes. When a parent process creates a child using fork(), it is the only process that can wait() on that child.</a:t>
            </a:r>
            <a:endParaRPr lang="ru-R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 simple program using </a:t>
            </a:r>
            <a:r>
              <a:rPr lang="en-US" dirty="0" err="1" smtClean="0"/>
              <a:t>Pthreads</a:t>
            </a:r>
            <a:endParaRPr lang="ru-RU" dirty="0"/>
          </a:p>
        </p:txBody>
      </p:sp>
      <p:pic>
        <p:nvPicPr>
          <p:cNvPr id="5122" name="Picture 2"/>
          <p:cNvPicPr>
            <a:picLocks noGrp="1" noChangeAspect="1" noChangeArrowheads="1"/>
          </p:cNvPicPr>
          <p:nvPr>
            <p:ph idx="1"/>
          </p:nvPr>
        </p:nvPicPr>
        <p:blipFill>
          <a:blip r:embed="rId2"/>
          <a:srcRect/>
          <a:stretch>
            <a:fillRect/>
          </a:stretch>
        </p:blipFill>
        <p:spPr bwMode="auto">
          <a:xfrm>
            <a:off x="0" y="1500174"/>
            <a:ext cx="3281576" cy="3143272"/>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3065467" y="1500174"/>
            <a:ext cx="6078533" cy="4714908"/>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Output</a:t>
            </a:r>
            <a:endParaRPr lang="ru-RU" dirty="0"/>
          </a:p>
        </p:txBody>
      </p:sp>
      <p:pic>
        <p:nvPicPr>
          <p:cNvPr id="6146" name="Picture 2"/>
          <p:cNvPicPr>
            <a:picLocks noGrp="1" noChangeAspect="1" noChangeArrowheads="1"/>
          </p:cNvPicPr>
          <p:nvPr>
            <p:ph idx="1"/>
          </p:nvPr>
        </p:nvPicPr>
        <p:blipFill>
          <a:blip r:embed="rId2"/>
          <a:srcRect/>
          <a:stretch>
            <a:fillRect/>
          </a:stretch>
        </p:blipFill>
        <p:spPr bwMode="auto">
          <a:xfrm>
            <a:off x="2428860" y="2143116"/>
            <a:ext cx="4495167" cy="231856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Detaching a thread</a:t>
            </a:r>
            <a:endParaRPr lang="ru-RU" dirty="0"/>
          </a:p>
        </p:txBody>
      </p:sp>
      <p:sp>
        <p:nvSpPr>
          <p:cNvPr id="3" name="Содержимое 2"/>
          <p:cNvSpPr>
            <a:spLocks noGrp="1"/>
          </p:cNvSpPr>
          <p:nvPr>
            <p:ph idx="1"/>
          </p:nvPr>
        </p:nvSpPr>
        <p:spPr/>
        <p:txBody>
          <a:bodyPr>
            <a:normAutofit fontScale="92500" lnSpcReduction="10000"/>
          </a:bodyPr>
          <a:lstStyle/>
          <a:p>
            <a:r>
              <a:rPr lang="en-US" dirty="0" smtClean="0"/>
              <a:t>By default, a thread is </a:t>
            </a:r>
            <a:r>
              <a:rPr lang="en-US" b="1" dirty="0" smtClean="0"/>
              <a:t>joinable</a:t>
            </a:r>
            <a:r>
              <a:rPr lang="en-US" dirty="0" smtClean="0"/>
              <a:t>, meaning that when it terminates, another thread can obtain its return status using </a:t>
            </a:r>
            <a:r>
              <a:rPr lang="en-US" dirty="0" err="1" smtClean="0"/>
              <a:t>pthread_join</a:t>
            </a:r>
            <a:r>
              <a:rPr lang="en-US" dirty="0" smtClean="0"/>
              <a:t>(). </a:t>
            </a:r>
          </a:p>
          <a:p>
            <a:r>
              <a:rPr lang="en-US" dirty="0" smtClean="0"/>
              <a:t>Sometimes, we don’t care about the thread’s return status; we simply want the system to automatically clean up and remove the thread when it terminates. </a:t>
            </a:r>
          </a:p>
          <a:p>
            <a:r>
              <a:rPr lang="en-US" dirty="0" smtClean="0"/>
              <a:t>In this case, we can mark the thread as </a:t>
            </a:r>
            <a:r>
              <a:rPr lang="en-US" b="1" dirty="0" smtClean="0"/>
              <a:t>detached</a:t>
            </a:r>
            <a:r>
              <a:rPr lang="en-US" dirty="0" smtClean="0"/>
              <a:t>, by making a call to </a:t>
            </a:r>
            <a:r>
              <a:rPr lang="en-US" dirty="0" err="1" smtClean="0"/>
              <a:t>pthread_detach</a:t>
            </a:r>
            <a:r>
              <a:rPr lang="en-US" dirty="0" smtClean="0"/>
              <a:t>() specifying the thread’s identifier in thread.</a:t>
            </a:r>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Overview</a:t>
            </a:r>
            <a:endParaRPr lang="ru-RU" dirty="0"/>
          </a:p>
        </p:txBody>
      </p:sp>
      <p:sp>
        <p:nvSpPr>
          <p:cNvPr id="3" name="Содержимое 2"/>
          <p:cNvSpPr>
            <a:spLocks noGrp="1"/>
          </p:cNvSpPr>
          <p:nvPr>
            <p:ph idx="1"/>
          </p:nvPr>
        </p:nvSpPr>
        <p:spPr/>
        <p:txBody>
          <a:bodyPr/>
          <a:lstStyle/>
          <a:p>
            <a:r>
              <a:rPr lang="en-US" dirty="0" smtClean="0"/>
              <a:t>Threads are a mechanism that permits an application to perform multiple tasks concurrently.</a:t>
            </a:r>
            <a:endParaRPr lang="ru-R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pthread_detach</a:t>
            </a:r>
            <a:r>
              <a:rPr lang="en-US" dirty="0" smtClean="0"/>
              <a:t>()</a:t>
            </a:r>
            <a:endParaRPr lang="ru-RU" dirty="0"/>
          </a:p>
        </p:txBody>
      </p:sp>
      <p:pic>
        <p:nvPicPr>
          <p:cNvPr id="7170" name="Picture 2"/>
          <p:cNvPicPr>
            <a:picLocks noGrp="1" noChangeAspect="1" noChangeArrowheads="1"/>
          </p:cNvPicPr>
          <p:nvPr>
            <p:ph idx="1"/>
          </p:nvPr>
        </p:nvPicPr>
        <p:blipFill>
          <a:blip r:embed="rId2"/>
          <a:srcRect/>
          <a:stretch>
            <a:fillRect/>
          </a:stretch>
        </p:blipFill>
        <p:spPr bwMode="auto">
          <a:xfrm>
            <a:off x="571473" y="1643050"/>
            <a:ext cx="8307218" cy="1571636"/>
          </a:xfrm>
          <a:prstGeom prst="rect">
            <a:avLst/>
          </a:prstGeom>
          <a:noFill/>
          <a:ln w="9525">
            <a:noFill/>
            <a:miter lim="800000"/>
            <a:headEnd/>
            <a:tailEnd/>
          </a:ln>
          <a:effectLst/>
        </p:spPr>
      </p:pic>
      <p:sp>
        <p:nvSpPr>
          <p:cNvPr id="5" name="Прямоугольник 4"/>
          <p:cNvSpPr/>
          <p:nvPr/>
        </p:nvSpPr>
        <p:spPr>
          <a:xfrm>
            <a:off x="642910" y="3643314"/>
            <a:ext cx="8215370" cy="1200329"/>
          </a:xfrm>
          <a:prstGeom prst="rect">
            <a:avLst/>
          </a:prstGeom>
        </p:spPr>
        <p:txBody>
          <a:bodyPr wrap="square">
            <a:spAutoFit/>
          </a:bodyPr>
          <a:lstStyle/>
          <a:p>
            <a:r>
              <a:rPr lang="en-US" sz="2400" dirty="0" smtClean="0"/>
              <a:t>Once a thread has been detached, it is no longer possible to use </a:t>
            </a:r>
            <a:r>
              <a:rPr lang="en-US" sz="2400" dirty="0" err="1" smtClean="0"/>
              <a:t>pthread_join</a:t>
            </a:r>
            <a:r>
              <a:rPr lang="en-US" sz="2400" dirty="0" smtClean="0"/>
              <a:t>() to obtain its return status, and the thread can’t be made joinable again.</a:t>
            </a:r>
            <a:endParaRPr lang="ru-RU"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Creating a thread with the detached attribute</a:t>
            </a:r>
            <a:endParaRPr lang="ru-RU" dirty="0"/>
          </a:p>
        </p:txBody>
      </p:sp>
      <p:pic>
        <p:nvPicPr>
          <p:cNvPr id="8194" name="Picture 2"/>
          <p:cNvPicPr>
            <a:picLocks noGrp="1" noChangeAspect="1" noChangeArrowheads="1"/>
          </p:cNvPicPr>
          <p:nvPr>
            <p:ph idx="1"/>
          </p:nvPr>
        </p:nvPicPr>
        <p:blipFill>
          <a:blip r:embed="rId2"/>
          <a:srcRect/>
          <a:stretch>
            <a:fillRect/>
          </a:stretch>
        </p:blipFill>
        <p:spPr bwMode="auto">
          <a:xfrm>
            <a:off x="546048" y="1500174"/>
            <a:ext cx="8100512" cy="4857784"/>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Threads vs. Processes</a:t>
            </a:r>
            <a:endParaRPr lang="ru-RU" dirty="0"/>
          </a:p>
        </p:txBody>
      </p:sp>
      <p:sp>
        <p:nvSpPr>
          <p:cNvPr id="3" name="Содержимое 2"/>
          <p:cNvSpPr>
            <a:spLocks noGrp="1"/>
          </p:cNvSpPr>
          <p:nvPr>
            <p:ph idx="1"/>
          </p:nvPr>
        </p:nvSpPr>
        <p:spPr/>
        <p:txBody>
          <a:bodyPr/>
          <a:lstStyle/>
          <a:p>
            <a:r>
              <a:rPr lang="en-US" dirty="0" smtClean="0"/>
              <a:t>Sharing data between threads is easy. By contrast, sharing data between processes requires more work (e.g., creating a shared memory segment or using a pipe).</a:t>
            </a:r>
          </a:p>
          <a:p>
            <a:r>
              <a:rPr lang="en-US" dirty="0" smtClean="0"/>
              <a:t>Thread creation is faster than process creation; context-switch time may be lower for threads than for processes.</a:t>
            </a:r>
            <a:endParaRPr lang="ru-RU"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Threads vs. Processes</a:t>
            </a:r>
            <a:endParaRPr lang="ru-RU" dirty="0"/>
          </a:p>
        </p:txBody>
      </p:sp>
      <p:sp>
        <p:nvSpPr>
          <p:cNvPr id="3" name="Содержимое 2"/>
          <p:cNvSpPr>
            <a:spLocks noGrp="1"/>
          </p:cNvSpPr>
          <p:nvPr>
            <p:ph idx="1"/>
          </p:nvPr>
        </p:nvSpPr>
        <p:spPr/>
        <p:txBody>
          <a:bodyPr>
            <a:normAutofit fontScale="77500" lnSpcReduction="20000"/>
          </a:bodyPr>
          <a:lstStyle/>
          <a:p>
            <a:r>
              <a:rPr lang="en-US" dirty="0" smtClean="0"/>
              <a:t>When programming with threads, we need to ensure that the functions we call are thread-safe or are called in a thread-safe manner.</a:t>
            </a:r>
          </a:p>
          <a:p>
            <a:r>
              <a:rPr lang="en-US" dirty="0" smtClean="0"/>
              <a:t>A bug in one thread (e.g., modifying memory via an incorrect pointer) can damage all of the threads in the process, since they share the same address space and other attributes. By contrast, processes are more isolated from one another.</a:t>
            </a:r>
          </a:p>
          <a:p>
            <a:r>
              <a:rPr lang="en-US" dirty="0" smtClean="0"/>
              <a:t>Each thread is competing for use of the finite virtual address space of the host process. In particular, each thread’s stack and thread-specific data (or thread local storage) consumes a part of the process virtual address space, which is consequently unavailable for other threads.</a:t>
            </a:r>
          </a:p>
          <a:p>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3143240" cy="2082792"/>
          </a:xfrm>
        </p:spPr>
        <p:txBody>
          <a:bodyPr>
            <a:normAutofit/>
          </a:bodyPr>
          <a:lstStyle/>
          <a:p>
            <a:r>
              <a:rPr lang="en-US" sz="2800" dirty="0" smtClean="0"/>
              <a:t>Single process with multiple threads</a:t>
            </a:r>
            <a:endParaRPr lang="ru-RU" sz="2800" dirty="0"/>
          </a:p>
        </p:txBody>
      </p:sp>
      <p:pic>
        <p:nvPicPr>
          <p:cNvPr id="1026" name="Picture 2"/>
          <p:cNvPicPr>
            <a:picLocks noGrp="1" noChangeAspect="1" noChangeArrowheads="1"/>
          </p:cNvPicPr>
          <p:nvPr>
            <p:ph idx="1"/>
          </p:nvPr>
        </p:nvPicPr>
        <p:blipFill>
          <a:blip r:embed="rId2"/>
          <a:srcRect/>
          <a:stretch>
            <a:fillRect/>
          </a:stretch>
        </p:blipFill>
        <p:spPr bwMode="auto">
          <a:xfrm>
            <a:off x="3071802" y="285728"/>
            <a:ext cx="5715040" cy="6343578"/>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Limitations of processes</a:t>
            </a:r>
            <a:endParaRPr lang="ru-RU" dirty="0"/>
          </a:p>
        </p:txBody>
      </p:sp>
      <p:sp>
        <p:nvSpPr>
          <p:cNvPr id="3" name="Содержимое 2"/>
          <p:cNvSpPr>
            <a:spLocks noGrp="1"/>
          </p:cNvSpPr>
          <p:nvPr>
            <p:ph idx="1"/>
          </p:nvPr>
        </p:nvSpPr>
        <p:spPr/>
        <p:txBody>
          <a:bodyPr>
            <a:normAutofit fontScale="92500" lnSpcReduction="20000"/>
          </a:bodyPr>
          <a:lstStyle/>
          <a:p>
            <a:r>
              <a:rPr lang="en-US" dirty="0" smtClean="0"/>
              <a:t>It is </a:t>
            </a:r>
            <a:r>
              <a:rPr lang="en-US" b="1" dirty="0" smtClean="0"/>
              <a:t>difficult to share information </a:t>
            </a:r>
            <a:r>
              <a:rPr lang="en-US" dirty="0" smtClean="0"/>
              <a:t>between processes. Since the parent and child don’t share memory (other than the read-only text segment), we must use some form of </a:t>
            </a:r>
            <a:r>
              <a:rPr lang="en-US" dirty="0" err="1" smtClean="0"/>
              <a:t>interprocess</a:t>
            </a:r>
            <a:r>
              <a:rPr lang="en-US" dirty="0" smtClean="0"/>
              <a:t> communication in order to exchange information between processes.</a:t>
            </a:r>
          </a:p>
          <a:p>
            <a:r>
              <a:rPr lang="en-US" dirty="0" smtClean="0"/>
              <a:t>Process creation with </a:t>
            </a:r>
            <a:r>
              <a:rPr lang="en-US" b="1" dirty="0" smtClean="0"/>
              <a:t>fork() is relatively expensive</a:t>
            </a:r>
            <a:r>
              <a:rPr lang="en-US" dirty="0" smtClean="0"/>
              <a:t>. The need to duplicate various process attributes such as page tables and file descriptor tables means that a fork() call is still time-consuming.</a:t>
            </a:r>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How threads solve these problems</a:t>
            </a:r>
            <a:endParaRPr lang="ru-RU" dirty="0"/>
          </a:p>
        </p:txBody>
      </p:sp>
      <p:sp>
        <p:nvSpPr>
          <p:cNvPr id="3" name="Содержимое 2"/>
          <p:cNvSpPr>
            <a:spLocks noGrp="1"/>
          </p:cNvSpPr>
          <p:nvPr>
            <p:ph idx="1"/>
          </p:nvPr>
        </p:nvSpPr>
        <p:spPr/>
        <p:txBody>
          <a:bodyPr>
            <a:normAutofit fontScale="85000" lnSpcReduction="20000"/>
          </a:bodyPr>
          <a:lstStyle/>
          <a:p>
            <a:r>
              <a:rPr lang="en-US" dirty="0" smtClean="0"/>
              <a:t>Sharing information between threads is </a:t>
            </a:r>
            <a:r>
              <a:rPr lang="en-US" b="1" dirty="0" smtClean="0"/>
              <a:t>easy and fast</a:t>
            </a:r>
            <a:r>
              <a:rPr lang="en-US" dirty="0" smtClean="0"/>
              <a:t>. It is just a matter of copying data into shared (global or heap) variables. In order to avoid the problems that can occur when multiple threads try to update the same information, we must employ the synchronization techniques</a:t>
            </a:r>
          </a:p>
          <a:p>
            <a:r>
              <a:rPr lang="en-US" dirty="0" smtClean="0"/>
              <a:t>Thread creation is faster because many of the attributes that must be duplicated in a child created by fork() are instead </a:t>
            </a:r>
            <a:r>
              <a:rPr lang="en-US" b="1" dirty="0" smtClean="0"/>
              <a:t>shared between threads</a:t>
            </a:r>
            <a:r>
              <a:rPr lang="en-US" dirty="0" smtClean="0"/>
              <a:t>. In particular, copy-on-write duplication of pages of memory is not required, nor is duplication of page tables.</a:t>
            </a:r>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Threads </a:t>
            </a:r>
            <a:r>
              <a:rPr lang="en-US" b="1" dirty="0" smtClean="0"/>
              <a:t>share</a:t>
            </a:r>
            <a:r>
              <a:rPr lang="en-US" dirty="0" smtClean="0"/>
              <a:t> a number of attributes</a:t>
            </a:r>
            <a:endParaRPr lang="ru-RU" dirty="0"/>
          </a:p>
        </p:txBody>
      </p:sp>
      <p:sp>
        <p:nvSpPr>
          <p:cNvPr id="3" name="Содержимое 2"/>
          <p:cNvSpPr>
            <a:spLocks noGrp="1"/>
          </p:cNvSpPr>
          <p:nvPr>
            <p:ph idx="1"/>
          </p:nvPr>
        </p:nvSpPr>
        <p:spPr/>
        <p:txBody>
          <a:bodyPr/>
          <a:lstStyle/>
          <a:p>
            <a:r>
              <a:rPr lang="en-US" dirty="0" smtClean="0"/>
              <a:t>process ID and parent process ID;</a:t>
            </a:r>
          </a:p>
          <a:p>
            <a:r>
              <a:rPr lang="en-US" dirty="0" smtClean="0"/>
              <a:t>process credentials (user and group IDs);</a:t>
            </a:r>
          </a:p>
          <a:p>
            <a:r>
              <a:rPr lang="en-US" dirty="0" smtClean="0"/>
              <a:t>open file descriptors;</a:t>
            </a:r>
          </a:p>
          <a:p>
            <a:r>
              <a:rPr lang="en-US" dirty="0" smtClean="0"/>
              <a:t>record locks created using </a:t>
            </a:r>
            <a:r>
              <a:rPr lang="en-US" dirty="0" err="1" smtClean="0"/>
              <a:t>fcntl</a:t>
            </a:r>
            <a:r>
              <a:rPr lang="en-US" dirty="0" smtClean="0"/>
              <a:t>();</a:t>
            </a:r>
          </a:p>
          <a:p>
            <a:r>
              <a:rPr lang="en-US" dirty="0" smtClean="0"/>
              <a:t>signal dispositions;</a:t>
            </a:r>
          </a:p>
          <a:p>
            <a:r>
              <a:rPr lang="en-US" dirty="0" smtClean="0"/>
              <a:t>etc.</a:t>
            </a:r>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Threads </a:t>
            </a:r>
            <a:r>
              <a:rPr lang="en-US" b="1" dirty="0" smtClean="0"/>
              <a:t>do not </a:t>
            </a:r>
            <a:r>
              <a:rPr lang="en-US" dirty="0" smtClean="0"/>
              <a:t>share</a:t>
            </a:r>
            <a:endParaRPr lang="ru-RU" dirty="0"/>
          </a:p>
        </p:txBody>
      </p:sp>
      <p:sp>
        <p:nvSpPr>
          <p:cNvPr id="3" name="Содержимое 2"/>
          <p:cNvSpPr>
            <a:spLocks noGrp="1"/>
          </p:cNvSpPr>
          <p:nvPr>
            <p:ph idx="1"/>
          </p:nvPr>
        </p:nvSpPr>
        <p:spPr/>
        <p:txBody>
          <a:bodyPr/>
          <a:lstStyle/>
          <a:p>
            <a:r>
              <a:rPr lang="en-US" dirty="0" smtClean="0"/>
              <a:t>thread ID;</a:t>
            </a:r>
          </a:p>
          <a:p>
            <a:r>
              <a:rPr lang="en-US" dirty="0" smtClean="0"/>
              <a:t>signal mask;</a:t>
            </a:r>
          </a:p>
          <a:p>
            <a:r>
              <a:rPr lang="en-US" dirty="0" smtClean="0"/>
              <a:t>thread-specific data;</a:t>
            </a:r>
          </a:p>
          <a:p>
            <a:r>
              <a:rPr lang="en-US" dirty="0" smtClean="0"/>
              <a:t>the </a:t>
            </a:r>
            <a:r>
              <a:rPr lang="en-US" dirty="0" err="1" smtClean="0"/>
              <a:t>errno</a:t>
            </a:r>
            <a:r>
              <a:rPr lang="en-US" dirty="0" smtClean="0"/>
              <a:t> variable;</a:t>
            </a:r>
          </a:p>
          <a:p>
            <a:r>
              <a:rPr lang="en-US" dirty="0" smtClean="0"/>
              <a:t>stack (local variables and function call linkage information);</a:t>
            </a:r>
          </a:p>
          <a:p>
            <a:r>
              <a:rPr lang="en-US" dirty="0" smtClean="0"/>
              <a:t>etc.</a:t>
            </a:r>
          </a:p>
          <a:p>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Pthreads</a:t>
            </a:r>
            <a:r>
              <a:rPr lang="en-US" dirty="0" smtClean="0"/>
              <a:t> data types</a:t>
            </a:r>
            <a:endParaRPr lang="ru-RU" dirty="0"/>
          </a:p>
        </p:txBody>
      </p:sp>
      <p:pic>
        <p:nvPicPr>
          <p:cNvPr id="2050" name="Picture 2"/>
          <p:cNvPicPr>
            <a:picLocks noGrp="1" noChangeAspect="1" noChangeArrowheads="1"/>
          </p:cNvPicPr>
          <p:nvPr>
            <p:ph idx="1"/>
          </p:nvPr>
        </p:nvPicPr>
        <p:blipFill>
          <a:blip r:embed="rId2"/>
          <a:srcRect/>
          <a:stretch>
            <a:fillRect/>
          </a:stretch>
        </p:blipFill>
        <p:spPr bwMode="auto">
          <a:xfrm>
            <a:off x="571472" y="1571612"/>
            <a:ext cx="8144664" cy="4000528"/>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Return value from </a:t>
            </a:r>
            <a:r>
              <a:rPr lang="en-US" dirty="0" err="1" smtClean="0"/>
              <a:t>Pthreads</a:t>
            </a:r>
            <a:r>
              <a:rPr lang="en-US" dirty="0" smtClean="0"/>
              <a:t> functions</a:t>
            </a:r>
            <a:endParaRPr lang="ru-RU" dirty="0"/>
          </a:p>
        </p:txBody>
      </p:sp>
      <p:sp>
        <p:nvSpPr>
          <p:cNvPr id="3" name="Содержимое 2"/>
          <p:cNvSpPr>
            <a:spLocks noGrp="1"/>
          </p:cNvSpPr>
          <p:nvPr>
            <p:ph idx="1"/>
          </p:nvPr>
        </p:nvSpPr>
        <p:spPr/>
        <p:txBody>
          <a:bodyPr/>
          <a:lstStyle/>
          <a:p>
            <a:r>
              <a:rPr lang="en-US" dirty="0" smtClean="0"/>
              <a:t>All </a:t>
            </a:r>
            <a:r>
              <a:rPr lang="en-US" dirty="0" err="1" smtClean="0"/>
              <a:t>Pthreads</a:t>
            </a:r>
            <a:r>
              <a:rPr lang="en-US" dirty="0" smtClean="0"/>
              <a:t> functions return 0 on success or a positive value on failure. </a:t>
            </a:r>
          </a:p>
          <a:p>
            <a:r>
              <a:rPr lang="en-US" dirty="0" smtClean="0"/>
              <a:t>The failure value is one of the same values that can be placed in </a:t>
            </a:r>
            <a:r>
              <a:rPr lang="en-US" dirty="0" err="1" smtClean="0"/>
              <a:t>errno</a:t>
            </a:r>
            <a:r>
              <a:rPr lang="en-US" dirty="0" smtClean="0"/>
              <a:t> by traditional UNIX system calls.</a:t>
            </a:r>
            <a:endParaRPr lang="ru-RU" dirty="0"/>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1133</TotalTime>
  <Words>982</Words>
  <PresentationFormat>Экран (4:3)</PresentationFormat>
  <Paragraphs>69</Paragraphs>
  <Slides>23</Slides>
  <Notes>2</Notes>
  <HiddenSlides>0</HiddenSlides>
  <MMClips>0</MMClips>
  <ScaleCrop>false</ScaleCrop>
  <HeadingPairs>
    <vt:vector size="4" baseType="variant">
      <vt:variant>
        <vt:lpstr>Тема</vt:lpstr>
      </vt:variant>
      <vt:variant>
        <vt:i4>1</vt:i4>
      </vt:variant>
      <vt:variant>
        <vt:lpstr>Заголовки слайдов</vt:lpstr>
      </vt:variant>
      <vt:variant>
        <vt:i4>23</vt:i4>
      </vt:variant>
    </vt:vector>
  </HeadingPairs>
  <TitlesOfParts>
    <vt:vector size="24" baseType="lpstr">
      <vt:lpstr>Тема Office</vt:lpstr>
      <vt:lpstr> System programming  Lecture 4  POSIX Threads    </vt:lpstr>
      <vt:lpstr>Overview</vt:lpstr>
      <vt:lpstr>Single process with multiple threads</vt:lpstr>
      <vt:lpstr>Limitations of processes</vt:lpstr>
      <vt:lpstr>How threads solve these problems</vt:lpstr>
      <vt:lpstr>Threads share a number of attributes</vt:lpstr>
      <vt:lpstr>Threads do not share</vt:lpstr>
      <vt:lpstr>Pthreads data types</vt:lpstr>
      <vt:lpstr>Return value from Pthreads functions</vt:lpstr>
      <vt:lpstr>Compiling Pthreads programs</vt:lpstr>
      <vt:lpstr>Thread Creation: pthread_create()</vt:lpstr>
      <vt:lpstr>Thread Termination: pthread_exit()</vt:lpstr>
      <vt:lpstr>Thread IDs</vt:lpstr>
      <vt:lpstr>pthread_equal()</vt:lpstr>
      <vt:lpstr>Joining with a terminated thread</vt:lpstr>
      <vt:lpstr>pthread_join() for threads and waitpid() for processes</vt:lpstr>
      <vt:lpstr>A simple program using Pthreads</vt:lpstr>
      <vt:lpstr>Output</vt:lpstr>
      <vt:lpstr>Detaching a thread</vt:lpstr>
      <vt:lpstr>pthread_detach()</vt:lpstr>
      <vt:lpstr>Creating a thread with the detached attribute</vt:lpstr>
      <vt:lpstr>Threads vs. Processes</vt:lpstr>
      <vt:lpstr>Threads vs. Processes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programming</dc:title>
  <dc:creator>Акбота А. Сенкебаева</dc:creator>
  <cp:lastModifiedBy>a.senkebayeva</cp:lastModifiedBy>
  <cp:revision>438</cp:revision>
  <dcterms:created xsi:type="dcterms:W3CDTF">2017-01-16T11:03:15Z</dcterms:created>
  <dcterms:modified xsi:type="dcterms:W3CDTF">2018-02-01T03:31:24Z</dcterms:modified>
</cp:coreProperties>
</file>