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6" r:id="rId2"/>
    <p:sldId id="257" r:id="rId3"/>
    <p:sldId id="258" r:id="rId4"/>
    <p:sldId id="259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317" r:id="rId30"/>
    <p:sldId id="318" r:id="rId31"/>
    <p:sldId id="273" r:id="rId32"/>
    <p:sldId id="274" r:id="rId33"/>
    <p:sldId id="275" r:id="rId34"/>
    <p:sldId id="276" r:id="rId35"/>
    <p:sldId id="277" r:id="rId36"/>
    <p:sldId id="278" r:id="rId37"/>
    <p:sldId id="279" r:id="rId38"/>
    <p:sldId id="280" r:id="rId39"/>
    <p:sldId id="281" r:id="rId40"/>
    <p:sldId id="282" r:id="rId41"/>
    <p:sldId id="283" r:id="rId42"/>
    <p:sldId id="284" r:id="rId43"/>
    <p:sldId id="285" r:id="rId44"/>
    <p:sldId id="286" r:id="rId45"/>
    <p:sldId id="287" r:id="rId46"/>
    <p:sldId id="288" r:id="rId47"/>
    <p:sldId id="289" r:id="rId48"/>
    <p:sldId id="290" r:id="rId49"/>
    <p:sldId id="291" r:id="rId50"/>
    <p:sldId id="292" r:id="rId51"/>
    <p:sldId id="293" r:id="rId52"/>
    <p:sldId id="294" r:id="rId53"/>
    <p:sldId id="295" r:id="rId54"/>
    <p:sldId id="296" r:id="rId55"/>
    <p:sldId id="297" r:id="rId56"/>
    <p:sldId id="298" r:id="rId57"/>
    <p:sldId id="299" r:id="rId58"/>
    <p:sldId id="300" r:id="rId59"/>
    <p:sldId id="301" r:id="rId60"/>
    <p:sldId id="302" r:id="rId61"/>
    <p:sldId id="303" r:id="rId62"/>
    <p:sldId id="304" r:id="rId63"/>
    <p:sldId id="305" r:id="rId6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011" autoAdjust="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D4434-A8CA-49BD-ABBE-D30F9644B642}" type="datetimeFigureOut">
              <a:rPr lang="ru-RU" smtClean="0"/>
              <a:pPr/>
              <a:t>22.02.2018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83C1F-E0A0-4B14-86CD-BD433D626A1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83C1F-E0A0-4B14-86CD-BD433D626A1A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83C1F-E0A0-4B14-86CD-BD433D626A1A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22.02.2018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85786" y="300037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System programming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smtClean="0"/>
              <a:t>Lecture </a:t>
            </a:r>
            <a:r>
              <a:rPr lang="en-US" b="1" smtClean="0"/>
              <a:t>5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Signals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None/>
            </a:pPr>
            <a:r>
              <a:rPr lang="ru-RU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while(1)</a:t>
            </a:r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("Hello World...\n");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pPr>
              <a:buNone/>
            </a:pPr>
            <a:r>
              <a:rPr lang="ru-RU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85860"/>
            <a:ext cx="8413958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285860"/>
            <a:ext cx="8186766" cy="4840303"/>
          </a:xfrm>
        </p:spPr>
        <p:txBody>
          <a:bodyPr/>
          <a:lstStyle/>
          <a:p>
            <a:r>
              <a:rPr lang="en-US" dirty="0" smtClean="0"/>
              <a:t>Go to new terminal and check the process list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-aux</a:t>
            </a:r>
            <a:r>
              <a:rPr lang="en-US" dirty="0" smtClean="0"/>
              <a:t>)</a:t>
            </a:r>
            <a:endParaRPr lang="ru-RU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2285992"/>
            <a:ext cx="8417724" cy="416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Kill the process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kill 8493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143116"/>
            <a:ext cx="7715304" cy="428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Killing process by different signals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kill -SIGSEGV 8493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143116"/>
            <a:ext cx="8029157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concepts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Signals are defined in &lt;</a:t>
            </a:r>
            <a:r>
              <a:rPr lang="en-US" dirty="0" err="1" smtClean="0"/>
              <a:t>signal.h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• </a:t>
            </a:r>
            <a:r>
              <a:rPr lang="en-US" b="1" dirty="0" smtClean="0"/>
              <a:t>man 7 signal for complete list of signals</a:t>
            </a:r>
          </a:p>
          <a:p>
            <a:pPr>
              <a:buNone/>
            </a:pPr>
            <a:r>
              <a:rPr lang="en-US" dirty="0" smtClean="0"/>
              <a:t>and their numeric values.</a:t>
            </a:r>
          </a:p>
          <a:p>
            <a:pPr>
              <a:buNone/>
            </a:pPr>
            <a:r>
              <a:rPr lang="en-US" dirty="0" smtClean="0"/>
              <a:t>• </a:t>
            </a:r>
            <a:r>
              <a:rPr lang="en-US" b="1" dirty="0" smtClean="0"/>
              <a:t>kill –l for full list of signals on a system.</a:t>
            </a:r>
          </a:p>
          <a:p>
            <a:pPr>
              <a:buNone/>
            </a:pPr>
            <a:r>
              <a:rPr lang="en-US" dirty="0" smtClean="0"/>
              <a:t>• 64 signals. The first 32 are traditional</a:t>
            </a:r>
          </a:p>
          <a:p>
            <a:pPr>
              <a:buNone/>
            </a:pPr>
            <a:r>
              <a:rPr lang="en-US" dirty="0" smtClean="0"/>
              <a:t>signals, the rest are for real time</a:t>
            </a:r>
          </a:p>
          <a:p>
            <a:pPr>
              <a:buNone/>
            </a:pPr>
            <a:r>
              <a:rPr lang="en-US" dirty="0" smtClean="0"/>
              <a:t>applications</a:t>
            </a:r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terms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signal is said to be </a:t>
            </a:r>
            <a:r>
              <a:rPr lang="en-US" b="1" dirty="0" smtClean="0"/>
              <a:t>generated</a:t>
            </a:r>
            <a:r>
              <a:rPr lang="en-US" dirty="0" smtClean="0"/>
              <a:t> by some event. </a:t>
            </a:r>
          </a:p>
          <a:p>
            <a:r>
              <a:rPr lang="en-US" dirty="0" smtClean="0"/>
              <a:t>Once generated, a signal is later </a:t>
            </a:r>
            <a:r>
              <a:rPr lang="en-US" b="1" dirty="0" smtClean="0"/>
              <a:t>delivered </a:t>
            </a:r>
            <a:r>
              <a:rPr lang="en-US" dirty="0" smtClean="0"/>
              <a:t>to a process, which then takes some action in response to the signal.</a:t>
            </a:r>
          </a:p>
          <a:p>
            <a:r>
              <a:rPr lang="en-US" dirty="0" smtClean="0"/>
              <a:t>Between the time it is generated and the time it is delivered, a signal is said to be </a:t>
            </a:r>
            <a:r>
              <a:rPr lang="en-US" b="1" dirty="0" smtClean="0"/>
              <a:t>pending</a:t>
            </a:r>
            <a:r>
              <a:rPr lang="en-US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mask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we need to ensure that a segment of code is not interrupted by the delivery of a signal. </a:t>
            </a:r>
          </a:p>
          <a:p>
            <a:r>
              <a:rPr lang="en-US" dirty="0" smtClean="0"/>
              <a:t>To do this, we can add a signal to the process’s </a:t>
            </a:r>
            <a:r>
              <a:rPr lang="en-US" b="1" dirty="0" smtClean="0"/>
              <a:t>signal mask</a:t>
            </a:r>
            <a:r>
              <a:rPr lang="en-US" dirty="0" smtClean="0"/>
              <a:t>—a set of signals whose delivery is currently </a:t>
            </a:r>
            <a:r>
              <a:rPr lang="en-US" b="1" dirty="0" smtClean="0"/>
              <a:t>blocked</a:t>
            </a:r>
            <a:r>
              <a:rPr lang="en-US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Different (default) actions can be taken upon delivery of a signal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signal is </a:t>
            </a:r>
            <a:r>
              <a:rPr lang="en-US" b="1" dirty="0" smtClean="0"/>
              <a:t>ignored</a:t>
            </a:r>
            <a:r>
              <a:rPr lang="en-US" dirty="0" smtClean="0"/>
              <a:t> and has no effect on the process.</a:t>
            </a:r>
          </a:p>
          <a:p>
            <a:r>
              <a:rPr lang="en-US" dirty="0" smtClean="0"/>
              <a:t>The process is </a:t>
            </a:r>
            <a:r>
              <a:rPr lang="en-US" b="1" dirty="0" smtClean="0"/>
              <a:t>terminated</a:t>
            </a:r>
            <a:r>
              <a:rPr lang="en-US" dirty="0" smtClean="0"/>
              <a:t> (killed). (Abnormal termination)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core dump file </a:t>
            </a:r>
            <a:r>
              <a:rPr lang="en-US" dirty="0" smtClean="0"/>
              <a:t>is generated, and the process is terminated. (For debugging purposes)</a:t>
            </a:r>
          </a:p>
          <a:p>
            <a:r>
              <a:rPr lang="en-US" dirty="0" smtClean="0"/>
              <a:t>The process is </a:t>
            </a:r>
            <a:r>
              <a:rPr lang="en-US" b="1" dirty="0" smtClean="0"/>
              <a:t>stopped</a:t>
            </a:r>
            <a:r>
              <a:rPr lang="en-US" dirty="0" smtClean="0"/>
              <a:t>—execution of the process is suspended.</a:t>
            </a:r>
          </a:p>
          <a:p>
            <a:r>
              <a:rPr lang="en-US" dirty="0" smtClean="0"/>
              <a:t>Execution of the process is </a:t>
            </a:r>
            <a:r>
              <a:rPr lang="en-US" b="1" dirty="0" smtClean="0"/>
              <a:t>resumed</a:t>
            </a:r>
            <a:r>
              <a:rPr lang="en-US" dirty="0" smtClean="0"/>
              <a:t> after previously being stopped.</a:t>
            </a:r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Disposition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Changing the action that occurs when the signal is delivered instead of accepting the default for a particular signal. 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signal</a:t>
            </a:r>
            <a:r>
              <a:rPr lang="en-US" dirty="0" smtClean="0"/>
              <a:t> is a notification to a process that an event has occurred.</a:t>
            </a:r>
          </a:p>
          <a:p>
            <a:endParaRPr lang="en-US" dirty="0" smtClean="0"/>
          </a:p>
          <a:p>
            <a:r>
              <a:rPr lang="en-US" dirty="0" smtClean="0"/>
              <a:t>Kernel                        Process</a:t>
            </a:r>
          </a:p>
          <a:p>
            <a:r>
              <a:rPr lang="en-US" dirty="0" smtClean="0"/>
              <a:t>Process                        Process</a:t>
            </a:r>
          </a:p>
          <a:p>
            <a:endParaRPr lang="ru-RU" dirty="0"/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2285984" y="3571876"/>
            <a:ext cx="150019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>
            <a:off x="2357422" y="4143380"/>
            <a:ext cx="150019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Dispositions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default action should occur.</a:t>
            </a:r>
          </a:p>
          <a:p>
            <a:r>
              <a:rPr lang="en-US" dirty="0" smtClean="0"/>
              <a:t>The signal is ignored.</a:t>
            </a:r>
          </a:p>
          <a:p>
            <a:r>
              <a:rPr lang="en-US" dirty="0" smtClean="0"/>
              <a:t>A signal handler is executed.</a:t>
            </a:r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handler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signal handler is a function, written by the programmer, that performs appropriate tasks in response to the delivery of a signal.</a:t>
            </a:r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signals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1571612"/>
            <a:ext cx="8630679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signals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1570" y="1928802"/>
            <a:ext cx="8766774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signals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1857364"/>
            <a:ext cx="8888392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Changing Signal Dispositions: signal()</a:t>
            </a:r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1643050"/>
            <a:ext cx="8634409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6" y="3714752"/>
            <a:ext cx="4815818" cy="1957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signal()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first argument, </a:t>
            </a:r>
            <a:r>
              <a:rPr lang="en-US" b="1" dirty="0" smtClean="0"/>
              <a:t>sig</a:t>
            </a:r>
            <a:r>
              <a:rPr lang="en-US" dirty="0" smtClean="0"/>
              <a:t>, identifies the signal whose disposition we wish to change. </a:t>
            </a:r>
          </a:p>
          <a:p>
            <a:r>
              <a:rPr lang="en-US" dirty="0" smtClean="0"/>
              <a:t>The second argument, </a:t>
            </a:r>
            <a:r>
              <a:rPr lang="en-US" b="1" dirty="0" smtClean="0"/>
              <a:t>handler</a:t>
            </a:r>
            <a:r>
              <a:rPr lang="en-US" dirty="0" smtClean="0"/>
              <a:t>, is the address of the function that should be called when this signal is delivered.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return value </a:t>
            </a:r>
            <a:r>
              <a:rPr lang="en-US" dirty="0" smtClean="0"/>
              <a:t>of signal() is the previous disposition of the signal.</a:t>
            </a:r>
            <a:endParaRPr lang="ru-RU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7143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Establishing a handler for a signal, and resetting the disposition of the</a:t>
            </a:r>
            <a:br>
              <a:rPr lang="en-US" dirty="0" smtClean="0"/>
            </a:br>
            <a:r>
              <a:rPr lang="en-US" dirty="0" smtClean="0"/>
              <a:t>signal to whatever it was previously</a:t>
            </a:r>
            <a:endParaRPr lang="ru-RU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2500306"/>
            <a:ext cx="7659012" cy="336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SIG_DFL</a:t>
            </a:r>
            <a:r>
              <a:rPr lang="en-US" dirty="0" smtClean="0"/>
              <a:t> and </a:t>
            </a:r>
            <a:r>
              <a:rPr lang="en-US" b="1" dirty="0" smtClean="0"/>
              <a:t>SIG_IGN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SIG_DFL</a:t>
            </a:r>
            <a:r>
              <a:rPr lang="en-US" dirty="0" smtClean="0"/>
              <a:t> - Reset the disposition of the signal to its default. </a:t>
            </a:r>
          </a:p>
          <a:p>
            <a:r>
              <a:rPr lang="en-US" b="1" dirty="0" smtClean="0"/>
              <a:t>SIG_IGN</a:t>
            </a:r>
            <a:r>
              <a:rPr lang="en-US" dirty="0" smtClean="0"/>
              <a:t> - Ignore the signal.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ru-RU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57356" y="1285859"/>
            <a:ext cx="5929354" cy="520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events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smtClean="0"/>
              <a:t>Hardware exception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executing a malformed machine-language instruction, </a:t>
            </a:r>
          </a:p>
          <a:p>
            <a:pPr lvl="1"/>
            <a:r>
              <a:rPr lang="en-US" dirty="0" smtClean="0"/>
              <a:t>dividing by 0, </a:t>
            </a:r>
          </a:p>
          <a:p>
            <a:pPr lvl="1"/>
            <a:r>
              <a:rPr lang="en-US" dirty="0" smtClean="0"/>
              <a:t>referencing a part of memory that is inaccessible,</a:t>
            </a:r>
          </a:p>
          <a:p>
            <a:pPr lvl="1"/>
            <a:r>
              <a:rPr lang="en-US" dirty="0" smtClean="0"/>
              <a:t>etc.</a:t>
            </a:r>
          </a:p>
          <a:p>
            <a:r>
              <a:rPr lang="en-US" dirty="0" smtClean="0"/>
              <a:t>Terminal </a:t>
            </a:r>
            <a:r>
              <a:rPr lang="en-US" b="1" dirty="0" smtClean="0"/>
              <a:t>special characters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interrupt character (usually Control-C)</a:t>
            </a:r>
          </a:p>
          <a:p>
            <a:pPr lvl="1"/>
            <a:r>
              <a:rPr lang="en-US" dirty="0" smtClean="0"/>
              <a:t>suspend character (usually Control-Z)</a:t>
            </a:r>
          </a:p>
          <a:p>
            <a:pPr lvl="1"/>
            <a:r>
              <a:rPr lang="en-US" dirty="0" smtClean="0"/>
              <a:t>etc.</a:t>
            </a:r>
          </a:p>
          <a:p>
            <a:r>
              <a:rPr lang="en-US" b="1" dirty="0" smtClean="0"/>
              <a:t>Software event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input became available on a file descriptor, </a:t>
            </a:r>
          </a:p>
          <a:p>
            <a:pPr lvl="1"/>
            <a:r>
              <a:rPr lang="en-US" dirty="0" smtClean="0"/>
              <a:t>the terminal window was resized, </a:t>
            </a:r>
          </a:p>
          <a:p>
            <a:pPr lvl="1"/>
            <a:r>
              <a:rPr lang="en-US" dirty="0" smtClean="0"/>
              <a:t>a timer went off, </a:t>
            </a:r>
          </a:p>
          <a:p>
            <a:pPr lvl="1"/>
            <a:r>
              <a:rPr lang="en-US" dirty="0" smtClean="0"/>
              <a:t>the process’s CPU time limit was exceeded, </a:t>
            </a:r>
          </a:p>
          <a:p>
            <a:pPr lvl="1"/>
            <a:r>
              <a:rPr lang="en-US" dirty="0" smtClean="0"/>
              <a:t>a child of this process terminated</a:t>
            </a:r>
          </a:p>
          <a:p>
            <a:pPr lvl="1"/>
            <a:r>
              <a:rPr lang="en-US" dirty="0" smtClean="0"/>
              <a:t>etc.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ru-RU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57289" y="1285860"/>
            <a:ext cx="6878435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handlers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signal handler </a:t>
            </a:r>
            <a:r>
              <a:rPr lang="en-US" dirty="0" smtClean="0"/>
              <a:t>is a function that is called when a specified signal is delivered to a process.</a:t>
            </a:r>
            <a:endParaRPr lang="ru-RU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Signal delivery and handler execution</a:t>
            </a:r>
            <a:endParaRPr lang="ru-RU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1643050"/>
            <a:ext cx="7788709" cy="4361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282" y="0"/>
            <a:ext cx="8715436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Installing a handler for </a:t>
            </a:r>
            <a:r>
              <a:rPr lang="en-US" b="1" dirty="0" smtClean="0"/>
              <a:t>SIGINT </a:t>
            </a:r>
            <a:r>
              <a:rPr lang="en-US" dirty="0" smtClean="0"/>
              <a:t>(example)</a:t>
            </a:r>
            <a:endParaRPr lang="ru-RU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00232" y="857232"/>
            <a:ext cx="5429288" cy="5776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ru-RU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1357298"/>
            <a:ext cx="8740649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Establishing the same handler for two different signals (example)</a:t>
            </a:r>
            <a:endParaRPr lang="ru-RU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1500174"/>
            <a:ext cx="8506771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928670"/>
            <a:ext cx="8617178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ru-RU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14480" y="2143116"/>
            <a:ext cx="6169123" cy="3399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Sending signals: kill()</a:t>
            </a:r>
            <a:endParaRPr lang="ru-RU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1643050"/>
            <a:ext cx="8670368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pid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If </a:t>
            </a:r>
            <a:r>
              <a:rPr lang="en-US" dirty="0" err="1" smtClean="0"/>
              <a:t>pid</a:t>
            </a:r>
            <a:r>
              <a:rPr lang="en-US" dirty="0" smtClean="0"/>
              <a:t> is greater than 0, the signal is sent to the process with the process ID specified by </a:t>
            </a:r>
            <a:r>
              <a:rPr lang="en-US" dirty="0" err="1" smtClean="0"/>
              <a:t>pid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pid</a:t>
            </a:r>
            <a:r>
              <a:rPr lang="en-US" dirty="0" smtClean="0"/>
              <a:t> equals 0, the signal is sent to every process in the same process group as the calling process, including the calling process itself.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pid</a:t>
            </a:r>
            <a:r>
              <a:rPr lang="en-US" dirty="0" smtClean="0"/>
              <a:t> is less than –1, the signal is sent to all of the processes in the process group whose ID equals the absolute value of </a:t>
            </a:r>
            <a:r>
              <a:rPr lang="en-US" dirty="0" err="1" smtClean="0"/>
              <a:t>pid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pid</a:t>
            </a:r>
            <a:r>
              <a:rPr lang="en-US" dirty="0" smtClean="0"/>
              <a:t> equals –1, the signal is sent to every process for which the calling process has permission to send a signal, except init (process ID 1) and the calling process.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of signals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(are used by the kernel to notify processes and events, 1-31)</a:t>
            </a:r>
          </a:p>
          <a:p>
            <a:r>
              <a:rPr lang="en-US" dirty="0" err="1" smtClean="0"/>
              <a:t>Realtime</a:t>
            </a:r>
            <a:r>
              <a:rPr lang="en-US" dirty="0" smtClean="0"/>
              <a:t>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permissions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privileged (CAP_KILL) process may send a signal to any process.</a:t>
            </a:r>
          </a:p>
          <a:p>
            <a:r>
              <a:rPr lang="en-US" dirty="0" smtClean="0"/>
              <a:t>The init process (process ID 1), which runs with user and group of root, is a special case. It can be sent only signals for which it has a handler installed.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permissions</a:t>
            </a:r>
            <a:endParaRPr lang="ru-RU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28860" y="2571744"/>
            <a:ext cx="4512911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Содержимое 2"/>
          <p:cNvSpPr txBox="1">
            <a:spLocks/>
          </p:cNvSpPr>
          <p:nvPr/>
        </p:nvSpPr>
        <p:spPr>
          <a:xfrm>
            <a:off x="457200" y="5143512"/>
            <a:ext cx="8229600" cy="1285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The SIGCONT signal is treated specially. An unprivileged process may send this signal to any other process in the same session, regardless of user ID checks.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71472" y="1285860"/>
            <a:ext cx="78581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An unprivileged process can send a signal to another process if the real or effective user ID of the sending process matches the real user ID or saved </a:t>
            </a:r>
            <a:r>
              <a:rPr lang="en-US" sz="2400" dirty="0" err="1" smtClean="0"/>
              <a:t>setuser</a:t>
            </a:r>
            <a:r>
              <a:rPr lang="en-US" sz="2400" dirty="0" smtClean="0"/>
              <a:t>-ID of the receiving process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Checking for the Existence of a Process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If the sig argument is specified as 0 (the so-called </a:t>
            </a:r>
            <a:r>
              <a:rPr lang="en-US" b="1" dirty="0" smtClean="0"/>
              <a:t>null signal</a:t>
            </a:r>
            <a:r>
              <a:rPr lang="en-US" dirty="0" smtClean="0"/>
              <a:t>), then no signal is sent.</a:t>
            </a:r>
          </a:p>
          <a:p>
            <a:r>
              <a:rPr lang="en-US" dirty="0" smtClean="0"/>
              <a:t>Instead, kill() performs error checking to see if the process can be signaled.</a:t>
            </a:r>
          </a:p>
          <a:p>
            <a:r>
              <a:rPr lang="en-US" dirty="0" smtClean="0"/>
              <a:t>If sending a null signal fails with the error </a:t>
            </a:r>
            <a:r>
              <a:rPr lang="en-US" b="1" dirty="0" smtClean="0"/>
              <a:t>ESRCH</a:t>
            </a:r>
            <a:r>
              <a:rPr lang="en-US" dirty="0" smtClean="0"/>
              <a:t>, then we know the process doesn’t exist. </a:t>
            </a:r>
          </a:p>
          <a:p>
            <a:r>
              <a:rPr lang="en-US" dirty="0" smtClean="0"/>
              <a:t>If the call fails with the error </a:t>
            </a:r>
            <a:r>
              <a:rPr lang="en-US" b="1" dirty="0" smtClean="0"/>
              <a:t>EPERM</a:t>
            </a:r>
            <a:r>
              <a:rPr lang="en-US" dirty="0" smtClean="0"/>
              <a:t> (meaning the process exists, but we don’t have permission to send a signal to it) or succeeds (meaning we do have permission to send a signal to the process), then we know that the process exists.</a:t>
            </a:r>
            <a:endParaRPr lang="ru-RU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the kill() system call (example)</a:t>
            </a:r>
            <a:endParaRPr lang="ru-RU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643050"/>
            <a:ext cx="8436291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8725" y="1000108"/>
            <a:ext cx="9005275" cy="4496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Sending a signal to itself: raise()</a:t>
            </a:r>
            <a:endParaRPr lang="ru-RU" b="1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1214422"/>
            <a:ext cx="8374882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Содержимое 2"/>
          <p:cNvSpPr txBox="1">
            <a:spLocks/>
          </p:cNvSpPr>
          <p:nvPr/>
        </p:nvSpPr>
        <p:spPr>
          <a:xfrm>
            <a:off x="500034" y="2857496"/>
            <a:ext cx="8229600" cy="34290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a single-threaded program, a call to raise() is equivalent to the following call to kill():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kill(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getpid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(), sig);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 a system that supports threads, raise(sig) is implemented as: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pthread_kill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pthread_self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(), sig)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Displaying Signal Descriptions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 *</a:t>
            </a:r>
            <a:r>
              <a:rPr lang="en-US" b="1" dirty="0" err="1" smtClean="0"/>
              <a:t>strsignal</a:t>
            </a:r>
            <a:r>
              <a:rPr lang="en-US" b="1" dirty="0" smtClean="0"/>
              <a:t>(</a:t>
            </a:r>
            <a:r>
              <a:rPr lang="en-US" b="1" dirty="0" err="1" smtClean="0"/>
              <a:t>int</a:t>
            </a:r>
            <a:r>
              <a:rPr lang="en-US" b="1" dirty="0" smtClean="0"/>
              <a:t> sig);</a:t>
            </a:r>
          </a:p>
          <a:p>
            <a:r>
              <a:rPr lang="en-US" dirty="0" smtClean="0"/>
              <a:t>void </a:t>
            </a:r>
            <a:r>
              <a:rPr lang="en-US" b="1" dirty="0" err="1" smtClean="0"/>
              <a:t>psignal</a:t>
            </a:r>
            <a:r>
              <a:rPr lang="en-US" b="1" dirty="0" smtClean="0"/>
              <a:t>(</a:t>
            </a:r>
            <a:r>
              <a:rPr lang="en-US" b="1" dirty="0" err="1" smtClean="0"/>
              <a:t>int</a:t>
            </a:r>
            <a:r>
              <a:rPr lang="en-US" b="1" dirty="0" smtClean="0"/>
              <a:t> sig, const char *</a:t>
            </a:r>
            <a:r>
              <a:rPr lang="en-US" b="1" dirty="0" err="1" smtClean="0"/>
              <a:t>msg</a:t>
            </a:r>
            <a:r>
              <a:rPr lang="en-US" b="1" dirty="0" smtClean="0"/>
              <a:t>);</a:t>
            </a:r>
            <a:endParaRPr lang="ru-RU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Signal Sets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signals are represented using a data structure called a signal set, provided by the system data type </a:t>
            </a:r>
            <a:r>
              <a:rPr lang="en-US" dirty="0" err="1" smtClean="0"/>
              <a:t>sigset_t</a:t>
            </a:r>
            <a:r>
              <a:rPr lang="en-US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sigemptyset</a:t>
            </a:r>
            <a:r>
              <a:rPr lang="en-US" b="1" dirty="0" smtClean="0"/>
              <a:t>() </a:t>
            </a:r>
            <a:r>
              <a:rPr lang="en-US" dirty="0" smtClean="0"/>
              <a:t>and </a:t>
            </a:r>
            <a:r>
              <a:rPr lang="en-US" b="1" dirty="0" err="1" smtClean="0"/>
              <a:t>sigfillset</a:t>
            </a:r>
            <a:r>
              <a:rPr lang="en-US" b="1" dirty="0" smtClean="0"/>
              <a:t>() </a:t>
            </a:r>
            <a:r>
              <a:rPr lang="en-US" dirty="0" smtClean="0"/>
              <a:t>functions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28932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b="1" dirty="0" err="1" smtClean="0"/>
              <a:t>sigemptyset</a:t>
            </a:r>
            <a:r>
              <a:rPr lang="en-US" b="1" dirty="0" smtClean="0"/>
              <a:t>() </a:t>
            </a:r>
            <a:r>
              <a:rPr lang="en-US" dirty="0" smtClean="0"/>
              <a:t>function initializes a signal set to contain no members. </a:t>
            </a:r>
          </a:p>
          <a:p>
            <a:r>
              <a:rPr lang="en-US" dirty="0" smtClean="0"/>
              <a:t>The </a:t>
            </a:r>
            <a:r>
              <a:rPr lang="en-US" b="1" dirty="0" err="1" smtClean="0"/>
              <a:t>sigfillset</a:t>
            </a:r>
            <a:r>
              <a:rPr lang="en-US" b="1" dirty="0" smtClean="0"/>
              <a:t>() </a:t>
            </a:r>
            <a:r>
              <a:rPr lang="en-US" dirty="0" smtClean="0"/>
              <a:t>function initializes a set to contain all signals (including all </a:t>
            </a:r>
            <a:r>
              <a:rPr lang="en-US" dirty="0" err="1" smtClean="0"/>
              <a:t>realtime</a:t>
            </a:r>
            <a:r>
              <a:rPr lang="en-US" dirty="0" smtClean="0"/>
              <a:t> signals).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168" y="4357694"/>
            <a:ext cx="8865832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sigaddset</a:t>
            </a:r>
            <a:r>
              <a:rPr lang="en-US" b="1" dirty="0" smtClean="0"/>
              <a:t>() </a:t>
            </a:r>
            <a:r>
              <a:rPr lang="en-US" dirty="0" smtClean="0"/>
              <a:t>and </a:t>
            </a:r>
            <a:r>
              <a:rPr lang="en-US" b="1" dirty="0" err="1" smtClean="0"/>
              <a:t>sigdelset</a:t>
            </a:r>
            <a:r>
              <a:rPr lang="en-US" b="1" dirty="0" smtClean="0"/>
              <a:t>() </a:t>
            </a:r>
            <a:r>
              <a:rPr lang="en-US" dirty="0" smtClean="0"/>
              <a:t>functions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14486"/>
          </a:xfrm>
        </p:spPr>
        <p:txBody>
          <a:bodyPr/>
          <a:lstStyle/>
          <a:p>
            <a:r>
              <a:rPr lang="en-US" dirty="0" smtClean="0"/>
              <a:t>After initialization, individual signals can be added to a set using </a:t>
            </a:r>
            <a:r>
              <a:rPr lang="en-US" b="1" dirty="0" err="1" smtClean="0"/>
              <a:t>sigaddset</a:t>
            </a:r>
            <a:r>
              <a:rPr lang="en-US" b="1" dirty="0" smtClean="0"/>
              <a:t>() </a:t>
            </a:r>
            <a:r>
              <a:rPr lang="en-US" dirty="0" smtClean="0"/>
              <a:t>and removed using </a:t>
            </a:r>
            <a:r>
              <a:rPr lang="en-US" b="1" dirty="0" err="1" smtClean="0"/>
              <a:t>sigdelset</a:t>
            </a:r>
            <a:r>
              <a:rPr lang="en-US" b="1" dirty="0" smtClean="0"/>
              <a:t>().</a:t>
            </a:r>
            <a:endParaRPr lang="ru-RU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429001"/>
            <a:ext cx="9144000" cy="2003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sources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98205" y="1600200"/>
            <a:ext cx="8264786" cy="468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sigismember</a:t>
            </a:r>
            <a:r>
              <a:rPr lang="en-US" b="1" dirty="0" smtClean="0"/>
              <a:t>() </a:t>
            </a:r>
            <a:r>
              <a:rPr lang="en-US" dirty="0" smtClean="0"/>
              <a:t>function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err="1" smtClean="0"/>
              <a:t>sigismember</a:t>
            </a:r>
            <a:r>
              <a:rPr lang="en-US" b="1" dirty="0" smtClean="0"/>
              <a:t>() </a:t>
            </a:r>
            <a:r>
              <a:rPr lang="en-US" dirty="0" smtClean="0"/>
              <a:t>function is used to test for membership of a set.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000372"/>
            <a:ext cx="8971899" cy="1590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Print list of signals within a signal set</a:t>
            </a:r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77055" y="1643050"/>
            <a:ext cx="8368903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1857364"/>
            <a:ext cx="8608680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Print mask of blocked signals for this process</a:t>
            </a:r>
            <a:endParaRPr lang="ru-RU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Print signals currently pending for this process</a:t>
            </a:r>
            <a:endParaRPr lang="ru-RU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2000240"/>
            <a:ext cx="8482128" cy="398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Signal Mask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process, the kernel maintains a </a:t>
            </a:r>
            <a:br>
              <a:rPr lang="en-US" dirty="0" smtClean="0"/>
            </a:br>
            <a:r>
              <a:rPr lang="en-US" b="1" dirty="0" smtClean="0"/>
              <a:t>signal mask—</a:t>
            </a:r>
            <a:r>
              <a:rPr lang="en-US" dirty="0" smtClean="0"/>
              <a:t>a</a:t>
            </a:r>
            <a:r>
              <a:rPr lang="en-US" b="1" dirty="0" smtClean="0"/>
              <a:t> </a:t>
            </a:r>
            <a:r>
              <a:rPr lang="en-US" dirty="0" smtClean="0"/>
              <a:t>set of signals whose delivery to the process is currently blocked.</a:t>
            </a:r>
          </a:p>
          <a:p>
            <a:r>
              <a:rPr lang="en-US" dirty="0" smtClean="0"/>
              <a:t>If a signal that is blocked is sent to a process, delivery of that signal is delayed until it is unblocked by being removed from the process signal mask.</a:t>
            </a:r>
            <a:endParaRPr lang="ru-RU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signal to the signal mask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When a signal handler is invoked, the signal that caused its invocation can be automatically added to the signal mask.</a:t>
            </a:r>
          </a:p>
          <a:p>
            <a:r>
              <a:rPr lang="en-US" dirty="0" smtClean="0"/>
              <a:t>When a signal handler is established with </a:t>
            </a:r>
            <a:r>
              <a:rPr lang="en-US" dirty="0" err="1" smtClean="0"/>
              <a:t>sigaction</a:t>
            </a:r>
            <a:r>
              <a:rPr lang="en-US" dirty="0" smtClean="0"/>
              <a:t>(), it is possible to specify an additional set of signals that are to be blocked when the handler is invoked.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sigprocmask</a:t>
            </a:r>
            <a:r>
              <a:rPr lang="en-US" dirty="0" smtClean="0"/>
              <a:t>() system call can be used at any time to explicitly add signals to, and remove signals from, the signal mask.</a:t>
            </a:r>
            <a:endParaRPr lang="ru-RU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sigprocmask</a:t>
            </a:r>
            <a:r>
              <a:rPr lang="en-US" b="1" dirty="0" smtClean="0"/>
              <a:t>()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071810"/>
            <a:ext cx="8229600" cy="305435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The </a:t>
            </a:r>
            <a:r>
              <a:rPr lang="en-US" b="1" dirty="0" smtClean="0"/>
              <a:t>how</a:t>
            </a:r>
            <a:r>
              <a:rPr lang="en-US" dirty="0" smtClean="0"/>
              <a:t> argument determines the changes that </a:t>
            </a:r>
            <a:r>
              <a:rPr lang="en-US" dirty="0" err="1" smtClean="0"/>
              <a:t>sigprocmask</a:t>
            </a:r>
            <a:r>
              <a:rPr lang="en-US" dirty="0" smtClean="0"/>
              <a:t>() makes to the signal mask:</a:t>
            </a:r>
          </a:p>
          <a:p>
            <a:r>
              <a:rPr lang="en-US" b="1" dirty="0" smtClean="0"/>
              <a:t>SIG_BLOCK </a:t>
            </a:r>
            <a:r>
              <a:rPr lang="en-US" dirty="0" smtClean="0"/>
              <a:t>- The signals specified in the signal set pointed to by set are added to the signal mask.</a:t>
            </a:r>
          </a:p>
          <a:p>
            <a:r>
              <a:rPr lang="en-US" b="1" dirty="0" smtClean="0"/>
              <a:t>SIG_UNBLOCK</a:t>
            </a:r>
            <a:r>
              <a:rPr lang="en-US" dirty="0" smtClean="0"/>
              <a:t> - The signals in the signal set pointed to by set are removed from the signal mask.</a:t>
            </a:r>
          </a:p>
          <a:p>
            <a:r>
              <a:rPr lang="en-US" b="1" dirty="0" smtClean="0"/>
              <a:t>SIG_SETMASK</a:t>
            </a:r>
            <a:r>
              <a:rPr lang="en-US" dirty="0" smtClean="0"/>
              <a:t> - The signal set pointed to by set is assigned to the signal mask.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357298"/>
            <a:ext cx="8572560" cy="1534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Temporarily blocking delivery of a signal</a:t>
            </a:r>
            <a:endParaRPr lang="ru-RU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428736"/>
            <a:ext cx="6929486" cy="5002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Pending Signals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process receives a signal that it is currently blocking, that signal is added to the process’s set of pending signals. </a:t>
            </a:r>
          </a:p>
          <a:p>
            <a:r>
              <a:rPr lang="en-US" dirty="0" smtClean="0"/>
              <a:t>When (and if) the signal is later unblocked, it is then delivered to the process.</a:t>
            </a:r>
            <a:endParaRPr lang="ru-RU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sigpending</a:t>
            </a:r>
            <a:r>
              <a:rPr lang="en-US" b="1" dirty="0" smtClean="0"/>
              <a:t>()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8734"/>
          </a:xfrm>
        </p:spPr>
        <p:txBody>
          <a:bodyPr/>
          <a:lstStyle/>
          <a:p>
            <a:r>
              <a:rPr lang="en-US" dirty="0" smtClean="0"/>
              <a:t>To determine which signals are pending for a process, we can call </a:t>
            </a:r>
            <a:r>
              <a:rPr lang="en-US" dirty="0" err="1" smtClean="0"/>
              <a:t>sigpending</a:t>
            </a:r>
            <a:r>
              <a:rPr lang="en-US" dirty="0" smtClean="0"/>
              <a:t>().</a:t>
            </a:r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928934"/>
            <a:ext cx="8287807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POSIX predefined signals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• SIGALRM: Alarm timer time-out. Generated by alarm( ) API.</a:t>
            </a:r>
          </a:p>
          <a:p>
            <a:pPr>
              <a:buNone/>
            </a:pPr>
            <a:r>
              <a:rPr lang="en-US" dirty="0" smtClean="0"/>
              <a:t>• SIGABRT: Abort process execution. Generated by abort( ) API.</a:t>
            </a:r>
          </a:p>
          <a:p>
            <a:pPr>
              <a:buNone/>
            </a:pPr>
            <a:r>
              <a:rPr lang="en-US" dirty="0" smtClean="0"/>
              <a:t>• SIGFPE: Illegal mathematical operation.</a:t>
            </a:r>
          </a:p>
          <a:p>
            <a:pPr>
              <a:buNone/>
            </a:pPr>
            <a:r>
              <a:rPr lang="en-US" dirty="0" smtClean="0"/>
              <a:t>• SIGHUP: Controlling terminal hang-up.</a:t>
            </a:r>
          </a:p>
          <a:p>
            <a:pPr>
              <a:buNone/>
            </a:pPr>
            <a:r>
              <a:rPr lang="en-US" dirty="0" smtClean="0"/>
              <a:t>• SIGILL: Execution of an illegal machine instruction.</a:t>
            </a:r>
          </a:p>
          <a:p>
            <a:pPr>
              <a:buNone/>
            </a:pPr>
            <a:r>
              <a:rPr lang="en-US" dirty="0" smtClean="0"/>
              <a:t>• SIGINT: Process interruption. Can be generated by &lt;Delete&gt; or</a:t>
            </a: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ctrl_C</a:t>
            </a:r>
            <a:r>
              <a:rPr lang="en-US" dirty="0" smtClean="0"/>
              <a:t>&gt; keys.</a:t>
            </a:r>
          </a:p>
          <a:p>
            <a:pPr>
              <a:buNone/>
            </a:pPr>
            <a:r>
              <a:rPr lang="en-US" dirty="0" smtClean="0"/>
              <a:t>• SIGKILL: Sure kill a process. Can be generated by</a:t>
            </a:r>
          </a:p>
          <a:p>
            <a:pPr>
              <a:buNone/>
            </a:pPr>
            <a:r>
              <a:rPr lang="en-US" dirty="0" smtClean="0"/>
              <a:t>– “kill -9 &lt;</a:t>
            </a:r>
            <a:r>
              <a:rPr lang="en-US" dirty="0" err="1" smtClean="0"/>
              <a:t>process_id</a:t>
            </a:r>
            <a:r>
              <a:rPr lang="en-US" dirty="0" smtClean="0"/>
              <a:t>&gt;“ command.</a:t>
            </a:r>
          </a:p>
          <a:p>
            <a:pPr>
              <a:buNone/>
            </a:pPr>
            <a:r>
              <a:rPr lang="en-US" dirty="0" smtClean="0"/>
              <a:t>• SIGPIPE: Illegal write to a pipe.</a:t>
            </a:r>
          </a:p>
          <a:p>
            <a:pPr>
              <a:buNone/>
            </a:pPr>
            <a:r>
              <a:rPr lang="en-US" dirty="0" smtClean="0"/>
              <a:t>• SIGQUIT: Process quit. Generated by &lt;</a:t>
            </a:r>
            <a:r>
              <a:rPr lang="en-US" dirty="0" err="1" smtClean="0"/>
              <a:t>crtl</a:t>
            </a:r>
            <a:r>
              <a:rPr lang="en-US" dirty="0" smtClean="0"/>
              <a:t>_\&gt; keys.</a:t>
            </a:r>
          </a:p>
          <a:p>
            <a:pPr>
              <a:buNone/>
            </a:pPr>
            <a:r>
              <a:rPr lang="en-US" dirty="0" smtClean="0"/>
              <a:t>• SIGSEGV: Segmentation fault. generated by de-referencing a NULL</a:t>
            </a:r>
          </a:p>
          <a:p>
            <a:pPr>
              <a:buNone/>
            </a:pPr>
            <a:r>
              <a:rPr lang="en-US" dirty="0" smtClean="0"/>
              <a:t>pointer.</a:t>
            </a:r>
            <a:endParaRPr lang="ru-RU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Changing disposition of a pending signal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change the disposition of a pending signal, then, when the signal is later unblocked, it is handled according to its new disposition.</a:t>
            </a:r>
            <a:endParaRPr lang="ru-RU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Signals are not queued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same signal is generated multiple times while it is blocked, then it is recorded in the set of pending signals, and later delivered, just </a:t>
            </a:r>
            <a:r>
              <a:rPr lang="en-US" b="1" dirty="0" smtClean="0"/>
              <a:t>once</a:t>
            </a:r>
            <a:r>
              <a:rPr lang="en-US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0108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Changing signal dispositions: </a:t>
            </a:r>
            <a:r>
              <a:rPr lang="en-US" b="1" dirty="0" err="1" smtClean="0"/>
              <a:t>sigaction</a:t>
            </a:r>
            <a:r>
              <a:rPr lang="en-US" b="1" dirty="0" smtClean="0"/>
              <a:t>()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286124"/>
            <a:ext cx="8229600" cy="284003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sig</a:t>
            </a:r>
            <a:r>
              <a:rPr lang="en-US" dirty="0" smtClean="0"/>
              <a:t> argument identifies the signal whose disposition we want to retrieve or change. This argument can be any signal except SIGKILL or SIGSTOP.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act</a:t>
            </a:r>
            <a:r>
              <a:rPr lang="en-US" dirty="0" smtClean="0"/>
              <a:t> argument is a pointer to a structure specifying a new disposition for the signal. </a:t>
            </a:r>
          </a:p>
          <a:p>
            <a:r>
              <a:rPr lang="en-US" dirty="0" smtClean="0"/>
              <a:t>The </a:t>
            </a:r>
            <a:r>
              <a:rPr lang="en-US" b="1" dirty="0" err="1" smtClean="0"/>
              <a:t>oldact</a:t>
            </a:r>
            <a:r>
              <a:rPr lang="en-US" dirty="0" smtClean="0"/>
              <a:t> argument is a pointer to a structure of the same type, and is used to return information about the signal’s previous disposition.</a:t>
            </a:r>
            <a:endParaRPr lang="ru-R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714487"/>
            <a:ext cx="8572560" cy="1529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Waiting for a signal: pause()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14348" y="3143248"/>
            <a:ext cx="8001056" cy="2054221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Calling pause() suspends execution of the process until the call is interrupted by a signal handler (or until an unhandled signal terminates the process).</a:t>
            </a:r>
            <a:endParaRPr lang="ru-RU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500174"/>
            <a:ext cx="8215370" cy="158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POSIX predefined signals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• SIGTERM: process termination. Can be generated by</a:t>
            </a:r>
          </a:p>
          <a:p>
            <a:pPr>
              <a:buNone/>
            </a:pPr>
            <a:r>
              <a:rPr lang="en-US" dirty="0" smtClean="0"/>
              <a:t>– “kill &lt;</a:t>
            </a:r>
            <a:r>
              <a:rPr lang="en-US" dirty="0" err="1" smtClean="0"/>
              <a:t>process_id</a:t>
            </a:r>
            <a:r>
              <a:rPr lang="en-US" dirty="0" smtClean="0"/>
              <a:t>&gt;” command.</a:t>
            </a:r>
          </a:p>
          <a:p>
            <a:pPr>
              <a:buNone/>
            </a:pPr>
            <a:r>
              <a:rPr lang="en-US" dirty="0" smtClean="0"/>
              <a:t>• SIGUSR1: Reserved to be defined by user.</a:t>
            </a:r>
          </a:p>
          <a:p>
            <a:pPr>
              <a:buNone/>
            </a:pPr>
            <a:r>
              <a:rPr lang="en-US" dirty="0" smtClean="0"/>
              <a:t>• SIGUSR2: Reserved to be defined by user.</a:t>
            </a:r>
          </a:p>
          <a:p>
            <a:pPr>
              <a:buNone/>
            </a:pPr>
            <a:r>
              <a:rPr lang="en-US" dirty="0" smtClean="0"/>
              <a:t>• SIGCHLD: Sent to a parent process when its child process has</a:t>
            </a:r>
          </a:p>
          <a:p>
            <a:pPr>
              <a:buNone/>
            </a:pPr>
            <a:r>
              <a:rPr lang="en-US" dirty="0" smtClean="0"/>
              <a:t>terminated.</a:t>
            </a:r>
          </a:p>
          <a:p>
            <a:pPr>
              <a:buNone/>
            </a:pPr>
            <a:r>
              <a:rPr lang="en-US" dirty="0" smtClean="0"/>
              <a:t>• SIGCONT: Resume execution of a stopped process.</a:t>
            </a:r>
          </a:p>
          <a:p>
            <a:pPr>
              <a:buNone/>
            </a:pPr>
            <a:r>
              <a:rPr lang="en-US" dirty="0" smtClean="0"/>
              <a:t>• SIGSTOP: Stop a process execution.</a:t>
            </a:r>
          </a:p>
          <a:p>
            <a:pPr>
              <a:buNone/>
            </a:pPr>
            <a:r>
              <a:rPr lang="en-US" dirty="0" smtClean="0"/>
              <a:t>• SIGTTIN: Stop a background process when it tries to read from </a:t>
            </a:r>
            <a:r>
              <a:rPr lang="en-US" dirty="0" err="1" smtClean="0"/>
              <a:t>from</a:t>
            </a:r>
            <a:r>
              <a:rPr lang="en-US" dirty="0" smtClean="0"/>
              <a:t> its</a:t>
            </a:r>
          </a:p>
          <a:p>
            <a:pPr>
              <a:buNone/>
            </a:pPr>
            <a:r>
              <a:rPr lang="en-US" dirty="0" smtClean="0"/>
              <a:t>controlling terminal.</a:t>
            </a:r>
          </a:p>
          <a:p>
            <a:pPr>
              <a:buNone/>
            </a:pPr>
            <a:r>
              <a:rPr lang="en-US" dirty="0" smtClean="0"/>
              <a:t>• SIGTSTP: Stop a process execution by the </a:t>
            </a:r>
            <a:r>
              <a:rPr lang="en-US" dirty="0" err="1" smtClean="0"/>
              <a:t>control_Z</a:t>
            </a:r>
            <a:r>
              <a:rPr lang="en-US" dirty="0" smtClean="0"/>
              <a:t> keys.</a:t>
            </a:r>
          </a:p>
          <a:p>
            <a:pPr>
              <a:buNone/>
            </a:pPr>
            <a:r>
              <a:rPr lang="en-US" dirty="0" smtClean="0"/>
              <a:t>• SIGTTOUT: Stop a background process when it tries to write to its</a:t>
            </a:r>
          </a:p>
          <a:p>
            <a:pPr>
              <a:buNone/>
            </a:pPr>
            <a:r>
              <a:rPr lang="en-US" dirty="0" smtClean="0"/>
              <a:t>controlling terminal.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signals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smtClean="0"/>
              <a:t>User types Ctrl-c</a:t>
            </a:r>
          </a:p>
          <a:p>
            <a:r>
              <a:rPr lang="en-US" dirty="0" smtClean="0"/>
              <a:t>– Event gains attention of OS</a:t>
            </a:r>
          </a:p>
          <a:p>
            <a:r>
              <a:rPr lang="en-US" dirty="0" smtClean="0"/>
              <a:t>– OS stops the application process immediately, sending it a 2/SIGINT</a:t>
            </a:r>
          </a:p>
          <a:p>
            <a:r>
              <a:rPr lang="en-US" dirty="0" smtClean="0"/>
              <a:t>signal</a:t>
            </a:r>
          </a:p>
          <a:p>
            <a:r>
              <a:rPr lang="en-US" dirty="0" smtClean="0"/>
              <a:t>– Signal handler for 2/SIGINT signal executes to completion</a:t>
            </a:r>
          </a:p>
          <a:p>
            <a:r>
              <a:rPr lang="en-US" dirty="0" smtClean="0"/>
              <a:t>– Default signal handler for 2/SIGINT signal exits process</a:t>
            </a:r>
          </a:p>
          <a:p>
            <a:r>
              <a:rPr lang="en-US" dirty="0" smtClean="0"/>
              <a:t>• </a:t>
            </a:r>
            <a:r>
              <a:rPr lang="en-US" b="1" dirty="0" smtClean="0"/>
              <a:t>Process makes illegal memory reference</a:t>
            </a:r>
          </a:p>
          <a:p>
            <a:r>
              <a:rPr lang="en-US" dirty="0" smtClean="0"/>
              <a:t>– Event gains attention of OS</a:t>
            </a:r>
          </a:p>
          <a:p>
            <a:r>
              <a:rPr lang="en-US" dirty="0" smtClean="0"/>
              <a:t>– OS stops application process immediately, sending it a 11/SIGSEGV</a:t>
            </a:r>
          </a:p>
          <a:p>
            <a:r>
              <a:rPr lang="en-US" dirty="0" smtClean="0"/>
              <a:t>signal</a:t>
            </a:r>
          </a:p>
          <a:p>
            <a:r>
              <a:rPr lang="en-US" dirty="0" smtClean="0"/>
              <a:t>– Signal handler for 11/SIGSEGV signal executes to completion</a:t>
            </a:r>
          </a:p>
          <a:p>
            <a:r>
              <a:rPr lang="en-US" dirty="0" smtClean="0"/>
              <a:t>– Default signal handler for 11/SIGSEGV signal prints “segmentation</a:t>
            </a:r>
          </a:p>
          <a:p>
            <a:r>
              <a:rPr lang="en-US" dirty="0" smtClean="0"/>
              <a:t>fault” and exits process</a:t>
            </a:r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39025" y="2500306"/>
            <a:ext cx="170497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 signals via commands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 smtClean="0"/>
              <a:t>kill Command</a:t>
            </a:r>
          </a:p>
          <a:p>
            <a:pPr>
              <a:buNone/>
            </a:pPr>
            <a:r>
              <a:rPr lang="en-US" dirty="0" smtClean="0"/>
              <a:t>–</a:t>
            </a:r>
            <a:r>
              <a:rPr lang="en-US" b="1" dirty="0" smtClean="0"/>
              <a:t>kill signal</a:t>
            </a:r>
          </a:p>
          <a:p>
            <a:pPr>
              <a:buNone/>
            </a:pPr>
            <a:r>
              <a:rPr lang="en-US" b="1" dirty="0" err="1" smtClean="0"/>
              <a:t>pid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• Send a signal of type signal to the process with id </a:t>
            </a:r>
            <a:r>
              <a:rPr lang="en-US" dirty="0" err="1" smtClean="0"/>
              <a:t>pid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• Can specify either signal type name (-SIGINT) or number (-2)</a:t>
            </a:r>
          </a:p>
          <a:p>
            <a:pPr>
              <a:buNone/>
            </a:pPr>
            <a:r>
              <a:rPr lang="en-US" dirty="0" smtClean="0"/>
              <a:t>–</a:t>
            </a:r>
            <a:r>
              <a:rPr lang="en-US" i="1" dirty="0" smtClean="0"/>
              <a:t>No signal type name or number specified =&gt; sends 15/SIGTERM</a:t>
            </a:r>
          </a:p>
          <a:p>
            <a:pPr>
              <a:buNone/>
            </a:pPr>
            <a:r>
              <a:rPr lang="en-US" i="1" dirty="0" smtClean="0"/>
              <a:t>signal</a:t>
            </a:r>
          </a:p>
          <a:p>
            <a:pPr>
              <a:buNone/>
            </a:pPr>
            <a:r>
              <a:rPr lang="en-US" dirty="0" smtClean="0"/>
              <a:t>• Default 15/SIGTERM handler exits process</a:t>
            </a:r>
          </a:p>
          <a:p>
            <a:pPr>
              <a:buNone/>
            </a:pPr>
            <a:r>
              <a:rPr lang="en-US" dirty="0" smtClean="0"/>
              <a:t>– Better command name would be </a:t>
            </a:r>
            <a:r>
              <a:rPr lang="en-US" dirty="0" err="1" smtClean="0"/>
              <a:t>sendsig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• Examples</a:t>
            </a:r>
          </a:p>
          <a:p>
            <a:pPr>
              <a:buNone/>
            </a:pPr>
            <a:r>
              <a:rPr lang="en-US" dirty="0" smtClean="0"/>
              <a:t>–</a:t>
            </a:r>
            <a:r>
              <a:rPr lang="en-US" b="1" dirty="0" smtClean="0"/>
              <a:t>kill –2 1234</a:t>
            </a:r>
          </a:p>
          <a:p>
            <a:pPr>
              <a:buNone/>
            </a:pPr>
            <a:r>
              <a:rPr lang="en-US" dirty="0" smtClean="0"/>
              <a:t>–</a:t>
            </a:r>
            <a:r>
              <a:rPr lang="en-US" b="1" dirty="0" smtClean="0"/>
              <a:t>kill SIGINT</a:t>
            </a:r>
          </a:p>
          <a:p>
            <a:pPr>
              <a:buNone/>
            </a:pPr>
            <a:r>
              <a:rPr lang="ru-RU" b="1" dirty="0" smtClean="0"/>
              <a:t>1234</a:t>
            </a:r>
          </a:p>
          <a:p>
            <a:pPr>
              <a:buNone/>
            </a:pPr>
            <a:r>
              <a:rPr lang="en-US" dirty="0" smtClean="0"/>
              <a:t>• Same as pressing Ctrl-c if process 1234 is running in foreground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1032</TotalTime>
  <Words>2017</Words>
  <PresentationFormat>Экран (4:3)</PresentationFormat>
  <Paragraphs>218</Paragraphs>
  <Slides>63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63</vt:i4>
      </vt:variant>
    </vt:vector>
  </HeadingPairs>
  <TitlesOfParts>
    <vt:vector size="64" baseType="lpstr">
      <vt:lpstr>Тема Office</vt:lpstr>
      <vt:lpstr> System programming  Lecture 5  Signals    </vt:lpstr>
      <vt:lpstr>Signal</vt:lpstr>
      <vt:lpstr>Examples of events</vt:lpstr>
      <vt:lpstr>Categories of signals</vt:lpstr>
      <vt:lpstr>Signal sources</vt:lpstr>
      <vt:lpstr>POSIX predefined signals</vt:lpstr>
      <vt:lpstr>POSIX predefined signals</vt:lpstr>
      <vt:lpstr>Example of signals</vt:lpstr>
      <vt:lpstr>Send signals via commands</vt:lpstr>
      <vt:lpstr>Demonstration</vt:lpstr>
      <vt:lpstr>Output</vt:lpstr>
      <vt:lpstr>Output</vt:lpstr>
      <vt:lpstr>Kill the process</vt:lpstr>
      <vt:lpstr>Killing process by different signals</vt:lpstr>
      <vt:lpstr>Signal concepts</vt:lpstr>
      <vt:lpstr>Some useful terms</vt:lpstr>
      <vt:lpstr>Signal mask</vt:lpstr>
      <vt:lpstr>Different (default) actions can be taken upon delivery of a signal</vt:lpstr>
      <vt:lpstr>Disposition</vt:lpstr>
      <vt:lpstr>Dispositions</vt:lpstr>
      <vt:lpstr>Signal handler</vt:lpstr>
      <vt:lpstr>Linux signals</vt:lpstr>
      <vt:lpstr>Linux signals</vt:lpstr>
      <vt:lpstr>Linux signals</vt:lpstr>
      <vt:lpstr>Changing Signal Dispositions: signal()</vt:lpstr>
      <vt:lpstr>signal()</vt:lpstr>
      <vt:lpstr>Establishing a handler for a signal, and resetting the disposition of the signal to whatever it was previously</vt:lpstr>
      <vt:lpstr>SIG_DFL and SIG_IGN</vt:lpstr>
      <vt:lpstr>Example 1</vt:lpstr>
      <vt:lpstr>Example 2</vt:lpstr>
      <vt:lpstr>Signal handlers</vt:lpstr>
      <vt:lpstr>Signal delivery and handler execution</vt:lpstr>
      <vt:lpstr>Installing a handler for SIGINT (example)</vt:lpstr>
      <vt:lpstr>Output</vt:lpstr>
      <vt:lpstr>Establishing the same handler for two different signals (example)</vt:lpstr>
      <vt:lpstr>Слайд 36</vt:lpstr>
      <vt:lpstr>Output</vt:lpstr>
      <vt:lpstr>Sending signals: kill()</vt:lpstr>
      <vt:lpstr>pid</vt:lpstr>
      <vt:lpstr>Process permissions</vt:lpstr>
      <vt:lpstr>Process permissions</vt:lpstr>
      <vt:lpstr>Checking for the Existence of a Process</vt:lpstr>
      <vt:lpstr>Using the kill() system call (example)</vt:lpstr>
      <vt:lpstr>Слайд 44</vt:lpstr>
      <vt:lpstr>Sending a signal to itself: raise()</vt:lpstr>
      <vt:lpstr>Displaying Signal Descriptions</vt:lpstr>
      <vt:lpstr>Signal Sets</vt:lpstr>
      <vt:lpstr>sigemptyset() and sigfillset() functions</vt:lpstr>
      <vt:lpstr>sigaddset() and sigdelset() functions</vt:lpstr>
      <vt:lpstr>sigismember() function</vt:lpstr>
      <vt:lpstr>Print list of signals within a signal set</vt:lpstr>
      <vt:lpstr>Print mask of blocked signals for this process</vt:lpstr>
      <vt:lpstr>Print signals currently pending for this process</vt:lpstr>
      <vt:lpstr>The Signal Mask</vt:lpstr>
      <vt:lpstr>Adding a signal to the signal mask</vt:lpstr>
      <vt:lpstr>sigprocmask()</vt:lpstr>
      <vt:lpstr>Temporarily blocking delivery of a signal</vt:lpstr>
      <vt:lpstr>Pending Signals</vt:lpstr>
      <vt:lpstr>sigpending()</vt:lpstr>
      <vt:lpstr>Changing disposition of a pending signal</vt:lpstr>
      <vt:lpstr>Signals are not queued</vt:lpstr>
      <vt:lpstr>Changing signal dispositions: sigaction()</vt:lpstr>
      <vt:lpstr>Waiting for a signal: pause()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programming</dc:title>
  <dc:creator>Акбота А. Сенкебаева</dc:creator>
  <cp:lastModifiedBy>a.senkebayeva</cp:lastModifiedBy>
  <cp:revision>393</cp:revision>
  <dcterms:created xsi:type="dcterms:W3CDTF">2017-01-16T11:03:15Z</dcterms:created>
  <dcterms:modified xsi:type="dcterms:W3CDTF">2018-02-22T01:51:46Z</dcterms:modified>
</cp:coreProperties>
</file>