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3" r:id="rId26"/>
    <p:sldId id="285" r:id="rId27"/>
    <p:sldId id="286" r:id="rId28"/>
    <p:sldId id="284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69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62FE5-EBD8-4FA4-9BEB-A433390841BC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BA76-4B7A-4AE5-BA2F-FC4EF2D4D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508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0003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smtClean="0"/>
              <a:t>Lecture </a:t>
            </a:r>
            <a:r>
              <a:rPr lang="en-US" b="1" smtClean="0"/>
              <a:t>6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Interprocess</a:t>
            </a:r>
            <a:r>
              <a:rPr lang="en-US" b="1" dirty="0" smtClean="0"/>
              <a:t> Communication (IPC)</a:t>
            </a:r>
            <a:br>
              <a:rPr lang="en-US" b="1" dirty="0" smtClean="0"/>
            </a:br>
            <a:r>
              <a:rPr lang="en-US" b="1" dirty="0" smtClean="0"/>
              <a:t>Pipes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Facilities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Semaphores</a:t>
            </a:r>
            <a:r>
              <a:rPr lang="en-US" dirty="0"/>
              <a:t>: A semaphore is a kernel-maintained integer whose value is </a:t>
            </a:r>
            <a:r>
              <a:rPr lang="en-US" dirty="0" smtClean="0"/>
              <a:t>never permitted </a:t>
            </a:r>
            <a:r>
              <a:rPr lang="en-US" dirty="0"/>
              <a:t>to fall below 0. A process can decrease or increase the value of </a:t>
            </a:r>
            <a:r>
              <a:rPr lang="en-US" dirty="0" smtClean="0"/>
              <a:t>a semaphore.</a:t>
            </a:r>
          </a:p>
          <a:p>
            <a:r>
              <a:rPr lang="en-US" b="1" dirty="0"/>
              <a:t>File locks</a:t>
            </a:r>
            <a:r>
              <a:rPr lang="en-US" dirty="0"/>
              <a:t>: File locks are a synchronization method explicitly designed to </a:t>
            </a:r>
            <a:r>
              <a:rPr lang="en-US" dirty="0" smtClean="0"/>
              <a:t>coordinate the </a:t>
            </a:r>
            <a:r>
              <a:rPr lang="en-US" dirty="0"/>
              <a:t>actions of multiple processes operating on the same file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Mutexes</a:t>
            </a:r>
            <a:r>
              <a:rPr lang="en-US" b="1" dirty="0" smtClean="0"/>
              <a:t>: </a:t>
            </a:r>
            <a:r>
              <a:rPr lang="en-US" dirty="0"/>
              <a:t>These synchronization facilities are </a:t>
            </a:r>
            <a:r>
              <a:rPr lang="en-US" dirty="0" smtClean="0"/>
              <a:t>normally used </a:t>
            </a:r>
            <a:r>
              <a:rPr lang="en-US" dirty="0"/>
              <a:t>with POSIX </a:t>
            </a:r>
            <a:r>
              <a:rPr lang="en-US" dirty="0" smtClean="0"/>
              <a:t>threads.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54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Pipes are the oldest method of IPC on </a:t>
            </a:r>
            <a:r>
              <a:rPr lang="en-US" dirty="0" smtClean="0"/>
              <a:t>the UNIX </a:t>
            </a:r>
            <a:r>
              <a:rPr lang="en-US" dirty="0"/>
              <a:t>system, having appeared in Third Edition UNIX in the early 1970s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Pipes provide </a:t>
            </a:r>
            <a:r>
              <a:rPr lang="en-US" dirty="0"/>
              <a:t>an elegant solution to a frequent requirement: having created two </a:t>
            </a:r>
            <a:r>
              <a:rPr lang="en-US" dirty="0" smtClean="0"/>
              <a:t>processes to </a:t>
            </a:r>
            <a:r>
              <a:rPr lang="en-US" dirty="0"/>
              <a:t>run different programs (commands), how can the shell allow the </a:t>
            </a:r>
            <a:r>
              <a:rPr lang="en-US" dirty="0" smtClean="0"/>
              <a:t>output produced </a:t>
            </a:r>
            <a:r>
              <a:rPr lang="en-US" dirty="0"/>
              <a:t>by one process to be used as the input to the other process?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626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using a pipe to connect two processes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b="1" dirty="0" err="1"/>
              <a:t>ls</a:t>
            </a:r>
            <a:r>
              <a:rPr lang="en-US" b="1" dirty="0"/>
              <a:t> | </a:t>
            </a:r>
            <a:r>
              <a:rPr lang="en-US" b="1" dirty="0" err="1"/>
              <a:t>wc</a:t>
            </a:r>
            <a:r>
              <a:rPr lang="en-US" b="1" dirty="0"/>
              <a:t> -l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925" y="2390775"/>
            <a:ext cx="72961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893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pipe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process reading from </a:t>
            </a:r>
            <a:r>
              <a:rPr lang="en-US" dirty="0" smtClean="0"/>
              <a:t>a pipe </a:t>
            </a:r>
            <a:r>
              <a:rPr lang="en-US" dirty="0"/>
              <a:t>can read blocks of </a:t>
            </a:r>
            <a:r>
              <a:rPr lang="en-US" b="1" dirty="0"/>
              <a:t>data of any size</a:t>
            </a:r>
            <a:r>
              <a:rPr lang="en-US" dirty="0"/>
              <a:t>, regardless of the size of blocks written </a:t>
            </a:r>
            <a:r>
              <a:rPr lang="en-US" dirty="0" smtClean="0"/>
              <a:t>by the </a:t>
            </a:r>
            <a:r>
              <a:rPr lang="en-US" dirty="0"/>
              <a:t>writing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data passes through the pipe </a:t>
            </a:r>
            <a:r>
              <a:rPr lang="en-US" b="1" dirty="0" smtClean="0"/>
              <a:t>sequentially</a:t>
            </a:r>
            <a:r>
              <a:rPr lang="en-US" dirty="0" smtClean="0"/>
              <a:t> — bytes </a:t>
            </a:r>
            <a:r>
              <a:rPr lang="en-US" dirty="0"/>
              <a:t>are read from a pipe in exactly the order they were written</a:t>
            </a:r>
            <a:r>
              <a:rPr lang="en-US" dirty="0" smtClean="0"/>
              <a:t>.</a:t>
            </a:r>
          </a:p>
          <a:p>
            <a:r>
              <a:rPr lang="en-US" dirty="0"/>
              <a:t>Attempts to read from a pipe that is currently </a:t>
            </a:r>
            <a:r>
              <a:rPr lang="en-US" b="1" dirty="0"/>
              <a:t>empty</a:t>
            </a:r>
            <a:r>
              <a:rPr lang="en-US" dirty="0"/>
              <a:t> block until at least one </a:t>
            </a:r>
            <a:r>
              <a:rPr lang="en-US" dirty="0" smtClean="0"/>
              <a:t>byte has </a:t>
            </a:r>
            <a:r>
              <a:rPr lang="en-US" dirty="0"/>
              <a:t>been written to the pipe</a:t>
            </a:r>
            <a:r>
              <a:rPr lang="en-US" dirty="0" smtClean="0"/>
              <a:t>.</a:t>
            </a:r>
          </a:p>
          <a:p>
            <a:r>
              <a:rPr lang="en-US" dirty="0"/>
              <a:t>Data can travel only in </a:t>
            </a:r>
            <a:r>
              <a:rPr lang="en-US" b="1" dirty="0"/>
              <a:t>one direction </a:t>
            </a:r>
            <a:r>
              <a:rPr lang="en-US" dirty="0"/>
              <a:t>through a pipe. One end of the pipe is </a:t>
            </a:r>
            <a:r>
              <a:rPr lang="en-US" dirty="0" smtClean="0"/>
              <a:t>used for </a:t>
            </a:r>
            <a:r>
              <a:rPr lang="en-US" dirty="0"/>
              <a:t>writing, and the other end is used for reading.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842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</a:t>
            </a:r>
            <a:r>
              <a:rPr lang="en-US" dirty="0" smtClean="0"/>
              <a:t>pipe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multiple processes are writing to a single pipe, then it is guaranteed that </a:t>
            </a:r>
            <a:r>
              <a:rPr lang="en-US" dirty="0" smtClean="0"/>
              <a:t>their data </a:t>
            </a:r>
            <a:r>
              <a:rPr lang="en-US" dirty="0"/>
              <a:t>won’t be </a:t>
            </a:r>
            <a:r>
              <a:rPr lang="en-US" b="1" dirty="0"/>
              <a:t>intermingled</a:t>
            </a:r>
            <a:r>
              <a:rPr lang="en-US" dirty="0"/>
              <a:t> if they write no more than PIPE_BUF bytes at a time</a:t>
            </a:r>
            <a:r>
              <a:rPr lang="en-US" dirty="0" smtClean="0"/>
              <a:t>.</a:t>
            </a:r>
          </a:p>
          <a:p>
            <a:r>
              <a:rPr lang="en-US" dirty="0"/>
              <a:t>A pipe is simply a buffer maintained in kernel memory. This buffer has a </a:t>
            </a:r>
            <a:r>
              <a:rPr lang="en-US" b="1" dirty="0" smtClean="0"/>
              <a:t>limited capacity</a:t>
            </a:r>
            <a:r>
              <a:rPr lang="en-US" dirty="0"/>
              <a:t>. Once a pipe is full, further writes to the pipe block until the reader </a:t>
            </a:r>
            <a:r>
              <a:rPr lang="en-US" dirty="0" smtClean="0"/>
              <a:t>removes some </a:t>
            </a:r>
            <a:r>
              <a:rPr lang="en-US" dirty="0"/>
              <a:t>data from the pipe.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2477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Using Pipes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26642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successful call to pipe() returns two open file descriptors in the array </a:t>
            </a:r>
            <a:r>
              <a:rPr lang="en-US" dirty="0" err="1"/>
              <a:t>filedes</a:t>
            </a:r>
            <a:r>
              <a:rPr lang="en-US" dirty="0"/>
              <a:t>: </a:t>
            </a:r>
            <a:r>
              <a:rPr lang="en-US" dirty="0" smtClean="0"/>
              <a:t>one for </a:t>
            </a:r>
            <a:r>
              <a:rPr lang="en-US" dirty="0"/>
              <a:t>the read end of the pipe </a:t>
            </a:r>
            <a:r>
              <a:rPr lang="en-US" dirty="0" smtClean="0"/>
              <a:t>(</a:t>
            </a:r>
            <a:r>
              <a:rPr lang="en-US" dirty="0" err="1" smtClean="0"/>
              <a:t>filedes</a:t>
            </a:r>
            <a:r>
              <a:rPr lang="en-US" dirty="0" smtClean="0"/>
              <a:t>[0</a:t>
            </a:r>
            <a:r>
              <a:rPr lang="en-US" dirty="0"/>
              <a:t>]) and one for the write end </a:t>
            </a:r>
            <a:r>
              <a:rPr lang="en-US" dirty="0" smtClean="0"/>
              <a:t>(</a:t>
            </a:r>
            <a:r>
              <a:rPr lang="en-US" dirty="0" err="1" smtClean="0"/>
              <a:t>filedes</a:t>
            </a:r>
            <a:r>
              <a:rPr lang="en-US" dirty="0" smtClean="0"/>
              <a:t>[1]).</a:t>
            </a:r>
          </a:p>
          <a:p>
            <a:r>
              <a:rPr lang="en-US" dirty="0"/>
              <a:t>As with any file descriptor, we can use the read() and write() system calls to </a:t>
            </a:r>
            <a:r>
              <a:rPr lang="en-US" dirty="0" smtClean="0"/>
              <a:t>perform I/O </a:t>
            </a:r>
            <a:r>
              <a:rPr lang="en-US" dirty="0"/>
              <a:t>on the pipe. Once written to the write end of a pipe, data is </a:t>
            </a:r>
            <a:r>
              <a:rPr lang="en-US" dirty="0" smtClean="0"/>
              <a:t>immediately available </a:t>
            </a:r>
            <a:r>
              <a:rPr lang="en-US" dirty="0"/>
              <a:t>to be read from the read end</a:t>
            </a:r>
            <a:r>
              <a:rPr lang="en-US" dirty="0" smtClean="0"/>
              <a:t>.</a:t>
            </a:r>
          </a:p>
          <a:p>
            <a:r>
              <a:rPr lang="en-US" dirty="0"/>
              <a:t>A read() from a pipe obtains the lesser of </a:t>
            </a:r>
            <a:r>
              <a:rPr lang="en-US" dirty="0" smtClean="0"/>
              <a:t>the number </a:t>
            </a:r>
            <a:r>
              <a:rPr lang="en-US" dirty="0"/>
              <a:t>of bytes requested and the number of bytes currently available in the </a:t>
            </a:r>
            <a:r>
              <a:rPr lang="en-US" dirty="0" smtClean="0"/>
              <a:t>pipe (but </a:t>
            </a:r>
            <a:r>
              <a:rPr lang="en-US" dirty="0"/>
              <a:t>blocks if the pipe is empty).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095" y="1340768"/>
            <a:ext cx="876057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874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file descriptors after creating a pipe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369482" cy="37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522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pipe to transfer data from a parent to a child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28800"/>
            <a:ext cx="82867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786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a pipe to transfer data from a parent to a child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39463"/>
            <a:ext cx="6301133" cy="48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138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Pipes allow communication between related processes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process creates the pipe, and </a:t>
            </a:r>
            <a:r>
              <a:rPr lang="en-US" dirty="0" smtClean="0"/>
              <a:t>then forks </a:t>
            </a:r>
            <a:r>
              <a:rPr lang="en-US" dirty="0"/>
              <a:t>a child that in turn forks to yield the grandchild.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common scenario is that </a:t>
            </a:r>
            <a:r>
              <a:rPr lang="en-US" dirty="0" smtClean="0"/>
              <a:t>a pipe </a:t>
            </a:r>
            <a:r>
              <a:rPr lang="en-US" dirty="0"/>
              <a:t>is used for communication between two siblings—their parent creates the </a:t>
            </a:r>
            <a:r>
              <a:rPr lang="en-US" dirty="0" smtClean="0"/>
              <a:t>pipe, and </a:t>
            </a:r>
            <a:r>
              <a:rPr lang="en-US" dirty="0"/>
              <a:t>then creates the two children. </a:t>
            </a:r>
            <a:r>
              <a:rPr lang="en-US" b="1" dirty="0"/>
              <a:t>This is what the shell does when building a pipeline.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95230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IPC facilities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169367" cy="500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unused pipe file </a:t>
            </a:r>
            <a:r>
              <a:rPr lang="en-US" dirty="0" smtClean="0"/>
              <a:t>descriptors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process reading from the pipe closes its write descriptor for the pipe, </a:t>
            </a:r>
            <a:r>
              <a:rPr lang="en-US" dirty="0" smtClean="0"/>
              <a:t>so that</a:t>
            </a:r>
            <a:r>
              <a:rPr lang="en-US" dirty="0"/>
              <a:t>, when the other process completes its output and closes its write </a:t>
            </a:r>
            <a:r>
              <a:rPr lang="en-US" dirty="0" smtClean="0"/>
              <a:t>descriptor, the </a:t>
            </a:r>
            <a:r>
              <a:rPr lang="en-US" dirty="0"/>
              <a:t>reader sees </a:t>
            </a:r>
            <a:r>
              <a:rPr lang="en-US" b="1" dirty="0"/>
              <a:t>end-of-file</a:t>
            </a:r>
            <a:r>
              <a:rPr lang="en-US" dirty="0"/>
              <a:t> (once it has read any outstanding data in the pipe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/>
              <a:t>reading process doesn’t close the write end </a:t>
            </a:r>
            <a:r>
              <a:rPr lang="en-US" dirty="0"/>
              <a:t>of the pipe, then, after </a:t>
            </a:r>
            <a:r>
              <a:rPr lang="en-US" dirty="0" smtClean="0"/>
              <a:t>the other </a:t>
            </a:r>
            <a:r>
              <a:rPr lang="en-US" dirty="0"/>
              <a:t>process closes its write descriptor, the reader won’t see end-of-file, even </a:t>
            </a:r>
            <a:r>
              <a:rPr lang="en-US" dirty="0" smtClean="0"/>
              <a:t>after it </a:t>
            </a:r>
            <a:r>
              <a:rPr lang="en-US" dirty="0"/>
              <a:t>has read all data from the pipe.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a read() would block waiting for </a:t>
            </a:r>
            <a:r>
              <a:rPr lang="en-US" dirty="0" smtClean="0"/>
              <a:t>data, because </a:t>
            </a:r>
            <a:r>
              <a:rPr lang="en-US" dirty="0"/>
              <a:t>the kernel knows that there is </a:t>
            </a:r>
            <a:r>
              <a:rPr lang="en-US" b="1" dirty="0"/>
              <a:t>still at least one write descriptor</a:t>
            </a:r>
            <a:r>
              <a:rPr lang="en-US" dirty="0"/>
              <a:t> open for </a:t>
            </a:r>
            <a:r>
              <a:rPr lang="en-US" dirty="0" smtClean="0"/>
              <a:t>the pipe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6725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unused pipe file </a:t>
            </a:r>
            <a:r>
              <a:rPr lang="en-US" dirty="0" smtClean="0"/>
              <a:t>descriptors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writing process closes its read descriptor </a:t>
            </a:r>
            <a:r>
              <a:rPr lang="en-US" dirty="0"/>
              <a:t>for the pipe for a different reason.</a:t>
            </a:r>
          </a:p>
          <a:p>
            <a:r>
              <a:rPr lang="en-US" dirty="0"/>
              <a:t>When a process tries to write to a pipe for which no process has an open </a:t>
            </a:r>
            <a:r>
              <a:rPr lang="en-US" dirty="0" smtClean="0"/>
              <a:t>read descriptor</a:t>
            </a:r>
            <a:r>
              <a:rPr lang="en-US" dirty="0"/>
              <a:t>, the kernel sends the </a:t>
            </a:r>
            <a:r>
              <a:rPr lang="en-US" b="1" dirty="0"/>
              <a:t>SIGPIPE</a:t>
            </a:r>
            <a:r>
              <a:rPr lang="en-US" dirty="0"/>
              <a:t> signal to the writing process. </a:t>
            </a:r>
            <a:endParaRPr lang="en-US" dirty="0" smtClean="0"/>
          </a:p>
          <a:p>
            <a:r>
              <a:rPr lang="en-US" dirty="0" smtClean="0"/>
              <a:t>By default, this </a:t>
            </a:r>
            <a:r>
              <a:rPr lang="en-US" dirty="0"/>
              <a:t>signal kills a process. A process can instead arrange to catch or ignore this </a:t>
            </a:r>
            <a:r>
              <a:rPr lang="en-US" dirty="0" smtClean="0"/>
              <a:t>signal, in </a:t>
            </a:r>
            <a:r>
              <a:rPr lang="en-US" dirty="0"/>
              <a:t>which case the write() on the pipe fails with the error </a:t>
            </a:r>
            <a:r>
              <a:rPr lang="en-US" b="1" dirty="0"/>
              <a:t>EPIPE</a:t>
            </a:r>
            <a:r>
              <a:rPr lang="en-US" dirty="0"/>
              <a:t> (broken pipe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Receiving the </a:t>
            </a:r>
            <a:r>
              <a:rPr lang="en-US" dirty="0"/>
              <a:t>SIGPIPE signal or getting the EPIPE error is a </a:t>
            </a:r>
            <a:r>
              <a:rPr lang="en-US" b="1" dirty="0"/>
              <a:t>useful indication about the </a:t>
            </a:r>
            <a:r>
              <a:rPr lang="en-US" b="1" dirty="0" smtClean="0"/>
              <a:t>status of </a:t>
            </a:r>
            <a:r>
              <a:rPr lang="en-US" b="1" dirty="0"/>
              <a:t>the pipe</a:t>
            </a:r>
            <a:r>
              <a:rPr lang="en-US" dirty="0"/>
              <a:t>, and this is why unused read descriptors for the pipe should be closed</a:t>
            </a:r>
            <a:r>
              <a:rPr lang="en-US" dirty="0" smtClean="0"/>
              <a:t>.</a:t>
            </a:r>
          </a:p>
          <a:p>
            <a:r>
              <a:rPr lang="en-US" dirty="0"/>
              <a:t>If the writing process doesn’t close the read end of the pipe, then, even after </a:t>
            </a:r>
            <a:r>
              <a:rPr lang="en-US" dirty="0" smtClean="0"/>
              <a:t>the other </a:t>
            </a:r>
            <a:r>
              <a:rPr lang="en-US" dirty="0"/>
              <a:t>process closes the read end of the pipe, the </a:t>
            </a:r>
            <a:r>
              <a:rPr lang="en-US" b="1" dirty="0"/>
              <a:t>writing process will still be able </a:t>
            </a:r>
            <a:r>
              <a:rPr lang="en-US" b="1" dirty="0" smtClean="0"/>
              <a:t>to write </a:t>
            </a:r>
            <a:r>
              <a:rPr lang="en-US" b="1" dirty="0"/>
              <a:t>to the pipe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7177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pipe to communicate between a parent and child process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917" y="1772816"/>
            <a:ext cx="74485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37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7275"/>
            <a:ext cx="74676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48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7936"/>
            <a:ext cx="78200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074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to Connect Filters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824" y="1556792"/>
            <a:ext cx="80486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process’s standard output is bound </a:t>
            </a:r>
            <a:r>
              <a:rPr lang="en-US" dirty="0" smtClean="0"/>
              <a:t>to the </a:t>
            </a:r>
            <a:r>
              <a:rPr lang="en-US" dirty="0"/>
              <a:t>write end of the pipe</a:t>
            </a:r>
            <a:r>
              <a:rPr lang="en-US" dirty="0" smtClean="0"/>
              <a:t>.</a:t>
            </a:r>
          </a:p>
          <a:p>
            <a:r>
              <a:rPr lang="en-US" dirty="0"/>
              <a:t>Note that these steps depend on the assumption that file descriptors 0, 1, and </a:t>
            </a:r>
            <a:r>
              <a:rPr lang="en-US" dirty="0" smtClean="0"/>
              <a:t>2 for </a:t>
            </a:r>
            <a:r>
              <a:rPr lang="en-US" dirty="0"/>
              <a:t>a process are already open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dup2(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pfd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[1], STDOUT_FILENO);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37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pipe to connect </a:t>
            </a:r>
            <a:r>
              <a:rPr lang="en-US" dirty="0" err="1"/>
              <a:t>ls</a:t>
            </a:r>
            <a:r>
              <a:rPr lang="en-US" dirty="0"/>
              <a:t> and </a:t>
            </a:r>
            <a:r>
              <a:rPr lang="en-US" dirty="0" err="1"/>
              <a:t>wc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7153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462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6772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2446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376238"/>
            <a:ext cx="805815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244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712"/>
            <a:ext cx="84963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59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IPC facilities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234" y="1857364"/>
            <a:ext cx="854579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Talking to a Shell Command via a Pipe: </a:t>
            </a:r>
            <a:r>
              <a:rPr lang="en-US" b="1" dirty="0" err="1"/>
              <a:t>popen</a:t>
            </a:r>
            <a:r>
              <a:rPr lang="en-US" b="1" dirty="0"/>
              <a:t>()</a:t>
            </a:r>
            <a:endParaRPr lang="ru-RU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799"/>
            <a:ext cx="8186543" cy="21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4005064"/>
            <a:ext cx="8229600" cy="21210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popen</a:t>
            </a:r>
            <a:r>
              <a:rPr lang="en-US" dirty="0"/>
              <a:t>() function creates a pipe, and then forks a child process that execs </a:t>
            </a:r>
            <a:r>
              <a:rPr lang="en-US" dirty="0" smtClean="0"/>
              <a:t>a shell</a:t>
            </a:r>
            <a:r>
              <a:rPr lang="en-US" dirty="0"/>
              <a:t>, which in turn creates a child process to execute the string given in </a:t>
            </a:r>
            <a:r>
              <a:rPr lang="en-US" b="1" dirty="0"/>
              <a:t>command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mode</a:t>
            </a:r>
            <a:r>
              <a:rPr lang="en-US" dirty="0"/>
              <a:t> argument is a string that determines whether the calling process will </a:t>
            </a:r>
            <a:r>
              <a:rPr lang="en-US" dirty="0" smtClean="0"/>
              <a:t>read from </a:t>
            </a:r>
            <a:r>
              <a:rPr lang="en-US" dirty="0"/>
              <a:t>the pipe (mode is r) or write to it (mode is w).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735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</a:t>
            </a:r>
            <a:r>
              <a:rPr lang="en-US" dirty="0"/>
              <a:t>relationships and pipe usage for </a:t>
            </a:r>
            <a:r>
              <a:rPr lang="en-US" dirty="0" err="1"/>
              <a:t>popen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57413"/>
            <a:ext cx="88106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I/O is complete, the </a:t>
            </a:r>
            <a:r>
              <a:rPr lang="en-US" dirty="0" err="1"/>
              <a:t>pclose</a:t>
            </a:r>
            <a:r>
              <a:rPr lang="en-US" dirty="0"/>
              <a:t>() function is used to close the pipe and wait </a:t>
            </a:r>
            <a:r>
              <a:rPr lang="en-US" dirty="0" smtClean="0"/>
              <a:t>for the </a:t>
            </a:r>
            <a:r>
              <a:rPr lang="en-US" dirty="0"/>
              <a:t>child shell to terminate.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068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FIFOs (</a:t>
            </a:r>
            <a:r>
              <a:rPr lang="en-US" dirty="0"/>
              <a:t>named </a:t>
            </a:r>
            <a:r>
              <a:rPr lang="en-US" dirty="0" smtClean="0"/>
              <a:t>pipes)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Semantically, a FIFO is similar to a pipe.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principal difference is that a FIFO </a:t>
            </a:r>
            <a:r>
              <a:rPr lang="en-US" dirty="0" smtClean="0"/>
              <a:t>has a </a:t>
            </a:r>
            <a:r>
              <a:rPr lang="en-US" b="1" dirty="0"/>
              <a:t>name</a:t>
            </a:r>
            <a:r>
              <a:rPr lang="en-US" dirty="0"/>
              <a:t> within the file system and is opened in the same way as a regular file. </a:t>
            </a:r>
            <a:endParaRPr lang="en-US" dirty="0" smtClean="0"/>
          </a:p>
          <a:p>
            <a:r>
              <a:rPr lang="en-US" dirty="0" smtClean="0"/>
              <a:t>This allows </a:t>
            </a:r>
            <a:r>
              <a:rPr lang="en-US" dirty="0"/>
              <a:t>a FIFO to be used for </a:t>
            </a:r>
            <a:r>
              <a:rPr lang="en-US" dirty="0" smtClean="0"/>
              <a:t>communication </a:t>
            </a:r>
            <a:r>
              <a:rPr lang="en-US" dirty="0"/>
              <a:t>between unrelated processes (e.g., </a:t>
            </a:r>
            <a:r>
              <a:rPr lang="en-US" dirty="0" smtClean="0"/>
              <a:t>a client </a:t>
            </a:r>
            <a:r>
              <a:rPr lang="en-US" dirty="0"/>
              <a:t>and server).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38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IPC facilities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Communication</a:t>
            </a:r>
            <a:r>
              <a:rPr lang="en-US" dirty="0"/>
              <a:t>: These facilities are concerned with exchanging data </a:t>
            </a:r>
            <a:r>
              <a:rPr lang="en-US" dirty="0" smtClean="0"/>
              <a:t>between processes</a:t>
            </a:r>
            <a:r>
              <a:rPr lang="en-US" dirty="0"/>
              <a:t>.</a:t>
            </a:r>
          </a:p>
          <a:p>
            <a:r>
              <a:rPr lang="en-US" b="1" dirty="0" smtClean="0"/>
              <a:t>Synchronization</a:t>
            </a:r>
            <a:r>
              <a:rPr lang="en-US" dirty="0"/>
              <a:t>: These facilities are concerned with synchronizing the </a:t>
            </a:r>
            <a:r>
              <a:rPr lang="en-US" dirty="0" smtClean="0"/>
              <a:t>actions of </a:t>
            </a:r>
            <a:r>
              <a:rPr lang="en-US" dirty="0"/>
              <a:t>processes or threads.</a:t>
            </a:r>
          </a:p>
          <a:p>
            <a:r>
              <a:rPr lang="en-US" b="1" dirty="0" smtClean="0"/>
              <a:t>Signals</a:t>
            </a:r>
            <a:r>
              <a:rPr lang="en-US" dirty="0" smtClean="0"/>
              <a:t>: They can be </a:t>
            </a:r>
            <a:r>
              <a:rPr lang="en-US" dirty="0"/>
              <a:t>used as a synchronization technique in certain circumstances.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976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facilities (1)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Data-transfer facilities: </a:t>
            </a:r>
            <a:r>
              <a:rPr lang="en-US" dirty="0"/>
              <a:t>In order to communicate, one process writes data </a:t>
            </a:r>
            <a:r>
              <a:rPr lang="en-US" dirty="0" smtClean="0"/>
              <a:t>to the </a:t>
            </a:r>
            <a:r>
              <a:rPr lang="en-US" dirty="0"/>
              <a:t>IPC facility, and another process reads the data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439886"/>
            <a:ext cx="43815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63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facilities </a:t>
            </a:r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Shared memory: </a:t>
            </a:r>
            <a:r>
              <a:rPr lang="en-US" dirty="0"/>
              <a:t>Shared memory allows processes to exchange information </a:t>
            </a:r>
            <a:r>
              <a:rPr lang="en-US" dirty="0" smtClean="0"/>
              <a:t>by placing </a:t>
            </a:r>
            <a:r>
              <a:rPr lang="en-US" dirty="0"/>
              <a:t>it in a region of memory that is shared between the processes</a:t>
            </a:r>
            <a:r>
              <a:rPr lang="en-US" dirty="0" smtClean="0"/>
              <a:t>.</a:t>
            </a:r>
          </a:p>
          <a:p>
            <a:r>
              <a:rPr lang="en-US" dirty="0"/>
              <a:t>Because communication doesn’t require system calls or data </a:t>
            </a:r>
            <a:r>
              <a:rPr lang="en-US" dirty="0" smtClean="0"/>
              <a:t>transfer between </a:t>
            </a:r>
            <a:r>
              <a:rPr lang="en-US" dirty="0"/>
              <a:t>user memory and kernel memory, shared memory can provide </a:t>
            </a:r>
            <a:r>
              <a:rPr lang="en-US" dirty="0" smtClean="0"/>
              <a:t>very fast </a:t>
            </a:r>
            <a:r>
              <a:rPr lang="en-US" dirty="0"/>
              <a:t>communication.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4993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Byte stream</a:t>
            </a:r>
            <a:r>
              <a:rPr lang="en-US" b="1" dirty="0" smtClean="0"/>
              <a:t>: </a:t>
            </a:r>
            <a:r>
              <a:rPr lang="en-US" dirty="0"/>
              <a:t>The data exchanged via pipes, FIFOs, and datagram sockets is </a:t>
            </a:r>
            <a:r>
              <a:rPr lang="en-US" dirty="0" smtClean="0"/>
              <a:t>an </a:t>
            </a:r>
            <a:r>
              <a:rPr lang="en-US" dirty="0" err="1" smtClean="0"/>
              <a:t>undelimited</a:t>
            </a:r>
            <a:r>
              <a:rPr lang="en-US" dirty="0" smtClean="0"/>
              <a:t> </a:t>
            </a:r>
            <a:r>
              <a:rPr lang="en-US" dirty="0"/>
              <a:t>byte stream. Each read operation may read an arbitrary number </a:t>
            </a:r>
            <a:r>
              <a:rPr lang="en-US" dirty="0" smtClean="0"/>
              <a:t>of bytes </a:t>
            </a:r>
            <a:r>
              <a:rPr lang="en-US" dirty="0"/>
              <a:t>from the IPC facility, regardless of the size of blocks written by the writer</a:t>
            </a:r>
            <a:r>
              <a:rPr lang="en-US" dirty="0" smtClean="0"/>
              <a:t>.</a:t>
            </a:r>
          </a:p>
          <a:p>
            <a:r>
              <a:rPr lang="en-US" b="1" dirty="0"/>
              <a:t>Message: </a:t>
            </a:r>
            <a:r>
              <a:rPr lang="en-US" dirty="0"/>
              <a:t>The data exchanged </a:t>
            </a:r>
            <a:r>
              <a:rPr lang="en-US" dirty="0" smtClean="0"/>
              <a:t>message queues and </a:t>
            </a:r>
            <a:r>
              <a:rPr lang="en-US" dirty="0"/>
              <a:t>datagram sockets takes the form of delimited messages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539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Data-transfer vs. shared </a:t>
            </a:r>
            <a:r>
              <a:rPr lang="en-US" dirty="0"/>
              <a:t>memory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a data-transfer facility may have multiple readers, </a:t>
            </a:r>
            <a:r>
              <a:rPr lang="en-US" b="1" dirty="0"/>
              <a:t>reads are </a:t>
            </a:r>
            <a:r>
              <a:rPr lang="en-US" b="1" dirty="0" smtClean="0"/>
              <a:t>destructive</a:t>
            </a:r>
            <a:r>
              <a:rPr lang="en-US" dirty="0" smtClean="0"/>
              <a:t>. A </a:t>
            </a:r>
            <a:r>
              <a:rPr lang="en-US" dirty="0"/>
              <a:t>read operation consumes data, and that data is not available to </a:t>
            </a:r>
            <a:r>
              <a:rPr lang="en-US" dirty="0" smtClean="0"/>
              <a:t>any other </a:t>
            </a:r>
            <a:r>
              <a:rPr lang="en-US" dirty="0"/>
              <a:t>process</a:t>
            </a:r>
            <a:r>
              <a:rPr lang="en-US" dirty="0" smtClean="0"/>
              <a:t>.</a:t>
            </a:r>
          </a:p>
          <a:p>
            <a:r>
              <a:rPr lang="en-US" dirty="0"/>
              <a:t>Synchronization between the </a:t>
            </a:r>
            <a:r>
              <a:rPr lang="en-US" b="1" dirty="0"/>
              <a:t>reader and writer </a:t>
            </a:r>
            <a:r>
              <a:rPr lang="en-US" dirty="0"/>
              <a:t>processes</a:t>
            </a:r>
            <a:r>
              <a:rPr lang="en-US" b="1" dirty="0"/>
              <a:t> </a:t>
            </a:r>
            <a:r>
              <a:rPr lang="en-US" dirty="0"/>
              <a:t>is</a:t>
            </a:r>
            <a:r>
              <a:rPr lang="en-US" b="1" dirty="0"/>
              <a:t> automatic</a:t>
            </a:r>
            <a:r>
              <a:rPr lang="en-US" dirty="0"/>
              <a:t>. If </a:t>
            </a:r>
            <a:r>
              <a:rPr lang="en-US" dirty="0" smtClean="0"/>
              <a:t>a reader </a:t>
            </a:r>
            <a:r>
              <a:rPr lang="en-US" dirty="0"/>
              <a:t>attempts to fetch data from a data-transfer facility that currently has </a:t>
            </a:r>
            <a:r>
              <a:rPr lang="en-US" dirty="0" smtClean="0"/>
              <a:t>no data</a:t>
            </a:r>
            <a:r>
              <a:rPr lang="en-US" dirty="0"/>
              <a:t>, then (by default) the read operation will block until some process </a:t>
            </a:r>
            <a:r>
              <a:rPr lang="en-US" dirty="0" smtClean="0"/>
              <a:t>writes data </a:t>
            </a:r>
            <a:r>
              <a:rPr lang="en-US" dirty="0"/>
              <a:t>to the facility.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2868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shared memory provides fast communication, this speed </a:t>
            </a:r>
            <a:r>
              <a:rPr lang="en-US" dirty="0" smtClean="0"/>
              <a:t>advantage is </a:t>
            </a:r>
            <a:r>
              <a:rPr lang="en-US" dirty="0"/>
              <a:t>offset by the need to synchronize operations on the shared memory</a:t>
            </a:r>
            <a:r>
              <a:rPr lang="en-US" dirty="0" smtClean="0"/>
              <a:t>.</a:t>
            </a:r>
          </a:p>
          <a:p>
            <a:r>
              <a:rPr lang="en-US" dirty="0"/>
              <a:t>Data placed in shared memory is visible to all of the processes that share </a:t>
            </a:r>
            <a:r>
              <a:rPr lang="en-US" dirty="0" smtClean="0"/>
              <a:t>that memory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937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1403</Words>
  <Application>Microsoft Office PowerPoint</Application>
  <PresentationFormat>Экран (4:3)</PresentationFormat>
  <Paragraphs>74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Office Theme</vt:lpstr>
      <vt:lpstr> System programming  Lecture 6  Interprocess Communication (IPC) Pipes    </vt:lpstr>
      <vt:lpstr>UNIX IPC facilities</vt:lpstr>
      <vt:lpstr>UNIX IPC facilities</vt:lpstr>
      <vt:lpstr>Categories of IPC facilities</vt:lpstr>
      <vt:lpstr>Communication facilities (1)</vt:lpstr>
      <vt:lpstr>Communication facilities (2)</vt:lpstr>
      <vt:lpstr>Data transfer</vt:lpstr>
      <vt:lpstr>Data-transfer vs. shared memory</vt:lpstr>
      <vt:lpstr>Shared memory</vt:lpstr>
      <vt:lpstr>Synchronization Facilities</vt:lpstr>
      <vt:lpstr>Pipes</vt:lpstr>
      <vt:lpstr>Example: using a pipe to connect two processes</vt:lpstr>
      <vt:lpstr>Characteristics of a pipe (1)</vt:lpstr>
      <vt:lpstr>Characteristics of a pipe (2)</vt:lpstr>
      <vt:lpstr>Creating and Using Pipes</vt:lpstr>
      <vt:lpstr>Process file descriptors after creating a pipe</vt:lpstr>
      <vt:lpstr>Setting up a pipe to transfer data from a parent to a child</vt:lpstr>
      <vt:lpstr>Creating a pipe to transfer data from a parent to a child</vt:lpstr>
      <vt:lpstr>Pipes allow communication between related processes</vt:lpstr>
      <vt:lpstr>Closing unused pipe file descriptors (1)</vt:lpstr>
      <vt:lpstr>Closing unused pipe file descriptors (2)</vt:lpstr>
      <vt:lpstr>Using a pipe to communicate between a parent and child process</vt:lpstr>
      <vt:lpstr>Слайд 23</vt:lpstr>
      <vt:lpstr>Слайд 24</vt:lpstr>
      <vt:lpstr>Using Pipes to Connect Filters</vt:lpstr>
      <vt:lpstr>Using a pipe to connect ls and wc</vt:lpstr>
      <vt:lpstr>Слайд 27</vt:lpstr>
      <vt:lpstr>Слайд 28</vt:lpstr>
      <vt:lpstr>Слайд 29</vt:lpstr>
      <vt:lpstr>Talking to a Shell Command via a Pipe: popen()</vt:lpstr>
      <vt:lpstr>Process relationships and pipe usage for popen()</vt:lpstr>
      <vt:lpstr>FIFOs (named pipes)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Акбота А. Сенкебаева</dc:creator>
  <cp:lastModifiedBy>a.senkebayeva</cp:lastModifiedBy>
  <cp:revision>60</cp:revision>
  <dcterms:created xsi:type="dcterms:W3CDTF">2006-08-16T00:00:00Z</dcterms:created>
  <dcterms:modified xsi:type="dcterms:W3CDTF">2018-03-01T02:56:01Z</dcterms:modified>
</cp:coreProperties>
</file>