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4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9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C909-37C2-499B-904E-9BE174202AB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E3AD-7161-4D8C-A768-5443F493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Windows File System and Character I/O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7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dwAttrsAndFlags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32 flags </a:t>
            </a:r>
            <a:r>
              <a:rPr lang="en-US" dirty="0" smtClean="0"/>
              <a:t>and attributes.</a:t>
            </a:r>
          </a:p>
          <a:p>
            <a:r>
              <a:rPr lang="en-US" dirty="0" smtClean="0"/>
              <a:t>FILE_ATTRIBUTE_NORMAL - </a:t>
            </a:r>
            <a:r>
              <a:rPr lang="en-US" dirty="0"/>
              <a:t>This attribute can be used only when no </a:t>
            </a:r>
            <a:r>
              <a:rPr lang="en-US" dirty="0" smtClean="0"/>
              <a:t>other attributes </a:t>
            </a:r>
            <a:r>
              <a:rPr lang="en-US" dirty="0"/>
              <a:t>are set (flags can be set, however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FILE_ATTRIBUTE_READONLY - 	</a:t>
            </a:r>
            <a:r>
              <a:rPr lang="en-US" dirty="0"/>
              <a:t> Applications can neither write to nor </a:t>
            </a:r>
            <a:r>
              <a:rPr lang="en-US" dirty="0" smtClean="0"/>
              <a:t>delete the </a:t>
            </a:r>
            <a:r>
              <a:rPr lang="en-US" dirty="0"/>
              <a:t>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FILE_FLAG_DELETE_ON_CLOSE - </a:t>
            </a:r>
            <a:r>
              <a:rPr lang="en-US" dirty="0"/>
              <a:t>This is useful for temporary files. </a:t>
            </a:r>
            <a:r>
              <a:rPr lang="en-US" dirty="0" smtClean="0"/>
              <a:t>Windows deletes </a:t>
            </a:r>
            <a:r>
              <a:rPr lang="en-US" dirty="0"/>
              <a:t>the file when the last </a:t>
            </a:r>
            <a:r>
              <a:rPr lang="en-US" dirty="0" smtClean="0"/>
              <a:t>open HANDLE </a:t>
            </a:r>
            <a:r>
              <a:rPr lang="en-US" dirty="0"/>
              <a:t>is closed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FILE_FLAG_OVERLAPPED - </a:t>
            </a:r>
            <a:r>
              <a:rPr lang="en-US" dirty="0"/>
              <a:t>This attribute flag is important for </a:t>
            </a:r>
            <a:r>
              <a:rPr lang="en-US" dirty="0" smtClean="0"/>
              <a:t>asynchronous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hTemplateFile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hTemplateFile</a:t>
            </a:r>
            <a:r>
              <a:rPr lang="en-US" dirty="0" smtClean="0"/>
              <a:t> is the HANDLE of an open GENERIC_READ file that specifies extended attributes to apply to a newly created file, ignoring </a:t>
            </a:r>
            <a:r>
              <a:rPr lang="en-US" dirty="0" err="1" smtClean="0"/>
              <a:t>dwAttrsAndFlags</a:t>
            </a:r>
            <a:r>
              <a:rPr lang="en-US" dirty="0" smtClean="0"/>
              <a:t>. Normally, this parameter is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445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File Copying with Windows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908" y="1103374"/>
            <a:ext cx="9500483" cy="54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800" y="590550"/>
            <a:ext cx="1100993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Closing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" y="2491581"/>
            <a:ext cx="11761470" cy="17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UNIX vs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UNIX equivalent to </a:t>
            </a:r>
            <a:r>
              <a:rPr lang="en-US" i="1" dirty="0" err="1" smtClean="0"/>
              <a:t>dwShareMode</a:t>
            </a:r>
            <a:r>
              <a:rPr lang="en-US" dirty="0" smtClean="0"/>
              <a:t>. </a:t>
            </a:r>
            <a:r>
              <a:rPr lang="en-US" dirty="0"/>
              <a:t>UNIX files are always shareable</a:t>
            </a:r>
            <a:r>
              <a:rPr lang="en-US" dirty="0" smtClean="0"/>
              <a:t>.</a:t>
            </a:r>
          </a:p>
          <a:p>
            <a:r>
              <a:rPr lang="en-US" dirty="0"/>
              <a:t>Both systems use security information when creating a new file. In UNIX, </a:t>
            </a:r>
            <a:r>
              <a:rPr lang="en-US" dirty="0" smtClean="0"/>
              <a:t>the </a:t>
            </a:r>
            <a:r>
              <a:rPr lang="en-US" i="1" dirty="0" smtClean="0"/>
              <a:t>mode</a:t>
            </a:r>
            <a:r>
              <a:rPr lang="en-US" dirty="0" smtClean="0"/>
              <a:t> argument </a:t>
            </a:r>
            <a:r>
              <a:rPr lang="en-US" dirty="0"/>
              <a:t>specifies the familiar user, group, and other file permissions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4209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Reading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49" y="1567656"/>
            <a:ext cx="11544300" cy="48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hFile</a:t>
            </a:r>
            <a:r>
              <a:rPr lang="en-US" b="1" dirty="0" smtClean="0"/>
              <a:t> </a:t>
            </a:r>
            <a:r>
              <a:rPr lang="en-US" dirty="0"/>
              <a:t>is a file handle </a:t>
            </a:r>
            <a:r>
              <a:rPr lang="en-US" dirty="0" smtClean="0"/>
              <a:t>with FILE_READ_DATA access</a:t>
            </a:r>
            <a:endParaRPr lang="en-US" b="1" dirty="0" smtClean="0"/>
          </a:p>
          <a:p>
            <a:r>
              <a:rPr lang="en-US" b="1" dirty="0" err="1" smtClean="0"/>
              <a:t>lpBuffer</a:t>
            </a:r>
            <a:r>
              <a:rPr lang="en-US" dirty="0" smtClean="0"/>
              <a:t> </a:t>
            </a:r>
            <a:r>
              <a:rPr lang="en-US" dirty="0" smtClean="0"/>
              <a:t>points </a:t>
            </a:r>
            <a:r>
              <a:rPr lang="en-US" dirty="0"/>
              <a:t>to the memory buffer to receive the input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b="1" dirty="0" err="1" smtClean="0"/>
              <a:t>nNumberOfBytesToRead</a:t>
            </a:r>
            <a:r>
              <a:rPr lang="en-US" dirty="0" smtClean="0"/>
              <a:t> </a:t>
            </a:r>
            <a:r>
              <a:rPr lang="en-US" dirty="0"/>
              <a:t>is the number of bytes to read from the </a:t>
            </a:r>
            <a:r>
              <a:rPr lang="en-US" dirty="0" smtClean="0"/>
              <a:t>file</a:t>
            </a:r>
          </a:p>
          <a:p>
            <a:r>
              <a:rPr lang="en-US" b="1" dirty="0" err="1" smtClean="0"/>
              <a:t>lpNumberOfBytesRead</a:t>
            </a:r>
            <a:r>
              <a:rPr lang="en-US" dirty="0" smtClean="0"/>
              <a:t> points </a:t>
            </a:r>
            <a:r>
              <a:rPr lang="en-US" dirty="0"/>
              <a:t>to the actual number of bytes read by </a:t>
            </a:r>
            <a:r>
              <a:rPr lang="en-US" dirty="0" smtClean="0"/>
              <a:t>the </a:t>
            </a:r>
            <a:r>
              <a:rPr lang="en-US" dirty="0" err="1" smtClean="0"/>
              <a:t>ReadFile</a:t>
            </a:r>
            <a:r>
              <a:rPr lang="en-US" dirty="0" smtClean="0"/>
              <a:t>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Writing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7" y="1410494"/>
            <a:ext cx="11349335" cy="43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a successful write </a:t>
            </a:r>
            <a:r>
              <a:rPr lang="en-US" dirty="0" smtClean="0"/>
              <a:t>does not ensure </a:t>
            </a:r>
            <a:r>
              <a:rPr lang="en-US" dirty="0"/>
              <a:t>that the data actually is written through to the disk </a:t>
            </a:r>
            <a:r>
              <a:rPr lang="en-US" dirty="0" smtClean="0"/>
              <a:t>unless FILE_FLAG_WRITE_THROUGH is </a:t>
            </a:r>
            <a:r>
              <a:rPr lang="en-US" dirty="0"/>
              <a:t>specified with </a:t>
            </a:r>
            <a:r>
              <a:rPr lang="en-US" dirty="0" err="1" smtClean="0"/>
              <a:t>CreateFile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 HANDLE position </a:t>
            </a:r>
            <a:r>
              <a:rPr lang="en-US" dirty="0"/>
              <a:t>plus the write byte count exceed the </a:t>
            </a:r>
            <a:r>
              <a:rPr lang="en-US" dirty="0" smtClean="0"/>
              <a:t>current file length, Windows will extend the file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Windows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NT </a:t>
            </a:r>
            <a:r>
              <a:rPr lang="en-US" dirty="0"/>
              <a:t>file system (</a:t>
            </a:r>
            <a:r>
              <a:rPr lang="en-US" b="1" dirty="0"/>
              <a:t>NTFS</a:t>
            </a:r>
            <a:r>
              <a:rPr lang="en-US" dirty="0"/>
              <a:t>) is Microsoft’s modern file system that </a:t>
            </a:r>
            <a:r>
              <a:rPr lang="en-US" dirty="0" smtClean="0"/>
              <a:t>supports long </a:t>
            </a:r>
            <a:r>
              <a:rPr lang="en-US" dirty="0"/>
              <a:t>file names, security, fault tolerance, encryption, compression, </a:t>
            </a:r>
            <a:r>
              <a:rPr lang="en-US" dirty="0" smtClean="0"/>
              <a:t>extended attributes</a:t>
            </a:r>
            <a:r>
              <a:rPr lang="en-US" dirty="0"/>
              <a:t>, and very large </a:t>
            </a:r>
            <a:r>
              <a:rPr lang="en-US" dirty="0" smtClean="0"/>
              <a:t>files </a:t>
            </a:r>
            <a:r>
              <a:rPr lang="en-US" dirty="0"/>
              <a:t>and volumes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File Allocation Table </a:t>
            </a:r>
            <a:r>
              <a:rPr lang="en-US" dirty="0"/>
              <a:t>(</a:t>
            </a:r>
            <a:r>
              <a:rPr lang="en-US" b="1" dirty="0"/>
              <a:t>FAT and FAT32</a:t>
            </a:r>
            <a:r>
              <a:rPr lang="en-US" dirty="0"/>
              <a:t>) file systems are rare on </a:t>
            </a:r>
            <a:r>
              <a:rPr lang="en-US" dirty="0" smtClean="0"/>
              <a:t>current systems </a:t>
            </a:r>
            <a:r>
              <a:rPr lang="en-US" dirty="0"/>
              <a:t>and descend from the original MS-DOS and Windows 3.1 FAT (</a:t>
            </a:r>
            <a:r>
              <a:rPr lang="en-US" dirty="0" smtClean="0"/>
              <a:t>or FAT16</a:t>
            </a:r>
            <a:r>
              <a:rPr lang="en-US" dirty="0"/>
              <a:t>) file </a:t>
            </a:r>
            <a:r>
              <a:rPr lang="en-US" dirty="0" smtClean="0"/>
              <a:t>systems. FAT </a:t>
            </a:r>
            <a:r>
              <a:rPr lang="en-US" dirty="0"/>
              <a:t>does not </a:t>
            </a:r>
            <a:r>
              <a:rPr lang="en-US" dirty="0" smtClean="0"/>
              <a:t>support Windows </a:t>
            </a:r>
            <a:r>
              <a:rPr lang="en-US" dirty="0"/>
              <a:t>security, among other limitations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CD-ROM </a:t>
            </a:r>
            <a:r>
              <a:rPr lang="en-US" dirty="0"/>
              <a:t>file system (</a:t>
            </a:r>
            <a:r>
              <a:rPr lang="en-US" b="1" dirty="0"/>
              <a:t>CDFS</a:t>
            </a:r>
            <a:r>
              <a:rPr lang="en-US" dirty="0" smtClean="0"/>
              <a:t>) is </a:t>
            </a:r>
            <a:r>
              <a:rPr lang="en-US" dirty="0"/>
              <a:t>for </a:t>
            </a:r>
            <a:r>
              <a:rPr lang="en-US" dirty="0" smtClean="0"/>
              <a:t>accessing information </a:t>
            </a:r>
            <a:r>
              <a:rPr lang="en-US" dirty="0"/>
              <a:t>provided on CD-ROMs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Universal Disk Format </a:t>
            </a:r>
            <a:r>
              <a:rPr lang="en-US" dirty="0"/>
              <a:t>(</a:t>
            </a:r>
            <a:r>
              <a:rPr lang="en-US" b="1" dirty="0"/>
              <a:t>UDF</a:t>
            </a:r>
            <a:r>
              <a:rPr lang="en-US" dirty="0"/>
              <a:t>), an industry standard, supports </a:t>
            </a:r>
            <a:r>
              <a:rPr lang="en-US" dirty="0" smtClean="0"/>
              <a:t>DVD drives.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Unicode and Generic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supports standard 8-bit characters (type </a:t>
            </a:r>
            <a:r>
              <a:rPr lang="en-US" dirty="0" smtClean="0"/>
              <a:t>char or CHAR) </a:t>
            </a:r>
            <a:r>
              <a:rPr lang="en-US" dirty="0"/>
              <a:t>and wide </a:t>
            </a:r>
            <a:r>
              <a:rPr lang="en-US" dirty="0" smtClean="0"/>
              <a:t>16-bit </a:t>
            </a:r>
            <a:r>
              <a:rPr lang="en-US" dirty="0"/>
              <a:t>characters </a:t>
            </a:r>
            <a:r>
              <a:rPr lang="en-US" dirty="0" smtClean="0"/>
              <a:t>(WCHAR, </a:t>
            </a:r>
            <a:r>
              <a:rPr lang="en-US" dirty="0"/>
              <a:t>which is defined to be the </a:t>
            </a:r>
            <a:r>
              <a:rPr lang="en-US" dirty="0" smtClean="0"/>
              <a:t>C </a:t>
            </a:r>
            <a:r>
              <a:rPr lang="en-US" dirty="0" err="1" smtClean="0"/>
              <a:t>wchar_t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).</a:t>
            </a:r>
          </a:p>
          <a:p>
            <a:r>
              <a:rPr lang="en-US" dirty="0"/>
              <a:t>The wide character support that Windows provides using the Unicode </a:t>
            </a:r>
            <a:r>
              <a:rPr lang="en-US" dirty="0" smtClean="0"/>
              <a:t>UTF-16 encoding </a:t>
            </a:r>
            <a:r>
              <a:rPr lang="en-US" dirty="0"/>
              <a:t>is capable of representing symbols and letters in all major languages, </a:t>
            </a:r>
            <a:r>
              <a:rPr lang="en-US" dirty="0" smtClean="0"/>
              <a:t>including English</a:t>
            </a:r>
            <a:r>
              <a:rPr lang="en-US" dirty="0"/>
              <a:t>, French, Spanish, German, Japanese, and Chinese.</a:t>
            </a:r>
          </a:p>
        </p:txBody>
      </p:sp>
    </p:spTree>
    <p:extLst>
      <p:ext uri="{BB962C8B-B14F-4D97-AF65-F5344CB8AC3E}">
        <p14:creationId xmlns:p14="http://schemas.microsoft.com/office/powerpoint/2010/main" val="19318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Steps </a:t>
            </a:r>
            <a:r>
              <a:rPr lang="en-US" dirty="0"/>
              <a:t>for writing a generic Windows application that </a:t>
            </a:r>
            <a:r>
              <a:rPr lang="en-US" dirty="0" smtClean="0"/>
              <a:t>can be </a:t>
            </a:r>
            <a:r>
              <a:rPr lang="en-US" dirty="0"/>
              <a:t>built to use either Unicode or 8-bit ASCII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0749"/>
            <a:ext cx="10515600" cy="39862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all characters and strings using the generic types </a:t>
            </a:r>
            <a:r>
              <a:rPr lang="en-US" dirty="0" smtClean="0"/>
              <a:t>TCHAR, LPTSTR, and LPCTSTR.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/>
              <a:t>the definitions </a:t>
            </a:r>
            <a:r>
              <a:rPr lang="en-US" dirty="0" smtClean="0"/>
              <a:t>#define UNICODE and #define _UNICODE in all source </a:t>
            </a:r>
            <a:r>
              <a:rPr lang="en-US" dirty="0"/>
              <a:t>modules to get Unicode wide characters (ANSI C </a:t>
            </a:r>
            <a:r>
              <a:rPr lang="en-US" dirty="0" err="1" smtClean="0"/>
              <a:t>wchar_t</a:t>
            </a:r>
            <a:r>
              <a:rPr lang="en-US" dirty="0" smtClean="0"/>
              <a:t>). The definition must precede the #include &lt;</a:t>
            </a:r>
            <a:r>
              <a:rPr lang="en-US" dirty="0" err="1" smtClean="0"/>
              <a:t>windows.h</a:t>
            </a:r>
            <a:r>
              <a:rPr lang="en-US" dirty="0" smtClean="0"/>
              <a:t>&gt;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Byte </a:t>
            </a:r>
            <a:r>
              <a:rPr lang="en-US" dirty="0"/>
              <a:t>buffer lengths—as used, for example, in </a:t>
            </a:r>
            <a:r>
              <a:rPr lang="en-US" dirty="0" err="1" smtClean="0"/>
              <a:t>ReadFile</a:t>
            </a:r>
            <a:r>
              <a:rPr lang="en-US" dirty="0" smtClean="0"/>
              <a:t>—can </a:t>
            </a:r>
            <a:r>
              <a:rPr lang="en-US" dirty="0"/>
              <a:t>be </a:t>
            </a:r>
            <a:r>
              <a:rPr lang="en-US" dirty="0" smtClean="0"/>
              <a:t>calculated using </a:t>
            </a:r>
            <a:r>
              <a:rPr lang="en-US" dirty="0" err="1" smtClean="0"/>
              <a:t>sizeof</a:t>
            </a:r>
            <a:r>
              <a:rPr lang="en-US" dirty="0" smtClean="0"/>
              <a:t> (TCHAR).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Use the collection of generic C library string and character I/O functions </a:t>
            </a:r>
            <a:r>
              <a:rPr lang="en-US" dirty="0" smtClean="0"/>
              <a:t>in </a:t>
            </a:r>
            <a:r>
              <a:rPr lang="en-US" dirty="0" err="1" smtClean="0"/>
              <a:t>tchar.h</a:t>
            </a:r>
            <a:r>
              <a:rPr lang="en-US" dirty="0" smtClean="0"/>
              <a:t>. </a:t>
            </a:r>
            <a:r>
              <a:rPr lang="en-US" dirty="0"/>
              <a:t>See MSDN for a complete and extensive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5. Constant strings should be in one of three forms: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6. Include </a:t>
            </a:r>
            <a:r>
              <a:rPr lang="en-US" dirty="0" err="1" smtClean="0"/>
              <a:t>tchar.h</a:t>
            </a:r>
            <a:r>
              <a:rPr lang="en-US" dirty="0" smtClean="0"/>
              <a:t> </a:t>
            </a:r>
            <a:r>
              <a:rPr lang="en-US" dirty="0"/>
              <a:t>after </a:t>
            </a:r>
            <a:r>
              <a:rPr lang="en-US" dirty="0" err="1" smtClean="0"/>
              <a:t>windows.h</a:t>
            </a:r>
            <a:r>
              <a:rPr lang="en-US" dirty="0" smtClean="0"/>
              <a:t> to </a:t>
            </a:r>
            <a:r>
              <a:rPr lang="en-US" dirty="0"/>
              <a:t>get required definitions for text </a:t>
            </a:r>
            <a:r>
              <a:rPr lang="en-US" dirty="0" smtClean="0"/>
              <a:t>macros and </a:t>
            </a:r>
            <a:r>
              <a:rPr lang="en-US" dirty="0"/>
              <a:t>generic C library functions.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55" y="2490787"/>
            <a:ext cx="9331289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Generic Main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7" y="1690688"/>
            <a:ext cx="10852971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Reporting System Call Errors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1458118"/>
            <a:ext cx="10579501" cy="44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32" y="533400"/>
            <a:ext cx="10526468" cy="59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Standard Devices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1329531"/>
            <a:ext cx="9522216" cy="49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Deletion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722" y="1924844"/>
            <a:ext cx="10674268" cy="11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Copying a 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74" y="1690688"/>
            <a:ext cx="11833452" cy="27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Renaming and Moving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75" y="1500981"/>
            <a:ext cx="11389450" cy="41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and server support </a:t>
            </a:r>
            <a:br>
              <a:rPr lang="en-US" dirty="0" smtClean="0"/>
            </a:br>
            <a:r>
              <a:rPr lang="en-US" dirty="0" smtClean="0"/>
              <a:t>for distributed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Networked File System (</a:t>
            </a:r>
            <a:r>
              <a:rPr lang="en-US" b="1" dirty="0"/>
              <a:t>NFS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Common </a:t>
            </a:r>
            <a:r>
              <a:rPr lang="en-US" dirty="0"/>
              <a:t>Internet File </a:t>
            </a:r>
            <a:r>
              <a:rPr lang="en-US" dirty="0" smtClean="0"/>
              <a:t>System (</a:t>
            </a:r>
            <a:r>
              <a:rPr lang="en-US" b="1" dirty="0" smtClean="0"/>
              <a:t>CIFS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Windows </a:t>
            </a:r>
            <a:r>
              <a:rPr lang="en-US" dirty="0"/>
              <a:t>Server 2003 and 2008 provide extensive support for storage </a:t>
            </a:r>
            <a:r>
              <a:rPr lang="en-US" dirty="0" smtClean="0"/>
              <a:t>area networks </a:t>
            </a:r>
            <a:r>
              <a:rPr lang="en-US" dirty="0"/>
              <a:t>(SANs) and emerging storage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9464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8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CreateFile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305718"/>
            <a:ext cx="10352464" cy="51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prefix </a:t>
            </a:r>
            <a:r>
              <a:rPr lang="en-US" b="1" dirty="0" err="1" smtClean="0"/>
              <a:t>dw</a:t>
            </a:r>
            <a:r>
              <a:rPr lang="en-US" dirty="0" smtClean="0"/>
              <a:t> describes </a:t>
            </a:r>
            <a:r>
              <a:rPr lang="en-US" b="1" dirty="0" smtClean="0"/>
              <a:t>DWORD</a:t>
            </a:r>
            <a:r>
              <a:rPr lang="en-US" dirty="0" smtClean="0"/>
              <a:t> (32 </a:t>
            </a:r>
            <a:r>
              <a:rPr lang="en-US" dirty="0"/>
              <a:t>bits, unsigned) options </a:t>
            </a:r>
            <a:r>
              <a:rPr lang="en-US" dirty="0" smtClean="0"/>
              <a:t>containing flags </a:t>
            </a:r>
            <a:r>
              <a:rPr lang="en-US" dirty="0"/>
              <a:t>or numerical values. </a:t>
            </a:r>
            <a:endParaRPr lang="en-US" dirty="0" smtClean="0"/>
          </a:p>
          <a:p>
            <a:r>
              <a:rPr lang="en-US" b="1" dirty="0" err="1" smtClean="0"/>
              <a:t>lpsz</a:t>
            </a:r>
            <a:r>
              <a:rPr lang="en-US" dirty="0" smtClean="0"/>
              <a:t> (long </a:t>
            </a:r>
            <a:r>
              <a:rPr lang="en-US" dirty="0"/>
              <a:t>pointer to a zero-terminated string), </a:t>
            </a:r>
            <a:r>
              <a:rPr lang="en-US" dirty="0" smtClean="0"/>
              <a:t>or, more </a:t>
            </a:r>
            <a:r>
              <a:rPr lang="en-US" dirty="0"/>
              <a:t>simply, </a:t>
            </a:r>
            <a:r>
              <a:rPr lang="en-US" b="1" dirty="0" err="1" smtClean="0"/>
              <a:t>lp</a:t>
            </a:r>
            <a:r>
              <a:rPr lang="en-US" dirty="0" smtClean="0"/>
              <a:t>, </a:t>
            </a:r>
            <a:r>
              <a:rPr lang="en-US" dirty="0"/>
              <a:t>is for pathnames and other strings,</a:t>
            </a:r>
          </a:p>
        </p:txBody>
      </p:sp>
    </p:spTree>
    <p:extLst>
      <p:ext uri="{BB962C8B-B14F-4D97-AF65-F5344CB8AC3E}">
        <p14:creationId xmlns:p14="http://schemas.microsoft.com/office/powerpoint/2010/main" val="24420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dwAccess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dwAccess</a:t>
            </a:r>
            <a:r>
              <a:rPr lang="en-US" dirty="0" smtClean="0"/>
              <a:t> specifies the read and write access, using </a:t>
            </a:r>
            <a:r>
              <a:rPr lang="en-US" b="1" dirty="0" smtClean="0"/>
              <a:t>GENERIC_READ</a:t>
            </a:r>
            <a:r>
              <a:rPr lang="en-US" dirty="0" smtClean="0"/>
              <a:t> and </a:t>
            </a:r>
            <a:r>
              <a:rPr lang="en-US" b="1" dirty="0" smtClean="0"/>
              <a:t>GENERIC_WRITE.</a:t>
            </a:r>
          </a:p>
          <a:p>
            <a:r>
              <a:rPr lang="en-US" dirty="0" smtClean="0"/>
              <a:t>We can combine these values with a bit-wise “|” operator to open a file for read and write:</a:t>
            </a:r>
          </a:p>
          <a:p>
            <a:pPr marL="457200" lvl="1" indent="0" algn="ctr">
              <a:buNone/>
            </a:pPr>
            <a:r>
              <a:rPr lang="en-US" b="1" dirty="0" smtClean="0"/>
              <a:t>GENERIC_READ</a:t>
            </a:r>
            <a:r>
              <a:rPr lang="en-US" dirty="0" smtClean="0"/>
              <a:t> | </a:t>
            </a:r>
            <a:r>
              <a:rPr lang="en-US" b="1" dirty="0" smtClean="0"/>
              <a:t>GENERIC_WRITE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dwShareMode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0 – </a:t>
            </a:r>
            <a:r>
              <a:rPr lang="en-US" dirty="0" smtClean="0"/>
              <a:t>file cannot be shared (not even this process can open a second HANDLE on this file)</a:t>
            </a:r>
          </a:p>
          <a:p>
            <a:r>
              <a:rPr lang="en-US" b="1" dirty="0" smtClean="0"/>
              <a:t>FILE_SHARE_READ </a:t>
            </a:r>
            <a:r>
              <a:rPr lang="en-US" dirty="0" smtClean="0"/>
              <a:t>- Other processes, including the one making this call, can open this file for concurrent read access.</a:t>
            </a:r>
          </a:p>
          <a:p>
            <a:r>
              <a:rPr lang="en-US" b="1" dirty="0" smtClean="0"/>
              <a:t>FILE_SHARE_WRITE</a:t>
            </a:r>
            <a:r>
              <a:rPr lang="en-US" dirty="0" smtClean="0"/>
              <a:t> - This allows concurrent writing to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lpSecurityAttributes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lpSecurityAttributes</a:t>
            </a:r>
            <a:r>
              <a:rPr lang="en-US" dirty="0" smtClean="0"/>
              <a:t> </a:t>
            </a:r>
            <a:r>
              <a:rPr lang="en-US" dirty="0" smtClean="0"/>
              <a:t>points </a:t>
            </a:r>
            <a:r>
              <a:rPr lang="en-US" dirty="0"/>
              <a:t>to a </a:t>
            </a:r>
            <a:r>
              <a:rPr lang="en-US" dirty="0" smtClean="0"/>
              <a:t>SECURITY_ATTRIBUTES structure</a:t>
            </a:r>
            <a:r>
              <a:rPr lang="en-US" dirty="0"/>
              <a:t>. </a:t>
            </a:r>
            <a:r>
              <a:rPr lang="en-US" dirty="0" smtClean="0"/>
              <a:t>Use NULL values </a:t>
            </a:r>
            <a:r>
              <a:rPr lang="en-US" dirty="0"/>
              <a:t>with and all other functions for </a:t>
            </a:r>
            <a:r>
              <a:rPr lang="en-US" dirty="0" smtClean="0"/>
              <a:t>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dwCreate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CREATE_NEW- </a:t>
            </a:r>
            <a:r>
              <a:rPr lang="en-US" dirty="0"/>
              <a:t>Create a new file. Fail if the </a:t>
            </a:r>
            <a:r>
              <a:rPr lang="en-US" dirty="0" smtClean="0"/>
              <a:t>specified </a:t>
            </a:r>
            <a:r>
              <a:rPr lang="en-US" dirty="0"/>
              <a:t>file already exists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CREATE_ALWAYS - </a:t>
            </a:r>
            <a:r>
              <a:rPr lang="en-US" dirty="0"/>
              <a:t>Create a new file, or overwrite the file if it already exists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OPEN_EXISTING - </a:t>
            </a:r>
            <a:r>
              <a:rPr lang="en-US" dirty="0"/>
              <a:t>Open an existing file or fail if the file does not exist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OPEN_ALWAYS - </a:t>
            </a:r>
            <a:r>
              <a:rPr lang="en-US" dirty="0"/>
              <a:t>Open the file, creating it if it does not exist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TRUNCATE_EXISTING - </a:t>
            </a:r>
            <a:r>
              <a:rPr lang="en-US" dirty="0"/>
              <a:t>Set the file length to zero.</a:t>
            </a:r>
          </a:p>
        </p:txBody>
      </p:sp>
    </p:spTree>
    <p:extLst>
      <p:ext uri="{BB962C8B-B14F-4D97-AF65-F5344CB8AC3E}">
        <p14:creationId xmlns:p14="http://schemas.microsoft.com/office/powerpoint/2010/main" val="16183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826</Words>
  <Application>Microsoft Office PowerPoint</Application>
  <PresentationFormat>Widescreen</PresentationFormat>
  <Paragraphs>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System programming Lecture 8</vt:lpstr>
      <vt:lpstr>The Windows File Systems</vt:lpstr>
      <vt:lpstr>Client and server support  for distributed file systems</vt:lpstr>
      <vt:lpstr>CreateFile</vt:lpstr>
      <vt:lpstr>Parameters</vt:lpstr>
      <vt:lpstr>dwAccess</vt:lpstr>
      <vt:lpstr>dwShareMode</vt:lpstr>
      <vt:lpstr>lpSecurityAttributes</vt:lpstr>
      <vt:lpstr>dwCreate</vt:lpstr>
      <vt:lpstr>dwAttrsAndFlags</vt:lpstr>
      <vt:lpstr>hTemplateFile</vt:lpstr>
      <vt:lpstr>File Copying with Windows</vt:lpstr>
      <vt:lpstr>PowerPoint Presentation</vt:lpstr>
      <vt:lpstr>Closing Files</vt:lpstr>
      <vt:lpstr>UNIX vs Windows</vt:lpstr>
      <vt:lpstr>Reading Files</vt:lpstr>
      <vt:lpstr>Parameters</vt:lpstr>
      <vt:lpstr>Writing Files</vt:lpstr>
      <vt:lpstr>Notice</vt:lpstr>
      <vt:lpstr>Unicode and Generic Characters</vt:lpstr>
      <vt:lpstr>Steps for writing a generic Windows application that can be built to use either Unicode or 8-bit ASCII characters</vt:lpstr>
      <vt:lpstr>PowerPoint Presentation</vt:lpstr>
      <vt:lpstr>The Generic Main Function</vt:lpstr>
      <vt:lpstr>Reporting System Call Errors</vt:lpstr>
      <vt:lpstr>PowerPoint Presentation</vt:lpstr>
      <vt:lpstr>Standard Devices</vt:lpstr>
      <vt:lpstr>File Deletion</vt:lpstr>
      <vt:lpstr>Copying a File</vt:lpstr>
      <vt:lpstr>Renaming and Moving Files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Lecture 8</dc:title>
  <dc:creator>Ертай Кырыкбаев</dc:creator>
  <cp:lastModifiedBy>Ертай Кырыкбаев</cp:lastModifiedBy>
  <cp:revision>27</cp:revision>
  <dcterms:created xsi:type="dcterms:W3CDTF">2018-03-14T12:03:26Z</dcterms:created>
  <dcterms:modified xsi:type="dcterms:W3CDTF">2018-03-14T13:17:03Z</dcterms:modified>
</cp:coreProperties>
</file>