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9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programming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Process Management in Windows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7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lpProcInfo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specifies the structure for containing the returned process, thread handles, and identification.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4660"/>
            <a:ext cx="10580961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 </a:t>
            </a:r>
            <a:r>
              <a:rPr lang="en-US" dirty="0" smtClean="0"/>
              <a:t>is unique </a:t>
            </a:r>
            <a:r>
              <a:rPr lang="en-US" dirty="0"/>
              <a:t>to the object for its entire lifetime and in all processes, although the ID </a:t>
            </a:r>
            <a:r>
              <a:rPr lang="en-US" dirty="0" smtClean="0"/>
              <a:t>is invalid </a:t>
            </a:r>
            <a:r>
              <a:rPr lang="en-US" dirty="0"/>
              <a:t>when the process or thread is destroyed and the ID may be reused. </a:t>
            </a:r>
            <a:endParaRPr lang="en-US" dirty="0" smtClean="0"/>
          </a:p>
          <a:p>
            <a:r>
              <a:rPr lang="en-US" dirty="0" smtClean="0"/>
              <a:t>On the other </a:t>
            </a:r>
            <a:r>
              <a:rPr lang="en-US" dirty="0"/>
              <a:t>hand, a given process may have several handles, each having distinct </a:t>
            </a:r>
            <a:r>
              <a:rPr lang="en-US" dirty="0" smtClean="0"/>
              <a:t>attributes, such </a:t>
            </a:r>
            <a:r>
              <a:rPr lang="en-US" dirty="0"/>
              <a:t>as security access</a:t>
            </a:r>
            <a:r>
              <a:rPr lang="en-US" dirty="0" smtClean="0"/>
              <a:t>.</a:t>
            </a:r>
          </a:p>
          <a:p>
            <a:r>
              <a:rPr lang="en-US" dirty="0"/>
              <a:t>For this reason, some process management </a:t>
            </a:r>
            <a:r>
              <a:rPr lang="en-US" dirty="0" smtClean="0"/>
              <a:t>functions require </a:t>
            </a:r>
            <a:r>
              <a:rPr lang="en-US" dirty="0"/>
              <a:t>IDs, and others require handles</a:t>
            </a:r>
            <a:r>
              <a:rPr lang="en-US" dirty="0" smtClean="0"/>
              <a:t>.</a:t>
            </a:r>
          </a:p>
          <a:p>
            <a:r>
              <a:rPr lang="en-US" dirty="0"/>
              <a:t>Just as with file handles, </a:t>
            </a:r>
            <a:r>
              <a:rPr lang="en-US" dirty="0" smtClean="0"/>
              <a:t>process and </a:t>
            </a:r>
            <a:r>
              <a:rPr lang="en-US" dirty="0"/>
              <a:t>thread handles should be closed when no longer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Specifying the Executable Image and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lpApplicationName</a:t>
            </a:r>
            <a:r>
              <a:rPr lang="en-US" dirty="0" smtClean="0"/>
              <a:t> is NULL, </a:t>
            </a:r>
            <a:r>
              <a:rPr lang="en-US" dirty="0"/>
              <a:t>it specifies the executable module.</a:t>
            </a:r>
          </a:p>
          <a:p>
            <a:r>
              <a:rPr lang="en-US" dirty="0"/>
              <a:t>Specify the full path and file name, or use a partial name and the </a:t>
            </a:r>
            <a:r>
              <a:rPr lang="en-US" dirty="0" smtClean="0"/>
              <a:t>current drive </a:t>
            </a:r>
            <a:r>
              <a:rPr lang="en-US" dirty="0"/>
              <a:t>and directory will be used; there is no additional </a:t>
            </a:r>
            <a:r>
              <a:rPr lang="en-US" dirty="0" smtClean="0"/>
              <a:t>searching</a:t>
            </a:r>
            <a:r>
              <a:rPr lang="en-US" dirty="0"/>
              <a:t>. Include </a:t>
            </a:r>
            <a:r>
              <a:rPr lang="en-US" dirty="0" smtClean="0"/>
              <a:t>the file extension in the name. 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lpApplicationName</a:t>
            </a:r>
            <a:r>
              <a:rPr lang="en-US" dirty="0" smtClean="0"/>
              <a:t> string is NULL, </a:t>
            </a:r>
            <a:r>
              <a:rPr lang="en-US" dirty="0"/>
              <a:t>the first </a:t>
            </a:r>
            <a:r>
              <a:rPr lang="en-US" dirty="0" smtClean="0"/>
              <a:t>white-space-delimited token in </a:t>
            </a:r>
            <a:r>
              <a:rPr lang="en-US" dirty="0" err="1" smtClean="0"/>
              <a:t>lpCommandLine</a:t>
            </a:r>
            <a:r>
              <a:rPr lang="en-US" dirty="0" smtClean="0"/>
              <a:t> is the program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Inheritable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Frequently, a child process requires access to an object referenced by a handle </a:t>
            </a:r>
            <a:r>
              <a:rPr lang="en-US" dirty="0" smtClean="0"/>
              <a:t>in the </a:t>
            </a:r>
            <a:r>
              <a:rPr lang="en-US" dirty="0"/>
              <a:t>parent; if this handle is inheritable, the child can receive a copy of the </a:t>
            </a:r>
            <a:r>
              <a:rPr lang="en-US" dirty="0" smtClean="0"/>
              <a:t>parent’s open </a:t>
            </a:r>
            <a:r>
              <a:rPr lang="en-US" dirty="0"/>
              <a:t>handle.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make a handle inheritable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bInheritHandles</a:t>
            </a:r>
            <a:r>
              <a:rPr lang="en-US" dirty="0" smtClean="0"/>
              <a:t> flag on the </a:t>
            </a:r>
            <a:r>
              <a:rPr lang="en-US" dirty="0" err="1" smtClean="0"/>
              <a:t>CreateProcess</a:t>
            </a:r>
            <a:r>
              <a:rPr lang="en-US" dirty="0" smtClean="0"/>
              <a:t> </a:t>
            </a:r>
            <a:r>
              <a:rPr lang="en-US" dirty="0"/>
              <a:t>call determines </a:t>
            </a:r>
            <a:r>
              <a:rPr lang="en-US" dirty="0" smtClean="0"/>
              <a:t>whether the </a:t>
            </a:r>
            <a:r>
              <a:rPr lang="en-US" dirty="0"/>
              <a:t>child process will inherit copies of the inheritable handles of open files</a:t>
            </a:r>
            <a:r>
              <a:rPr lang="en-US" dirty="0" smtClean="0"/>
              <a:t>, processes</a:t>
            </a:r>
            <a:r>
              <a:rPr lang="en-US" dirty="0"/>
              <a:t>, and so on. The flag can be regarded as a master switch applying </a:t>
            </a:r>
            <a:r>
              <a:rPr lang="en-US" dirty="0" smtClean="0"/>
              <a:t>to all </a:t>
            </a:r>
            <a:r>
              <a:rPr lang="en-US" dirty="0"/>
              <a:t>handles</a:t>
            </a:r>
            <a:r>
              <a:rPr lang="en-US" dirty="0" smtClean="0"/>
              <a:t>.</a:t>
            </a:r>
          </a:p>
          <a:p>
            <a:r>
              <a:rPr lang="en-US" dirty="0"/>
              <a:t>It is also necessary to make an individual handle inheritable, which is not </a:t>
            </a:r>
            <a:r>
              <a:rPr lang="en-US" dirty="0" smtClean="0"/>
              <a:t>the default</a:t>
            </a:r>
            <a:r>
              <a:rPr lang="en-US" dirty="0"/>
              <a:t>. To create an inheritable handle, use </a:t>
            </a:r>
            <a:r>
              <a:rPr lang="en-US" dirty="0" smtClean="0"/>
              <a:t>a SECURITY_ATTRIBUTES structure </a:t>
            </a:r>
            <a:r>
              <a:rPr lang="en-US" dirty="0"/>
              <a:t>at creation time or duplicate an existing handle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SECURITY_ATTRIBUTES structure </a:t>
            </a:r>
            <a:r>
              <a:rPr lang="en-US" dirty="0" smtClean="0"/>
              <a:t>has a flag, </a:t>
            </a:r>
            <a:r>
              <a:rPr lang="en-US" dirty="0" err="1" smtClean="0"/>
              <a:t>bInheritHandle</a:t>
            </a:r>
            <a:r>
              <a:rPr lang="en-US" dirty="0" smtClean="0"/>
              <a:t>, that should be set to TRUE.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07" y="1837214"/>
            <a:ext cx="10913586" cy="37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8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process can obtain the identity and handle of a new child process from </a:t>
            </a:r>
            <a:r>
              <a:rPr lang="en-US" dirty="0" smtClean="0"/>
              <a:t>the PROCESS_INFORMATION structure. Closing </a:t>
            </a:r>
            <a:r>
              <a:rPr lang="en-US" dirty="0"/>
              <a:t>the child handle does not, of </a:t>
            </a:r>
            <a:r>
              <a:rPr lang="en-US" dirty="0" smtClean="0"/>
              <a:t>course, destroy </a:t>
            </a:r>
            <a:r>
              <a:rPr lang="en-US" dirty="0"/>
              <a:t>the child process; it destroys only the parent’s access to the child. A pair </a:t>
            </a:r>
            <a:r>
              <a:rPr lang="en-US" dirty="0" smtClean="0"/>
              <a:t>of functions </a:t>
            </a:r>
            <a:r>
              <a:rPr lang="en-US" dirty="0"/>
              <a:t>obtain current process identification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" y="3899216"/>
            <a:ext cx="10316316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handle using process 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573" y="1867694"/>
            <a:ext cx="10575227" cy="31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dwDesiredAccess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the handle’s access to the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SYNCHRONIZE - </a:t>
            </a:r>
            <a:r>
              <a:rPr lang="en-US" dirty="0"/>
              <a:t>This flag enables processes to wait for the process </a:t>
            </a:r>
            <a:r>
              <a:rPr lang="en-US" dirty="0" smtClean="0"/>
              <a:t>to terminate </a:t>
            </a:r>
            <a:r>
              <a:rPr lang="en-US" dirty="0"/>
              <a:t>using the wait functions described later in this chapter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PROCESS_ALL_ACCESS - </a:t>
            </a:r>
            <a:r>
              <a:rPr lang="en-US" dirty="0"/>
              <a:t>All the access flags are set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PROCESS_TERMINATE - </a:t>
            </a:r>
            <a:r>
              <a:rPr lang="en-US" dirty="0"/>
              <a:t>It is possible to terminate the process with </a:t>
            </a:r>
            <a:r>
              <a:rPr lang="en-US" dirty="0" smtClean="0"/>
              <a:t>the </a:t>
            </a:r>
            <a:r>
              <a:rPr lang="en-US" dirty="0" err="1" smtClean="0"/>
              <a:t>TerminateProcess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PROCESS_QUERY_INFORMATION – The handle can be used by </a:t>
            </a:r>
            <a:r>
              <a:rPr lang="en-US" dirty="0" err="1" smtClean="0"/>
              <a:t>GetExitCodeProcess</a:t>
            </a:r>
            <a:r>
              <a:rPr lang="en-US" dirty="0" smtClean="0"/>
              <a:t> and </a:t>
            </a:r>
            <a:r>
              <a:rPr lang="en-US" dirty="0" err="1" smtClean="0"/>
              <a:t>GetPriorityClass</a:t>
            </a:r>
            <a:r>
              <a:rPr lang="en-US" dirty="0" smtClean="0"/>
              <a:t> to obtain process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97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Exiting and Terminating a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4" y="1413186"/>
            <a:ext cx="10811626" cy="1173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74" y="2418572"/>
            <a:ext cx="10782300" cy="2156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74" y="4527380"/>
            <a:ext cx="10782300" cy="209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/>
          </a:bodyPr>
          <a:lstStyle/>
          <a:p>
            <a:r>
              <a:rPr lang="en-US" dirty="0"/>
              <a:t>One or more threads</a:t>
            </a:r>
            <a:r>
              <a:rPr lang="en-US" dirty="0" smtClean="0"/>
              <a:t>.</a:t>
            </a:r>
          </a:p>
          <a:p>
            <a:r>
              <a:rPr lang="en-US" dirty="0"/>
              <a:t>A virtual address space that is distinct from other processes’ address spaces</a:t>
            </a:r>
            <a:r>
              <a:rPr lang="en-US" dirty="0" smtClean="0"/>
              <a:t>.</a:t>
            </a:r>
          </a:p>
          <a:p>
            <a:r>
              <a:rPr lang="en-US" dirty="0"/>
              <a:t>One or more code segments, including code in DLLs</a:t>
            </a:r>
            <a:r>
              <a:rPr lang="en-US" dirty="0" smtClean="0"/>
              <a:t>.</a:t>
            </a:r>
          </a:p>
          <a:p>
            <a:r>
              <a:rPr lang="en-US" dirty="0"/>
              <a:t>One or more data segments containing global variables.</a:t>
            </a:r>
          </a:p>
          <a:p>
            <a:r>
              <a:rPr lang="en-US" dirty="0" smtClean="0"/>
              <a:t>Environment </a:t>
            </a:r>
            <a:r>
              <a:rPr lang="en-US" dirty="0"/>
              <a:t>strings with environment variable information, such as </a:t>
            </a:r>
            <a:r>
              <a:rPr lang="en-US" dirty="0" smtClean="0"/>
              <a:t>the current </a:t>
            </a:r>
            <a:r>
              <a:rPr lang="en-US" dirty="0"/>
              <a:t>search path.</a:t>
            </a:r>
          </a:p>
          <a:p>
            <a:r>
              <a:rPr lang="en-US" dirty="0" smtClean="0"/>
              <a:t>The </a:t>
            </a:r>
            <a:r>
              <a:rPr lang="en-US" dirty="0"/>
              <a:t>process heap.</a:t>
            </a:r>
          </a:p>
          <a:p>
            <a:r>
              <a:rPr lang="en-US" dirty="0" smtClean="0"/>
              <a:t>Resources </a:t>
            </a:r>
            <a:r>
              <a:rPr lang="en-US" dirty="0"/>
              <a:t>such as open </a:t>
            </a:r>
            <a:r>
              <a:rPr lang="en-US" dirty="0" smtClean="0"/>
              <a:t>handles.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vs Windows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processes have a process ID, or </a:t>
            </a:r>
            <a:r>
              <a:rPr lang="en-US" dirty="0" err="1" smtClean="0"/>
              <a:t>pid</a:t>
            </a:r>
            <a:r>
              <a:rPr lang="en-US" dirty="0" smtClean="0"/>
              <a:t>, </a:t>
            </a:r>
            <a:r>
              <a:rPr lang="en-US" dirty="0"/>
              <a:t>comparable to the Windows process </a:t>
            </a:r>
            <a:r>
              <a:rPr lang="en-US" dirty="0" smtClean="0"/>
              <a:t>ID. </a:t>
            </a:r>
          </a:p>
          <a:p>
            <a:r>
              <a:rPr lang="en-US" dirty="0" err="1" smtClean="0"/>
              <a:t>getpid</a:t>
            </a:r>
            <a:r>
              <a:rPr lang="en-US" dirty="0" smtClean="0"/>
              <a:t> is </a:t>
            </a:r>
            <a:r>
              <a:rPr lang="en-US" dirty="0"/>
              <a:t>similar to </a:t>
            </a:r>
            <a:r>
              <a:rPr lang="en-US" dirty="0" err="1" smtClean="0"/>
              <a:t>GetCurrentProcessId</a:t>
            </a:r>
            <a:r>
              <a:rPr lang="en-US" dirty="0" smtClean="0"/>
              <a:t>, </a:t>
            </a:r>
            <a:r>
              <a:rPr lang="en-US" dirty="0"/>
              <a:t>but there are no </a:t>
            </a:r>
            <a:r>
              <a:rPr lang="en-US" dirty="0" smtClean="0"/>
              <a:t>Windows equivalents </a:t>
            </a:r>
            <a:r>
              <a:rPr lang="en-US" dirty="0"/>
              <a:t>to </a:t>
            </a:r>
            <a:r>
              <a:rPr lang="en-US" dirty="0" err="1" smtClean="0"/>
              <a:t>getppid</a:t>
            </a:r>
            <a:r>
              <a:rPr lang="en-US" dirty="0" smtClean="0"/>
              <a:t> because </a:t>
            </a:r>
            <a:r>
              <a:rPr lang="en-US" dirty="0"/>
              <a:t>Windows has no process </a:t>
            </a:r>
            <a:r>
              <a:rPr lang="en-US" dirty="0" smtClean="0"/>
              <a:t>parents.</a:t>
            </a:r>
          </a:p>
          <a:p>
            <a:r>
              <a:rPr lang="en-US" dirty="0"/>
              <a:t>Conversely, UNIX does not have process handles, so it has no functions </a:t>
            </a:r>
            <a:r>
              <a:rPr lang="en-US" dirty="0" smtClean="0"/>
              <a:t>comparable to </a:t>
            </a:r>
            <a:r>
              <a:rPr lang="en-US" dirty="0" err="1" smtClean="0"/>
              <a:t>GetCurrentProcess</a:t>
            </a:r>
            <a:r>
              <a:rPr lang="en-US" dirty="0" smtClean="0"/>
              <a:t> or </a:t>
            </a:r>
            <a:r>
              <a:rPr lang="en-US" dirty="0" err="1" smtClean="0"/>
              <a:t>OpenProcess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Unix exit is similar to </a:t>
            </a:r>
            <a:r>
              <a:rPr lang="en-US" dirty="0" err="1" smtClean="0"/>
              <a:t>ExitProcess</a:t>
            </a:r>
            <a:r>
              <a:rPr lang="en-US" dirty="0" smtClean="0"/>
              <a:t>; to terminate another process, signal it with SIGKILL.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Process to Terminate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simplest, and most limited, method to synchronize with another process is </a:t>
            </a:r>
            <a:r>
              <a:rPr lang="en-US" dirty="0" smtClean="0"/>
              <a:t>to wait </a:t>
            </a:r>
            <a:r>
              <a:rPr lang="en-US" dirty="0"/>
              <a:t>for that process to complete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functions can wait for many different types of objects; process handles </a:t>
            </a:r>
            <a:r>
              <a:rPr lang="en-US" dirty="0" smtClean="0"/>
              <a:t>are just </a:t>
            </a:r>
            <a:r>
              <a:rPr lang="en-US" dirty="0"/>
              <a:t>the first use of the wait functions.</a:t>
            </a:r>
          </a:p>
          <a:p>
            <a:r>
              <a:rPr lang="en-US" dirty="0" smtClean="0"/>
              <a:t>The </a:t>
            </a:r>
            <a:r>
              <a:rPr lang="en-US" dirty="0"/>
              <a:t>functions can wait for a single process, the first of several </a:t>
            </a:r>
            <a:r>
              <a:rPr lang="en-US" dirty="0" smtClean="0"/>
              <a:t>specified processes</a:t>
            </a:r>
            <a:r>
              <a:rPr lang="en-US" dirty="0"/>
              <a:t>, or all processes in a collection to complete.</a:t>
            </a:r>
          </a:p>
          <a:p>
            <a:r>
              <a:rPr lang="en-US" dirty="0" smtClean="0"/>
              <a:t>There </a:t>
            </a:r>
            <a:r>
              <a:rPr lang="en-US" dirty="0"/>
              <a:t>is an optional time-out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1444625"/>
            <a:ext cx="3947160" cy="4559935"/>
          </a:xfrm>
        </p:spPr>
        <p:txBody>
          <a:bodyPr>
            <a:normAutofit/>
          </a:bodyPr>
          <a:lstStyle/>
          <a:p>
            <a:r>
              <a:rPr lang="en-US" dirty="0"/>
              <a:t>The two general-purpose wait functions wait for synchronization objects </a:t>
            </a:r>
            <a:r>
              <a:rPr lang="en-US" dirty="0" smtClean="0"/>
              <a:t>to become </a:t>
            </a:r>
            <a:r>
              <a:rPr lang="en-US" i="1" dirty="0"/>
              <a:t>signaled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sets a process handle, for example, to the </a:t>
            </a:r>
            <a:r>
              <a:rPr lang="en-US" dirty="0" smtClean="0"/>
              <a:t>signaled state </a:t>
            </a:r>
            <a:r>
              <a:rPr lang="en-US" dirty="0"/>
              <a:t>when the process terminates or is terminated.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57667"/>
            <a:ext cx="7334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Execution Times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13" y="1690688"/>
            <a:ext cx="11413644" cy="35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/>
          <a:lstStyle/>
          <a:p>
            <a:r>
              <a:rPr lang="en-US" dirty="0" smtClean="0"/>
              <a:t>Process and its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5"/>
            <a:ext cx="5425440" cy="4351338"/>
          </a:xfrm>
        </p:spPr>
        <p:txBody>
          <a:bodyPr/>
          <a:lstStyle/>
          <a:p>
            <a:r>
              <a:rPr lang="en-US" dirty="0"/>
              <a:t>Each thread in a process shares code, global variables, environment </a:t>
            </a:r>
            <a:r>
              <a:rPr lang="en-US" dirty="0" smtClean="0"/>
              <a:t>strings, and </a:t>
            </a:r>
            <a:r>
              <a:rPr lang="en-US" dirty="0"/>
              <a:t>resources.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23" y="499111"/>
            <a:ext cx="5561977" cy="56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stack for procedure calls, interrupts, exception handlers, and </a:t>
            </a:r>
            <a:r>
              <a:rPr lang="en-US" dirty="0" smtClean="0"/>
              <a:t>automatic storage</a:t>
            </a:r>
            <a:r>
              <a:rPr lang="en-US" dirty="0"/>
              <a:t>.</a:t>
            </a:r>
          </a:p>
          <a:p>
            <a:r>
              <a:rPr lang="en-US" dirty="0" smtClean="0"/>
              <a:t>Thread </a:t>
            </a:r>
            <a:r>
              <a:rPr lang="en-US" dirty="0"/>
              <a:t>Local Storage (TLS)—An </a:t>
            </a:r>
            <a:r>
              <a:rPr lang="en-US" dirty="0" smtClean="0"/>
              <a:t>array like </a:t>
            </a:r>
            <a:r>
              <a:rPr lang="en-US" dirty="0"/>
              <a:t>collection of pointers giving </a:t>
            </a:r>
            <a:r>
              <a:rPr lang="en-US" dirty="0" smtClean="0"/>
              <a:t>each thread </a:t>
            </a:r>
            <a:r>
              <a:rPr lang="en-US" dirty="0"/>
              <a:t>the ability to allocate storage to create its own unique data environment.</a:t>
            </a:r>
          </a:p>
          <a:p>
            <a:r>
              <a:rPr lang="en-US" dirty="0" smtClean="0"/>
              <a:t>An </a:t>
            </a:r>
            <a:r>
              <a:rPr lang="en-US" dirty="0"/>
              <a:t>argument on the stack, from the creating thread, which is usually </a:t>
            </a:r>
            <a:r>
              <a:rPr lang="en-US" dirty="0" smtClean="0"/>
              <a:t>unique for </a:t>
            </a:r>
            <a:r>
              <a:rPr lang="en-US" dirty="0"/>
              <a:t>each thread.</a:t>
            </a:r>
          </a:p>
          <a:p>
            <a:r>
              <a:rPr lang="en-US" dirty="0" smtClean="0"/>
              <a:t>A </a:t>
            </a:r>
            <a:r>
              <a:rPr lang="en-US" dirty="0"/>
              <a:t>context structure, maintained by the kernel, with machine register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</a:t>
            </a:r>
            <a:r>
              <a:rPr lang="en-US" b="1" dirty="0" smtClean="0"/>
              <a:t>Creation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018" y="1368424"/>
            <a:ext cx="8743582" cy="52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lpApplicationName</a:t>
            </a:r>
            <a:r>
              <a:rPr lang="en-US" dirty="0" smtClean="0"/>
              <a:t> and </a:t>
            </a:r>
            <a:r>
              <a:rPr lang="en-US" b="1" dirty="0" err="1" smtClean="0"/>
              <a:t>lpCommandLine</a:t>
            </a:r>
            <a:r>
              <a:rPr lang="en-US" dirty="0" smtClean="0"/>
              <a:t> </a:t>
            </a:r>
            <a:r>
              <a:rPr lang="en-US" dirty="0"/>
              <a:t>together specify the executable program and the command </a:t>
            </a:r>
            <a:r>
              <a:rPr lang="en-US" dirty="0" smtClean="0"/>
              <a:t>line arguments.</a:t>
            </a:r>
            <a:endParaRPr lang="en-US" dirty="0"/>
          </a:p>
          <a:p>
            <a:r>
              <a:rPr lang="en-US" b="1" dirty="0" err="1" smtClean="0"/>
              <a:t>lpsaProcess</a:t>
            </a:r>
            <a:r>
              <a:rPr lang="en-US" dirty="0" smtClean="0"/>
              <a:t> and </a:t>
            </a:r>
            <a:r>
              <a:rPr lang="en-US" b="1" dirty="0" err="1" smtClean="0"/>
              <a:t>lpsaThread</a:t>
            </a:r>
            <a:r>
              <a:rPr lang="en-US" dirty="0" smtClean="0"/>
              <a:t> </a:t>
            </a:r>
            <a:r>
              <a:rPr lang="en-US" dirty="0"/>
              <a:t>point to the process and thread security </a:t>
            </a:r>
            <a:r>
              <a:rPr lang="en-US" dirty="0" smtClean="0"/>
              <a:t>attribute structures. NULL </a:t>
            </a:r>
            <a:r>
              <a:rPr lang="en-US" dirty="0"/>
              <a:t>values </a:t>
            </a:r>
            <a:r>
              <a:rPr lang="en-US" dirty="0" smtClean="0"/>
              <a:t>imply </a:t>
            </a:r>
            <a:r>
              <a:rPr lang="en-US" dirty="0"/>
              <a:t>default </a:t>
            </a:r>
            <a:r>
              <a:rPr lang="en-US" dirty="0" smtClean="0"/>
              <a:t>security.</a:t>
            </a:r>
          </a:p>
          <a:p>
            <a:r>
              <a:rPr lang="en-US" b="1" dirty="0" err="1" smtClean="0"/>
              <a:t>bInheritHandles</a:t>
            </a:r>
            <a:r>
              <a:rPr lang="en-US" dirty="0" smtClean="0"/>
              <a:t> indicates </a:t>
            </a:r>
            <a:r>
              <a:rPr lang="en-US" dirty="0"/>
              <a:t>whether the new process inherits copies of </a:t>
            </a:r>
            <a:r>
              <a:rPr lang="en-US" dirty="0" smtClean="0"/>
              <a:t>the calling </a:t>
            </a:r>
            <a:r>
              <a:rPr lang="en-US" dirty="0"/>
              <a:t>process’s inheritable open handles (files, mappings, and so on). </a:t>
            </a:r>
            <a:r>
              <a:rPr lang="en-US" dirty="0" smtClean="0"/>
              <a:t>Inherited handles </a:t>
            </a:r>
            <a:r>
              <a:rPr lang="en-US" dirty="0"/>
              <a:t>have the same attributes as the </a:t>
            </a:r>
            <a:r>
              <a:rPr lang="en-US" dirty="0" smtClean="0"/>
              <a:t>originals.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dwCreationFlags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CREATE_SUSPENDED </a:t>
            </a:r>
            <a:r>
              <a:rPr lang="en-US" dirty="0"/>
              <a:t>indicates that the primary thread is in a suspended </a:t>
            </a:r>
            <a:r>
              <a:rPr lang="en-US" dirty="0" smtClean="0"/>
              <a:t>state and </a:t>
            </a:r>
            <a:r>
              <a:rPr lang="en-US" dirty="0"/>
              <a:t>will run only when the program </a:t>
            </a:r>
            <a:r>
              <a:rPr lang="en-US" dirty="0" smtClean="0"/>
              <a:t>calls </a:t>
            </a:r>
            <a:r>
              <a:rPr lang="en-US" dirty="0" err="1" smtClean="0"/>
              <a:t>ResumeThread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DETACHED_PROCESS and CREATE_NEW_CONSOLE </a:t>
            </a:r>
            <a:r>
              <a:rPr lang="en-US" dirty="0"/>
              <a:t>are mutually </a:t>
            </a:r>
            <a:r>
              <a:rPr lang="en-US" dirty="0" smtClean="0"/>
              <a:t>exclusive; don’t </a:t>
            </a:r>
            <a:r>
              <a:rPr lang="en-US" dirty="0"/>
              <a:t>set both. The first flag creates a process without a console, and </a:t>
            </a:r>
            <a:r>
              <a:rPr lang="en-US" dirty="0" smtClean="0"/>
              <a:t>the second </a:t>
            </a:r>
            <a:r>
              <a:rPr lang="en-US" dirty="0"/>
              <a:t>flag gives the new process a console of its own. If neither flag is set, </a:t>
            </a:r>
            <a:r>
              <a:rPr lang="en-US" dirty="0" smtClean="0"/>
              <a:t>the process </a:t>
            </a:r>
            <a:r>
              <a:rPr lang="en-US" dirty="0"/>
              <a:t>inherits the parent’s console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CREATE_UNICODE_ENVIRONMENT </a:t>
            </a:r>
            <a:r>
              <a:rPr lang="en-US" dirty="0"/>
              <a:t>should be set </a:t>
            </a:r>
            <a:r>
              <a:rPr lang="en-US" dirty="0" smtClean="0"/>
              <a:t>if UNICODE is defined.</a:t>
            </a:r>
          </a:p>
          <a:p>
            <a:r>
              <a:rPr lang="en-US" dirty="0" smtClean="0"/>
              <a:t>CREATE_NEW_PROCESS_GROUP </a:t>
            </a:r>
            <a:r>
              <a:rPr lang="en-US" dirty="0"/>
              <a:t>specifies that the new process is the root of </a:t>
            </a:r>
            <a:r>
              <a:rPr lang="en-US" dirty="0" smtClean="0"/>
              <a:t>a new </a:t>
            </a:r>
            <a:r>
              <a:rPr lang="en-US" dirty="0"/>
              <a:t>process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lpEnvironment</a:t>
            </a:r>
            <a:r>
              <a:rPr lang="en-US" dirty="0" smtClean="0"/>
              <a:t> </a:t>
            </a:r>
            <a:r>
              <a:rPr lang="en-US" dirty="0"/>
              <a:t>points to an environment block for the new process. If </a:t>
            </a:r>
            <a:r>
              <a:rPr lang="en-US" dirty="0"/>
              <a:t> </a:t>
            </a:r>
            <a:r>
              <a:rPr lang="en-US" dirty="0" smtClean="0"/>
              <a:t>NULL, the </a:t>
            </a:r>
            <a:r>
              <a:rPr lang="en-US" dirty="0"/>
              <a:t>process uses the parent’s environment. The environment block contains </a:t>
            </a:r>
            <a:r>
              <a:rPr lang="en-US" dirty="0" smtClean="0"/>
              <a:t>name and </a:t>
            </a:r>
            <a:r>
              <a:rPr lang="en-US" dirty="0"/>
              <a:t>value strings, such as the search path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lpCurDir</a:t>
            </a:r>
            <a:r>
              <a:rPr lang="en-US" dirty="0" smtClean="0"/>
              <a:t> </a:t>
            </a:r>
            <a:r>
              <a:rPr lang="en-US" dirty="0"/>
              <a:t>specifies the drive and directory for the new process. If , </a:t>
            </a:r>
            <a:r>
              <a:rPr lang="en-US" dirty="0" smtClean="0"/>
              <a:t>the parent’s </a:t>
            </a:r>
            <a:r>
              <a:rPr lang="en-US" dirty="0"/>
              <a:t>working directory is used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lpStartupInfo</a:t>
            </a:r>
            <a:r>
              <a:rPr lang="en-US" dirty="0" smtClean="0"/>
              <a:t> </a:t>
            </a:r>
            <a:r>
              <a:rPr lang="en-US" dirty="0"/>
              <a:t>is complex and specifies the main window appearance </a:t>
            </a:r>
            <a:r>
              <a:rPr lang="en-US" dirty="0" smtClean="0"/>
              <a:t>and standard </a:t>
            </a:r>
            <a:r>
              <a:rPr lang="en-US" dirty="0"/>
              <a:t>device handles for the new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parent’s information, which is obtained </a:t>
            </a:r>
            <a:r>
              <a:rPr lang="en-US" dirty="0" smtClean="0"/>
              <a:t>from </a:t>
            </a:r>
            <a:r>
              <a:rPr lang="en-US" dirty="0" err="1" smtClean="0"/>
              <a:t>GetStartupInfo</a:t>
            </a:r>
            <a:endParaRPr lang="en-US" dirty="0" smtClean="0"/>
          </a:p>
          <a:p>
            <a:r>
              <a:rPr lang="en-US" dirty="0"/>
              <a:t>First, clear the associated </a:t>
            </a:r>
            <a:r>
              <a:rPr lang="en-US" dirty="0" smtClean="0"/>
              <a:t>STARTUPINFO structure </a:t>
            </a:r>
            <a:r>
              <a:rPr lang="en-US" dirty="0"/>
              <a:t>before </a:t>
            </a:r>
            <a:r>
              <a:rPr lang="en-US" dirty="0" smtClean="0"/>
              <a:t>calling </a:t>
            </a:r>
            <a:r>
              <a:rPr lang="en-US" dirty="0" err="1" smtClean="0"/>
              <a:t>CreateProcess</a:t>
            </a:r>
            <a:r>
              <a:rPr lang="en-US" dirty="0" smtClean="0"/>
              <a:t>, </a:t>
            </a:r>
            <a:r>
              <a:rPr lang="en-US" dirty="0"/>
              <a:t>and then specify the standard input, output, and error handles by </a:t>
            </a:r>
            <a:r>
              <a:rPr lang="en-US" dirty="0" smtClean="0"/>
              <a:t>setting the</a:t>
            </a:r>
            <a:r>
              <a:rPr lang="en-US" dirty="0"/>
              <a:t> STARTUPINFO</a:t>
            </a:r>
            <a:r>
              <a:rPr lang="en-US" dirty="0" smtClean="0"/>
              <a:t> </a:t>
            </a:r>
            <a:r>
              <a:rPr lang="en-US" dirty="0"/>
              <a:t>standard handler </a:t>
            </a:r>
            <a:r>
              <a:rPr lang="en-US" dirty="0" smtClean="0"/>
              <a:t>fields.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1120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System programming Lecture 9</vt:lpstr>
      <vt:lpstr>Components of a process</vt:lpstr>
      <vt:lpstr>Process and its threads</vt:lpstr>
      <vt:lpstr>Components of a thread</vt:lpstr>
      <vt:lpstr>Process Creation</vt:lpstr>
      <vt:lpstr>Parameters</vt:lpstr>
      <vt:lpstr>dwCreationFlags</vt:lpstr>
      <vt:lpstr>Other parameters</vt:lpstr>
      <vt:lpstr>Sequence of operations</vt:lpstr>
      <vt:lpstr>lpProcInfo</vt:lpstr>
      <vt:lpstr>IDs and handles</vt:lpstr>
      <vt:lpstr>Specifying the Executable Image and the Command Line</vt:lpstr>
      <vt:lpstr>Inheritable Handles</vt:lpstr>
      <vt:lpstr>To make a handle inheritable</vt:lpstr>
      <vt:lpstr>Example</vt:lpstr>
      <vt:lpstr>Process Identities</vt:lpstr>
      <vt:lpstr>Creating a handle using process ID</vt:lpstr>
      <vt:lpstr>dwDesiredAccess</vt:lpstr>
      <vt:lpstr>Exiting and Terminating a Process</vt:lpstr>
      <vt:lpstr>Unix vs Windows processes</vt:lpstr>
      <vt:lpstr>Waiting for a Process to Terminate</vt:lpstr>
      <vt:lpstr>Wait functions</vt:lpstr>
      <vt:lpstr>Process Execution Times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Lecture 8</dc:title>
  <dc:creator>Ертай Кырыкбаев</dc:creator>
  <cp:lastModifiedBy>Ертай Кырыкбаев</cp:lastModifiedBy>
  <cp:revision>66</cp:revision>
  <dcterms:created xsi:type="dcterms:W3CDTF">2018-03-14T12:03:26Z</dcterms:created>
  <dcterms:modified xsi:type="dcterms:W3CDTF">2018-03-14T15:36:47Z</dcterms:modified>
</cp:coreProperties>
</file>