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78" autoAdjust="0"/>
  </p:normalViewPr>
  <p:slideViewPr>
    <p:cSldViewPr>
      <p:cViewPr varScale="1">
        <p:scale>
          <a:sx n="104" d="100"/>
          <a:sy n="104" d="100"/>
        </p:scale>
        <p:origin x="1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D4434-A8CA-49BD-ABBE-D30F9644B642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83C1F-E0A0-4B14-86CD-BD433D626A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44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83C1F-E0A0-4B14-86CD-BD433D626A1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7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30003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Network Programming with Windows Sockets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Putting a bound socket into the listening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makes a server socket available for client connection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nQueueSize</a:t>
            </a:r>
            <a:r>
              <a:rPr lang="en-US" dirty="0" smtClean="0"/>
              <a:t> indicates the number of connection requests you are willing to have queued at the socket.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" y="2946400"/>
            <a:ext cx="8011647" cy="9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a client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2403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accept function returns a new connected socket for use in the I/O operations</a:t>
            </a:r>
          </a:p>
          <a:p>
            <a:r>
              <a:rPr lang="en-US" dirty="0" smtClean="0"/>
              <a:t>The original socket, now in the listening state, is used solely as an accept parameter and is not used directly for I/O</a:t>
            </a:r>
          </a:p>
          <a:p>
            <a:r>
              <a:rPr lang="en-US" dirty="0" smtClean="0"/>
              <a:t>s is the listening socket</a:t>
            </a:r>
          </a:p>
          <a:p>
            <a:r>
              <a:rPr lang="en-US" dirty="0" err="1" smtClean="0"/>
              <a:t>lpAddr</a:t>
            </a:r>
            <a:r>
              <a:rPr lang="en-US" dirty="0" smtClean="0"/>
              <a:t> points to a </a:t>
            </a:r>
            <a:r>
              <a:rPr lang="en-US" dirty="0" err="1" smtClean="0"/>
              <a:t>sockaddr_in</a:t>
            </a:r>
            <a:r>
              <a:rPr lang="en-US" dirty="0" smtClean="0"/>
              <a:t> structure that gives the address of the client machine</a:t>
            </a:r>
          </a:p>
          <a:p>
            <a:r>
              <a:rPr lang="en-US" dirty="0" err="1" smtClean="0"/>
              <a:t>lpAddrLen</a:t>
            </a:r>
            <a:r>
              <a:rPr lang="en-US" dirty="0" smtClean="0"/>
              <a:t> points to a variable that will receive the length of the returned </a:t>
            </a:r>
            <a:r>
              <a:rPr lang="en-US" dirty="0" err="1" smtClean="0"/>
              <a:t>sockaddr_in</a:t>
            </a:r>
            <a:r>
              <a:rPr lang="en-US" dirty="0" smtClean="0"/>
              <a:t> structure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sockaddr_in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7" y="1196752"/>
            <a:ext cx="833610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3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Disconnecting and closing sockets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Disconnect a socket using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s is the value returned by accept. The how value indicates if you want to disconnect send operations (SD_SEND), receive operations (SD_RECEIVE), or both (SD_BOTH).</a:t>
            </a:r>
          </a:p>
          <a:p>
            <a:r>
              <a:rPr lang="en-US" dirty="0" smtClean="0"/>
              <a:t>SD_SEND or SD_BOTH </a:t>
            </a:r>
            <a:r>
              <a:rPr lang="mr-IN" dirty="0" smtClean="0"/>
              <a:t>–</a:t>
            </a:r>
            <a:r>
              <a:rPr lang="en-US" dirty="0" smtClean="0"/>
              <a:t> subsequent send calls will fail and the sender will send a FIN (no more data from the sender)</a:t>
            </a:r>
          </a:p>
          <a:p>
            <a:r>
              <a:rPr lang="en-US" dirty="0" smtClean="0"/>
              <a:t>SD_RECEIVE or SD_BOTH </a:t>
            </a:r>
            <a:r>
              <a:rPr lang="mr-IN" dirty="0" smtClean="0"/>
              <a:t>–</a:t>
            </a:r>
            <a:r>
              <a:rPr lang="en-US" dirty="0" smtClean="0"/>
              <a:t> subsequent </a:t>
            </a:r>
            <a:r>
              <a:rPr lang="en-US" dirty="0" err="1" smtClean="0"/>
              <a:t>recv</a:t>
            </a:r>
            <a:r>
              <a:rPr lang="en-US" dirty="0" smtClean="0"/>
              <a:t> calls will </a:t>
            </a:r>
            <a:r>
              <a:rPr lang="en-US" dirty="0"/>
              <a:t>fail and the </a:t>
            </a:r>
            <a:r>
              <a:rPr lang="en-US" dirty="0" smtClean="0"/>
              <a:t>receiver will </a:t>
            </a:r>
            <a:r>
              <a:rPr lang="en-US" dirty="0"/>
              <a:t>send a FIN (no more data from the </a:t>
            </a:r>
            <a:r>
              <a:rPr lang="en-US" dirty="0" smtClean="0"/>
              <a:t>receiver)</a:t>
            </a:r>
            <a:endParaRPr lang="en-US" dirty="0"/>
          </a:p>
          <a:p>
            <a:r>
              <a:rPr lang="en-US" dirty="0" smtClean="0"/>
              <a:t>Once you are finished with a socket, you can close it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21" y="1958082"/>
            <a:ext cx="3530724" cy="612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33" y="6070694"/>
            <a:ext cx="3314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preparing for and accepting a client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49347"/>
            <a:ext cx="7226049" cy="5120370"/>
          </a:xfrm>
        </p:spPr>
      </p:pic>
    </p:spTree>
    <p:extLst>
      <p:ext uri="{BB962C8B-B14F-4D97-AF65-F5344CB8AC3E}">
        <p14:creationId xmlns:p14="http://schemas.microsoft.com/office/powerpoint/2010/main" val="76279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 is a socket created with the socket function</a:t>
            </a:r>
          </a:p>
          <a:p>
            <a:r>
              <a:rPr lang="en-US" dirty="0" err="1" smtClean="0"/>
              <a:t>lpName</a:t>
            </a:r>
            <a:r>
              <a:rPr lang="en-US" dirty="0" smtClean="0"/>
              <a:t> points to a </a:t>
            </a:r>
            <a:r>
              <a:rPr lang="en-US" dirty="0" err="1" smtClean="0"/>
              <a:t>sockaddr_in</a:t>
            </a:r>
            <a:r>
              <a:rPr lang="en-US" dirty="0" smtClean="0"/>
              <a:t> structure that has been initialized with the port number and IP address of a machine with a</a:t>
            </a:r>
            <a:r>
              <a:rPr lang="en-US" dirty="0"/>
              <a:t> </a:t>
            </a:r>
            <a:r>
              <a:rPr lang="en-US" dirty="0" smtClean="0"/>
              <a:t>socket, bound to the specified port, that is in listening mode</a:t>
            </a:r>
          </a:p>
          <a:p>
            <a:r>
              <a:rPr lang="en-US" dirty="0" smtClean="0"/>
              <a:t>Initialize </a:t>
            </a:r>
            <a:r>
              <a:rPr lang="en-US" dirty="0" err="1" smtClean="0"/>
              <a:t>nNameLen</a:t>
            </a:r>
            <a:r>
              <a:rPr lang="en-US" dirty="0" smtClean="0"/>
              <a:t> with </a:t>
            </a:r>
            <a:r>
              <a:rPr lang="en-US" dirty="0" err="1" smtClean="0"/>
              <a:t>sizeof</a:t>
            </a:r>
            <a:r>
              <a:rPr lang="en-US" dirty="0" smtClean="0"/>
              <a:t> (</a:t>
            </a:r>
            <a:r>
              <a:rPr lang="en-US" dirty="0" err="1" smtClean="0"/>
              <a:t>sockaddr_in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Return value of 0 indicates a successful connection, whereas SOCKET_ERROR indicates failure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7717"/>
            <a:ext cx="7696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2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r>
              <a:rPr lang="en-US" dirty="0" smtClean="0"/>
              <a:t>: client connecting to a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496944" cy="3660917"/>
          </a:xfrm>
        </p:spPr>
      </p:pic>
    </p:spTree>
    <p:extLst>
      <p:ext uri="{BB962C8B-B14F-4D97-AF65-F5344CB8AC3E}">
        <p14:creationId xmlns:p14="http://schemas.microsoft.com/office/powerpoint/2010/main" val="122395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and receiving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return value is the actual number of bytes transmitted. An error is indicated by the return value SOCKET_ERROR.</a:t>
            </a:r>
          </a:p>
          <a:p>
            <a:r>
              <a:rPr lang="en-US" dirty="0" err="1" smtClean="0"/>
              <a:t>nFlags</a:t>
            </a:r>
            <a:r>
              <a:rPr lang="en-US" dirty="0" smtClean="0"/>
              <a:t> can be used to indicate urgency </a:t>
            </a:r>
          </a:p>
          <a:p>
            <a:r>
              <a:rPr lang="en-US" dirty="0" smtClean="0"/>
              <a:t>send and </a:t>
            </a:r>
            <a:r>
              <a:rPr lang="en-US" dirty="0" err="1" smtClean="0"/>
              <a:t>recv</a:t>
            </a:r>
            <a:r>
              <a:rPr lang="en-US" dirty="0" smtClean="0"/>
              <a:t> are not atomic, and there is no assurance that all the requested data has been received or sent.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68760"/>
            <a:ext cx="7721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socket message receive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frequently convenient to send and receive messages as a single unit. </a:t>
            </a:r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, however, require that you provide a mechanism to specify and determine message boundaries.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common method is to create a message header with a length field, followed by the message itself, and we’ll use message headers in the following examples.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message is received in two parts: the header and the contents. The user-defined </a:t>
            </a:r>
            <a:r>
              <a:rPr lang="en-US" dirty="0" smtClean="0"/>
              <a:t>MESSAGE type </a:t>
            </a:r>
            <a:r>
              <a:rPr lang="en-US" dirty="0"/>
              <a:t>with a 4-byte message length header is: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the 4-byte header requires repetitive </a:t>
            </a:r>
            <a:r>
              <a:rPr lang="en-US" dirty="0" err="1" smtClean="0"/>
              <a:t>recv</a:t>
            </a:r>
            <a:r>
              <a:rPr lang="en-US" dirty="0" smtClean="0"/>
              <a:t> calls </a:t>
            </a:r>
            <a:r>
              <a:rPr lang="en-US" dirty="0"/>
              <a:t>to ensure that it is read in its entirety </a:t>
            </a:r>
            <a:r>
              <a:rPr lang="en-US" dirty="0" smtClean="0"/>
              <a:t>because </a:t>
            </a:r>
            <a:r>
              <a:rPr lang="en-US" dirty="0" err="1" smtClean="0"/>
              <a:t>recv</a:t>
            </a:r>
            <a:r>
              <a:rPr lang="en-US" dirty="0" smtClean="0"/>
              <a:t> </a:t>
            </a:r>
            <a:r>
              <a:rPr lang="en-US" dirty="0"/>
              <a:t>is not atomic.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8920"/>
            <a:ext cx="8686800" cy="14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7956918" cy="5577483"/>
          </a:xfrm>
        </p:spPr>
      </p:pic>
    </p:spTree>
    <p:extLst>
      <p:ext uri="{BB962C8B-B14F-4D97-AF65-F5344CB8AC3E}">
        <p14:creationId xmlns:p14="http://schemas.microsoft.com/office/powerpoint/2010/main" val="191513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Winsock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Porting code already written for Berkeley Sockets is straightforward. </a:t>
            </a:r>
          </a:p>
          <a:p>
            <a:r>
              <a:rPr lang="en-US" dirty="0"/>
              <a:t>Windows machines easily integrate into TCP/IP networks, both IPv4 and IPv6. </a:t>
            </a:r>
            <a:endParaRPr lang="en-US" dirty="0" smtClean="0"/>
          </a:p>
          <a:p>
            <a:r>
              <a:rPr lang="en-US" dirty="0" smtClean="0"/>
              <a:t>Sockets </a:t>
            </a:r>
            <a:r>
              <a:rPr lang="en-US" dirty="0"/>
              <a:t>can be treated as file </a:t>
            </a:r>
            <a:r>
              <a:rPr lang="en-US" dirty="0" smtClean="0"/>
              <a:t>HANDLEs </a:t>
            </a:r>
            <a:r>
              <a:rPr lang="en-US" dirty="0"/>
              <a:t>for use with </a:t>
            </a:r>
            <a:r>
              <a:rPr lang="en-US" dirty="0" err="1" smtClean="0"/>
              <a:t>ReadFile</a:t>
            </a:r>
            <a:r>
              <a:rPr lang="en-US" dirty="0" smtClean="0"/>
              <a:t>, </a:t>
            </a:r>
            <a:r>
              <a:rPr lang="en-US" dirty="0" err="1" smtClean="0"/>
              <a:t>WriteFile</a:t>
            </a:r>
            <a:r>
              <a:rPr lang="en-US" dirty="0" smtClean="0"/>
              <a:t>, </a:t>
            </a:r>
            <a:r>
              <a:rPr lang="en-US" dirty="0"/>
              <a:t>and, with some limitations, other Windows functions, just as UNIX allows sockets to be used as file descriptors. </a:t>
            </a:r>
            <a:endParaRPr lang="en-US" dirty="0" smtClean="0"/>
          </a:p>
          <a:p>
            <a:r>
              <a:rPr lang="en-US" dirty="0" smtClean="0"/>
              <a:t>Sockets </a:t>
            </a:r>
            <a:r>
              <a:rPr lang="en-US" dirty="0"/>
              <a:t>can support protocols other than </a:t>
            </a:r>
            <a:r>
              <a:rPr lang="en-US" dirty="0" smtClean="0"/>
              <a:t>TCP/IP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229600" cy="4025217"/>
          </a:xfrm>
        </p:spPr>
      </p:pic>
    </p:spTree>
    <p:extLst>
      <p:ext uri="{BB962C8B-B14F-4D97-AF65-F5344CB8AC3E}">
        <p14:creationId xmlns:p14="http://schemas.microsoft.com/office/powerpoint/2010/main" val="165475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socket-based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00809"/>
            <a:ext cx="8552815" cy="4167264"/>
          </a:xfrm>
        </p:spPr>
      </p:pic>
    </p:spTree>
    <p:extLst>
      <p:ext uri="{BB962C8B-B14F-4D97-AF65-F5344CB8AC3E}">
        <p14:creationId xmlns:p14="http://schemas.microsoft.com/office/powerpoint/2010/main" val="175453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8229600" cy="4140810"/>
          </a:xfrm>
        </p:spPr>
      </p:pic>
    </p:spTree>
    <p:extLst>
      <p:ext uri="{BB962C8B-B14F-4D97-AF65-F5344CB8AC3E}">
        <p14:creationId xmlns:p14="http://schemas.microsoft.com/office/powerpoint/2010/main" val="1223794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64704"/>
            <a:ext cx="8229600" cy="4252752"/>
          </a:xfrm>
        </p:spPr>
      </p:pic>
    </p:spTree>
    <p:extLst>
      <p:ext uri="{BB962C8B-B14F-4D97-AF65-F5344CB8AC3E}">
        <p14:creationId xmlns:p14="http://schemas.microsoft.com/office/powerpoint/2010/main" val="113740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first step in using datagrams is to specify SOCK_DGRAM in the type field when creating the socket with the socket function.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sendto</a:t>
            </a:r>
            <a:r>
              <a:rPr lang="en-US" dirty="0" smtClean="0"/>
              <a:t> and </a:t>
            </a:r>
            <a:r>
              <a:rPr lang="en-US" dirty="0" err="1" smtClean="0"/>
              <a:t>recvfrom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lpAddr</a:t>
            </a:r>
            <a:r>
              <a:rPr lang="en-US" dirty="0" smtClean="0"/>
              <a:t> points to an </a:t>
            </a:r>
            <a:r>
              <a:rPr lang="en-US" dirty="0" err="1" smtClean="0"/>
              <a:t>sockaddr</a:t>
            </a:r>
            <a:r>
              <a:rPr lang="en-US" dirty="0" smtClean="0"/>
              <a:t> address structure where you can specify the name of a specific machine and port, or you can specify that the datagram is to be broadcast to multiple computers.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17" y="2497386"/>
            <a:ext cx="6918667" cy="23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 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Set the </a:t>
            </a:r>
            <a:r>
              <a:rPr lang="en-US" dirty="0" smtClean="0"/>
              <a:t>SOCK_DGRAM socket </a:t>
            </a:r>
            <a:r>
              <a:rPr lang="en-US" dirty="0"/>
              <a:t>options by calling </a:t>
            </a:r>
            <a:r>
              <a:rPr lang="en-US" dirty="0" err="1" smtClean="0"/>
              <a:t>setsockopt</a:t>
            </a:r>
            <a:r>
              <a:rPr lang="en-US" dirty="0" smtClean="0"/>
              <a:t>, </a:t>
            </a:r>
            <a:r>
              <a:rPr lang="en-US" dirty="0"/>
              <a:t>specifying the </a:t>
            </a:r>
            <a:r>
              <a:rPr lang="en-US" dirty="0" smtClean="0"/>
              <a:t>SO_BROADCAST option</a:t>
            </a:r>
            <a:r>
              <a:rPr lang="en-US" dirty="0"/>
              <a:t>. Also, set this option for sockets that are to </a:t>
            </a:r>
            <a:r>
              <a:rPr lang="en-US" dirty="0" smtClean="0"/>
              <a:t>receive broadcast </a:t>
            </a:r>
            <a:r>
              <a:rPr lang="en-US" dirty="0"/>
              <a:t>messages. </a:t>
            </a:r>
          </a:p>
          <a:p>
            <a:r>
              <a:rPr lang="en-US" dirty="0"/>
              <a:t>Set the client’s </a:t>
            </a:r>
            <a:r>
              <a:rPr lang="en-US" dirty="0" err="1" smtClean="0"/>
              <a:t>lpAddr</a:t>
            </a:r>
            <a:r>
              <a:rPr lang="en-US" dirty="0" smtClean="0"/>
              <a:t> </a:t>
            </a:r>
            <a:r>
              <a:rPr lang="en-US" dirty="0" err="1" smtClean="0"/>
              <a:t>sin_addr_in.s</a:t>
            </a:r>
            <a:r>
              <a:rPr lang="en-US" dirty="0" smtClean="0"/>
              <a:t> value </a:t>
            </a:r>
            <a:r>
              <a:rPr lang="en-US" dirty="0"/>
              <a:t>to </a:t>
            </a:r>
            <a:r>
              <a:rPr lang="en-US" dirty="0" smtClean="0"/>
              <a:t>INADDR_BROADCAST. </a:t>
            </a:r>
            <a:endParaRPr lang="en-US" dirty="0"/>
          </a:p>
          <a:p>
            <a:r>
              <a:rPr lang="en-US" dirty="0"/>
              <a:t>Set the port </a:t>
            </a:r>
            <a:r>
              <a:rPr lang="en-US" dirty="0" smtClean="0"/>
              <a:t>number. </a:t>
            </a:r>
            <a:endParaRPr lang="en-US" dirty="0"/>
          </a:p>
          <a:p>
            <a:r>
              <a:rPr lang="en-US" dirty="0"/>
              <a:t>The broadcasts will be sent to and received by all computer </a:t>
            </a:r>
            <a:r>
              <a:rPr lang="en-US" dirty="0" smtClean="0"/>
              <a:t>interfaces </a:t>
            </a:r>
            <a:r>
              <a:rPr lang="en-US" dirty="0"/>
              <a:t>to that port.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Berkeley Sockets </a:t>
            </a:r>
            <a:r>
              <a:rPr lang="en-US" b="1" dirty="0" smtClean="0"/>
              <a:t>vs. Windows </a:t>
            </a:r>
            <a:r>
              <a:rPr lang="en-US" b="1" dirty="0"/>
              <a:t>Sockets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Programs </a:t>
            </a:r>
            <a:r>
              <a:rPr lang="en-US" dirty="0"/>
              <a:t>that use standard Berkeley Sockets calls will port to Windows Sockets, with the following important exceptions. </a:t>
            </a:r>
            <a:endParaRPr lang="en-US" dirty="0"/>
          </a:p>
          <a:p>
            <a:r>
              <a:rPr lang="en-US" dirty="0"/>
              <a:t>You must </a:t>
            </a:r>
            <a:r>
              <a:rPr lang="en-US" dirty="0" smtClean="0"/>
              <a:t>call </a:t>
            </a:r>
            <a:r>
              <a:rPr lang="en-US" b="1" dirty="0" err="1" smtClean="0"/>
              <a:t>WSAStartup</a:t>
            </a:r>
            <a:r>
              <a:rPr lang="en-US" dirty="0" smtClean="0"/>
              <a:t> </a:t>
            </a:r>
            <a:r>
              <a:rPr lang="en-US" dirty="0"/>
              <a:t>to initialize the Winsock DLL. </a:t>
            </a:r>
          </a:p>
          <a:p>
            <a:r>
              <a:rPr lang="en-US" dirty="0"/>
              <a:t>You must use </a:t>
            </a:r>
            <a:r>
              <a:rPr lang="en-US" b="1" dirty="0" err="1" smtClean="0"/>
              <a:t>closesocket</a:t>
            </a:r>
            <a:r>
              <a:rPr lang="en-US" dirty="0" smtClean="0"/>
              <a:t> (which </a:t>
            </a:r>
            <a:r>
              <a:rPr lang="en-US" dirty="0"/>
              <a:t>is not portable), rather than </a:t>
            </a:r>
            <a:r>
              <a:rPr lang="en-US" b="1" dirty="0" smtClean="0"/>
              <a:t>close</a:t>
            </a:r>
            <a:r>
              <a:rPr lang="en-US" dirty="0" smtClean="0"/>
              <a:t>, </a:t>
            </a:r>
            <a:r>
              <a:rPr lang="en-US" dirty="0"/>
              <a:t>to close a socket. </a:t>
            </a:r>
          </a:p>
          <a:p>
            <a:r>
              <a:rPr lang="en-US" dirty="0"/>
              <a:t>You must call </a:t>
            </a:r>
            <a:r>
              <a:rPr lang="en-US" b="1" dirty="0" err="1" smtClean="0"/>
              <a:t>WSACleanup</a:t>
            </a:r>
            <a:r>
              <a:rPr lang="en-US" dirty="0" smtClean="0"/>
              <a:t> to </a:t>
            </a:r>
            <a:r>
              <a:rPr lang="en-US" dirty="0"/>
              <a:t>shut down the DLL.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Winsock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Winsock API is supported by a DLL </a:t>
            </a:r>
            <a:r>
              <a:rPr lang="en-US" dirty="0" smtClean="0"/>
              <a:t>(WS2_32.dll) </a:t>
            </a:r>
            <a:r>
              <a:rPr lang="en-US" dirty="0"/>
              <a:t>that can be accessed by </a:t>
            </a:r>
            <a:r>
              <a:rPr lang="en-US" dirty="0" smtClean="0"/>
              <a:t>linking </a:t>
            </a:r>
            <a:r>
              <a:rPr lang="en-US" dirty="0"/>
              <a:t>WS2_32.dll</a:t>
            </a:r>
            <a:r>
              <a:rPr lang="en-US" dirty="0" smtClean="0"/>
              <a:t> </a:t>
            </a:r>
            <a:r>
              <a:rPr lang="en-US" dirty="0"/>
              <a:t>with your </a:t>
            </a:r>
            <a:r>
              <a:rPr lang="en-US" dirty="0" smtClean="0"/>
              <a:t>program. </a:t>
            </a:r>
          </a:p>
          <a:p>
            <a:r>
              <a:rPr lang="en-US" dirty="0" smtClean="0"/>
              <a:t>The </a:t>
            </a:r>
            <a:r>
              <a:rPr lang="en-US" dirty="0"/>
              <a:t>DLL needs to be initialized with a nonstandard, Winsock-specific function, </a:t>
            </a:r>
            <a:r>
              <a:rPr lang="en-US" dirty="0" err="1" smtClean="0"/>
              <a:t>WSAStartup</a:t>
            </a:r>
            <a:r>
              <a:rPr lang="en-US" dirty="0" smtClean="0"/>
              <a:t>, </a:t>
            </a:r>
            <a:r>
              <a:rPr lang="en-US" dirty="0"/>
              <a:t>which must be the first Winsock function a program calls. </a:t>
            </a:r>
            <a:endParaRPr lang="en-US" dirty="0"/>
          </a:p>
          <a:p>
            <a:r>
              <a:rPr lang="en-US" dirty="0" err="1" smtClean="0"/>
              <a:t>WSACleanup</a:t>
            </a:r>
            <a:r>
              <a:rPr lang="en-US" dirty="0" smtClean="0"/>
              <a:t> should </a:t>
            </a:r>
            <a:r>
              <a:rPr lang="en-US" dirty="0"/>
              <a:t>be called when the program no longer needs to use Winsock functionality.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3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WSAStartup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156754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56992"/>
            <a:ext cx="8229600" cy="27691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wVersionRequired</a:t>
            </a:r>
            <a:r>
              <a:rPr lang="en-US" dirty="0" smtClean="0"/>
              <a:t> indicates the highest version of the Winsock DLL that you can use.</a:t>
            </a:r>
          </a:p>
          <a:p>
            <a:r>
              <a:rPr lang="en-US" dirty="0" err="1" smtClean="0"/>
              <a:t>lpWSAData</a:t>
            </a:r>
            <a:r>
              <a:rPr lang="en-US" dirty="0" smtClean="0"/>
              <a:t> points to a WSADATA structure that returns information on the configuration of the DLL, including the highest version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0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socket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4858"/>
            <a:ext cx="8540964" cy="9860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564904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Windows SOCKET data type is analogous to the Windows HANDLE and can even be used with </a:t>
            </a:r>
            <a:r>
              <a:rPr lang="en-US" dirty="0" err="1" smtClean="0"/>
              <a:t>ReadFile</a:t>
            </a:r>
            <a:r>
              <a:rPr lang="en-US" dirty="0" smtClean="0"/>
              <a:t> and other Windows functions requiring a HANDLE.</a:t>
            </a:r>
          </a:p>
          <a:p>
            <a:r>
              <a:rPr lang="en-US" dirty="0" err="1" smtClean="0"/>
              <a:t>af</a:t>
            </a:r>
            <a:r>
              <a:rPr lang="en-US" dirty="0" smtClean="0"/>
              <a:t> denotes the address family (</a:t>
            </a:r>
            <a:r>
              <a:rPr lang="en-US" dirty="0" err="1" smtClean="0"/>
              <a:t>e.g</a:t>
            </a:r>
            <a:r>
              <a:rPr lang="en-US" dirty="0" smtClean="0"/>
              <a:t>, AF_INET)</a:t>
            </a:r>
          </a:p>
          <a:p>
            <a:r>
              <a:rPr lang="en-US" dirty="0" smtClean="0"/>
              <a:t>type specifies connection-oriented (SOCK_STREAM) or datagram communication (SOCK_DGRAM)</a:t>
            </a:r>
          </a:p>
          <a:p>
            <a:r>
              <a:rPr lang="en-US" dirty="0" smtClean="0"/>
              <a:t>protocol is unnecessary when </a:t>
            </a:r>
            <a:r>
              <a:rPr lang="en-US" dirty="0" err="1" smtClean="0"/>
              <a:t>af</a:t>
            </a:r>
            <a:r>
              <a:rPr lang="en-US" dirty="0" smtClean="0"/>
              <a:t> is AF_INET; use 0.</a:t>
            </a:r>
          </a:p>
          <a:p>
            <a:r>
              <a:rPr lang="en-US" dirty="0" smtClean="0"/>
              <a:t>socket return INVALID_SOCKET on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3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 socket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744"/>
            <a:ext cx="8457340" cy="194421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68960"/>
            <a:ext cx="8229600" cy="30572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 is an unbound SOCKET returned by socket</a:t>
            </a:r>
          </a:p>
          <a:p>
            <a:r>
              <a:rPr lang="en-US" dirty="0" err="1" smtClean="0"/>
              <a:t>saddr</a:t>
            </a:r>
            <a:r>
              <a:rPr lang="en-US" dirty="0"/>
              <a:t> </a:t>
            </a:r>
            <a:r>
              <a:rPr lang="en-US" dirty="0" smtClean="0"/>
              <a:t>specifies the protocol and protocol-specific information</a:t>
            </a:r>
          </a:p>
          <a:p>
            <a:r>
              <a:rPr lang="en-US" dirty="0" err="1" smtClean="0"/>
              <a:t>namelen</a:t>
            </a:r>
            <a:r>
              <a:rPr lang="en-US" dirty="0" smtClean="0"/>
              <a:t> is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sockaddr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return value is normally 0 or SOCKET_ERROR in case of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7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sockaddr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/>
          <a:lstStyle/>
          <a:p>
            <a:r>
              <a:rPr lang="en-US" dirty="0" err="1" smtClean="0"/>
              <a:t>sa_family</a:t>
            </a:r>
            <a:r>
              <a:rPr lang="en-US" dirty="0" smtClean="0"/>
              <a:t> is the protocol</a:t>
            </a:r>
          </a:p>
          <a:p>
            <a:r>
              <a:rPr lang="en-US" dirty="0" err="1" smtClean="0"/>
              <a:t>sa_data</a:t>
            </a:r>
            <a:r>
              <a:rPr lang="en-US" dirty="0" smtClean="0"/>
              <a:t> is protocol-specific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1"/>
            <a:ext cx="8363272" cy="22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4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 version of </a:t>
            </a:r>
            <a:r>
              <a:rPr lang="en-US" dirty="0" err="1" smtClean="0"/>
              <a:t>sockaddr</a:t>
            </a:r>
            <a:r>
              <a:rPr lang="en-US" dirty="0" smtClean="0"/>
              <a:t>: </a:t>
            </a:r>
            <a:r>
              <a:rPr lang="en-US" dirty="0" err="1" smtClean="0"/>
              <a:t>sockaddr_in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29600" cy="3278349"/>
          </a:xfrm>
        </p:spPr>
      </p:pic>
    </p:spTree>
    <p:extLst>
      <p:ext uri="{BB962C8B-B14F-4D97-AF65-F5344CB8AC3E}">
        <p14:creationId xmlns:p14="http://schemas.microsoft.com/office/powerpoint/2010/main" val="119589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inet_addr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inet_addr</a:t>
            </a:r>
            <a:r>
              <a:rPr lang="en-US" dirty="0" smtClean="0"/>
              <a:t> function to convert a known IP address text string into the required form: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0" y="2924944"/>
            <a:ext cx="7893199" cy="7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18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972</Words>
  <Application>Microsoft Macintosh PowerPoint</Application>
  <PresentationFormat>On-screen Show (4:3)</PresentationFormat>
  <Paragraphs>94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Mangal</vt:lpstr>
      <vt:lpstr>Arial</vt:lpstr>
      <vt:lpstr>Тема Office</vt:lpstr>
      <vt:lpstr> System programming  Lecture 11  Network Programming with Windows Sockets    </vt:lpstr>
      <vt:lpstr>Benefits of Winsock API</vt:lpstr>
      <vt:lpstr>Winsock initialization</vt:lpstr>
      <vt:lpstr>WSAStartup</vt:lpstr>
      <vt:lpstr>Creating a socket</vt:lpstr>
      <vt:lpstr>Binding a socket</vt:lpstr>
      <vt:lpstr>sockaddr structure</vt:lpstr>
      <vt:lpstr>Internet version of sockaddr: sockaddr_in</vt:lpstr>
      <vt:lpstr>inet_addr function</vt:lpstr>
      <vt:lpstr>Putting a bound socket into the listening state</vt:lpstr>
      <vt:lpstr>Accepting a client connection</vt:lpstr>
      <vt:lpstr>Disconnecting and closing sockets </vt:lpstr>
      <vt:lpstr>Example: preparing for and accepting a client connection</vt:lpstr>
      <vt:lpstr>Connecting to a server</vt:lpstr>
      <vt:lpstr>Example: client connecting to a server</vt:lpstr>
      <vt:lpstr>Sending and receiving data</vt:lpstr>
      <vt:lpstr>Example: a socket message receive function</vt:lpstr>
      <vt:lpstr>Message structure</vt:lpstr>
      <vt:lpstr>PowerPoint Presentation</vt:lpstr>
      <vt:lpstr>PowerPoint Presentation</vt:lpstr>
      <vt:lpstr>A socket-based client</vt:lpstr>
      <vt:lpstr>PowerPoint Presentation</vt:lpstr>
      <vt:lpstr>PowerPoint Presentation</vt:lpstr>
      <vt:lpstr>Datagrams </vt:lpstr>
      <vt:lpstr>Datagram broadcasting</vt:lpstr>
      <vt:lpstr>Berkeley Sockets vs. Windows Sockets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Акбота А. Сенкебаева</dc:creator>
  <cp:lastModifiedBy>Microsoft Office User</cp:lastModifiedBy>
  <cp:revision>475</cp:revision>
  <dcterms:created xsi:type="dcterms:W3CDTF">2017-01-16T11:03:15Z</dcterms:created>
  <dcterms:modified xsi:type="dcterms:W3CDTF">2018-04-04T14:26:14Z</dcterms:modified>
</cp:coreProperties>
</file>