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8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2" r:id="rId26"/>
    <p:sldId id="293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BFE3577-FF2B-46AE-9C3C-38E8C0560ADA}" type="datetimeFigureOut">
              <a:rPr lang="ru-RU"/>
              <a:pPr>
                <a:defRPr/>
              </a:pPr>
              <a:t>02.03.2018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42CD923-2A4C-49EC-B31E-CF98D0425E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CDDF1F4-FB21-4FA1-B6F2-C3FF4DEBD57D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9E230-5B10-4D81-AED3-36F3890A6629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8CA97-668A-4DB6-92AC-64FB560B87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C0035-BFC2-45F9-8BAE-BB023BFE0509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A5FD7-6317-475C-87A5-D0BABAE3B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C73D4-D237-4BF7-A6FE-0636DAEC2CE9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3935A-9E56-41D2-8228-08117B0C1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BAC0B-DB3C-4924-A839-6EBB4673BB1A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78887-0ED3-41A0-8CB8-28FB62422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7C9FA-4712-4CE9-92C9-41C631C049A5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17F3F-B007-4B70-A725-57BFF7AA5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C3AF7-94C0-45AD-9730-971A5EF670E9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CE6AD-8CA1-44CD-BC00-399BA70A7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0C27-7589-444B-B0D3-92F80B22900F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9BE23-9D1A-4413-8A86-15EF27233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A46A1-AD14-447C-A512-50ECD048BD1D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B9B3F-DB58-4136-80BA-5F6772936C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69CD5-46FC-4FCC-97EA-695E4C0BC428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39831-3B86-48CC-851D-1B4E670B2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A2994-462C-4070-9E18-EA1791C5CE30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E71BC-37E3-497B-B266-09B79E289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25A22-B79C-4D97-B1A3-7F856881BD8F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738A1-DD5A-41ED-AD49-2CC7093FA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8D65BF6-CE70-4C5B-9ED9-322554B812F2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01DC2F-2ADE-4D72-B9A1-4C98E41E3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813" y="3000375"/>
            <a:ext cx="7772400" cy="14700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Lecture </a:t>
            </a:r>
            <a:r>
              <a:rPr lang="en-US" b="1" dirty="0" smtClean="0"/>
              <a:t>7</a:t>
            </a:r>
            <a:br>
              <a:rPr lang="en-US" b="1" dirty="0" smtClean="0"/>
            </a:br>
            <a:r>
              <a:rPr lang="en-US" b="1" dirty="0" smtClean="0"/>
              <a:t>Part 1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Sockets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UDP and TCP</a:t>
            </a:r>
            <a:endParaRPr lang="ru-RU" smtClean="0"/>
          </a:p>
        </p:txBody>
      </p:sp>
      <p:sp>
        <p:nvSpPr>
          <p:cNvPr id="24578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the Internet domain, datagram sockets employ the UDP, and stream sockets employ the TCP.</a:t>
            </a:r>
            <a:endParaRPr lang="ru-RU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Socket system calls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b="1" dirty="0" smtClean="0"/>
              <a:t>socket() </a:t>
            </a:r>
            <a:r>
              <a:rPr lang="en-US" dirty="0" smtClean="0"/>
              <a:t>system call creates a new socket.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b="1" dirty="0" smtClean="0"/>
              <a:t>bind() </a:t>
            </a:r>
            <a:r>
              <a:rPr lang="en-US" dirty="0" smtClean="0"/>
              <a:t>system call binds a socket to an address.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b="1" dirty="0" smtClean="0"/>
              <a:t>listen() </a:t>
            </a:r>
            <a:r>
              <a:rPr lang="en-US" dirty="0" smtClean="0"/>
              <a:t>system call allows a stream socket to accept incoming connections from other sockets.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b="1" dirty="0" smtClean="0"/>
              <a:t>accept() </a:t>
            </a:r>
            <a:r>
              <a:rPr lang="en-US" dirty="0" smtClean="0"/>
              <a:t>system call accepts a connection from a remote application on a listening stream socket, and optionally returns the address of the remote socket.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b="1" dirty="0" smtClean="0"/>
              <a:t>connect() </a:t>
            </a:r>
            <a:r>
              <a:rPr lang="en-US" dirty="0" smtClean="0"/>
              <a:t>system call establishes a connection with another socket.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Creating a socket: </a:t>
            </a:r>
            <a:r>
              <a:rPr lang="en-US" smtClean="0"/>
              <a:t>socket()</a:t>
            </a:r>
            <a:endParaRPr lang="ru-RU" smtClean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7188" y="1785938"/>
            <a:ext cx="8229600" cy="145573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Binding a socket to an address: </a:t>
            </a:r>
            <a:r>
              <a:rPr lang="en-US" dirty="0" smtClean="0"/>
              <a:t>bind()</a:t>
            </a:r>
            <a:endParaRPr lang="ru-RU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00063" y="1571625"/>
            <a:ext cx="8229600" cy="1512888"/>
          </a:xfrm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3357563"/>
            <a:ext cx="8229600" cy="2768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The </a:t>
            </a:r>
            <a:r>
              <a:rPr lang="en-US" sz="3200" i="1" dirty="0" err="1">
                <a:latin typeface="+mn-lt"/>
                <a:cs typeface="+mn-cs"/>
              </a:rPr>
              <a:t>sockfd</a:t>
            </a:r>
            <a:r>
              <a:rPr lang="en-US" sz="3200" dirty="0">
                <a:latin typeface="+mn-lt"/>
                <a:cs typeface="+mn-cs"/>
              </a:rPr>
              <a:t> argument is a file descriptor obtained from a previous call to socket().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The </a:t>
            </a:r>
            <a:r>
              <a:rPr lang="en-US" sz="3200" i="1" dirty="0" err="1">
                <a:latin typeface="+mn-lt"/>
                <a:cs typeface="+mn-cs"/>
              </a:rPr>
              <a:t>addr</a:t>
            </a:r>
            <a:r>
              <a:rPr lang="en-US" sz="3200" dirty="0">
                <a:latin typeface="+mn-lt"/>
                <a:cs typeface="+mn-cs"/>
              </a:rPr>
              <a:t> argument is a pointer to a structure specifying the address to which this socket is to be bound.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The </a:t>
            </a:r>
            <a:r>
              <a:rPr lang="en-US" sz="3200" i="1" dirty="0" err="1">
                <a:latin typeface="+mn-lt"/>
                <a:cs typeface="+mn-cs"/>
              </a:rPr>
              <a:t>addrlen</a:t>
            </a:r>
            <a:r>
              <a:rPr lang="en-US" sz="3200" dirty="0">
                <a:latin typeface="+mn-lt"/>
                <a:cs typeface="+mn-cs"/>
              </a:rPr>
              <a:t> argument specifies the size of the address structure.</a:t>
            </a:r>
            <a:endParaRPr lang="ru-RU" sz="32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Socket address structure: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sockaddr</a:t>
            </a:r>
            <a:endParaRPr lang="ru-RU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30200" y="1928813"/>
            <a:ext cx="8450263" cy="15716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Active and passive sockets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 </a:t>
            </a:r>
            <a:r>
              <a:rPr lang="en-US" i="1" dirty="0" smtClean="0"/>
              <a:t>active socket </a:t>
            </a:r>
            <a:r>
              <a:rPr lang="en-US" dirty="0" smtClean="0"/>
              <a:t>can be used in a connect() call to establish a connection to a passive socket. This is referred to as performing an </a:t>
            </a:r>
            <a:r>
              <a:rPr lang="en-US" i="1" dirty="0" smtClean="0"/>
              <a:t>active open</a:t>
            </a:r>
            <a:r>
              <a:rPr lang="en-US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</a:t>
            </a:r>
            <a:r>
              <a:rPr lang="en-US" i="1" dirty="0" smtClean="0"/>
              <a:t>passive socket </a:t>
            </a:r>
            <a:r>
              <a:rPr lang="en-US" dirty="0" smtClean="0"/>
              <a:t>(also called a listening socket) is one that has been marked to allow incoming connections by calling listen(). Accepting an incoming connection is referred to as performing a </a:t>
            </a:r>
            <a:r>
              <a:rPr lang="en-US" i="1" dirty="0" smtClean="0"/>
              <a:t>passive open.</a:t>
            </a:r>
            <a:endParaRPr lang="ru-RU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System calls used with stream sockets</a:t>
            </a:r>
            <a:endParaRPr lang="ru-RU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00313" y="1214438"/>
            <a:ext cx="4581525" cy="4941887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Заголовок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1143000"/>
          </a:xfrm>
        </p:spPr>
        <p:txBody>
          <a:bodyPr/>
          <a:lstStyle/>
          <a:p>
            <a:r>
              <a:rPr lang="ru-RU" sz="4000" b="1" smtClean="0"/>
              <a:t>Listening for Incoming Connections: </a:t>
            </a:r>
            <a:r>
              <a:rPr lang="ru-RU" sz="4000" smtClean="0"/>
              <a:t>listen()</a:t>
            </a:r>
            <a:br>
              <a:rPr lang="ru-RU" sz="4000" smtClean="0"/>
            </a:br>
            <a:endParaRPr lang="ru-RU" sz="4000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844675"/>
            <a:ext cx="8820150" cy="1641475"/>
          </a:xfrm>
          <a:prstGeom prst="rect">
            <a:avLst/>
          </a:prstGeom>
          <a:noFill/>
        </p:spPr>
      </p:pic>
      <p:sp>
        <p:nvSpPr>
          <p:cNvPr id="31749" name="Rectangle 5"/>
          <p:cNvSpPr>
            <a:spLocks/>
          </p:cNvSpPr>
          <p:nvPr/>
        </p:nvSpPr>
        <p:spPr bwMode="auto">
          <a:xfrm>
            <a:off x="457200" y="3789363"/>
            <a:ext cx="82296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ru-RU" sz="2800">
                <a:latin typeface="Calibri" pitchFamily="34" charset="0"/>
              </a:rPr>
              <a:t>The kernel must record some information about each pending connection request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so that a subsequent accept() can be processed. The backlog argument allows us to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limit the number of such pending connections.</a:t>
            </a:r>
            <a:br>
              <a:rPr lang="ru-RU" sz="2800">
                <a:latin typeface="Calibri" pitchFamily="34" charset="0"/>
              </a:rPr>
            </a:br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ru-RU" smtClean="0"/>
              <a:t>A pending socket connectio</a:t>
            </a:r>
            <a:r>
              <a:rPr lang="en-US" smtClean="0"/>
              <a:t>n</a:t>
            </a:r>
            <a:endParaRPr lang="ru-RU" smtClean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1412875"/>
            <a:ext cx="5688013" cy="4510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Accepting a Connection: </a:t>
            </a:r>
            <a:r>
              <a:rPr lang="ru-RU" smtClean="0"/>
              <a:t>accept()</a:t>
            </a:r>
          </a:p>
        </p:txBody>
      </p:sp>
      <p:sp>
        <p:nvSpPr>
          <p:cNvPr id="33796" name="Rectangle 4"/>
          <p:cNvSpPr>
            <a:spLocks noGrp="1"/>
          </p:cNvSpPr>
          <p:nvPr>
            <p:ph type="body" idx="1"/>
          </p:nvPr>
        </p:nvSpPr>
        <p:spPr>
          <a:xfrm>
            <a:off x="468313" y="3214686"/>
            <a:ext cx="8229600" cy="2571768"/>
          </a:xfrm>
        </p:spPr>
        <p:txBody>
          <a:bodyPr/>
          <a:lstStyle/>
          <a:p>
            <a:r>
              <a:rPr lang="en-US" sz="2000" dirty="0" smtClean="0"/>
              <a:t>The key point to understand about accept() is that it creates a </a:t>
            </a:r>
            <a:r>
              <a:rPr lang="en-US" sz="2000" b="1" dirty="0" smtClean="0"/>
              <a:t>new </a:t>
            </a:r>
            <a:r>
              <a:rPr lang="en-US" sz="2000" dirty="0" smtClean="0"/>
              <a:t>socket, and it is this new socket that is connected to the peer socket that performed the </a:t>
            </a:r>
            <a:r>
              <a:rPr lang="en-US" sz="2000" b="1" dirty="0" smtClean="0"/>
              <a:t>connect</a:t>
            </a:r>
            <a:r>
              <a:rPr lang="en-US" sz="2000" dirty="0" smtClean="0"/>
              <a:t>(). </a:t>
            </a:r>
          </a:p>
          <a:p>
            <a:r>
              <a:rPr lang="en-US" sz="2000" dirty="0" smtClean="0"/>
              <a:t>A file descriptor for the connected socket is returned as the function result of the accept() call. The listening socket (</a:t>
            </a:r>
            <a:r>
              <a:rPr lang="en-US" sz="2000" b="1" dirty="0" err="1" smtClean="0"/>
              <a:t>sockfd</a:t>
            </a:r>
            <a:r>
              <a:rPr lang="en-US" sz="2000" dirty="0" smtClean="0"/>
              <a:t>) remains open, and can be used to accept further connections.</a:t>
            </a:r>
            <a:endParaRPr lang="ru-RU" sz="2000" dirty="0" smtClean="0"/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557338"/>
            <a:ext cx="8424863" cy="1708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Socket</a:t>
            </a:r>
            <a:endParaRPr lang="ru-RU" smtClean="0"/>
          </a:p>
        </p:txBody>
      </p:sp>
      <p:sp>
        <p:nvSpPr>
          <p:cNvPr id="1638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Socket is a method of IPC that allow data to be exchanged between applications, either on the same host or on different hosts connected by a network.</a:t>
            </a:r>
            <a:endParaRPr lang="ru-RU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Connecting to a Peer Socket: </a:t>
            </a:r>
            <a:r>
              <a:rPr lang="en-US" dirty="0" smtClean="0"/>
              <a:t>connect()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2"/>
          </a:xfrm>
        </p:spPr>
        <p:txBody>
          <a:bodyPr/>
          <a:lstStyle/>
          <a:p>
            <a:r>
              <a:rPr lang="en-US" dirty="0" smtClean="0"/>
              <a:t>The connect() system call connects the active socket referred to by the file descriptor </a:t>
            </a:r>
            <a:r>
              <a:rPr lang="en-US" dirty="0" err="1" smtClean="0"/>
              <a:t>sockfd</a:t>
            </a:r>
            <a:r>
              <a:rPr lang="en-US" dirty="0" smtClean="0"/>
              <a:t> to the listening socket whose address is specified by </a:t>
            </a:r>
            <a:r>
              <a:rPr lang="en-US" dirty="0" err="1" smtClean="0"/>
              <a:t>addr</a:t>
            </a:r>
            <a:r>
              <a:rPr lang="en-US" dirty="0" smtClean="0"/>
              <a:t> and </a:t>
            </a:r>
            <a:r>
              <a:rPr lang="en-US" dirty="0" err="1" smtClean="0"/>
              <a:t>addrlen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786190"/>
            <a:ext cx="8560573" cy="161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472518" cy="1143000"/>
          </a:xfrm>
        </p:spPr>
        <p:txBody>
          <a:bodyPr/>
          <a:lstStyle/>
          <a:p>
            <a:r>
              <a:rPr lang="en-US" dirty="0" smtClean="0"/>
              <a:t>UNIX domain stream sockets provide a bidirectional communication channel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3143248"/>
            <a:ext cx="8458848" cy="236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Connection Termination: </a:t>
            </a:r>
            <a:r>
              <a:rPr lang="en-US" dirty="0" smtClean="0"/>
              <a:t>close()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usual way of terminating a stream socket connection is to call close(). </a:t>
            </a:r>
          </a:p>
          <a:p>
            <a:r>
              <a:rPr lang="en-US" dirty="0" smtClean="0"/>
              <a:t>If multiple file descriptors refer to the same socket, then the connection is terminated when all of the descriptors are closed.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system calls used with </a:t>
            </a:r>
            <a:r>
              <a:rPr lang="en-US" b="1" dirty="0" smtClean="0"/>
              <a:t>datagram sockets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643050"/>
            <a:ext cx="6929486" cy="467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Exchanging </a:t>
            </a:r>
            <a:r>
              <a:rPr lang="en-US" b="1" dirty="0" err="1" smtClean="0"/>
              <a:t>Datagrams</a:t>
            </a:r>
            <a:r>
              <a:rPr lang="en-US" b="1" dirty="0" smtClean="0"/>
              <a:t>: </a:t>
            </a:r>
            <a:br>
              <a:rPr lang="en-US" b="1" dirty="0" smtClean="0"/>
            </a:br>
            <a:r>
              <a:rPr lang="en-US" dirty="0" err="1" smtClean="0"/>
              <a:t>recvfrom</a:t>
            </a:r>
            <a:r>
              <a:rPr lang="en-US" dirty="0" smtClean="0"/>
              <a:t>()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sendto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522735" cy="283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457200" y="4643446"/>
            <a:ext cx="8229600" cy="1482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src_addr and addrlen arguments are used to obtain or specify the address of the peer socket with which we are communicating.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UNIX Domain Socket Addresses: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sockaddr_un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285992"/>
            <a:ext cx="867618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a UNIX domain socket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681552" cy="379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 for </a:t>
            </a:r>
            <a:r>
              <a:rPr lang="en-US" dirty="0" err="1" smtClean="0"/>
              <a:t>us_xfr_sv.c</a:t>
            </a:r>
            <a:r>
              <a:rPr lang="en-US" dirty="0" smtClean="0"/>
              <a:t> and </a:t>
            </a:r>
            <a:r>
              <a:rPr lang="en-US" dirty="0" err="1" smtClean="0"/>
              <a:t>us_xfr_cl.c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755420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UNIX domain stream socket server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428736"/>
            <a:ext cx="6072230" cy="5259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66"/>
            <a:ext cx="6572296" cy="510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5572140"/>
            <a:ext cx="2714611" cy="111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Client-server communication</a:t>
            </a:r>
            <a:endParaRPr lang="ru-RU" smtClean="0"/>
          </a:p>
        </p:txBody>
      </p:sp>
      <p:sp>
        <p:nvSpPr>
          <p:cNvPr id="17410" name="Содержимое 2"/>
          <p:cNvSpPr>
            <a:spLocks noGrp="1"/>
          </p:cNvSpPr>
          <p:nvPr>
            <p:ph idx="1"/>
          </p:nvPr>
        </p:nvSpPr>
        <p:spPr>
          <a:xfrm>
            <a:off x="428625" y="1643063"/>
            <a:ext cx="8229600" cy="4525962"/>
          </a:xfrm>
        </p:spPr>
        <p:txBody>
          <a:bodyPr/>
          <a:lstStyle/>
          <a:p>
            <a:r>
              <a:rPr lang="en-US" smtClean="0"/>
              <a:t>Each application creates a socket. </a:t>
            </a:r>
          </a:p>
          <a:p>
            <a:r>
              <a:rPr lang="en-US" smtClean="0"/>
              <a:t>The server binds its socket to a well-known address (name) so that clients can locate it.</a:t>
            </a:r>
          </a:p>
          <a:p>
            <a:r>
              <a:rPr lang="en-US" smtClean="0"/>
              <a:t>A socket is created using the </a:t>
            </a:r>
            <a:r>
              <a:rPr lang="en-US" i="1" smtClean="0"/>
              <a:t>socket() </a:t>
            </a:r>
            <a:r>
              <a:rPr lang="en-US" smtClean="0"/>
              <a:t>system call, which returns a file descriptor used to refer to the socket in subsequent system calls:</a:t>
            </a:r>
            <a:endParaRPr lang="ru-RU" smtClean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5072063"/>
            <a:ext cx="6429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UNIX domain stream socket client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1" y="1605756"/>
            <a:ext cx="6715172" cy="506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373" y="1928802"/>
            <a:ext cx="9057627" cy="315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server performs the following</a:t>
            </a:r>
            <a:br>
              <a:rPr lang="en-US" dirty="0" smtClean="0"/>
            </a:br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socket.</a:t>
            </a:r>
          </a:p>
          <a:p>
            <a:r>
              <a:rPr lang="en-US" dirty="0" smtClean="0"/>
              <a:t>Remove any existing file with the same pathname as that to which we want to bind the socket.</a:t>
            </a:r>
          </a:p>
          <a:p>
            <a:r>
              <a:rPr lang="en-US" dirty="0" smtClean="0"/>
              <a:t>Construct an address structure for the server’s socket, bind the socket to that address, and mark the socket as a listening socket.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dirty="0" smtClean="0"/>
              <a:t>Execute an infinite loop to handle incoming client requests. Each loop iteration performs the following steps:</a:t>
            </a:r>
          </a:p>
          <a:p>
            <a:pPr lvl="1"/>
            <a:r>
              <a:rPr lang="en-US" dirty="0" smtClean="0"/>
              <a:t>Accept a connection, obtaining a new socket, </a:t>
            </a:r>
            <a:r>
              <a:rPr lang="en-US" dirty="0" err="1" smtClean="0"/>
              <a:t>cfd</a:t>
            </a:r>
            <a:r>
              <a:rPr lang="en-US" dirty="0" smtClean="0"/>
              <a:t>, for the connection.</a:t>
            </a:r>
          </a:p>
          <a:p>
            <a:pPr lvl="1"/>
            <a:r>
              <a:rPr lang="en-US" dirty="0" smtClean="0"/>
              <a:t>Read all of the data from the connected socket and write it to standard output.</a:t>
            </a:r>
          </a:p>
          <a:p>
            <a:pPr lvl="1"/>
            <a:r>
              <a:rPr lang="en-US" dirty="0" smtClean="0"/>
              <a:t>Close the connected socket </a:t>
            </a:r>
            <a:r>
              <a:rPr lang="en-US" dirty="0" err="1" smtClean="0"/>
              <a:t>cfd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server must be terminated manually (e.g., by sending it a signal).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 program performs the following steps: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a socket.</a:t>
            </a:r>
          </a:p>
          <a:p>
            <a:r>
              <a:rPr lang="en-US" sz="2800" dirty="0" smtClean="0"/>
              <a:t>Construct the address structure for the server’s socket and connect to the socket at that address.</a:t>
            </a:r>
          </a:p>
          <a:p>
            <a:r>
              <a:rPr lang="en-US" sz="2800" dirty="0" smtClean="0"/>
              <a:t>Execute a loop that copies its standard input to the socket connection. Upon encountering end-of-file in its standard input, the client terminates, with the result that its socket is closed and the server sees end-of-file when reading from the socket on the other end of the connection.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domains</a:t>
            </a:r>
            <a:endParaRPr lang="ru-RU" smtClean="0"/>
          </a:p>
        </p:txBody>
      </p:sp>
      <p:sp>
        <p:nvSpPr>
          <p:cNvPr id="18434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Communication domains determine:</a:t>
            </a:r>
          </a:p>
          <a:p>
            <a:r>
              <a:rPr lang="en-US" smtClean="0"/>
              <a:t>The method of identifying a socket (“address”)</a:t>
            </a:r>
          </a:p>
          <a:p>
            <a:r>
              <a:rPr lang="en-US" smtClean="0"/>
              <a:t>The range of communication (either between applications on the same host or between applications on different hosts connected via a network)</a:t>
            </a:r>
          </a:p>
          <a:p>
            <a:endParaRPr lang="ru-RU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domains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i="1" dirty="0" smtClean="0"/>
              <a:t>UNIX</a:t>
            </a:r>
            <a:r>
              <a:rPr lang="en-US" dirty="0" smtClean="0"/>
              <a:t> </a:t>
            </a:r>
            <a:r>
              <a:rPr lang="en-US" b="1" dirty="0" smtClean="0"/>
              <a:t>(AX_UNIX) </a:t>
            </a:r>
            <a:r>
              <a:rPr lang="en-US" dirty="0" smtClean="0"/>
              <a:t>domain allows communication between applications on the same host.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i="1" dirty="0" smtClean="0"/>
              <a:t>IPv4</a:t>
            </a:r>
            <a:r>
              <a:rPr lang="en-US" dirty="0" smtClean="0"/>
              <a:t> </a:t>
            </a:r>
            <a:r>
              <a:rPr lang="en-US" b="1" dirty="0" smtClean="0"/>
              <a:t>(AF_INET) </a:t>
            </a:r>
            <a:r>
              <a:rPr lang="en-US" dirty="0" smtClean="0"/>
              <a:t>domain allows communication between applications running on hosts connected via IPv4 network.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i="1" dirty="0" smtClean="0"/>
              <a:t>IPv6</a:t>
            </a:r>
            <a:r>
              <a:rPr lang="en-US" dirty="0" smtClean="0"/>
              <a:t> </a:t>
            </a:r>
            <a:r>
              <a:rPr lang="en-US" b="1" dirty="0" smtClean="0"/>
              <a:t>(AF_INET6) </a:t>
            </a:r>
            <a:r>
              <a:rPr lang="en-US" dirty="0" smtClean="0"/>
              <a:t>domain allows communication between applications running on hosts connected via IPv6 network.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Socket domains (summary)</a:t>
            </a:r>
            <a:endParaRPr lang="ru-RU" smtClean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8625" y="1785938"/>
            <a:ext cx="8153400" cy="21240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Socket types </a:t>
            </a:r>
            <a:endParaRPr lang="ru-RU" smtClean="0"/>
          </a:p>
        </p:txBody>
      </p:sp>
      <p:sp>
        <p:nvSpPr>
          <p:cNvPr id="2150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Stream</a:t>
            </a:r>
          </a:p>
          <a:p>
            <a:r>
              <a:rPr lang="en-US" smtClean="0"/>
              <a:t>Datagram </a:t>
            </a:r>
            <a:endParaRPr lang="ru-RU" smtClean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3214688"/>
            <a:ext cx="81851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 sockets (SOCK_STREAM)</a:t>
            </a:r>
            <a:endParaRPr lang="ru-RU" smtClean="0"/>
          </a:p>
        </p:txBody>
      </p:sp>
      <p:sp>
        <p:nvSpPr>
          <p:cNvPr id="22530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Provide a reliable, bidirectional, byte-stream communication channel.</a:t>
            </a:r>
            <a:endParaRPr lang="ru-RU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Datagram sockets (SOCK_DGRAM)</a:t>
            </a:r>
            <a:endParaRPr lang="ru-RU" smtClean="0"/>
          </a:p>
        </p:txBody>
      </p:sp>
      <p:sp>
        <p:nvSpPr>
          <p:cNvPr id="23554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Allow data to be exchanged in the form of messages called datagrams.</a:t>
            </a:r>
            <a:endParaRPr lang="ru-RU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945</Words>
  <Application>Microsoft Office PowerPoint</Application>
  <PresentationFormat>Экран (4:3)</PresentationFormat>
  <Paragraphs>75</Paragraphs>
  <Slides>34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Office Theme</vt:lpstr>
      <vt:lpstr> System programming  Lecture 7 Part 1  Sockets    </vt:lpstr>
      <vt:lpstr>Socket</vt:lpstr>
      <vt:lpstr>Client-server communication</vt:lpstr>
      <vt:lpstr>Communication domains</vt:lpstr>
      <vt:lpstr>Communication domains</vt:lpstr>
      <vt:lpstr>Socket domains (summary)</vt:lpstr>
      <vt:lpstr>Socket types </vt:lpstr>
      <vt:lpstr>Stream sockets (SOCK_STREAM)</vt:lpstr>
      <vt:lpstr>Datagram sockets (SOCK_DGRAM)</vt:lpstr>
      <vt:lpstr>UDP and TCP</vt:lpstr>
      <vt:lpstr>Socket system calls</vt:lpstr>
      <vt:lpstr>Creating a socket: socket()</vt:lpstr>
      <vt:lpstr>Binding a socket to an address: bind()</vt:lpstr>
      <vt:lpstr>Socket address structure:  struct sockaddr</vt:lpstr>
      <vt:lpstr>Active and passive sockets</vt:lpstr>
      <vt:lpstr>System calls used with stream sockets</vt:lpstr>
      <vt:lpstr>Listening for Incoming Connections: listen() </vt:lpstr>
      <vt:lpstr>A pending socket connection</vt:lpstr>
      <vt:lpstr>Accepting a Connection: accept()</vt:lpstr>
      <vt:lpstr>Connecting to a Peer Socket: connect()</vt:lpstr>
      <vt:lpstr>UNIX domain stream sockets provide a bidirectional communication channel</vt:lpstr>
      <vt:lpstr>Connection Termination: close()</vt:lpstr>
      <vt:lpstr>Overview of system calls used with datagram sockets</vt:lpstr>
      <vt:lpstr>Exchanging Datagrams:  recvfrom() and sendto()</vt:lpstr>
      <vt:lpstr>UNIX Domain Socket Addresses: struct sockaddr_un</vt:lpstr>
      <vt:lpstr>Binding a UNIX domain socket</vt:lpstr>
      <vt:lpstr>Header file for us_xfr_sv.c and us_xfr_cl.c</vt:lpstr>
      <vt:lpstr>A simple UNIX domain stream socket server</vt:lpstr>
      <vt:lpstr>Слайд 29</vt:lpstr>
      <vt:lpstr>A simple UNIX domain stream socket client</vt:lpstr>
      <vt:lpstr>Слайд 31</vt:lpstr>
      <vt:lpstr>The server performs the following steps:</vt:lpstr>
      <vt:lpstr>Слайд 33</vt:lpstr>
      <vt:lpstr>The client program performs the following steps: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Акбота А. Сенкебаева</dc:creator>
  <cp:lastModifiedBy>a.senkebayeva</cp:lastModifiedBy>
  <cp:revision>119</cp:revision>
  <dcterms:created xsi:type="dcterms:W3CDTF">2006-08-16T00:00:00Z</dcterms:created>
  <dcterms:modified xsi:type="dcterms:W3CDTF">2018-03-02T03:27:34Z</dcterms:modified>
</cp:coreProperties>
</file>