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9" r:id="rId4"/>
  </p:sldIdLst>
  <p:sldSz cx="7772400" cy="10058400"/>
  <p:notesSz cx="7772400" cy="100584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Алена" initials="А"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9517"/>
    <a:srgbClr val="D9A742"/>
    <a:srgbClr val="FDA75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57"/>
    <p:restoredTop sz="94643"/>
  </p:normalViewPr>
  <p:slideViewPr>
    <p:cSldViewPr>
      <p:cViewPr>
        <p:scale>
          <a:sx n="100" d="100"/>
          <a:sy n="100" d="100"/>
        </p:scale>
        <p:origin x="-612" y="16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6719" y="426719"/>
            <a:ext cx="1847088" cy="353568"/>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429768" y="1261872"/>
            <a:ext cx="4634865" cy="662305"/>
          </a:xfrm>
          <a:custGeom>
            <a:avLst/>
            <a:gdLst/>
            <a:ahLst/>
            <a:cxnLst/>
            <a:rect l="l" t="t" r="r" b="b"/>
            <a:pathLst>
              <a:path w="4634865" h="662305">
                <a:moveTo>
                  <a:pt x="0" y="662177"/>
                </a:moveTo>
                <a:lnTo>
                  <a:pt x="4634483" y="662177"/>
                </a:lnTo>
                <a:lnTo>
                  <a:pt x="4634483" y="0"/>
                </a:lnTo>
                <a:lnTo>
                  <a:pt x="0" y="0"/>
                </a:lnTo>
                <a:lnTo>
                  <a:pt x="0" y="662177"/>
                </a:lnTo>
                <a:close/>
              </a:path>
            </a:pathLst>
          </a:custGeom>
          <a:solidFill>
            <a:srgbClr val="000000"/>
          </a:solidFill>
        </p:spPr>
        <p:txBody>
          <a:bodyPr wrap="square" lIns="0" tIns="0" rIns="0" bIns="0" rtlCol="0"/>
          <a:lstStyle/>
          <a:p>
            <a:endParaRPr/>
          </a:p>
        </p:txBody>
      </p:sp>
      <p:sp>
        <p:nvSpPr>
          <p:cNvPr id="18" name="bk object 18"/>
          <p:cNvSpPr/>
          <p:nvPr/>
        </p:nvSpPr>
        <p:spPr>
          <a:xfrm>
            <a:off x="429768" y="2817114"/>
            <a:ext cx="4634865" cy="662940"/>
          </a:xfrm>
          <a:custGeom>
            <a:avLst/>
            <a:gdLst/>
            <a:ahLst/>
            <a:cxnLst/>
            <a:rect l="l" t="t" r="r" b="b"/>
            <a:pathLst>
              <a:path w="4634865" h="662939">
                <a:moveTo>
                  <a:pt x="0" y="662939"/>
                </a:moveTo>
                <a:lnTo>
                  <a:pt x="4634483" y="662939"/>
                </a:lnTo>
                <a:lnTo>
                  <a:pt x="4634483" y="0"/>
                </a:lnTo>
                <a:lnTo>
                  <a:pt x="0" y="0"/>
                </a:lnTo>
                <a:lnTo>
                  <a:pt x="0" y="662939"/>
                </a:lnTo>
                <a:close/>
              </a:path>
            </a:pathLst>
          </a:custGeom>
          <a:solidFill>
            <a:srgbClr val="000000"/>
          </a:solidFill>
        </p:spPr>
        <p:txBody>
          <a:bodyPr wrap="square" lIns="0" tIns="0" rIns="0" bIns="0" rtlCol="0"/>
          <a:lstStyle/>
          <a:p>
            <a:endParaRPr/>
          </a:p>
        </p:txBody>
      </p:sp>
      <p:sp>
        <p:nvSpPr>
          <p:cNvPr id="19" name="bk object 19"/>
          <p:cNvSpPr/>
          <p:nvPr/>
        </p:nvSpPr>
        <p:spPr>
          <a:xfrm>
            <a:off x="429768" y="1924050"/>
            <a:ext cx="4634865" cy="370840"/>
          </a:xfrm>
          <a:custGeom>
            <a:avLst/>
            <a:gdLst/>
            <a:ahLst/>
            <a:cxnLst/>
            <a:rect l="l" t="t" r="r" b="b"/>
            <a:pathLst>
              <a:path w="4634865" h="370839">
                <a:moveTo>
                  <a:pt x="0" y="370331"/>
                </a:moveTo>
                <a:lnTo>
                  <a:pt x="4634483" y="370331"/>
                </a:lnTo>
                <a:lnTo>
                  <a:pt x="4634483" y="0"/>
                </a:lnTo>
                <a:lnTo>
                  <a:pt x="0" y="0"/>
                </a:lnTo>
                <a:lnTo>
                  <a:pt x="0" y="370331"/>
                </a:lnTo>
                <a:close/>
              </a:path>
            </a:pathLst>
          </a:custGeom>
          <a:solidFill>
            <a:srgbClr val="000000"/>
          </a:solidFill>
        </p:spPr>
        <p:txBody>
          <a:bodyPr wrap="square" lIns="0" tIns="0" rIns="0" bIns="0" rtlCol="0"/>
          <a:lstStyle/>
          <a:p>
            <a:endParaRPr/>
          </a:p>
        </p:txBody>
      </p:sp>
      <p:sp>
        <p:nvSpPr>
          <p:cNvPr id="20" name="bk object 20"/>
          <p:cNvSpPr/>
          <p:nvPr/>
        </p:nvSpPr>
        <p:spPr>
          <a:xfrm>
            <a:off x="429768" y="2294382"/>
            <a:ext cx="4634865" cy="523240"/>
          </a:xfrm>
          <a:custGeom>
            <a:avLst/>
            <a:gdLst/>
            <a:ahLst/>
            <a:cxnLst/>
            <a:rect l="l" t="t" r="r" b="b"/>
            <a:pathLst>
              <a:path w="4634865" h="523239">
                <a:moveTo>
                  <a:pt x="0" y="522731"/>
                </a:moveTo>
                <a:lnTo>
                  <a:pt x="4634483" y="522731"/>
                </a:lnTo>
                <a:lnTo>
                  <a:pt x="4634483" y="0"/>
                </a:lnTo>
                <a:lnTo>
                  <a:pt x="0" y="0"/>
                </a:lnTo>
                <a:lnTo>
                  <a:pt x="0" y="522731"/>
                </a:lnTo>
                <a:close/>
              </a:path>
            </a:pathLst>
          </a:custGeom>
          <a:solidFill>
            <a:srgbClr val="00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1" i="0">
                <a:solidFill>
                  <a:schemeClr val="bg1"/>
                </a:solidFill>
                <a:latin typeface="Verdana"/>
                <a:cs typeface="Verdana"/>
              </a:defRPr>
            </a:lvl1pPr>
          </a:lstStyle>
          <a:p>
            <a:endParaRPr/>
          </a:p>
        </p:txBody>
      </p:sp>
      <p:sp>
        <p:nvSpPr>
          <p:cNvPr id="3" name="Holder 3"/>
          <p:cNvSpPr>
            <a:spLocks noGrp="1"/>
          </p:cNvSpPr>
          <p:nvPr>
            <p:ph sz="half" idx="2"/>
          </p:nvPr>
        </p:nvSpPr>
        <p:spPr>
          <a:xfrm>
            <a:off x="419354" y="3704339"/>
            <a:ext cx="3361690" cy="5572125"/>
          </a:xfrm>
          <a:prstGeom prst="rect">
            <a:avLst/>
          </a:prstGeom>
        </p:spPr>
        <p:txBody>
          <a:bodyPr wrap="square" lIns="0" tIns="0" rIns="0" bIns="0">
            <a:spAutoFit/>
          </a:bodyPr>
          <a:lstStyle>
            <a:lvl1pPr>
              <a:defRPr sz="900" b="1" i="0">
                <a:solidFill>
                  <a:srgbClr val="62B5E5"/>
                </a:solidFill>
                <a:latin typeface="Verdana"/>
                <a:cs typeface="Verdana"/>
              </a:defRPr>
            </a:lvl1pPr>
          </a:lstStyle>
          <a:p>
            <a:endParaRPr/>
          </a:p>
        </p:txBody>
      </p:sp>
      <p:sp>
        <p:nvSpPr>
          <p:cNvPr id="4" name="Holder 4"/>
          <p:cNvSpPr>
            <a:spLocks noGrp="1"/>
          </p:cNvSpPr>
          <p:nvPr>
            <p:ph sz="half" idx="3"/>
          </p:nvPr>
        </p:nvSpPr>
        <p:spPr>
          <a:xfrm>
            <a:off x="3963417" y="3681456"/>
            <a:ext cx="3387090" cy="5473065"/>
          </a:xfrm>
          <a:prstGeom prst="rect">
            <a:avLst/>
          </a:prstGeom>
        </p:spPr>
        <p:txBody>
          <a:bodyPr wrap="square" lIns="0" tIns="0" rIns="0" bIns="0">
            <a:spAutoFit/>
          </a:bodyPr>
          <a:lstStyle>
            <a:lvl1pPr>
              <a:defRPr sz="900" b="0" i="0">
                <a:solidFill>
                  <a:schemeClr val="tx1"/>
                </a:solidFill>
                <a:latin typeface="Verdana"/>
                <a:cs typeface="Verdan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7/6/2020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27481" y="1912873"/>
            <a:ext cx="6917436" cy="762000"/>
          </a:xfrm>
          <a:prstGeom prst="rect">
            <a:avLst/>
          </a:prstGeom>
        </p:spPr>
        <p:txBody>
          <a:bodyPr wrap="square" lIns="0" tIns="0" rIns="0" bIns="0">
            <a:spAutoFit/>
          </a:bodyPr>
          <a:lstStyle>
            <a:lvl1pPr>
              <a:defRPr sz="2400" b="1" i="0">
                <a:solidFill>
                  <a:schemeClr val="bg1"/>
                </a:solidFill>
                <a:latin typeface="Verdana"/>
                <a:cs typeface="Verdana"/>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7/6/2020</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228600" y="1261872"/>
            <a:ext cx="6324600" cy="22433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9" name="Прямоугольник 8"/>
          <p:cNvSpPr/>
          <p:nvPr/>
        </p:nvSpPr>
        <p:spPr>
          <a:xfrm>
            <a:off x="419354" y="213360"/>
            <a:ext cx="2323846" cy="838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pic>
        <p:nvPicPr>
          <p:cNvPr id="12" name="Рисунок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354395"/>
            <a:ext cx="2338355" cy="336339"/>
          </a:xfrm>
          <a:prstGeom prst="rect">
            <a:avLst/>
          </a:prstGeom>
        </p:spPr>
      </p:pic>
      <p:sp>
        <p:nvSpPr>
          <p:cNvPr id="16" name="Прямоугольник 15"/>
          <p:cNvSpPr/>
          <p:nvPr/>
        </p:nvSpPr>
        <p:spPr>
          <a:xfrm>
            <a:off x="304800" y="9067800"/>
            <a:ext cx="7162800" cy="76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4" name="TextBox 13">
            <a:extLst>
              <a:ext uri="{FF2B5EF4-FFF2-40B4-BE49-F238E27FC236}">
                <a16:creationId xmlns:a16="http://schemas.microsoft.com/office/drawing/2014/main" xmlns="" id="{21E7E664-06FD-FB4A-A996-1324A7ABF6F4}"/>
              </a:ext>
            </a:extLst>
          </p:cNvPr>
          <p:cNvSpPr txBox="1"/>
          <p:nvPr/>
        </p:nvSpPr>
        <p:spPr>
          <a:xfrm>
            <a:off x="7106208" y="1292406"/>
            <a:ext cx="301686" cy="369332"/>
          </a:xfrm>
          <a:prstGeom prst="rect">
            <a:avLst/>
          </a:prstGeom>
          <a:noFill/>
        </p:spPr>
        <p:txBody>
          <a:bodyPr wrap="none" rtlCol="0">
            <a:spAutoFit/>
          </a:bodyPr>
          <a:lstStyle/>
          <a:p>
            <a:r>
              <a:rPr lang="ru-RU" dirty="0">
                <a:solidFill>
                  <a:schemeClr val="bg1"/>
                </a:solidFill>
              </a:rPr>
              <a:t>2</a:t>
            </a:r>
          </a:p>
        </p:txBody>
      </p:sp>
      <p:sp>
        <p:nvSpPr>
          <p:cNvPr id="10" name="object 5">
            <a:extLst>
              <a:ext uri="{FF2B5EF4-FFF2-40B4-BE49-F238E27FC236}">
                <a16:creationId xmlns:a16="http://schemas.microsoft.com/office/drawing/2014/main" xmlns="" id="{92CD895A-FD02-DD4F-AA0F-1FDFECDE403A}"/>
              </a:ext>
            </a:extLst>
          </p:cNvPr>
          <p:cNvSpPr/>
          <p:nvPr/>
        </p:nvSpPr>
        <p:spPr>
          <a:xfrm>
            <a:off x="0" y="806747"/>
            <a:ext cx="7772400" cy="725805"/>
          </a:xfrm>
          <a:custGeom>
            <a:avLst/>
            <a:gdLst/>
            <a:ahLst/>
            <a:cxnLst/>
            <a:rect l="l" t="t" r="r" b="b"/>
            <a:pathLst>
              <a:path w="7560945" h="725805">
                <a:moveTo>
                  <a:pt x="7560563" y="0"/>
                </a:moveTo>
                <a:lnTo>
                  <a:pt x="0" y="0"/>
                </a:lnTo>
                <a:lnTo>
                  <a:pt x="0" y="725728"/>
                </a:lnTo>
                <a:lnTo>
                  <a:pt x="7560563" y="725728"/>
                </a:lnTo>
                <a:lnTo>
                  <a:pt x="7560563" y="0"/>
                </a:lnTo>
                <a:close/>
              </a:path>
            </a:pathLst>
          </a:custGeom>
          <a:solidFill>
            <a:schemeClr val="tx1">
              <a:lumMod val="65000"/>
              <a:lumOff val="35000"/>
              <a:alpha val="44000"/>
            </a:schemeClr>
          </a:solidFill>
        </p:spPr>
        <p:txBody>
          <a:bodyPr wrap="square" lIns="0" tIns="0" rIns="0" bIns="0" rtlCol="0"/>
          <a:lstStyle/>
          <a:p>
            <a:endParaRPr/>
          </a:p>
        </p:txBody>
      </p:sp>
      <p:sp>
        <p:nvSpPr>
          <p:cNvPr id="23" name="object 14">
            <a:extLst>
              <a:ext uri="{FF2B5EF4-FFF2-40B4-BE49-F238E27FC236}">
                <a16:creationId xmlns:a16="http://schemas.microsoft.com/office/drawing/2014/main" xmlns="" id="{E794E926-B80A-7E49-8EB2-3A3301479FFB}"/>
              </a:ext>
            </a:extLst>
          </p:cNvPr>
          <p:cNvSpPr txBox="1"/>
          <p:nvPr/>
        </p:nvSpPr>
        <p:spPr>
          <a:xfrm>
            <a:off x="564356" y="782956"/>
            <a:ext cx="6843538" cy="1218475"/>
          </a:xfrm>
          <a:prstGeom prst="rect">
            <a:avLst/>
          </a:prstGeom>
        </p:spPr>
        <p:txBody>
          <a:bodyPr vert="horz" wrap="square" lIns="0" tIns="93345" rIns="0" bIns="0" rtlCol="0">
            <a:spAutoFit/>
          </a:bodyPr>
          <a:lstStyle/>
          <a:p>
            <a:pPr marL="1905" algn="ctr">
              <a:lnSpc>
                <a:spcPct val="100000"/>
              </a:lnSpc>
              <a:spcBef>
                <a:spcPts val="735"/>
              </a:spcBef>
            </a:pPr>
            <a:r>
              <a:rPr sz="1600" b="1" spc="-5" dirty="0">
                <a:solidFill>
                  <a:srgbClr val="FFFFFF"/>
                </a:solidFill>
                <a:latin typeface="Calibri"/>
                <a:cs typeface="Calibri"/>
              </a:rPr>
              <a:t>APPENDIX</a:t>
            </a:r>
            <a:r>
              <a:rPr sz="1600" b="1" spc="-15" dirty="0">
                <a:solidFill>
                  <a:srgbClr val="FFFFFF"/>
                </a:solidFill>
                <a:latin typeface="Calibri"/>
                <a:cs typeface="Calibri"/>
              </a:rPr>
              <a:t> </a:t>
            </a:r>
            <a:r>
              <a:rPr sz="1600" b="1" spc="-5" dirty="0">
                <a:solidFill>
                  <a:srgbClr val="FFFFFF"/>
                </a:solidFill>
                <a:latin typeface="Calibri"/>
                <a:cs typeface="Calibri"/>
              </a:rPr>
              <a:t>II</a:t>
            </a:r>
            <a:endParaRPr sz="1600" dirty="0">
              <a:latin typeface="Calibri"/>
              <a:cs typeface="Calibri"/>
            </a:endParaRPr>
          </a:p>
          <a:p>
            <a:pPr algn="ctr">
              <a:lnSpc>
                <a:spcPct val="100000"/>
              </a:lnSpc>
              <a:spcBef>
                <a:spcPts val="635"/>
              </a:spcBef>
            </a:pPr>
            <a:r>
              <a:rPr sz="1600" b="1" spc="-5" dirty="0">
                <a:solidFill>
                  <a:srgbClr val="FFFFFF"/>
                </a:solidFill>
                <a:latin typeface="Calibri"/>
                <a:cs typeface="Calibri"/>
              </a:rPr>
              <a:t>DATASHEET FOR A </a:t>
            </a:r>
            <a:r>
              <a:rPr lang="en-US" sz="1600" b="1" spc="-5" dirty="0">
                <a:solidFill>
                  <a:srgbClr val="FFFFFF"/>
                </a:solidFill>
                <a:latin typeface="Calibri"/>
                <a:cs typeface="Calibri"/>
              </a:rPr>
              <a:t>NEW COMPANY</a:t>
            </a:r>
            <a:endParaRPr sz="1600" dirty="0">
              <a:latin typeface="Calibri"/>
              <a:cs typeface="Calibri"/>
            </a:endParaRPr>
          </a:p>
          <a:p>
            <a:pPr>
              <a:lnSpc>
                <a:spcPct val="100000"/>
              </a:lnSpc>
              <a:spcBef>
                <a:spcPts val="5"/>
              </a:spcBef>
            </a:pPr>
            <a:endParaRPr sz="1400" dirty="0">
              <a:latin typeface="Calibri"/>
              <a:cs typeface="Calibri"/>
            </a:endParaRPr>
          </a:p>
          <a:p>
            <a:pPr marL="1762125" marR="131445" indent="-1553845" algn="ctr">
              <a:lnSpc>
                <a:spcPct val="101800"/>
              </a:lnSpc>
            </a:pPr>
            <a:r>
              <a:rPr sz="1100" spc="-5" dirty="0">
                <a:solidFill>
                  <a:schemeClr val="tx1">
                    <a:lumMod val="75000"/>
                    <a:lumOff val="25000"/>
                  </a:schemeClr>
                </a:solidFill>
                <a:latin typeface="Calibri"/>
                <a:cs typeface="Calibri"/>
              </a:rPr>
              <a:t>PLEASE CONSULT </a:t>
            </a:r>
            <a:r>
              <a:rPr sz="1100" dirty="0">
                <a:solidFill>
                  <a:schemeClr val="tx1">
                    <a:lumMod val="75000"/>
                    <a:lumOff val="25000"/>
                  </a:schemeClr>
                </a:solidFill>
                <a:latin typeface="Calibri"/>
                <a:cs typeface="Calibri"/>
              </a:rPr>
              <a:t>AN </a:t>
            </a:r>
            <a:r>
              <a:rPr sz="1100" spc="-5" dirty="0">
                <a:solidFill>
                  <a:schemeClr val="tx1">
                    <a:lumMod val="75000"/>
                    <a:lumOff val="25000"/>
                  </a:schemeClr>
                </a:solidFill>
                <a:latin typeface="Calibri"/>
                <a:cs typeface="Calibri"/>
              </a:rPr>
              <a:t>EMPLOYEE OF THE REGISTERED AGENT WHILE COMPLETING </a:t>
            </a:r>
            <a:r>
              <a:rPr sz="1100" dirty="0">
                <a:solidFill>
                  <a:schemeClr val="tx1">
                    <a:lumMod val="75000"/>
                    <a:lumOff val="25000"/>
                  </a:schemeClr>
                </a:solidFill>
                <a:latin typeface="Calibri"/>
                <a:cs typeface="Calibri"/>
              </a:rPr>
              <a:t>THE </a:t>
            </a:r>
            <a:r>
              <a:rPr sz="1100" spc="-5" dirty="0">
                <a:solidFill>
                  <a:schemeClr val="tx1">
                    <a:lumMod val="75000"/>
                    <a:lumOff val="25000"/>
                  </a:schemeClr>
                </a:solidFill>
                <a:latin typeface="Calibri"/>
                <a:cs typeface="Calibri"/>
              </a:rPr>
              <a:t>FORM.  </a:t>
            </a:r>
            <a:endParaRPr lang="en-US" sz="1100" spc="-5" dirty="0">
              <a:solidFill>
                <a:schemeClr val="tx1">
                  <a:lumMod val="75000"/>
                  <a:lumOff val="25000"/>
                </a:schemeClr>
              </a:solidFill>
              <a:latin typeface="Calibri"/>
              <a:cs typeface="Calibri"/>
            </a:endParaRPr>
          </a:p>
          <a:p>
            <a:pPr marL="1762125" marR="131445" indent="-1553845" algn="ctr">
              <a:lnSpc>
                <a:spcPct val="101800"/>
              </a:lnSpc>
            </a:pPr>
            <a:r>
              <a:rPr sz="1100" spc="-5" dirty="0">
                <a:solidFill>
                  <a:schemeClr val="tx1">
                    <a:lumMod val="75000"/>
                    <a:lumOff val="25000"/>
                  </a:schemeClr>
                </a:solidFill>
                <a:latin typeface="Calibri"/>
                <a:cs typeface="Calibri"/>
              </a:rPr>
              <a:t>PLEASE FILL </a:t>
            </a:r>
            <a:r>
              <a:rPr sz="1100" dirty="0">
                <a:solidFill>
                  <a:schemeClr val="tx1">
                    <a:lumMod val="75000"/>
                    <a:lumOff val="25000"/>
                  </a:schemeClr>
                </a:solidFill>
                <a:latin typeface="Calibri"/>
                <a:cs typeface="Calibri"/>
              </a:rPr>
              <a:t>IN WITH </a:t>
            </a:r>
            <a:r>
              <a:rPr sz="1100" spc="-5" dirty="0">
                <a:solidFill>
                  <a:schemeClr val="tx1">
                    <a:lumMod val="75000"/>
                    <a:lumOff val="25000"/>
                  </a:schemeClr>
                </a:solidFill>
                <a:latin typeface="Calibri"/>
                <a:cs typeface="Calibri"/>
              </a:rPr>
              <a:t>CAPITAL</a:t>
            </a:r>
            <a:r>
              <a:rPr sz="1100" spc="-40" dirty="0">
                <a:solidFill>
                  <a:schemeClr val="tx1">
                    <a:lumMod val="75000"/>
                    <a:lumOff val="25000"/>
                  </a:schemeClr>
                </a:solidFill>
                <a:latin typeface="Calibri"/>
                <a:cs typeface="Calibri"/>
              </a:rPr>
              <a:t> </a:t>
            </a:r>
            <a:r>
              <a:rPr sz="1100" spc="-5" dirty="0">
                <a:solidFill>
                  <a:schemeClr val="tx1">
                    <a:lumMod val="75000"/>
                    <a:lumOff val="25000"/>
                  </a:schemeClr>
                </a:solidFill>
                <a:latin typeface="Calibri"/>
                <a:cs typeface="Calibri"/>
              </a:rPr>
              <a:t>LETTERS.</a:t>
            </a:r>
            <a:endParaRPr sz="1100" dirty="0">
              <a:solidFill>
                <a:schemeClr val="tx1">
                  <a:lumMod val="75000"/>
                  <a:lumOff val="25000"/>
                </a:schemeClr>
              </a:solidFill>
              <a:latin typeface="Calibri"/>
              <a:cs typeface="Calibri"/>
            </a:endParaRPr>
          </a:p>
        </p:txBody>
      </p:sp>
      <p:graphicFrame>
        <p:nvGraphicFramePr>
          <p:cNvPr id="24" name="object 12">
            <a:extLst>
              <a:ext uri="{FF2B5EF4-FFF2-40B4-BE49-F238E27FC236}">
                <a16:creationId xmlns:a16="http://schemas.microsoft.com/office/drawing/2014/main" xmlns="" id="{3DADC384-EC6D-6444-B153-54C1F93A946F}"/>
              </a:ext>
            </a:extLst>
          </p:cNvPr>
          <p:cNvGraphicFramePr>
            <a:graphicFrameLocks noGrp="1"/>
          </p:cNvGraphicFramePr>
          <p:nvPr>
            <p:extLst>
              <p:ext uri="{D42A27DB-BD31-4B8C-83A1-F6EECF244321}">
                <p14:modId xmlns:p14="http://schemas.microsoft.com/office/powerpoint/2010/main" val="1389293476"/>
              </p:ext>
            </p:extLst>
          </p:nvPr>
        </p:nvGraphicFramePr>
        <p:xfrm>
          <a:off x="533400" y="2065607"/>
          <a:ext cx="7010400" cy="7611847"/>
        </p:xfrm>
        <a:graphic>
          <a:graphicData uri="http://schemas.openxmlformats.org/drawingml/2006/table">
            <a:tbl>
              <a:tblPr firstRow="1" bandRow="1">
                <a:tableStyleId>{2D5ABB26-0587-4C30-8999-92F81FD0307C}</a:tableStyleId>
              </a:tblPr>
              <a:tblGrid>
                <a:gridCol w="1405881">
                  <a:extLst>
                    <a:ext uri="{9D8B030D-6E8A-4147-A177-3AD203B41FA5}">
                      <a16:colId xmlns:a16="http://schemas.microsoft.com/office/drawing/2014/main" xmlns="" val="20000"/>
                    </a:ext>
                  </a:extLst>
                </a:gridCol>
                <a:gridCol w="5579119">
                  <a:extLst>
                    <a:ext uri="{9D8B030D-6E8A-4147-A177-3AD203B41FA5}">
                      <a16:colId xmlns:a16="http://schemas.microsoft.com/office/drawing/2014/main" xmlns="" val="20001"/>
                    </a:ext>
                  </a:extLst>
                </a:gridCol>
                <a:gridCol w="25400">
                  <a:extLst>
                    <a:ext uri="{9D8B030D-6E8A-4147-A177-3AD203B41FA5}">
                      <a16:colId xmlns:a16="http://schemas.microsoft.com/office/drawing/2014/main" xmlns="" val="20002"/>
                    </a:ext>
                  </a:extLst>
                </a:gridCol>
              </a:tblGrid>
              <a:tr h="1002670">
                <a:tc gridSpan="3">
                  <a:txBody>
                    <a:bodyPr/>
                    <a:lstStyle/>
                    <a:p>
                      <a:pPr marL="51435">
                        <a:lnSpc>
                          <a:spcPct val="100000"/>
                        </a:lnSpc>
                        <a:spcBef>
                          <a:spcPts val="380"/>
                        </a:spcBef>
                      </a:pPr>
                      <a:r>
                        <a:rPr sz="1000" b="1" spc="-5" dirty="0">
                          <a:solidFill>
                            <a:schemeClr val="tx1">
                              <a:lumMod val="75000"/>
                              <a:lumOff val="25000"/>
                            </a:schemeClr>
                          </a:solidFill>
                          <a:latin typeface="Calibri"/>
                          <a:cs typeface="Calibri"/>
                        </a:rPr>
                        <a:t>1. Company name: </a:t>
                      </a:r>
                      <a:r>
                        <a:rPr sz="1000" spc="-5" dirty="0">
                          <a:solidFill>
                            <a:schemeClr val="tx1">
                              <a:lumMod val="75000"/>
                              <a:lumOff val="25000"/>
                            </a:schemeClr>
                          </a:solidFill>
                          <a:latin typeface="Calibri"/>
                          <a:cs typeface="Calibri"/>
                        </a:rPr>
                        <a:t>(Minimum 3 different</a:t>
                      </a:r>
                      <a:r>
                        <a:rPr sz="1000" spc="3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names)</a:t>
                      </a:r>
                      <a:endParaRPr sz="1000" dirty="0">
                        <a:solidFill>
                          <a:schemeClr val="tx1">
                            <a:lumMod val="75000"/>
                            <a:lumOff val="25000"/>
                          </a:schemeClr>
                        </a:solidFill>
                        <a:latin typeface="Calibri"/>
                        <a:cs typeface="Calibri"/>
                      </a:endParaRPr>
                    </a:p>
                    <a:p>
                      <a:pPr>
                        <a:lnSpc>
                          <a:spcPct val="100000"/>
                        </a:lnSpc>
                        <a:spcBef>
                          <a:spcPts val="15"/>
                        </a:spcBef>
                      </a:pPr>
                      <a:endParaRPr sz="1050" dirty="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1  .................................................................................................. </a:t>
                      </a:r>
                      <a:r>
                        <a:rPr sz="1000" spc="17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2........................................................................................................</a:t>
                      </a:r>
                      <a:endParaRPr sz="1000" dirty="0">
                        <a:solidFill>
                          <a:schemeClr val="tx1">
                            <a:lumMod val="75000"/>
                            <a:lumOff val="25000"/>
                          </a:schemeClr>
                        </a:solidFill>
                        <a:latin typeface="Calibri"/>
                        <a:cs typeface="Calibri"/>
                      </a:endParaRPr>
                    </a:p>
                    <a:p>
                      <a:pPr>
                        <a:lnSpc>
                          <a:spcPct val="100000"/>
                        </a:lnSpc>
                        <a:spcBef>
                          <a:spcPts val="30"/>
                        </a:spcBef>
                      </a:pPr>
                      <a:endParaRPr sz="1050" dirty="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3  .................................................................................................. </a:t>
                      </a:r>
                      <a:r>
                        <a:rPr sz="1000" spc="17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4........................................................................................................</a:t>
                      </a:r>
                      <a:endParaRPr sz="1000" dirty="0">
                        <a:solidFill>
                          <a:schemeClr val="tx1">
                            <a:lumMod val="75000"/>
                            <a:lumOff val="25000"/>
                          </a:schemeClr>
                        </a:solidFill>
                        <a:latin typeface="Calibri"/>
                        <a:cs typeface="Calibri"/>
                      </a:endParaRPr>
                    </a:p>
                  </a:txBody>
                  <a:tcPr marL="0" marR="0" marT="4826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0"/>
                  </a:ext>
                </a:extLst>
              </a:tr>
              <a:tr h="410286">
                <a:tc gridSpan="3">
                  <a:txBody>
                    <a:bodyPr/>
                    <a:lstStyle/>
                    <a:p>
                      <a:pPr>
                        <a:lnSpc>
                          <a:spcPct val="100000"/>
                        </a:lnSpc>
                        <a:spcBef>
                          <a:spcPts val="35"/>
                        </a:spcBef>
                      </a:pPr>
                      <a:endParaRPr sz="800" dirty="0">
                        <a:solidFill>
                          <a:schemeClr val="tx1">
                            <a:lumMod val="75000"/>
                            <a:lumOff val="25000"/>
                          </a:schemeClr>
                        </a:solidFill>
                        <a:latin typeface="Times New Roman"/>
                        <a:cs typeface="Times New Roman"/>
                      </a:endParaRPr>
                    </a:p>
                    <a:p>
                      <a:pPr marL="51435">
                        <a:lnSpc>
                          <a:spcPct val="100000"/>
                        </a:lnSpc>
                        <a:tabLst>
                          <a:tab pos="1578610" algn="l"/>
                          <a:tab pos="2567940" algn="l"/>
                        </a:tabLst>
                      </a:pPr>
                      <a:r>
                        <a:rPr sz="1000" b="1" spc="-5" dirty="0">
                          <a:solidFill>
                            <a:schemeClr val="tx1">
                              <a:lumMod val="75000"/>
                              <a:lumOff val="25000"/>
                            </a:schemeClr>
                          </a:solidFill>
                          <a:latin typeface="Calibri"/>
                          <a:cs typeface="Calibri"/>
                        </a:rPr>
                        <a:t>2.</a:t>
                      </a:r>
                      <a:r>
                        <a:rPr sz="1000" b="1" spc="5"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Registration</a:t>
                      </a:r>
                      <a:r>
                        <a:rPr sz="1000" b="1" spc="20"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mode:	</a:t>
                      </a:r>
                      <a:r>
                        <a:rPr sz="1000" spc="-5" dirty="0">
                          <a:solidFill>
                            <a:schemeClr val="tx1">
                              <a:lumMod val="75000"/>
                              <a:lumOff val="25000"/>
                            </a:schemeClr>
                          </a:solidFill>
                          <a:latin typeface="Calibri"/>
                          <a:cs typeface="Calibri"/>
                        </a:rPr>
                        <a:t>Simplified	Specific</a:t>
                      </a:r>
                      <a:endParaRPr sz="1000" dirty="0">
                        <a:solidFill>
                          <a:schemeClr val="tx1">
                            <a:lumMod val="75000"/>
                            <a:lumOff val="25000"/>
                          </a:schemeClr>
                        </a:solidFill>
                        <a:latin typeface="Calibri"/>
                        <a:cs typeface="Calibri"/>
                      </a:endParaRPr>
                    </a:p>
                  </a:txBody>
                  <a:tcPr marL="0" marR="0" marT="444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1"/>
                  </a:ext>
                </a:extLst>
              </a:tr>
              <a:tr h="411429">
                <a:tc gridSpan="3">
                  <a:txBody>
                    <a:bodyPr/>
                    <a:lstStyle/>
                    <a:p>
                      <a:pPr>
                        <a:lnSpc>
                          <a:spcPct val="100000"/>
                        </a:lnSpc>
                        <a:spcBef>
                          <a:spcPts val="45"/>
                        </a:spcBef>
                      </a:pPr>
                      <a:endParaRPr sz="800" dirty="0">
                        <a:solidFill>
                          <a:schemeClr val="tx1">
                            <a:lumMod val="75000"/>
                            <a:lumOff val="25000"/>
                          </a:schemeClr>
                        </a:solidFill>
                        <a:latin typeface="Times New Roman"/>
                        <a:cs typeface="Times New Roman"/>
                      </a:endParaRPr>
                    </a:p>
                    <a:p>
                      <a:pPr marL="51435">
                        <a:lnSpc>
                          <a:spcPct val="100000"/>
                        </a:lnSpc>
                      </a:pPr>
                      <a:r>
                        <a:rPr sz="1000" b="1" spc="-5" dirty="0">
                          <a:solidFill>
                            <a:schemeClr val="tx1">
                              <a:lumMod val="75000"/>
                              <a:lumOff val="25000"/>
                            </a:schemeClr>
                          </a:solidFill>
                          <a:latin typeface="Calibri"/>
                          <a:cs typeface="Calibri"/>
                        </a:rPr>
                        <a:t>3. Company activity:</a:t>
                      </a:r>
                      <a:endParaRPr sz="1000" dirty="0">
                        <a:solidFill>
                          <a:schemeClr val="tx1">
                            <a:lumMod val="75000"/>
                            <a:lumOff val="25000"/>
                          </a:schemeClr>
                        </a:solidFill>
                        <a:latin typeface="Calibri"/>
                        <a:cs typeface="Calibri"/>
                      </a:endParaRPr>
                    </a:p>
                  </a:txBody>
                  <a:tcPr marL="0" marR="0" marT="571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2"/>
                  </a:ext>
                </a:extLst>
              </a:tr>
              <a:tr h="409905">
                <a:tc gridSpan="3">
                  <a:txBody>
                    <a:bodyPr/>
                    <a:lstStyle/>
                    <a:p>
                      <a:pPr>
                        <a:lnSpc>
                          <a:spcPct val="100000"/>
                        </a:lnSpc>
                        <a:spcBef>
                          <a:spcPts val="45"/>
                        </a:spcBef>
                      </a:pPr>
                      <a:endParaRPr sz="800" dirty="0">
                        <a:solidFill>
                          <a:schemeClr val="tx1">
                            <a:lumMod val="75000"/>
                            <a:lumOff val="25000"/>
                          </a:schemeClr>
                        </a:solidFill>
                        <a:latin typeface="Times New Roman"/>
                        <a:cs typeface="Times New Roman"/>
                      </a:endParaRPr>
                    </a:p>
                    <a:p>
                      <a:pPr marL="51435">
                        <a:lnSpc>
                          <a:spcPct val="100000"/>
                        </a:lnSpc>
                      </a:pPr>
                      <a:r>
                        <a:rPr sz="1000" b="1" spc="-5" dirty="0">
                          <a:solidFill>
                            <a:schemeClr val="tx1">
                              <a:lumMod val="75000"/>
                              <a:lumOff val="25000"/>
                            </a:schemeClr>
                          </a:solidFill>
                          <a:latin typeface="Calibri"/>
                          <a:cs typeface="Calibri"/>
                        </a:rPr>
                        <a:t>4. </a:t>
                      </a:r>
                      <a:r>
                        <a:rPr sz="1000" b="1" spc="-10" dirty="0">
                          <a:solidFill>
                            <a:schemeClr val="tx1">
                              <a:lumMod val="75000"/>
                              <a:lumOff val="25000"/>
                            </a:schemeClr>
                          </a:solidFill>
                          <a:latin typeface="Calibri"/>
                          <a:cs typeface="Calibri"/>
                        </a:rPr>
                        <a:t>VAT </a:t>
                      </a:r>
                      <a:r>
                        <a:rPr sz="1000" b="1" spc="-5" dirty="0">
                          <a:solidFill>
                            <a:schemeClr val="tx1">
                              <a:lumMod val="75000"/>
                              <a:lumOff val="25000"/>
                            </a:schemeClr>
                          </a:solidFill>
                          <a:latin typeface="Calibri"/>
                          <a:cs typeface="Calibri"/>
                        </a:rPr>
                        <a:t>code registration: </a:t>
                      </a:r>
                      <a:r>
                        <a:rPr sz="1000" spc="-5" dirty="0">
                          <a:solidFill>
                            <a:schemeClr val="tx1">
                              <a:lumMod val="75000"/>
                              <a:lumOff val="25000"/>
                            </a:schemeClr>
                          </a:solidFill>
                          <a:latin typeface="Calibri"/>
                          <a:cs typeface="Calibri"/>
                        </a:rPr>
                        <a:t>Please </a:t>
                      </a:r>
                      <a:r>
                        <a:rPr sz="1000" dirty="0">
                          <a:solidFill>
                            <a:schemeClr val="tx1">
                              <a:lumMod val="75000"/>
                              <a:lumOff val="25000"/>
                            </a:schemeClr>
                          </a:solidFill>
                          <a:latin typeface="Calibri"/>
                          <a:cs typeface="Calibri"/>
                        </a:rPr>
                        <a:t>discuss </a:t>
                      </a:r>
                      <a:r>
                        <a:rPr sz="1000" spc="-5" dirty="0">
                          <a:solidFill>
                            <a:schemeClr val="tx1">
                              <a:lumMod val="75000"/>
                              <a:lumOff val="25000"/>
                            </a:schemeClr>
                          </a:solidFill>
                          <a:latin typeface="Calibri"/>
                          <a:cs typeface="Calibri"/>
                        </a:rPr>
                        <a:t>it with your accountant or the</a:t>
                      </a:r>
                      <a:r>
                        <a:rPr sz="1000" spc="45" dirty="0">
                          <a:solidFill>
                            <a:schemeClr val="tx1">
                              <a:lumMod val="75000"/>
                              <a:lumOff val="25000"/>
                            </a:schemeClr>
                          </a:solidFill>
                          <a:latin typeface="Calibri"/>
                          <a:cs typeface="Calibri"/>
                        </a:rPr>
                        <a:t> </a:t>
                      </a:r>
                      <a:r>
                        <a:rPr sz="1000" dirty="0">
                          <a:solidFill>
                            <a:schemeClr val="tx1">
                              <a:lumMod val="75000"/>
                              <a:lumOff val="25000"/>
                            </a:schemeClr>
                          </a:solidFill>
                          <a:latin typeface="Calibri"/>
                          <a:cs typeface="Calibri"/>
                        </a:rPr>
                        <a:t>Agent.</a:t>
                      </a:r>
                    </a:p>
                  </a:txBody>
                  <a:tcPr marL="0" marR="0" marT="571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3"/>
                  </a:ext>
                </a:extLst>
              </a:tr>
              <a:tr h="339810">
                <a:tc>
                  <a:txBody>
                    <a:bodyPr/>
                    <a:lstStyle/>
                    <a:p>
                      <a:pPr marL="51435">
                        <a:lnSpc>
                          <a:spcPct val="100000"/>
                        </a:lnSpc>
                        <a:spcBef>
                          <a:spcPts val="390"/>
                        </a:spcBef>
                      </a:pPr>
                      <a:r>
                        <a:rPr sz="1000" b="1" spc="-5" dirty="0">
                          <a:solidFill>
                            <a:schemeClr val="tx1">
                              <a:lumMod val="75000"/>
                              <a:lumOff val="25000"/>
                            </a:schemeClr>
                          </a:solidFill>
                          <a:latin typeface="Calibri"/>
                          <a:cs typeface="Calibri"/>
                        </a:rPr>
                        <a:t>5. Registered</a:t>
                      </a:r>
                      <a:r>
                        <a:rPr sz="1000" b="1" spc="-15"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Address:</a:t>
                      </a:r>
                      <a:endParaRPr sz="1000" dirty="0">
                        <a:solidFill>
                          <a:schemeClr val="tx1">
                            <a:lumMod val="75000"/>
                            <a:lumOff val="25000"/>
                          </a:schemeClr>
                        </a:solidFill>
                        <a:latin typeface="Calibri"/>
                        <a:cs typeface="Calibri"/>
                      </a:endParaRPr>
                    </a:p>
                  </a:txBody>
                  <a:tcPr marL="0" marR="0" marT="4953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gridSpan="2">
                  <a:txBody>
                    <a:bodyPr/>
                    <a:lstStyle/>
                    <a:p>
                      <a:pPr marL="272415">
                        <a:lnSpc>
                          <a:spcPct val="100000"/>
                        </a:lnSpc>
                        <a:spcBef>
                          <a:spcPts val="715"/>
                        </a:spcBef>
                      </a:pPr>
                      <a:r>
                        <a:rPr sz="1000" spc="-5" dirty="0">
                          <a:solidFill>
                            <a:schemeClr val="tx1">
                              <a:lumMod val="75000"/>
                              <a:lumOff val="25000"/>
                            </a:schemeClr>
                          </a:solidFill>
                          <a:latin typeface="Calibri"/>
                          <a:cs typeface="Calibri"/>
                        </a:rPr>
                        <a:t>Provided </a:t>
                      </a:r>
                      <a:r>
                        <a:rPr sz="1000" dirty="0">
                          <a:solidFill>
                            <a:schemeClr val="tx1">
                              <a:lumMod val="75000"/>
                              <a:lumOff val="25000"/>
                            </a:schemeClr>
                          </a:solidFill>
                          <a:latin typeface="Calibri"/>
                          <a:cs typeface="Calibri"/>
                        </a:rPr>
                        <a:t>by </a:t>
                      </a:r>
                      <a:r>
                        <a:rPr sz="1000" spc="-5" dirty="0">
                          <a:solidFill>
                            <a:schemeClr val="tx1">
                              <a:lumMod val="75000"/>
                              <a:lumOff val="25000"/>
                            </a:schemeClr>
                          </a:solidFill>
                          <a:latin typeface="Calibri"/>
                          <a:cs typeface="Calibri"/>
                        </a:rPr>
                        <a:t>the Agent</a:t>
                      </a:r>
                      <a:endParaRPr sz="1000" dirty="0">
                        <a:solidFill>
                          <a:schemeClr val="tx1">
                            <a:lumMod val="75000"/>
                            <a:lumOff val="25000"/>
                          </a:schemeClr>
                        </a:solidFill>
                        <a:latin typeface="Calibri"/>
                        <a:cs typeface="Calibri"/>
                      </a:endParaRPr>
                    </a:p>
                  </a:txBody>
                  <a:tcPr marL="0" marR="0" marT="9080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04"/>
                  </a:ext>
                </a:extLst>
              </a:tr>
              <a:tr h="1813592">
                <a:tc>
                  <a:txBody>
                    <a:bodyPr/>
                    <a:lstStyle/>
                    <a:p>
                      <a:pPr marL="88265" marR="49530">
                        <a:lnSpc>
                          <a:spcPct val="101699"/>
                        </a:lnSpc>
                        <a:spcBef>
                          <a:spcPts val="359"/>
                        </a:spcBef>
                      </a:pPr>
                      <a:r>
                        <a:rPr sz="1000" b="1" i="1" spc="-5" dirty="0">
                          <a:solidFill>
                            <a:srgbClr val="FF0000"/>
                          </a:solidFill>
                          <a:latin typeface="Calibri"/>
                          <a:cs typeface="Calibri"/>
                        </a:rPr>
                        <a:t>Attention! </a:t>
                      </a:r>
                      <a:r>
                        <a:rPr sz="1000" spc="-5" dirty="0">
                          <a:solidFill>
                            <a:srgbClr val="FF0000"/>
                          </a:solidFill>
                          <a:latin typeface="Calibri"/>
                          <a:cs typeface="Calibri"/>
                        </a:rPr>
                        <a:t>If the legal  address </a:t>
                      </a:r>
                      <a:r>
                        <a:rPr sz="1000" dirty="0">
                          <a:solidFill>
                            <a:srgbClr val="FF0000"/>
                          </a:solidFill>
                          <a:latin typeface="Calibri"/>
                          <a:cs typeface="Calibri"/>
                        </a:rPr>
                        <a:t>is </a:t>
                      </a:r>
                      <a:r>
                        <a:rPr sz="1000" spc="-5" dirty="0">
                          <a:solidFill>
                            <a:srgbClr val="FF0000"/>
                          </a:solidFill>
                          <a:latin typeface="Calibri"/>
                          <a:cs typeface="Calibri"/>
                        </a:rPr>
                        <a:t>provided </a:t>
                      </a:r>
                      <a:r>
                        <a:rPr sz="1000" dirty="0">
                          <a:solidFill>
                            <a:srgbClr val="FF0000"/>
                          </a:solidFill>
                          <a:latin typeface="Calibri"/>
                          <a:cs typeface="Calibri"/>
                        </a:rPr>
                        <a:t>by  </a:t>
                      </a:r>
                      <a:r>
                        <a:rPr sz="1000" spc="-5" dirty="0">
                          <a:solidFill>
                            <a:srgbClr val="FF0000"/>
                          </a:solidFill>
                          <a:latin typeface="Calibri"/>
                          <a:cs typeface="Calibri"/>
                        </a:rPr>
                        <a:t>the client, for the  registration of the  company it </a:t>
                      </a:r>
                      <a:r>
                        <a:rPr sz="1000" dirty="0">
                          <a:solidFill>
                            <a:srgbClr val="FF0000"/>
                          </a:solidFill>
                          <a:latin typeface="Calibri"/>
                          <a:cs typeface="Calibri"/>
                        </a:rPr>
                        <a:t>is </a:t>
                      </a:r>
                      <a:r>
                        <a:rPr sz="1000" spc="-5" dirty="0">
                          <a:solidFill>
                            <a:srgbClr val="FF0000"/>
                          </a:solidFill>
                          <a:latin typeface="Calibri"/>
                          <a:cs typeface="Calibri"/>
                        </a:rPr>
                        <a:t>necessary  to provide the written  permission of the  owner of the real estate  to use it </a:t>
                      </a:r>
                      <a:r>
                        <a:rPr sz="1000" dirty="0">
                          <a:solidFill>
                            <a:srgbClr val="FF0000"/>
                          </a:solidFill>
                          <a:latin typeface="Calibri"/>
                          <a:cs typeface="Calibri"/>
                        </a:rPr>
                        <a:t>as </a:t>
                      </a:r>
                      <a:r>
                        <a:rPr sz="1000" spc="-5" dirty="0">
                          <a:solidFill>
                            <a:srgbClr val="FF0000"/>
                          </a:solidFill>
                          <a:latin typeface="Calibri"/>
                          <a:cs typeface="Calibri"/>
                        </a:rPr>
                        <a:t>the legal  address of the  company.</a:t>
                      </a:r>
                      <a:endParaRPr sz="1000" dirty="0">
                        <a:latin typeface="Calibri"/>
                        <a:cs typeface="Calibri"/>
                      </a:endParaRPr>
                    </a:p>
                  </a:txBody>
                  <a:tcPr marL="0" marR="0" marT="45719"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gridSpan="2">
                  <a:txBody>
                    <a:bodyPr/>
                    <a:lstStyle/>
                    <a:p>
                      <a:pPr>
                        <a:lnSpc>
                          <a:spcPct val="100000"/>
                        </a:lnSpc>
                        <a:spcBef>
                          <a:spcPts val="10"/>
                        </a:spcBef>
                      </a:pPr>
                      <a:endParaRPr sz="850" dirty="0">
                        <a:solidFill>
                          <a:schemeClr val="tx1">
                            <a:lumMod val="75000"/>
                            <a:lumOff val="25000"/>
                          </a:schemeClr>
                        </a:solidFill>
                        <a:latin typeface="Times New Roman"/>
                        <a:cs typeface="Times New Roman"/>
                      </a:endParaRPr>
                    </a:p>
                    <a:p>
                      <a:pPr marL="272415">
                        <a:lnSpc>
                          <a:spcPct val="100000"/>
                        </a:lnSpc>
                        <a:spcBef>
                          <a:spcPts val="5"/>
                        </a:spcBef>
                      </a:pPr>
                      <a:r>
                        <a:rPr sz="1000" spc="-5" dirty="0">
                          <a:solidFill>
                            <a:schemeClr val="tx1">
                              <a:lumMod val="75000"/>
                              <a:lumOff val="25000"/>
                            </a:schemeClr>
                          </a:solidFill>
                          <a:latin typeface="Calibri"/>
                          <a:cs typeface="Calibri"/>
                        </a:rPr>
                        <a:t>Provided </a:t>
                      </a:r>
                      <a:r>
                        <a:rPr sz="1000" dirty="0">
                          <a:solidFill>
                            <a:schemeClr val="tx1">
                              <a:lumMod val="75000"/>
                              <a:lumOff val="25000"/>
                            </a:schemeClr>
                          </a:solidFill>
                          <a:latin typeface="Calibri"/>
                          <a:cs typeface="Calibri"/>
                        </a:rPr>
                        <a:t>by </a:t>
                      </a:r>
                      <a:r>
                        <a:rPr sz="1000" spc="-5" dirty="0">
                          <a:solidFill>
                            <a:schemeClr val="tx1">
                              <a:lumMod val="75000"/>
                              <a:lumOff val="25000"/>
                            </a:schemeClr>
                          </a:solidFill>
                          <a:latin typeface="Calibri"/>
                          <a:cs typeface="Calibri"/>
                        </a:rPr>
                        <a:t>the </a:t>
                      </a:r>
                      <a:r>
                        <a:rPr sz="1000" spc="-10" dirty="0">
                          <a:solidFill>
                            <a:schemeClr val="tx1">
                              <a:lumMod val="75000"/>
                              <a:lumOff val="25000"/>
                            </a:schemeClr>
                          </a:solidFill>
                          <a:latin typeface="Calibri"/>
                          <a:cs typeface="Calibri"/>
                        </a:rPr>
                        <a:t>Client:</a:t>
                      </a:r>
                      <a:endParaRPr sz="1000" dirty="0">
                        <a:solidFill>
                          <a:schemeClr val="tx1">
                            <a:lumMod val="75000"/>
                            <a:lumOff val="25000"/>
                          </a:schemeClr>
                        </a:solidFill>
                        <a:latin typeface="Calibri"/>
                        <a:cs typeface="Calibri"/>
                      </a:endParaRPr>
                    </a:p>
                    <a:p>
                      <a:pPr marL="111125" marR="304165" algn="l">
                        <a:lnSpc>
                          <a:spcPct val="203399"/>
                        </a:lnSpc>
                        <a:spcBef>
                          <a:spcPts val="330"/>
                        </a:spcBef>
                      </a:pPr>
                      <a:r>
                        <a:rPr sz="1000" spc="-5" dirty="0">
                          <a:solidFill>
                            <a:schemeClr val="tx1">
                              <a:lumMod val="75000"/>
                              <a:lumOff val="25000"/>
                            </a:schemeClr>
                          </a:solidFill>
                          <a:latin typeface="Calibri"/>
                          <a:cs typeface="Calibri"/>
                        </a:rPr>
                        <a:t>Topographical Lot Number:………………………………………………………………………………………………………………  </a:t>
                      </a:r>
                      <a:r>
                        <a:rPr sz="1000" spc="-10" dirty="0">
                          <a:solidFill>
                            <a:schemeClr val="tx1">
                              <a:lumMod val="75000"/>
                              <a:lumOff val="25000"/>
                            </a:schemeClr>
                          </a:solidFill>
                          <a:latin typeface="Calibri"/>
                          <a:cs typeface="Calibri"/>
                        </a:rPr>
                        <a:t>Street, </a:t>
                      </a:r>
                      <a:r>
                        <a:rPr sz="1000" spc="-5" dirty="0">
                          <a:solidFill>
                            <a:schemeClr val="tx1">
                              <a:lumMod val="75000"/>
                              <a:lumOff val="25000"/>
                            </a:schemeClr>
                          </a:solidFill>
                          <a:latin typeface="Calibri"/>
                          <a:cs typeface="Calibri"/>
                        </a:rPr>
                        <a:t>number, apt.:……………………………………………………………………………………………………………………</a:t>
                      </a:r>
                      <a:r>
                        <a:rPr lang="en-US" sz="1000" spc="-5" dirty="0">
                          <a:solidFill>
                            <a:schemeClr val="tx1">
                              <a:lumMod val="75000"/>
                              <a:lumOff val="25000"/>
                            </a:schemeClr>
                          </a:solidFill>
                          <a:latin typeface="Calibri"/>
                          <a:cs typeface="Calibri"/>
                        </a:rPr>
                        <a:t>……</a:t>
                      </a:r>
                      <a:r>
                        <a:rPr sz="1000" spc="-5" dirty="0">
                          <a:solidFill>
                            <a:schemeClr val="tx1">
                              <a:lumMod val="75000"/>
                              <a:lumOff val="25000"/>
                            </a:schemeClr>
                          </a:solidFill>
                          <a:latin typeface="Calibri"/>
                          <a:cs typeface="Calibri"/>
                        </a:rPr>
                        <a:t>  Town/City:………………………………………………………………………………………………………………………………………..  Country:……………………………………………………………………. Post</a:t>
                      </a:r>
                      <a:r>
                        <a:rPr sz="1000" spc="6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code:…………………………………………………...</a:t>
                      </a:r>
                      <a:endParaRPr sz="1000" dirty="0">
                        <a:solidFill>
                          <a:schemeClr val="tx1">
                            <a:lumMod val="75000"/>
                            <a:lumOff val="25000"/>
                          </a:schemeClr>
                        </a:solidFill>
                        <a:latin typeface="Calibri"/>
                        <a:cs typeface="Calibri"/>
                      </a:endParaRPr>
                    </a:p>
                  </a:txBody>
                  <a:tcPr marL="0" marR="0" marT="127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05"/>
                  </a:ext>
                </a:extLst>
              </a:tr>
              <a:tr h="569906">
                <a:tc gridSpan="2">
                  <a:txBody>
                    <a:bodyPr/>
                    <a:lstStyle/>
                    <a:p>
                      <a:pPr>
                        <a:lnSpc>
                          <a:spcPct val="100000"/>
                        </a:lnSpc>
                      </a:pPr>
                      <a:endParaRPr sz="850" dirty="0">
                        <a:solidFill>
                          <a:schemeClr val="tx1">
                            <a:lumMod val="75000"/>
                            <a:lumOff val="25000"/>
                          </a:schemeClr>
                        </a:solidFill>
                        <a:latin typeface="Times New Roman"/>
                        <a:cs typeface="Times New Roman"/>
                      </a:endParaRPr>
                    </a:p>
                    <a:p>
                      <a:pPr marL="51435">
                        <a:lnSpc>
                          <a:spcPct val="100000"/>
                        </a:lnSpc>
                      </a:pPr>
                      <a:r>
                        <a:rPr sz="1000" b="1" spc="-5" dirty="0">
                          <a:solidFill>
                            <a:schemeClr val="tx1">
                              <a:lumMod val="75000"/>
                              <a:lumOff val="25000"/>
                            </a:schemeClr>
                          </a:solidFill>
                          <a:latin typeface="Calibri"/>
                          <a:cs typeface="Calibri"/>
                        </a:rPr>
                        <a:t>6. Email address of the Company </a:t>
                      </a:r>
                      <a:r>
                        <a:rPr sz="1000" spc="-10" dirty="0">
                          <a:solidFill>
                            <a:schemeClr val="tx1">
                              <a:lumMod val="75000"/>
                              <a:lumOff val="25000"/>
                            </a:schemeClr>
                          </a:solidFill>
                          <a:latin typeface="Calibri"/>
                          <a:cs typeface="Calibri"/>
                        </a:rPr>
                        <a:t>(used </a:t>
                      </a:r>
                      <a:r>
                        <a:rPr sz="1000" spc="-5" dirty="0">
                          <a:solidFill>
                            <a:schemeClr val="tx1">
                              <a:lumMod val="75000"/>
                              <a:lumOff val="25000"/>
                            </a:schemeClr>
                          </a:solidFill>
                          <a:latin typeface="Calibri"/>
                          <a:cs typeface="Calibri"/>
                        </a:rPr>
                        <a:t>for the official Company’s Registers Gazette</a:t>
                      </a:r>
                      <a:r>
                        <a:rPr sz="1000" spc="7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publication):</a:t>
                      </a:r>
                      <a:endParaRPr sz="1000" dirty="0">
                        <a:solidFill>
                          <a:schemeClr val="tx1">
                            <a:lumMod val="75000"/>
                            <a:lumOff val="25000"/>
                          </a:schemeClr>
                        </a:solidFill>
                        <a:latin typeface="Calibri"/>
                        <a:cs typeface="Calibri"/>
                      </a:endParaRPr>
                    </a:p>
                    <a:p>
                      <a:pPr marL="188595">
                        <a:lnSpc>
                          <a:spcPct val="100000"/>
                        </a:lnSpc>
                        <a:spcBef>
                          <a:spcPts val="625"/>
                        </a:spcBef>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tc>
                  <a:txBody>
                    <a:bodyPr/>
                    <a:lstStyle/>
                    <a:p>
                      <a:pPr>
                        <a:lnSpc>
                          <a:spcPct val="100000"/>
                        </a:lnSpc>
                      </a:pPr>
                      <a:endParaRPr sz="1000">
                        <a:latin typeface="Times New Roman"/>
                        <a:cs typeface="Times New Roman"/>
                      </a:endParaRPr>
                    </a:p>
                  </a:txBody>
                  <a:tcPr marL="0" marR="0" marT="0" marB="0">
                    <a:lnL w="6350">
                      <a:solidFill>
                        <a:srgbClr val="8EAADB"/>
                      </a:solidFill>
                      <a:prstDash val="solid"/>
                    </a:lnL>
                  </a:tcPr>
                </a:tc>
                <a:extLst>
                  <a:ext uri="{0D108BD9-81ED-4DB2-BD59-A6C34878D82A}">
                    <a16:rowId xmlns:a16="http://schemas.microsoft.com/office/drawing/2014/main" xmlns="" val="10006"/>
                  </a:ext>
                </a:extLst>
              </a:tr>
              <a:tr h="432382">
                <a:tc gridSpan="2">
                  <a:txBody>
                    <a:bodyPr/>
                    <a:lstStyle/>
                    <a:p>
                      <a:pPr>
                        <a:lnSpc>
                          <a:spcPct val="100000"/>
                        </a:lnSpc>
                        <a:spcBef>
                          <a:spcPts val="45"/>
                        </a:spcBef>
                      </a:pPr>
                      <a:endParaRPr sz="800" dirty="0">
                        <a:solidFill>
                          <a:schemeClr val="tx1">
                            <a:lumMod val="75000"/>
                            <a:lumOff val="25000"/>
                          </a:schemeClr>
                        </a:solidFill>
                        <a:latin typeface="Times New Roman"/>
                        <a:cs typeface="Times New Roman"/>
                      </a:endParaRPr>
                    </a:p>
                    <a:p>
                      <a:pPr marL="51435">
                        <a:lnSpc>
                          <a:spcPct val="100000"/>
                        </a:lnSpc>
                        <a:tabLst>
                          <a:tab pos="2216150" algn="l"/>
                          <a:tab pos="3590925" algn="l"/>
                        </a:tabLst>
                      </a:pPr>
                      <a:r>
                        <a:rPr sz="1000" b="1" spc="-5" dirty="0">
                          <a:solidFill>
                            <a:schemeClr val="tx1">
                              <a:lumMod val="75000"/>
                              <a:lumOff val="25000"/>
                            </a:schemeClr>
                          </a:solidFill>
                          <a:latin typeface="Calibri"/>
                          <a:cs typeface="Calibri"/>
                        </a:rPr>
                        <a:t>7. Initial capital of</a:t>
                      </a:r>
                      <a:r>
                        <a:rPr sz="1000" b="1" spc="40"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the</a:t>
                      </a:r>
                      <a:r>
                        <a:rPr sz="1000" b="1" spc="20"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Company:	</a:t>
                      </a:r>
                      <a:endParaRPr lang="ru-RU" sz="1000" b="1" spc="-5" dirty="0">
                        <a:solidFill>
                          <a:schemeClr val="tx1">
                            <a:lumMod val="75000"/>
                            <a:lumOff val="25000"/>
                          </a:schemeClr>
                        </a:solidFill>
                        <a:latin typeface="Calibri"/>
                        <a:cs typeface="Calibri"/>
                      </a:endParaRPr>
                    </a:p>
                    <a:p>
                      <a:pPr marL="51435">
                        <a:lnSpc>
                          <a:spcPct val="100000"/>
                        </a:lnSpc>
                        <a:tabLst>
                          <a:tab pos="2216150" algn="l"/>
                          <a:tab pos="3590925" algn="l"/>
                        </a:tabLst>
                      </a:pPr>
                      <a:r>
                        <a:rPr lang="ru-RU" sz="1000" spc="-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min. 3 </a:t>
                      </a:r>
                      <a:r>
                        <a:rPr sz="1000" spc="-10" dirty="0">
                          <a:solidFill>
                            <a:schemeClr val="tx1">
                              <a:lumMod val="75000"/>
                              <a:lumOff val="25000"/>
                            </a:schemeClr>
                          </a:solidFill>
                          <a:latin typeface="Calibri"/>
                          <a:cs typeface="Calibri"/>
                        </a:rPr>
                        <a:t>000</a:t>
                      </a:r>
                      <a:r>
                        <a:rPr sz="1000" spc="30" dirty="0">
                          <a:solidFill>
                            <a:schemeClr val="tx1">
                              <a:lumMod val="75000"/>
                              <a:lumOff val="25000"/>
                            </a:schemeClr>
                          </a:solidFill>
                          <a:latin typeface="Calibri"/>
                          <a:cs typeface="Calibri"/>
                        </a:rPr>
                        <a:t> </a:t>
                      </a:r>
                      <a:r>
                        <a:rPr sz="1000" spc="-10" dirty="0">
                          <a:solidFill>
                            <a:schemeClr val="tx1">
                              <a:lumMod val="75000"/>
                              <a:lumOff val="25000"/>
                            </a:schemeClr>
                          </a:solidFill>
                          <a:latin typeface="Calibri"/>
                          <a:cs typeface="Calibri"/>
                        </a:rPr>
                        <a:t>000</a:t>
                      </a:r>
                      <a:r>
                        <a:rPr sz="1000" spc="1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HUF</a:t>
                      </a:r>
                      <a:r>
                        <a:rPr lang="ru-RU" sz="1000" spc="-5" dirty="0">
                          <a:solidFill>
                            <a:schemeClr val="tx1">
                              <a:lumMod val="75000"/>
                              <a:lumOff val="25000"/>
                            </a:schemeClr>
                          </a:solidFill>
                          <a:latin typeface="Calibri"/>
                          <a:cs typeface="Calibri"/>
                        </a:rPr>
                        <a:t>/</a:t>
                      </a:r>
                      <a:r>
                        <a:rPr lang="en-US" sz="1000" spc="-5" dirty="0">
                          <a:solidFill>
                            <a:schemeClr val="tx1">
                              <a:lumMod val="75000"/>
                              <a:lumOff val="25000"/>
                            </a:schemeClr>
                          </a:solidFill>
                          <a:latin typeface="Calibri"/>
                          <a:cs typeface="Calibri"/>
                        </a:rPr>
                        <a:t>2 BGN/1 SGD   </a:t>
                      </a:r>
                      <a:r>
                        <a:rPr sz="1000" spc="-5" dirty="0">
                          <a:solidFill>
                            <a:schemeClr val="tx1">
                              <a:lumMod val="75000"/>
                              <a:lumOff val="25000"/>
                            </a:schemeClr>
                          </a:solidFill>
                          <a:latin typeface="Calibri"/>
                          <a:cs typeface="Calibri"/>
                        </a:rPr>
                        <a:t>	Other: ………………………………………………….</a:t>
                      </a:r>
                      <a:endParaRPr sz="1000" dirty="0">
                        <a:solidFill>
                          <a:schemeClr val="tx1">
                            <a:lumMod val="75000"/>
                            <a:lumOff val="25000"/>
                          </a:schemeClr>
                        </a:solidFill>
                        <a:latin typeface="Calibri"/>
                        <a:cs typeface="Calibri"/>
                      </a:endParaRPr>
                    </a:p>
                  </a:txBody>
                  <a:tcPr marL="0" marR="0" marT="571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tc>
                  <a:txBody>
                    <a:bodyPr/>
                    <a:lstStyle/>
                    <a:p>
                      <a:pPr>
                        <a:lnSpc>
                          <a:spcPct val="100000"/>
                        </a:lnSpc>
                      </a:pPr>
                      <a:endParaRPr sz="1000" dirty="0">
                        <a:latin typeface="Times New Roman"/>
                        <a:cs typeface="Times New Roman"/>
                      </a:endParaRPr>
                    </a:p>
                  </a:txBody>
                  <a:tcPr marL="0" marR="0" marT="0" marB="0">
                    <a:lnL w="6350">
                      <a:solidFill>
                        <a:srgbClr val="8EAADB"/>
                      </a:solidFill>
                      <a:prstDash val="solid"/>
                    </a:lnL>
                  </a:tcPr>
                </a:tc>
                <a:extLst>
                  <a:ext uri="{0D108BD9-81ED-4DB2-BD59-A6C34878D82A}">
                    <a16:rowId xmlns:a16="http://schemas.microsoft.com/office/drawing/2014/main" xmlns="" val="10007"/>
                  </a:ext>
                </a:extLst>
              </a:tr>
              <a:tr h="409905">
                <a:tc gridSpan="2">
                  <a:txBody>
                    <a:bodyPr/>
                    <a:lstStyle/>
                    <a:p>
                      <a:pPr>
                        <a:lnSpc>
                          <a:spcPct val="100000"/>
                        </a:lnSpc>
                        <a:spcBef>
                          <a:spcPts val="35"/>
                        </a:spcBef>
                      </a:pPr>
                      <a:endParaRPr sz="800" dirty="0">
                        <a:solidFill>
                          <a:schemeClr val="tx1">
                            <a:lumMod val="75000"/>
                            <a:lumOff val="25000"/>
                          </a:schemeClr>
                        </a:solidFill>
                        <a:latin typeface="Times New Roman"/>
                        <a:cs typeface="Times New Roman"/>
                      </a:endParaRPr>
                    </a:p>
                    <a:p>
                      <a:pPr marL="51435">
                        <a:lnSpc>
                          <a:spcPct val="100000"/>
                        </a:lnSpc>
                        <a:tabLst>
                          <a:tab pos="1380490" algn="l"/>
                          <a:tab pos="2466340" algn="l"/>
                        </a:tabLst>
                      </a:pPr>
                      <a:r>
                        <a:rPr sz="1000" b="1" spc="-5" dirty="0">
                          <a:solidFill>
                            <a:schemeClr val="tx1">
                              <a:lumMod val="75000"/>
                              <a:lumOff val="25000"/>
                            </a:schemeClr>
                          </a:solidFill>
                          <a:latin typeface="Calibri"/>
                          <a:cs typeface="Calibri"/>
                        </a:rPr>
                        <a:t>8. Mode</a:t>
                      </a:r>
                      <a:r>
                        <a:rPr sz="1000" b="1" spc="10" dirty="0">
                          <a:solidFill>
                            <a:schemeClr val="tx1">
                              <a:lumMod val="75000"/>
                              <a:lumOff val="25000"/>
                            </a:schemeClr>
                          </a:solidFill>
                          <a:latin typeface="Calibri"/>
                          <a:cs typeface="Calibri"/>
                        </a:rPr>
                        <a:t> </a:t>
                      </a:r>
                      <a:r>
                        <a:rPr sz="1000" b="1" dirty="0">
                          <a:solidFill>
                            <a:schemeClr val="tx1">
                              <a:lumMod val="75000"/>
                              <a:lumOff val="25000"/>
                            </a:schemeClr>
                          </a:solidFill>
                          <a:latin typeface="Calibri"/>
                          <a:cs typeface="Calibri"/>
                        </a:rPr>
                        <a:t>of</a:t>
                      </a:r>
                      <a:r>
                        <a:rPr sz="1000" b="1" spc="15"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payment:	</a:t>
                      </a:r>
                      <a:r>
                        <a:rPr sz="1000" spc="-5" dirty="0">
                          <a:solidFill>
                            <a:schemeClr val="tx1">
                              <a:lumMod val="75000"/>
                              <a:lumOff val="25000"/>
                            </a:schemeClr>
                          </a:solidFill>
                          <a:latin typeface="Calibri"/>
                          <a:cs typeface="Calibri"/>
                        </a:rPr>
                        <a:t>Bank</a:t>
                      </a:r>
                      <a:r>
                        <a:rPr sz="1000" spc="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transfer	In cash to the</a:t>
                      </a:r>
                      <a:r>
                        <a:rPr sz="1000" spc="1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Director</a:t>
                      </a:r>
                      <a:endParaRPr sz="1000" dirty="0">
                        <a:solidFill>
                          <a:schemeClr val="tx1">
                            <a:lumMod val="75000"/>
                            <a:lumOff val="25000"/>
                          </a:schemeClr>
                        </a:solidFill>
                        <a:latin typeface="Calibri"/>
                        <a:cs typeface="Calibri"/>
                      </a:endParaRPr>
                    </a:p>
                  </a:txBody>
                  <a:tcPr marL="0" marR="0" marT="444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tc>
                  <a:txBody>
                    <a:bodyPr/>
                    <a:lstStyle/>
                    <a:p>
                      <a:pPr>
                        <a:lnSpc>
                          <a:spcPct val="100000"/>
                        </a:lnSpc>
                      </a:pPr>
                      <a:endParaRPr sz="1000">
                        <a:latin typeface="Times New Roman"/>
                        <a:cs typeface="Times New Roman"/>
                      </a:endParaRPr>
                    </a:p>
                  </a:txBody>
                  <a:tcPr marL="0" marR="0" marT="0" marB="0">
                    <a:lnL w="6350">
                      <a:solidFill>
                        <a:srgbClr val="8EAADB"/>
                      </a:solidFill>
                      <a:prstDash val="solid"/>
                    </a:lnL>
                  </a:tcPr>
                </a:tc>
                <a:extLst>
                  <a:ext uri="{0D108BD9-81ED-4DB2-BD59-A6C34878D82A}">
                    <a16:rowId xmlns:a16="http://schemas.microsoft.com/office/drawing/2014/main" xmlns="" val="10008"/>
                  </a:ext>
                </a:extLst>
              </a:tr>
              <a:tr h="969291">
                <a:tc gridSpan="2">
                  <a:txBody>
                    <a:bodyPr/>
                    <a:lstStyle/>
                    <a:p>
                      <a:pPr marL="51435">
                        <a:lnSpc>
                          <a:spcPct val="100000"/>
                        </a:lnSpc>
                        <a:spcBef>
                          <a:spcPts val="380"/>
                        </a:spcBef>
                      </a:pPr>
                      <a:r>
                        <a:rPr sz="1000" b="1" spc="-5" dirty="0">
                          <a:solidFill>
                            <a:schemeClr val="tx1">
                              <a:lumMod val="75000"/>
                              <a:lumOff val="25000"/>
                            </a:schemeClr>
                          </a:solidFill>
                          <a:latin typeface="Calibri"/>
                          <a:cs typeface="Calibri"/>
                        </a:rPr>
                        <a:t>9. Owner(s) of the</a:t>
                      </a:r>
                      <a:r>
                        <a:rPr sz="1000" b="1"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Company:</a:t>
                      </a:r>
                      <a:endParaRPr sz="1000" dirty="0">
                        <a:solidFill>
                          <a:schemeClr val="tx1">
                            <a:lumMod val="75000"/>
                            <a:lumOff val="25000"/>
                          </a:schemeClr>
                        </a:solidFill>
                        <a:latin typeface="Calibri"/>
                        <a:cs typeface="Calibri"/>
                      </a:endParaRPr>
                    </a:p>
                    <a:p>
                      <a:pPr marL="160020">
                        <a:lnSpc>
                          <a:spcPct val="100000"/>
                        </a:lnSpc>
                        <a:spcBef>
                          <a:spcPts val="625"/>
                        </a:spcBef>
                        <a:tabLst>
                          <a:tab pos="3199130" algn="l"/>
                        </a:tabLst>
                      </a:pPr>
                      <a:r>
                        <a:rPr sz="1000" spc="-5" dirty="0">
                          <a:solidFill>
                            <a:schemeClr val="tx1">
                              <a:lumMod val="75000"/>
                              <a:lumOff val="25000"/>
                            </a:schemeClr>
                          </a:solidFill>
                          <a:latin typeface="Calibri"/>
                          <a:cs typeface="Calibri"/>
                        </a:rPr>
                        <a:t>………………………………………………………………………………..	………………………………………………………………………………..</a:t>
                      </a:r>
                      <a:endParaRPr sz="1000" dirty="0">
                        <a:solidFill>
                          <a:schemeClr val="tx1">
                            <a:lumMod val="75000"/>
                            <a:lumOff val="25000"/>
                          </a:schemeClr>
                        </a:solidFill>
                        <a:latin typeface="Calibri"/>
                        <a:cs typeface="Calibri"/>
                      </a:endParaRPr>
                    </a:p>
                    <a:p>
                      <a:pPr>
                        <a:lnSpc>
                          <a:spcPct val="100000"/>
                        </a:lnSpc>
                        <a:spcBef>
                          <a:spcPts val="40"/>
                        </a:spcBef>
                      </a:pPr>
                      <a:endParaRPr sz="1050" dirty="0">
                        <a:solidFill>
                          <a:schemeClr val="tx1">
                            <a:lumMod val="75000"/>
                            <a:lumOff val="25000"/>
                          </a:schemeClr>
                        </a:solidFill>
                        <a:latin typeface="Times New Roman"/>
                        <a:cs typeface="Times New Roman"/>
                      </a:endParaRPr>
                    </a:p>
                    <a:p>
                      <a:pPr marL="160020">
                        <a:lnSpc>
                          <a:spcPct val="100000"/>
                        </a:lnSpc>
                        <a:tabLst>
                          <a:tab pos="3199130" algn="l"/>
                        </a:tabLst>
                      </a:pPr>
                      <a:r>
                        <a:rPr sz="1000" spc="-5" dirty="0">
                          <a:solidFill>
                            <a:schemeClr val="tx1">
                              <a:lumMod val="75000"/>
                              <a:lumOff val="25000"/>
                            </a:schemeClr>
                          </a:solidFill>
                          <a:latin typeface="Calibri"/>
                          <a:cs typeface="Calibri"/>
                        </a:rPr>
                        <a:t>………………………………………………………………………………..	</a:t>
                      </a:r>
                      <a:r>
                        <a:rPr lang="en-US" sz="1000" b="1" i="1" spc="-5" dirty="0">
                          <a:solidFill>
                            <a:srgbClr val="FF0000"/>
                          </a:solidFill>
                          <a:latin typeface="+mn-lt"/>
                          <a:cs typeface="Calibri"/>
                        </a:rPr>
                        <a:t>Attention! </a:t>
                      </a:r>
                      <a:r>
                        <a:rPr lang="en-US" sz="1000" spc="-5" dirty="0">
                          <a:solidFill>
                            <a:srgbClr val="FF0000"/>
                          </a:solidFill>
                          <a:latin typeface="Calibri"/>
                          <a:cs typeface="Calibri"/>
                        </a:rPr>
                        <a:t>Passports, utility bills, tax ID number for everyone </a:t>
                      </a:r>
                      <a:endParaRPr sz="1000" dirty="0">
                        <a:solidFill>
                          <a:srgbClr val="FF0000"/>
                        </a:solidFill>
                        <a:latin typeface="Calibri"/>
                        <a:cs typeface="Calibri"/>
                      </a:endParaRPr>
                    </a:p>
                  </a:txBody>
                  <a:tcPr marL="0" marR="0" marT="4826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tc>
                  <a:txBody>
                    <a:bodyPr/>
                    <a:lstStyle/>
                    <a:p>
                      <a:pPr>
                        <a:lnSpc>
                          <a:spcPct val="100000"/>
                        </a:lnSpc>
                      </a:pPr>
                      <a:endParaRPr sz="1000">
                        <a:latin typeface="Times New Roman"/>
                        <a:cs typeface="Times New Roman"/>
                      </a:endParaRPr>
                    </a:p>
                  </a:txBody>
                  <a:tcPr marL="0" marR="0" marT="0" marB="0">
                    <a:lnL w="6350">
                      <a:solidFill>
                        <a:srgbClr val="8EAADB"/>
                      </a:solidFill>
                      <a:prstDash val="solid"/>
                    </a:lnL>
                  </a:tcPr>
                </a:tc>
                <a:extLst>
                  <a:ext uri="{0D108BD9-81ED-4DB2-BD59-A6C34878D82A}">
                    <a16:rowId xmlns:a16="http://schemas.microsoft.com/office/drawing/2014/main" xmlns="" val="10009"/>
                  </a:ext>
                </a:extLst>
              </a:tr>
              <a:tr h="842618">
                <a:tc gridSpan="2">
                  <a:txBody>
                    <a:bodyPr/>
                    <a:lstStyle/>
                    <a:p>
                      <a:pPr marL="51435">
                        <a:lnSpc>
                          <a:spcPct val="100000"/>
                        </a:lnSpc>
                        <a:spcBef>
                          <a:spcPts val="390"/>
                        </a:spcBef>
                      </a:pPr>
                      <a:r>
                        <a:rPr sz="1000" b="1" spc="-5" dirty="0">
                          <a:solidFill>
                            <a:schemeClr val="tx1">
                              <a:lumMod val="75000"/>
                              <a:lumOff val="25000"/>
                            </a:schemeClr>
                          </a:solidFill>
                          <a:latin typeface="Calibri"/>
                          <a:cs typeface="Calibri"/>
                        </a:rPr>
                        <a:t>10. Profits shall </a:t>
                      </a:r>
                      <a:r>
                        <a:rPr sz="1000" b="1" dirty="0">
                          <a:solidFill>
                            <a:schemeClr val="tx1">
                              <a:lumMod val="75000"/>
                              <a:lumOff val="25000"/>
                            </a:schemeClr>
                          </a:solidFill>
                          <a:latin typeface="Calibri"/>
                          <a:cs typeface="Calibri"/>
                        </a:rPr>
                        <a:t>be </a:t>
                      </a:r>
                      <a:r>
                        <a:rPr sz="1000" b="1" spc="-5" dirty="0">
                          <a:solidFill>
                            <a:schemeClr val="tx1">
                              <a:lumMod val="75000"/>
                              <a:lumOff val="25000"/>
                            </a:schemeClr>
                          </a:solidFill>
                          <a:latin typeface="Calibri"/>
                          <a:cs typeface="Calibri"/>
                        </a:rPr>
                        <a:t>distributed to members consistent with the percentage of their contributions to the</a:t>
                      </a:r>
                      <a:r>
                        <a:rPr sz="1000" b="1" spc="90"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capital</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a:lnSpc>
                          <a:spcPct val="100000"/>
                        </a:lnSpc>
                        <a:spcBef>
                          <a:spcPts val="25"/>
                        </a:spcBef>
                      </a:pPr>
                      <a:endParaRPr sz="800" dirty="0">
                        <a:solidFill>
                          <a:schemeClr val="tx1">
                            <a:lumMod val="75000"/>
                            <a:lumOff val="25000"/>
                          </a:schemeClr>
                        </a:solidFill>
                        <a:latin typeface="Times New Roman"/>
                        <a:cs typeface="Times New Roman"/>
                      </a:endParaRPr>
                    </a:p>
                    <a:p>
                      <a:pPr marL="393065">
                        <a:lnSpc>
                          <a:spcPct val="100000"/>
                        </a:lnSpc>
                        <a:spcBef>
                          <a:spcPts val="5"/>
                        </a:spcBef>
                        <a:tabLst>
                          <a:tab pos="1275715" algn="l"/>
                        </a:tabLst>
                      </a:pPr>
                      <a:r>
                        <a:rPr sz="1000" spc="-5" dirty="0">
                          <a:solidFill>
                            <a:schemeClr val="tx1">
                              <a:lumMod val="75000"/>
                              <a:lumOff val="25000"/>
                            </a:schemeClr>
                          </a:solidFill>
                          <a:latin typeface="Calibri"/>
                          <a:cs typeface="Calibri"/>
                        </a:rPr>
                        <a:t>Yes	</a:t>
                      </a:r>
                      <a:r>
                        <a:rPr sz="1000" dirty="0">
                          <a:solidFill>
                            <a:schemeClr val="tx1">
                              <a:lumMod val="75000"/>
                              <a:lumOff val="25000"/>
                            </a:schemeClr>
                          </a:solidFill>
                          <a:latin typeface="Calibri"/>
                          <a:cs typeface="Calibri"/>
                        </a:rPr>
                        <a:t>No</a:t>
                      </a:r>
                    </a:p>
                    <a:p>
                      <a:pPr>
                        <a:lnSpc>
                          <a:spcPct val="100000"/>
                        </a:lnSpc>
                        <a:spcBef>
                          <a:spcPts val="50"/>
                        </a:spcBef>
                      </a:pPr>
                      <a:endParaRPr sz="800" dirty="0">
                        <a:solidFill>
                          <a:schemeClr val="tx1">
                            <a:lumMod val="75000"/>
                            <a:lumOff val="25000"/>
                          </a:schemeClr>
                        </a:solidFill>
                        <a:latin typeface="Times New Roman"/>
                        <a:cs typeface="Times New Roman"/>
                      </a:endParaRPr>
                    </a:p>
                    <a:p>
                      <a:pPr marL="231140">
                        <a:lnSpc>
                          <a:spcPct val="100000"/>
                        </a:lnSpc>
                      </a:pPr>
                      <a:r>
                        <a:rPr sz="1000" spc="-5" dirty="0">
                          <a:solidFill>
                            <a:schemeClr val="tx1">
                              <a:lumMod val="75000"/>
                              <a:lumOff val="25000"/>
                            </a:schemeClr>
                          </a:solidFill>
                          <a:latin typeface="Calibri"/>
                          <a:cs typeface="Calibri"/>
                        </a:rPr>
                        <a:t>Notes:</a:t>
                      </a:r>
                      <a:r>
                        <a:rPr sz="1000" spc="1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4953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tc>
                  <a:txBody>
                    <a:bodyPr/>
                    <a:lstStyle/>
                    <a:p>
                      <a:pPr>
                        <a:lnSpc>
                          <a:spcPct val="100000"/>
                        </a:lnSpc>
                      </a:pPr>
                      <a:endParaRPr sz="1000" dirty="0">
                        <a:latin typeface="Times New Roman"/>
                        <a:cs typeface="Times New Roman"/>
                      </a:endParaRPr>
                    </a:p>
                  </a:txBody>
                  <a:tcPr marL="0" marR="0" marT="0" marB="0">
                    <a:lnL w="6350">
                      <a:solidFill>
                        <a:srgbClr val="8EAADB"/>
                      </a:solidFill>
                      <a:prstDash val="solid"/>
                    </a:lnL>
                  </a:tcPr>
                </a:tc>
                <a:extLst>
                  <a:ext uri="{0D108BD9-81ED-4DB2-BD59-A6C34878D82A}">
                    <a16:rowId xmlns:a16="http://schemas.microsoft.com/office/drawing/2014/main" xmlns="" val="10010"/>
                  </a:ext>
                </a:extLst>
              </a:tr>
            </a:tbl>
          </a:graphicData>
        </a:graphic>
      </p:graphicFrame>
    </p:spTree>
    <p:extLst>
      <p:ext uri="{BB962C8B-B14F-4D97-AF65-F5344CB8AC3E}">
        <p14:creationId xmlns:p14="http://schemas.microsoft.com/office/powerpoint/2010/main" val="2486371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228600" y="1261872"/>
            <a:ext cx="6324600" cy="22433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9" name="Прямоугольник 8"/>
          <p:cNvSpPr/>
          <p:nvPr/>
        </p:nvSpPr>
        <p:spPr>
          <a:xfrm>
            <a:off x="419354" y="213360"/>
            <a:ext cx="2323846" cy="838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6" name="Прямоугольник 15"/>
          <p:cNvSpPr/>
          <p:nvPr/>
        </p:nvSpPr>
        <p:spPr>
          <a:xfrm>
            <a:off x="304800" y="9067800"/>
            <a:ext cx="7162800" cy="76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3" name="object 2"/>
          <p:cNvSpPr txBox="1">
            <a:spLocks/>
          </p:cNvSpPr>
          <p:nvPr/>
        </p:nvSpPr>
        <p:spPr>
          <a:xfrm>
            <a:off x="3886200" y="2383536"/>
            <a:ext cx="7519597" cy="289823"/>
          </a:xfrm>
          <a:prstGeom prst="rect">
            <a:avLst/>
          </a:prstGeom>
        </p:spPr>
        <p:txBody>
          <a:bodyPr vert="horz" wrap="square" lIns="0" tIns="12700" rIns="0" bIns="0" rtlCol="0">
            <a:spAutoFit/>
          </a:bodyPr>
          <a:lstStyle>
            <a:lvl1pPr>
              <a:defRPr sz="2400" b="1" i="0">
                <a:solidFill>
                  <a:schemeClr val="bg1"/>
                </a:solidFill>
                <a:latin typeface="Verdana"/>
                <a:ea typeface="+mj-ea"/>
                <a:cs typeface="Verdana"/>
              </a:defRPr>
            </a:lvl1pPr>
          </a:lstStyle>
          <a:p>
            <a:pPr marL="114300">
              <a:spcBef>
                <a:spcPts val="100"/>
              </a:spcBef>
            </a:pPr>
            <a:r>
              <a:rPr lang="en-US" sz="1800" kern="0" spc="-5" dirty="0">
                <a:latin typeface="+mj-lt"/>
              </a:rPr>
              <a:t>Hungarian KFT</a:t>
            </a:r>
            <a:r>
              <a:rPr lang="ru-RU" sz="1800" kern="0" spc="-5" dirty="0">
                <a:latin typeface="+mj-lt"/>
              </a:rPr>
              <a:t> </a:t>
            </a:r>
            <a:r>
              <a:rPr lang="en-US" sz="1800" kern="0" spc="-5" dirty="0">
                <a:latin typeface="+mj-lt"/>
              </a:rPr>
              <a:t>incorporation 2020</a:t>
            </a:r>
            <a:endParaRPr lang="en-US" sz="1800" b="0" kern="0" spc="-5" dirty="0">
              <a:latin typeface="+mj-lt"/>
            </a:endParaRPr>
          </a:p>
        </p:txBody>
      </p:sp>
      <p:graphicFrame>
        <p:nvGraphicFramePr>
          <p:cNvPr id="15" name="object 14">
            <a:extLst>
              <a:ext uri="{FF2B5EF4-FFF2-40B4-BE49-F238E27FC236}">
                <a16:creationId xmlns:a16="http://schemas.microsoft.com/office/drawing/2014/main" xmlns="" id="{691C486B-06FC-4540-907C-531E23C26E16}"/>
              </a:ext>
            </a:extLst>
          </p:cNvPr>
          <p:cNvGraphicFramePr>
            <a:graphicFrameLocks noGrp="1"/>
          </p:cNvGraphicFramePr>
          <p:nvPr>
            <p:extLst>
              <p:ext uri="{D42A27DB-BD31-4B8C-83A1-F6EECF244321}">
                <p14:modId xmlns:p14="http://schemas.microsoft.com/office/powerpoint/2010/main" val="1750806212"/>
              </p:ext>
            </p:extLst>
          </p:nvPr>
        </p:nvGraphicFramePr>
        <p:xfrm>
          <a:off x="419354" y="304800"/>
          <a:ext cx="7075932" cy="7802235"/>
        </p:xfrm>
        <a:graphic>
          <a:graphicData uri="http://schemas.openxmlformats.org/drawingml/2006/table">
            <a:tbl>
              <a:tblPr firstRow="1" bandRow="1">
                <a:tableStyleId>{2D5ABB26-0587-4C30-8999-92F81FD0307C}</a:tableStyleId>
              </a:tblPr>
              <a:tblGrid>
                <a:gridCol w="3572105">
                  <a:extLst>
                    <a:ext uri="{9D8B030D-6E8A-4147-A177-3AD203B41FA5}">
                      <a16:colId xmlns:a16="http://schemas.microsoft.com/office/drawing/2014/main" xmlns="" val="20000"/>
                    </a:ext>
                  </a:extLst>
                </a:gridCol>
                <a:gridCol w="3503827">
                  <a:extLst>
                    <a:ext uri="{9D8B030D-6E8A-4147-A177-3AD203B41FA5}">
                      <a16:colId xmlns:a16="http://schemas.microsoft.com/office/drawing/2014/main" xmlns="" val="20001"/>
                    </a:ext>
                  </a:extLst>
                </a:gridCol>
              </a:tblGrid>
              <a:tr h="1059433">
                <a:tc gridSpan="2">
                  <a:txBody>
                    <a:bodyPr/>
                    <a:lstStyle/>
                    <a:p>
                      <a:pPr marL="51435">
                        <a:lnSpc>
                          <a:spcPct val="100000"/>
                        </a:lnSpc>
                        <a:spcBef>
                          <a:spcPts val="390"/>
                        </a:spcBef>
                      </a:pPr>
                      <a:r>
                        <a:rPr sz="1000" b="1" spc="-5" dirty="0">
                          <a:solidFill>
                            <a:schemeClr val="tx1">
                              <a:lumMod val="75000"/>
                              <a:lumOff val="25000"/>
                            </a:schemeClr>
                          </a:solidFill>
                          <a:latin typeface="Calibri"/>
                          <a:cs typeface="Calibri"/>
                        </a:rPr>
                        <a:t>11. Director(s) of the</a:t>
                      </a:r>
                      <a:r>
                        <a:rPr sz="1000" b="1" spc="5" dirty="0">
                          <a:solidFill>
                            <a:schemeClr val="tx1">
                              <a:lumMod val="75000"/>
                              <a:lumOff val="25000"/>
                            </a:schemeClr>
                          </a:solidFill>
                          <a:latin typeface="Calibri"/>
                          <a:cs typeface="Calibri"/>
                        </a:rPr>
                        <a:t> </a:t>
                      </a:r>
                      <a:r>
                        <a:rPr sz="1000" b="1" spc="-10" dirty="0">
                          <a:solidFill>
                            <a:schemeClr val="tx1">
                              <a:lumMod val="75000"/>
                              <a:lumOff val="25000"/>
                            </a:schemeClr>
                          </a:solidFill>
                          <a:latin typeface="Calibri"/>
                          <a:cs typeface="Calibri"/>
                        </a:rPr>
                        <a:t>Company:</a:t>
                      </a:r>
                      <a:endParaRPr sz="1000" dirty="0">
                        <a:solidFill>
                          <a:schemeClr val="tx1">
                            <a:lumMod val="75000"/>
                            <a:lumOff val="25000"/>
                          </a:schemeClr>
                        </a:solidFill>
                        <a:latin typeface="Calibri"/>
                        <a:cs typeface="Calibri"/>
                      </a:endParaRPr>
                    </a:p>
                    <a:p>
                      <a:pPr marL="160020">
                        <a:lnSpc>
                          <a:spcPct val="100000"/>
                        </a:lnSpc>
                        <a:spcBef>
                          <a:spcPts val="625"/>
                        </a:spcBef>
                        <a:tabLst>
                          <a:tab pos="3199130" algn="l"/>
                        </a:tabLst>
                      </a:pPr>
                      <a:r>
                        <a:rPr sz="1000" spc="-5" dirty="0">
                          <a:solidFill>
                            <a:schemeClr val="tx1">
                              <a:lumMod val="75000"/>
                              <a:lumOff val="25000"/>
                            </a:schemeClr>
                          </a:solidFill>
                          <a:latin typeface="Calibri"/>
                          <a:cs typeface="Calibri"/>
                        </a:rPr>
                        <a:t>………………………………………………………………………………..	………………………………………………………………………………..</a:t>
                      </a:r>
                      <a:endParaRPr sz="1000" dirty="0">
                        <a:solidFill>
                          <a:schemeClr val="tx1">
                            <a:lumMod val="75000"/>
                            <a:lumOff val="25000"/>
                          </a:schemeClr>
                        </a:solidFill>
                        <a:latin typeface="Calibri"/>
                        <a:cs typeface="Calibri"/>
                      </a:endParaRPr>
                    </a:p>
                    <a:p>
                      <a:pPr>
                        <a:lnSpc>
                          <a:spcPct val="100000"/>
                        </a:lnSpc>
                        <a:spcBef>
                          <a:spcPts val="30"/>
                        </a:spcBef>
                      </a:pPr>
                      <a:endParaRPr sz="1050" dirty="0">
                        <a:solidFill>
                          <a:schemeClr val="tx1">
                            <a:lumMod val="75000"/>
                            <a:lumOff val="25000"/>
                          </a:schemeClr>
                        </a:solidFill>
                        <a:latin typeface="Times New Roman"/>
                        <a:cs typeface="Times New Roman"/>
                      </a:endParaRPr>
                    </a:p>
                    <a:p>
                      <a:pPr marL="160020">
                        <a:lnSpc>
                          <a:spcPct val="100000"/>
                        </a:lnSpc>
                        <a:tabLst>
                          <a:tab pos="3199130" algn="l"/>
                        </a:tabLst>
                      </a:pPr>
                      <a:r>
                        <a:rPr sz="1000" spc="-5" dirty="0">
                          <a:solidFill>
                            <a:schemeClr val="tx1">
                              <a:lumMod val="75000"/>
                              <a:lumOff val="25000"/>
                            </a:schemeClr>
                          </a:solidFill>
                          <a:latin typeface="Calibri"/>
                          <a:cs typeface="Calibri"/>
                        </a:rPr>
                        <a:t>………………………………………………………………………………..	</a:t>
                      </a:r>
                      <a:r>
                        <a:rPr lang="en-US" sz="1000" b="1" i="1" spc="-5" dirty="0">
                          <a:solidFill>
                            <a:srgbClr val="FF0000"/>
                          </a:solidFill>
                          <a:latin typeface="+mn-lt"/>
                          <a:cs typeface="Calibri"/>
                        </a:rPr>
                        <a:t>Attention! </a:t>
                      </a:r>
                      <a:r>
                        <a:rPr lang="en-US" sz="1000" spc="-5" dirty="0">
                          <a:solidFill>
                            <a:srgbClr val="FF0000"/>
                          </a:solidFill>
                          <a:latin typeface="+mn-lt"/>
                          <a:cs typeface="Calibri"/>
                        </a:rPr>
                        <a:t>Passports, utility bills, tax ID number for everyone </a:t>
                      </a:r>
                      <a:endParaRPr sz="1000" dirty="0">
                        <a:solidFill>
                          <a:schemeClr val="tx1">
                            <a:lumMod val="75000"/>
                            <a:lumOff val="25000"/>
                          </a:schemeClr>
                        </a:solidFill>
                        <a:latin typeface="Calibri"/>
                        <a:cs typeface="Calibri"/>
                      </a:endParaRPr>
                    </a:p>
                  </a:txBody>
                  <a:tcPr marL="0" marR="0" marT="4953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00"/>
                  </a:ext>
                </a:extLst>
              </a:tr>
              <a:tr h="411479">
                <a:tc gridSpan="2">
                  <a:txBody>
                    <a:bodyPr/>
                    <a:lstStyle/>
                    <a:p>
                      <a:pPr>
                        <a:lnSpc>
                          <a:spcPct val="100000"/>
                        </a:lnSpc>
                        <a:spcBef>
                          <a:spcPts val="45"/>
                        </a:spcBef>
                      </a:pPr>
                      <a:endParaRPr sz="800" dirty="0">
                        <a:solidFill>
                          <a:schemeClr val="tx1">
                            <a:lumMod val="75000"/>
                            <a:lumOff val="25000"/>
                          </a:schemeClr>
                        </a:solidFill>
                        <a:latin typeface="Times New Roman"/>
                        <a:cs typeface="Times New Roman"/>
                      </a:endParaRPr>
                    </a:p>
                    <a:p>
                      <a:pPr marL="51435">
                        <a:lnSpc>
                          <a:spcPct val="100000"/>
                        </a:lnSpc>
                        <a:tabLst>
                          <a:tab pos="2456815" algn="l"/>
                          <a:tab pos="4065270" algn="l"/>
                        </a:tabLst>
                      </a:pPr>
                      <a:r>
                        <a:rPr sz="1000" b="1" spc="-5" dirty="0">
                          <a:solidFill>
                            <a:schemeClr val="tx1">
                              <a:lumMod val="75000"/>
                              <a:lumOff val="25000"/>
                            </a:schemeClr>
                          </a:solidFill>
                          <a:latin typeface="Calibri"/>
                          <a:cs typeface="Calibri"/>
                        </a:rPr>
                        <a:t>The managing director is</a:t>
                      </a:r>
                      <a:r>
                        <a:rPr sz="1000" b="1" spc="50"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appointed</a:t>
                      </a:r>
                      <a:r>
                        <a:rPr sz="1000" b="1" spc="10"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on:	</a:t>
                      </a:r>
                      <a:r>
                        <a:rPr sz="1000" spc="-5" dirty="0">
                          <a:solidFill>
                            <a:schemeClr val="tx1">
                              <a:lumMod val="75000"/>
                              <a:lumOff val="25000"/>
                            </a:schemeClr>
                          </a:solidFill>
                          <a:latin typeface="Calibri"/>
                          <a:cs typeface="Calibri"/>
                        </a:rPr>
                        <a:t>Contractual</a:t>
                      </a:r>
                      <a:r>
                        <a:rPr sz="1000" spc="2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relationship	As </a:t>
                      </a:r>
                      <a:r>
                        <a:rPr sz="1000" dirty="0">
                          <a:solidFill>
                            <a:schemeClr val="tx1">
                              <a:lumMod val="75000"/>
                              <a:lumOff val="25000"/>
                            </a:schemeClr>
                          </a:solidFill>
                          <a:latin typeface="Calibri"/>
                          <a:cs typeface="Calibri"/>
                        </a:rPr>
                        <a:t>an</a:t>
                      </a:r>
                      <a:r>
                        <a:rPr sz="1000" spc="-1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employee</a:t>
                      </a:r>
                      <a:endParaRPr sz="1000" dirty="0">
                        <a:solidFill>
                          <a:schemeClr val="tx1">
                            <a:lumMod val="75000"/>
                            <a:lumOff val="25000"/>
                          </a:schemeClr>
                        </a:solidFill>
                        <a:latin typeface="Calibri"/>
                        <a:cs typeface="Calibri"/>
                      </a:endParaRPr>
                    </a:p>
                  </a:txBody>
                  <a:tcPr marL="0" marR="0" marT="571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01"/>
                  </a:ext>
                </a:extLst>
              </a:tr>
              <a:tr h="591311">
                <a:tc gridSpan="2">
                  <a:txBody>
                    <a:bodyPr/>
                    <a:lstStyle/>
                    <a:p>
                      <a:pPr marL="51435">
                        <a:lnSpc>
                          <a:spcPct val="100000"/>
                        </a:lnSpc>
                        <a:spcBef>
                          <a:spcPts val="705"/>
                        </a:spcBef>
                        <a:tabLst>
                          <a:tab pos="1202055" algn="l"/>
                          <a:tab pos="2068195" algn="l"/>
                        </a:tabLst>
                      </a:pPr>
                      <a:r>
                        <a:rPr sz="1000" b="1" spc="-5" dirty="0">
                          <a:solidFill>
                            <a:schemeClr val="tx1">
                              <a:lumMod val="75000"/>
                              <a:lumOff val="25000"/>
                            </a:schemeClr>
                          </a:solidFill>
                          <a:latin typeface="Calibri"/>
                          <a:cs typeface="Calibri"/>
                        </a:rPr>
                        <a:t>Signature</a:t>
                      </a:r>
                      <a:r>
                        <a:rPr sz="1000" b="1" spc="5"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right:	</a:t>
                      </a:r>
                      <a:r>
                        <a:rPr sz="1000" spc="-5" dirty="0">
                          <a:solidFill>
                            <a:schemeClr val="tx1">
                              <a:lumMod val="75000"/>
                              <a:lumOff val="25000"/>
                            </a:schemeClr>
                          </a:solidFill>
                          <a:latin typeface="Calibri"/>
                          <a:cs typeface="Calibri"/>
                        </a:rPr>
                        <a:t>Individual	Joint</a:t>
                      </a:r>
                      <a:endParaRPr sz="1000" dirty="0">
                        <a:solidFill>
                          <a:schemeClr val="tx1">
                            <a:lumMod val="75000"/>
                            <a:lumOff val="25000"/>
                          </a:schemeClr>
                        </a:solidFill>
                        <a:latin typeface="Calibri"/>
                        <a:cs typeface="Calibri"/>
                      </a:endParaRPr>
                    </a:p>
                    <a:p>
                      <a:pPr>
                        <a:lnSpc>
                          <a:spcPct val="100000"/>
                        </a:lnSpc>
                        <a:spcBef>
                          <a:spcPts val="50"/>
                        </a:spcBef>
                      </a:pPr>
                      <a:endParaRPr sz="800" dirty="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If joint, please specify:</a:t>
                      </a:r>
                      <a:r>
                        <a:rPr sz="1000" spc="6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8953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02"/>
                  </a:ext>
                </a:extLst>
              </a:tr>
              <a:tr h="483108">
                <a:tc>
                  <a:txBody>
                    <a:bodyPr/>
                    <a:lstStyle/>
                    <a:p>
                      <a:pPr marL="254000" marR="283845" indent="-203200">
                        <a:lnSpc>
                          <a:spcPct val="102000"/>
                        </a:lnSpc>
                        <a:spcBef>
                          <a:spcPts val="605"/>
                        </a:spcBef>
                      </a:pPr>
                      <a:r>
                        <a:rPr sz="1000" b="1" spc="-5" dirty="0">
                          <a:solidFill>
                            <a:schemeClr val="tx1">
                              <a:lumMod val="75000"/>
                              <a:lumOff val="25000"/>
                            </a:schemeClr>
                          </a:solidFill>
                          <a:latin typeface="Calibri"/>
                          <a:cs typeface="Calibri"/>
                        </a:rPr>
                        <a:t>12. Delivery agent </a:t>
                      </a:r>
                      <a:r>
                        <a:rPr sz="1000" spc="-5" dirty="0">
                          <a:solidFill>
                            <a:schemeClr val="tx1">
                              <a:lumMod val="75000"/>
                              <a:lumOff val="25000"/>
                            </a:schemeClr>
                          </a:solidFill>
                          <a:latin typeface="Calibri"/>
                          <a:cs typeface="Calibri"/>
                        </a:rPr>
                        <a:t>(A trustee, resident in Hungary to receive  official letters. Required </a:t>
                      </a:r>
                      <a:r>
                        <a:rPr sz="1000" spc="5" dirty="0">
                          <a:solidFill>
                            <a:schemeClr val="tx1">
                              <a:lumMod val="75000"/>
                              <a:lumOff val="25000"/>
                            </a:schemeClr>
                          </a:solidFill>
                          <a:latin typeface="Calibri"/>
                          <a:cs typeface="Calibri"/>
                        </a:rPr>
                        <a:t>by</a:t>
                      </a:r>
                      <a:r>
                        <a:rPr sz="1000" spc="1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law.)</a:t>
                      </a:r>
                      <a:endParaRPr sz="1000" dirty="0">
                        <a:solidFill>
                          <a:schemeClr val="tx1">
                            <a:lumMod val="75000"/>
                            <a:lumOff val="25000"/>
                          </a:schemeClr>
                        </a:solidFill>
                        <a:latin typeface="Calibri"/>
                        <a:cs typeface="Calibri"/>
                      </a:endParaRPr>
                    </a:p>
                  </a:txBody>
                  <a:tcPr marL="0" marR="0" marT="7683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a:txBody>
                    <a:bodyPr/>
                    <a:lstStyle/>
                    <a:p>
                      <a:pPr>
                        <a:lnSpc>
                          <a:spcPct val="100000"/>
                        </a:lnSpc>
                        <a:spcBef>
                          <a:spcPts val="35"/>
                        </a:spcBef>
                      </a:pPr>
                      <a:endParaRPr sz="1050" dirty="0">
                        <a:solidFill>
                          <a:schemeClr val="tx1">
                            <a:lumMod val="75000"/>
                            <a:lumOff val="25000"/>
                          </a:schemeClr>
                        </a:solidFill>
                        <a:latin typeface="Times New Roman"/>
                        <a:cs typeface="Times New Roman"/>
                      </a:endParaRPr>
                    </a:p>
                    <a:p>
                      <a:pPr marL="85090">
                        <a:lnSpc>
                          <a:spcPct val="100000"/>
                        </a:lnSpc>
                      </a:pPr>
                      <a:r>
                        <a:rPr sz="1000" spc="-5" dirty="0">
                          <a:solidFill>
                            <a:schemeClr val="tx1">
                              <a:lumMod val="75000"/>
                              <a:lumOff val="25000"/>
                            </a:schemeClr>
                          </a:solidFill>
                          <a:latin typeface="Calibri"/>
                          <a:cs typeface="Calibri"/>
                        </a:rPr>
                        <a:t>Name:</a:t>
                      </a:r>
                      <a:r>
                        <a:rPr sz="1000" spc="4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444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extLst>
                  <a:ext uri="{0D108BD9-81ED-4DB2-BD59-A6C34878D82A}">
                    <a16:rowId xmlns:a16="http://schemas.microsoft.com/office/drawing/2014/main" xmlns="" val="10003"/>
                  </a:ext>
                </a:extLst>
              </a:tr>
              <a:tr h="330708">
                <a:tc gridSpan="2">
                  <a:txBody>
                    <a:bodyPr/>
                    <a:lstStyle/>
                    <a:p>
                      <a:pPr marL="51435">
                        <a:lnSpc>
                          <a:spcPct val="100000"/>
                        </a:lnSpc>
                        <a:spcBef>
                          <a:spcPts val="535"/>
                        </a:spcBef>
                      </a:pPr>
                      <a:r>
                        <a:rPr sz="1000" spc="-5" dirty="0">
                          <a:solidFill>
                            <a:schemeClr val="tx1">
                              <a:lumMod val="75000"/>
                              <a:lumOff val="25000"/>
                            </a:schemeClr>
                          </a:solidFill>
                          <a:latin typeface="Calibri"/>
                          <a:cs typeface="Calibri"/>
                        </a:rPr>
                        <a:t>Residential Address:</a:t>
                      </a:r>
                      <a:endParaRPr sz="1000" dirty="0">
                        <a:solidFill>
                          <a:schemeClr val="tx1">
                            <a:lumMod val="75000"/>
                            <a:lumOff val="25000"/>
                          </a:schemeClr>
                        </a:solidFill>
                        <a:latin typeface="Calibri"/>
                        <a:cs typeface="Calibri"/>
                      </a:endParaRPr>
                    </a:p>
                  </a:txBody>
                  <a:tcPr marL="0" marR="0" marT="6794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04"/>
                  </a:ext>
                </a:extLst>
              </a:tr>
              <a:tr h="591692">
                <a:tc>
                  <a:txBody>
                    <a:bodyPr/>
                    <a:lstStyle/>
                    <a:p>
                      <a:pPr marL="51435">
                        <a:lnSpc>
                          <a:spcPct val="100000"/>
                        </a:lnSpc>
                        <a:spcBef>
                          <a:spcPts val="535"/>
                        </a:spcBef>
                      </a:pPr>
                      <a:r>
                        <a:rPr sz="1000" spc="-10" dirty="0">
                          <a:solidFill>
                            <a:schemeClr val="tx1">
                              <a:lumMod val="75000"/>
                              <a:lumOff val="25000"/>
                            </a:schemeClr>
                          </a:solidFill>
                          <a:latin typeface="Calibri"/>
                          <a:cs typeface="Calibri"/>
                        </a:rPr>
                        <a:t>Street, </a:t>
                      </a:r>
                      <a:r>
                        <a:rPr sz="1000" spc="-5" dirty="0">
                          <a:solidFill>
                            <a:schemeClr val="tx1">
                              <a:lumMod val="75000"/>
                              <a:lumOff val="25000"/>
                            </a:schemeClr>
                          </a:solidFill>
                          <a:latin typeface="Calibri"/>
                          <a:cs typeface="Calibri"/>
                        </a:rPr>
                        <a:t>Number, Apt.:</a:t>
                      </a:r>
                      <a:r>
                        <a:rPr sz="1000" spc="6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marL="51435">
                        <a:lnSpc>
                          <a:spcPct val="100000"/>
                        </a:lnSpc>
                        <a:spcBef>
                          <a:spcPts val="625"/>
                        </a:spcBef>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6794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a:txBody>
                    <a:bodyPr/>
                    <a:lstStyle/>
                    <a:p>
                      <a:pPr marL="60960">
                        <a:lnSpc>
                          <a:spcPct val="100000"/>
                        </a:lnSpc>
                        <a:spcBef>
                          <a:spcPts val="535"/>
                        </a:spcBef>
                      </a:pPr>
                      <a:r>
                        <a:rPr sz="1000" spc="-5" dirty="0">
                          <a:solidFill>
                            <a:schemeClr val="tx1">
                              <a:lumMod val="75000"/>
                              <a:lumOff val="25000"/>
                            </a:schemeClr>
                          </a:solidFill>
                          <a:latin typeface="Calibri"/>
                          <a:cs typeface="Calibri"/>
                        </a:rPr>
                        <a:t>ZIP Code:</a:t>
                      </a:r>
                      <a:endParaRPr sz="1000" dirty="0">
                        <a:solidFill>
                          <a:schemeClr val="tx1">
                            <a:lumMod val="75000"/>
                            <a:lumOff val="25000"/>
                          </a:schemeClr>
                        </a:solidFill>
                        <a:latin typeface="Calibri"/>
                        <a:cs typeface="Calibri"/>
                      </a:endParaRPr>
                    </a:p>
                    <a:p>
                      <a:pPr marL="60960">
                        <a:lnSpc>
                          <a:spcPct val="100000"/>
                        </a:lnSpc>
                        <a:spcBef>
                          <a:spcPts val="625"/>
                        </a:spcBef>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6794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extLst>
                  <a:ext uri="{0D108BD9-81ED-4DB2-BD59-A6C34878D82A}">
                    <a16:rowId xmlns:a16="http://schemas.microsoft.com/office/drawing/2014/main" xmlns="" val="10005"/>
                  </a:ext>
                </a:extLst>
              </a:tr>
              <a:tr h="339852">
                <a:tc>
                  <a:txBody>
                    <a:bodyPr/>
                    <a:lstStyle/>
                    <a:p>
                      <a:pPr marL="51435">
                        <a:lnSpc>
                          <a:spcPct val="100000"/>
                        </a:lnSpc>
                        <a:spcBef>
                          <a:spcPts val="390"/>
                        </a:spcBef>
                      </a:pPr>
                      <a:r>
                        <a:rPr sz="1000" spc="-5" dirty="0">
                          <a:solidFill>
                            <a:schemeClr val="tx1">
                              <a:lumMod val="75000"/>
                              <a:lumOff val="25000"/>
                            </a:schemeClr>
                          </a:solidFill>
                          <a:latin typeface="Calibri"/>
                          <a:cs typeface="Calibri"/>
                        </a:rPr>
                        <a:t>Town, City</a:t>
                      </a:r>
                      <a:r>
                        <a:rPr sz="1000" spc="-5" dirty="0" smtClean="0">
                          <a:solidFill>
                            <a:schemeClr val="tx1">
                              <a:lumMod val="75000"/>
                              <a:lumOff val="25000"/>
                            </a:schemeClr>
                          </a:solidFill>
                          <a:latin typeface="Calibri"/>
                          <a:cs typeface="Calibri"/>
                        </a:rPr>
                        <a:t>:</a:t>
                      </a:r>
                      <a:r>
                        <a:rPr lang="en-US" sz="1000" spc="-5" dirty="0" smtClean="0">
                          <a:solidFill>
                            <a:schemeClr val="tx1">
                              <a:lumMod val="75000"/>
                              <a:lumOff val="25000"/>
                            </a:schemeClr>
                          </a:solidFill>
                          <a:latin typeface="Calibri"/>
                          <a:cs typeface="Calibri"/>
                        </a:rPr>
                        <a:t> </a:t>
                      </a:r>
                      <a:endParaRPr sz="1000" dirty="0">
                        <a:solidFill>
                          <a:schemeClr val="tx1">
                            <a:lumMod val="75000"/>
                            <a:lumOff val="25000"/>
                          </a:schemeClr>
                        </a:solidFill>
                        <a:latin typeface="Calibri"/>
                        <a:cs typeface="Calibri"/>
                      </a:endParaRPr>
                    </a:p>
                  </a:txBody>
                  <a:tcPr marL="0" marR="0" marT="4953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a:txBody>
                    <a:bodyPr/>
                    <a:lstStyle/>
                    <a:p>
                      <a:pPr>
                        <a:lnSpc>
                          <a:spcPct val="100000"/>
                        </a:lnSpc>
                        <a:spcBef>
                          <a:spcPts val="10"/>
                        </a:spcBef>
                      </a:pPr>
                      <a:endParaRPr sz="850">
                        <a:solidFill>
                          <a:schemeClr val="tx1">
                            <a:lumMod val="75000"/>
                            <a:lumOff val="25000"/>
                          </a:schemeClr>
                        </a:solidFill>
                        <a:latin typeface="Times New Roman"/>
                        <a:cs typeface="Times New Roman"/>
                      </a:endParaRPr>
                    </a:p>
                    <a:p>
                      <a:pPr marL="60960">
                        <a:lnSpc>
                          <a:spcPct val="100000"/>
                        </a:lnSpc>
                        <a:spcBef>
                          <a:spcPts val="5"/>
                        </a:spcBef>
                      </a:pPr>
                      <a:r>
                        <a:rPr sz="1000" spc="-5" dirty="0">
                          <a:solidFill>
                            <a:schemeClr val="tx1">
                              <a:lumMod val="75000"/>
                              <a:lumOff val="25000"/>
                            </a:schemeClr>
                          </a:solidFill>
                          <a:latin typeface="Calibri"/>
                          <a:cs typeface="Calibri"/>
                        </a:rPr>
                        <a:t>Country:</a:t>
                      </a:r>
                      <a:r>
                        <a:rPr sz="1000" spc="1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a:solidFill>
                          <a:schemeClr val="tx1">
                            <a:lumMod val="75000"/>
                            <a:lumOff val="25000"/>
                          </a:schemeClr>
                        </a:solidFill>
                        <a:latin typeface="Calibri"/>
                        <a:cs typeface="Calibri"/>
                      </a:endParaRPr>
                    </a:p>
                  </a:txBody>
                  <a:tcPr marL="0" marR="0" marT="127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extLst>
                  <a:ext uri="{0D108BD9-81ED-4DB2-BD59-A6C34878D82A}">
                    <a16:rowId xmlns:a16="http://schemas.microsoft.com/office/drawing/2014/main" xmlns="" val="10006"/>
                  </a:ext>
                </a:extLst>
              </a:tr>
              <a:tr h="411479">
                <a:tc gridSpan="2">
                  <a:txBody>
                    <a:bodyPr/>
                    <a:lstStyle/>
                    <a:p>
                      <a:pPr>
                        <a:lnSpc>
                          <a:spcPct val="100000"/>
                        </a:lnSpc>
                        <a:spcBef>
                          <a:spcPts val="10"/>
                        </a:spcBef>
                      </a:pPr>
                      <a:r>
                        <a:rPr lang="en-US" sz="1050" dirty="0" smtClean="0">
                          <a:solidFill>
                            <a:schemeClr val="tx1">
                              <a:lumMod val="75000"/>
                              <a:lumOff val="25000"/>
                            </a:schemeClr>
                          </a:solidFill>
                          <a:latin typeface="Times New Roman"/>
                          <a:cs typeface="Times New Roman"/>
                        </a:rPr>
                        <a:t> </a:t>
                      </a:r>
                      <a:endParaRPr sz="1050" dirty="0">
                        <a:solidFill>
                          <a:schemeClr val="tx1">
                            <a:lumMod val="75000"/>
                            <a:lumOff val="25000"/>
                          </a:schemeClr>
                        </a:solidFill>
                        <a:latin typeface="Times New Roman"/>
                        <a:cs typeface="Times New Roman"/>
                      </a:endParaRPr>
                    </a:p>
                    <a:p>
                      <a:pPr marL="51435">
                        <a:lnSpc>
                          <a:spcPct val="100000"/>
                        </a:lnSpc>
                        <a:tabLst>
                          <a:tab pos="2642870" algn="l"/>
                          <a:tab pos="3691890" algn="l"/>
                        </a:tabLst>
                      </a:pPr>
                      <a:r>
                        <a:rPr sz="1000" b="1" spc="-5" dirty="0">
                          <a:solidFill>
                            <a:schemeClr val="tx1">
                              <a:lumMod val="75000"/>
                              <a:lumOff val="25000"/>
                            </a:schemeClr>
                          </a:solidFill>
                          <a:latin typeface="Calibri"/>
                          <a:cs typeface="Calibri"/>
                        </a:rPr>
                        <a:t>13. Term for which the company</a:t>
                      </a:r>
                      <a:r>
                        <a:rPr sz="1000" b="1" spc="60"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is</a:t>
                      </a:r>
                      <a:r>
                        <a:rPr sz="1000" b="1" dirty="0">
                          <a:solidFill>
                            <a:schemeClr val="tx1">
                              <a:lumMod val="75000"/>
                              <a:lumOff val="25000"/>
                            </a:schemeClr>
                          </a:solidFill>
                          <a:latin typeface="Calibri"/>
                          <a:cs typeface="Calibri"/>
                        </a:rPr>
                        <a:t> created:	</a:t>
                      </a:r>
                      <a:r>
                        <a:rPr sz="1000" spc="-5" dirty="0">
                          <a:solidFill>
                            <a:schemeClr val="tx1">
                              <a:lumMod val="75000"/>
                              <a:lumOff val="25000"/>
                            </a:schemeClr>
                          </a:solidFill>
                          <a:latin typeface="Calibri"/>
                          <a:cs typeface="Calibri"/>
                        </a:rPr>
                        <a:t>Indeterminate	Determinate - (dd/mm/yy):</a:t>
                      </a:r>
                      <a:r>
                        <a:rPr sz="1000" spc="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127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07"/>
                  </a:ext>
                </a:extLst>
              </a:tr>
              <a:tr h="409955">
                <a:tc gridSpan="2">
                  <a:txBody>
                    <a:bodyPr/>
                    <a:lstStyle/>
                    <a:p>
                      <a:pPr>
                        <a:lnSpc>
                          <a:spcPct val="100000"/>
                        </a:lnSpc>
                        <a:spcBef>
                          <a:spcPts val="45"/>
                        </a:spcBef>
                      </a:pPr>
                      <a:endParaRPr sz="1300" dirty="0">
                        <a:solidFill>
                          <a:schemeClr val="tx1">
                            <a:lumMod val="75000"/>
                            <a:lumOff val="25000"/>
                          </a:schemeClr>
                        </a:solidFill>
                        <a:latin typeface="Times New Roman"/>
                        <a:cs typeface="Times New Roman"/>
                      </a:endParaRPr>
                    </a:p>
                    <a:p>
                      <a:pPr marL="51435">
                        <a:lnSpc>
                          <a:spcPct val="100000"/>
                        </a:lnSpc>
                        <a:spcBef>
                          <a:spcPts val="5"/>
                        </a:spcBef>
                      </a:pPr>
                      <a:r>
                        <a:rPr sz="1000" b="1" spc="-5" dirty="0">
                          <a:solidFill>
                            <a:schemeClr val="tx1">
                              <a:lumMod val="75000"/>
                              <a:lumOff val="25000"/>
                            </a:schemeClr>
                          </a:solidFill>
                          <a:latin typeface="Calibri"/>
                          <a:cs typeface="Calibri"/>
                        </a:rPr>
                        <a:t>14. Bank account opening </a:t>
                      </a:r>
                      <a:r>
                        <a:rPr sz="1000" spc="-5" dirty="0">
                          <a:solidFill>
                            <a:schemeClr val="tx1">
                              <a:lumMod val="75000"/>
                              <a:lumOff val="25000"/>
                            </a:schemeClr>
                          </a:solidFill>
                          <a:latin typeface="Calibri"/>
                          <a:cs typeface="Calibri"/>
                        </a:rPr>
                        <a:t>(bank name):</a:t>
                      </a:r>
                      <a:r>
                        <a:rPr sz="1000" spc="3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571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08"/>
                  </a:ext>
                </a:extLst>
              </a:tr>
              <a:tr h="411480">
                <a:tc gridSpan="2">
                  <a:txBody>
                    <a:bodyPr/>
                    <a:lstStyle/>
                    <a:p>
                      <a:pPr>
                        <a:lnSpc>
                          <a:spcPct val="100000"/>
                        </a:lnSpc>
                        <a:spcBef>
                          <a:spcPts val="10"/>
                        </a:spcBef>
                      </a:pPr>
                      <a:endParaRPr sz="1050" dirty="0">
                        <a:solidFill>
                          <a:schemeClr val="tx1">
                            <a:lumMod val="75000"/>
                            <a:lumOff val="25000"/>
                          </a:schemeClr>
                        </a:solidFill>
                        <a:latin typeface="Times New Roman"/>
                        <a:cs typeface="Times New Roman"/>
                      </a:endParaRPr>
                    </a:p>
                    <a:p>
                      <a:pPr marL="51435">
                        <a:lnSpc>
                          <a:spcPct val="100000"/>
                        </a:lnSpc>
                        <a:tabLst>
                          <a:tab pos="2117090" algn="l"/>
                        </a:tabLst>
                      </a:pPr>
                      <a:r>
                        <a:rPr sz="1000" b="1" spc="-5" dirty="0">
                          <a:solidFill>
                            <a:schemeClr val="tx1">
                              <a:lumMod val="75000"/>
                              <a:lumOff val="25000"/>
                            </a:schemeClr>
                          </a:solidFill>
                          <a:latin typeface="Calibri"/>
                          <a:cs typeface="Calibri"/>
                        </a:rPr>
                        <a:t>15. Accountant of</a:t>
                      </a:r>
                      <a:r>
                        <a:rPr sz="1000" b="1" spc="25"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the</a:t>
                      </a:r>
                      <a:r>
                        <a:rPr sz="1000" b="1" spc="10"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Company:	</a:t>
                      </a:r>
                      <a:r>
                        <a:rPr sz="1000" spc="-5" dirty="0">
                          <a:solidFill>
                            <a:schemeClr val="tx1">
                              <a:lumMod val="75000"/>
                              <a:lumOff val="25000"/>
                            </a:schemeClr>
                          </a:solidFill>
                          <a:latin typeface="Calibri"/>
                          <a:cs typeface="Calibri"/>
                        </a:rPr>
                        <a:t>Provided </a:t>
                      </a:r>
                      <a:r>
                        <a:rPr sz="1000" dirty="0">
                          <a:solidFill>
                            <a:schemeClr val="tx1">
                              <a:lumMod val="75000"/>
                              <a:lumOff val="25000"/>
                            </a:schemeClr>
                          </a:solidFill>
                          <a:latin typeface="Calibri"/>
                          <a:cs typeface="Calibri"/>
                        </a:rPr>
                        <a:t>by </a:t>
                      </a:r>
                      <a:r>
                        <a:rPr sz="1000" spc="-5" dirty="0">
                          <a:solidFill>
                            <a:schemeClr val="tx1">
                              <a:lumMod val="75000"/>
                              <a:lumOff val="25000"/>
                            </a:schemeClr>
                          </a:solidFill>
                          <a:latin typeface="Calibri"/>
                          <a:cs typeface="Calibri"/>
                        </a:rPr>
                        <a:t>the Registered</a:t>
                      </a:r>
                      <a:r>
                        <a:rPr sz="1000" spc="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Agent</a:t>
                      </a:r>
                      <a:endParaRPr sz="1000" dirty="0">
                        <a:solidFill>
                          <a:schemeClr val="tx1">
                            <a:lumMod val="75000"/>
                            <a:lumOff val="25000"/>
                          </a:schemeClr>
                        </a:solidFill>
                        <a:latin typeface="Calibri"/>
                        <a:cs typeface="Calibri"/>
                      </a:endParaRPr>
                    </a:p>
                  </a:txBody>
                  <a:tcPr marL="0" marR="0" marT="127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09"/>
                  </a:ext>
                </a:extLst>
              </a:tr>
              <a:tr h="338328">
                <a:tc>
                  <a:txBody>
                    <a:bodyPr/>
                    <a:lstStyle/>
                    <a:p>
                      <a:pPr marL="241935">
                        <a:lnSpc>
                          <a:spcPct val="100000"/>
                        </a:lnSpc>
                        <a:spcBef>
                          <a:spcPts val="700"/>
                        </a:spcBef>
                      </a:pPr>
                      <a:r>
                        <a:rPr sz="1000" spc="-5" dirty="0">
                          <a:solidFill>
                            <a:schemeClr val="tx1">
                              <a:lumMod val="75000"/>
                              <a:lumOff val="25000"/>
                            </a:schemeClr>
                          </a:solidFill>
                          <a:latin typeface="Calibri"/>
                          <a:cs typeface="Calibri"/>
                        </a:rPr>
                        <a:t>Provided </a:t>
                      </a:r>
                      <a:r>
                        <a:rPr sz="1000" dirty="0">
                          <a:solidFill>
                            <a:schemeClr val="tx1">
                              <a:lumMod val="75000"/>
                              <a:lumOff val="25000"/>
                            </a:schemeClr>
                          </a:solidFill>
                          <a:latin typeface="Calibri"/>
                          <a:cs typeface="Calibri"/>
                        </a:rPr>
                        <a:t>by </a:t>
                      </a:r>
                      <a:r>
                        <a:rPr sz="1000" spc="-5" dirty="0">
                          <a:solidFill>
                            <a:schemeClr val="tx1">
                              <a:lumMod val="75000"/>
                              <a:lumOff val="25000"/>
                            </a:schemeClr>
                          </a:solidFill>
                          <a:latin typeface="Calibri"/>
                          <a:cs typeface="Calibri"/>
                        </a:rPr>
                        <a:t>the </a:t>
                      </a:r>
                      <a:r>
                        <a:rPr sz="1000" spc="-10" dirty="0">
                          <a:solidFill>
                            <a:schemeClr val="tx1">
                              <a:lumMod val="75000"/>
                              <a:lumOff val="25000"/>
                            </a:schemeClr>
                          </a:solidFill>
                          <a:latin typeface="Calibri"/>
                          <a:cs typeface="Calibri"/>
                        </a:rPr>
                        <a:t>Client:</a:t>
                      </a:r>
                      <a:endParaRPr sz="1000" dirty="0">
                        <a:solidFill>
                          <a:schemeClr val="tx1">
                            <a:lumMod val="75000"/>
                            <a:lumOff val="25000"/>
                          </a:schemeClr>
                        </a:solidFill>
                        <a:latin typeface="Calibri"/>
                        <a:cs typeface="Calibri"/>
                      </a:endParaRPr>
                    </a:p>
                  </a:txBody>
                  <a:tcPr marL="0" marR="0" marT="8890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a:txBody>
                    <a:bodyPr/>
                    <a:lstStyle/>
                    <a:p>
                      <a:pPr>
                        <a:lnSpc>
                          <a:spcPct val="100000"/>
                        </a:lnSpc>
                      </a:pPr>
                      <a:endParaRPr sz="850">
                        <a:solidFill>
                          <a:schemeClr val="tx1">
                            <a:lumMod val="75000"/>
                            <a:lumOff val="25000"/>
                          </a:schemeClr>
                        </a:solidFill>
                        <a:latin typeface="Times New Roman"/>
                        <a:cs typeface="Times New Roman"/>
                      </a:endParaRPr>
                    </a:p>
                    <a:p>
                      <a:pPr marL="27305">
                        <a:lnSpc>
                          <a:spcPct val="100000"/>
                        </a:lnSpc>
                      </a:pPr>
                      <a:r>
                        <a:rPr sz="1000" spc="-5" dirty="0">
                          <a:solidFill>
                            <a:schemeClr val="tx1">
                              <a:lumMod val="75000"/>
                              <a:lumOff val="25000"/>
                            </a:schemeClr>
                          </a:solidFill>
                          <a:latin typeface="Calibri"/>
                          <a:cs typeface="Calibri"/>
                        </a:rPr>
                        <a:t>Name: ……………………………………………………………………………….</a:t>
                      </a:r>
                      <a:endParaRPr sz="1000">
                        <a:solidFill>
                          <a:schemeClr val="tx1">
                            <a:lumMod val="75000"/>
                            <a:lumOff val="25000"/>
                          </a:schemeClr>
                        </a:solidFill>
                        <a:latin typeface="Calibri"/>
                        <a:cs typeface="Calibri"/>
                      </a:endParaRPr>
                    </a:p>
                  </a:txBody>
                  <a:tcPr marL="0" marR="0" marT="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extLst>
                  <a:ext uri="{0D108BD9-81ED-4DB2-BD59-A6C34878D82A}">
                    <a16:rowId xmlns:a16="http://schemas.microsoft.com/office/drawing/2014/main" xmlns="" val="10010"/>
                  </a:ext>
                </a:extLst>
              </a:tr>
              <a:tr h="340105">
                <a:tc>
                  <a:txBody>
                    <a:bodyPr/>
                    <a:lstStyle/>
                    <a:p>
                      <a:pPr>
                        <a:lnSpc>
                          <a:spcPct val="100000"/>
                        </a:lnSpc>
                      </a:pPr>
                      <a:endParaRPr sz="850" dirty="0">
                        <a:solidFill>
                          <a:schemeClr val="tx1">
                            <a:lumMod val="75000"/>
                            <a:lumOff val="25000"/>
                          </a:schemeClr>
                        </a:solidFill>
                        <a:latin typeface="Times New Roman"/>
                        <a:cs typeface="Times New Roman"/>
                      </a:endParaRPr>
                    </a:p>
                    <a:p>
                      <a:pPr marL="51435">
                        <a:lnSpc>
                          <a:spcPct val="100000"/>
                        </a:lnSpc>
                        <a:spcBef>
                          <a:spcPts val="5"/>
                        </a:spcBef>
                      </a:pPr>
                      <a:r>
                        <a:rPr sz="1000" spc="-5" dirty="0">
                          <a:solidFill>
                            <a:schemeClr val="tx1">
                              <a:lumMod val="75000"/>
                              <a:lumOff val="25000"/>
                            </a:schemeClr>
                          </a:solidFill>
                          <a:latin typeface="Calibri"/>
                          <a:cs typeface="Calibri"/>
                        </a:rPr>
                        <a:t>email:</a:t>
                      </a:r>
                      <a:r>
                        <a:rPr sz="100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a:txBody>
                    <a:bodyPr/>
                    <a:lstStyle/>
                    <a:p>
                      <a:pPr>
                        <a:lnSpc>
                          <a:spcPct val="100000"/>
                        </a:lnSpc>
                      </a:pPr>
                      <a:endParaRPr sz="850">
                        <a:solidFill>
                          <a:schemeClr val="tx1">
                            <a:lumMod val="75000"/>
                            <a:lumOff val="25000"/>
                          </a:schemeClr>
                        </a:solidFill>
                        <a:latin typeface="Times New Roman"/>
                        <a:cs typeface="Times New Roman"/>
                      </a:endParaRPr>
                    </a:p>
                    <a:p>
                      <a:pPr marL="27305">
                        <a:lnSpc>
                          <a:spcPct val="100000"/>
                        </a:lnSpc>
                        <a:spcBef>
                          <a:spcPts val="5"/>
                        </a:spcBef>
                      </a:pPr>
                      <a:r>
                        <a:rPr sz="1000" spc="-10" dirty="0">
                          <a:solidFill>
                            <a:schemeClr val="tx1">
                              <a:lumMod val="75000"/>
                              <a:lumOff val="25000"/>
                            </a:schemeClr>
                          </a:solidFill>
                          <a:latin typeface="Calibri"/>
                          <a:cs typeface="Calibri"/>
                        </a:rPr>
                        <a:t>Tel:</a:t>
                      </a:r>
                      <a:r>
                        <a:rPr sz="1000" spc="1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a:solidFill>
                          <a:schemeClr val="tx1">
                            <a:lumMod val="75000"/>
                            <a:lumOff val="25000"/>
                          </a:schemeClr>
                        </a:solidFill>
                        <a:latin typeface="Calibri"/>
                        <a:cs typeface="Calibri"/>
                      </a:endParaRPr>
                    </a:p>
                  </a:txBody>
                  <a:tcPr marL="0" marR="0" marT="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extLst>
                  <a:ext uri="{0D108BD9-81ED-4DB2-BD59-A6C34878D82A}">
                    <a16:rowId xmlns:a16="http://schemas.microsoft.com/office/drawing/2014/main" xmlns="" val="10011"/>
                  </a:ext>
                </a:extLst>
              </a:tr>
              <a:tr h="332232">
                <a:tc gridSpan="2">
                  <a:txBody>
                    <a:bodyPr/>
                    <a:lstStyle/>
                    <a:p>
                      <a:pPr marL="51435">
                        <a:lnSpc>
                          <a:spcPct val="100000"/>
                        </a:lnSpc>
                        <a:spcBef>
                          <a:spcPts val="655"/>
                        </a:spcBef>
                      </a:pPr>
                      <a:r>
                        <a:rPr sz="1000" spc="-5" dirty="0">
                          <a:solidFill>
                            <a:schemeClr val="tx1">
                              <a:lumMod val="75000"/>
                              <a:lumOff val="25000"/>
                            </a:schemeClr>
                          </a:solidFill>
                          <a:latin typeface="Calibri"/>
                          <a:cs typeface="Calibri"/>
                        </a:rPr>
                        <a:t>Residential Address:</a:t>
                      </a:r>
                      <a:endParaRPr sz="1000" dirty="0">
                        <a:solidFill>
                          <a:schemeClr val="tx1">
                            <a:lumMod val="75000"/>
                            <a:lumOff val="25000"/>
                          </a:schemeClr>
                        </a:solidFill>
                        <a:latin typeface="Calibri"/>
                        <a:cs typeface="Calibri"/>
                      </a:endParaRPr>
                    </a:p>
                  </a:txBody>
                  <a:tcPr marL="0" marR="0" marT="8318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12"/>
                  </a:ext>
                </a:extLst>
              </a:tr>
              <a:tr h="591311">
                <a:tc>
                  <a:txBody>
                    <a:bodyPr/>
                    <a:lstStyle/>
                    <a:p>
                      <a:pPr marL="51435">
                        <a:lnSpc>
                          <a:spcPct val="100000"/>
                        </a:lnSpc>
                        <a:spcBef>
                          <a:spcPts val="520"/>
                        </a:spcBef>
                      </a:pPr>
                      <a:r>
                        <a:rPr sz="1000" spc="-10" dirty="0">
                          <a:solidFill>
                            <a:schemeClr val="tx1">
                              <a:lumMod val="75000"/>
                              <a:lumOff val="25000"/>
                            </a:schemeClr>
                          </a:solidFill>
                          <a:latin typeface="Calibri"/>
                          <a:cs typeface="Calibri"/>
                        </a:rPr>
                        <a:t>Street, </a:t>
                      </a:r>
                      <a:r>
                        <a:rPr sz="1000" spc="-5" dirty="0">
                          <a:solidFill>
                            <a:schemeClr val="tx1">
                              <a:lumMod val="75000"/>
                              <a:lumOff val="25000"/>
                            </a:schemeClr>
                          </a:solidFill>
                          <a:latin typeface="Calibri"/>
                          <a:cs typeface="Calibri"/>
                        </a:rPr>
                        <a:t>Number, Apt.:</a:t>
                      </a:r>
                      <a:r>
                        <a:rPr sz="1000" spc="6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marL="51435">
                        <a:lnSpc>
                          <a:spcPct val="100000"/>
                        </a:lnSpc>
                        <a:spcBef>
                          <a:spcPts val="640"/>
                        </a:spcBef>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6604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a:txBody>
                    <a:bodyPr/>
                    <a:lstStyle/>
                    <a:p>
                      <a:pPr marL="60960">
                        <a:lnSpc>
                          <a:spcPct val="100000"/>
                        </a:lnSpc>
                        <a:spcBef>
                          <a:spcPts val="520"/>
                        </a:spcBef>
                      </a:pPr>
                      <a:r>
                        <a:rPr sz="1000" spc="-5" dirty="0">
                          <a:solidFill>
                            <a:schemeClr val="tx1">
                              <a:lumMod val="75000"/>
                              <a:lumOff val="25000"/>
                            </a:schemeClr>
                          </a:solidFill>
                          <a:latin typeface="Calibri"/>
                          <a:cs typeface="Calibri"/>
                        </a:rPr>
                        <a:t>ZIP Code:</a:t>
                      </a:r>
                      <a:endParaRPr sz="1000">
                        <a:solidFill>
                          <a:schemeClr val="tx1">
                            <a:lumMod val="75000"/>
                            <a:lumOff val="25000"/>
                          </a:schemeClr>
                        </a:solidFill>
                        <a:latin typeface="Calibri"/>
                        <a:cs typeface="Calibri"/>
                      </a:endParaRPr>
                    </a:p>
                    <a:p>
                      <a:pPr marL="60960">
                        <a:lnSpc>
                          <a:spcPct val="100000"/>
                        </a:lnSpc>
                        <a:spcBef>
                          <a:spcPts val="640"/>
                        </a:spcBef>
                      </a:pPr>
                      <a:r>
                        <a:rPr sz="1000" spc="-5" dirty="0">
                          <a:solidFill>
                            <a:schemeClr val="tx1">
                              <a:lumMod val="75000"/>
                              <a:lumOff val="25000"/>
                            </a:schemeClr>
                          </a:solidFill>
                          <a:latin typeface="Calibri"/>
                          <a:cs typeface="Calibri"/>
                        </a:rPr>
                        <a:t>..............................................................................................</a:t>
                      </a:r>
                      <a:endParaRPr sz="1000">
                        <a:solidFill>
                          <a:schemeClr val="tx1">
                            <a:lumMod val="75000"/>
                            <a:lumOff val="25000"/>
                          </a:schemeClr>
                        </a:solidFill>
                        <a:latin typeface="Calibri"/>
                        <a:cs typeface="Calibri"/>
                      </a:endParaRPr>
                    </a:p>
                  </a:txBody>
                  <a:tcPr marL="0" marR="0" marT="6604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extLst>
                  <a:ext uri="{0D108BD9-81ED-4DB2-BD59-A6C34878D82A}">
                    <a16:rowId xmlns:a16="http://schemas.microsoft.com/office/drawing/2014/main" xmlns="" val="10013"/>
                  </a:ext>
                </a:extLst>
              </a:tr>
              <a:tr h="338327">
                <a:tc>
                  <a:txBody>
                    <a:bodyPr/>
                    <a:lstStyle/>
                    <a:p>
                      <a:pPr>
                        <a:lnSpc>
                          <a:spcPct val="100000"/>
                        </a:lnSpc>
                      </a:pPr>
                      <a:endParaRPr sz="850" dirty="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Town, City:</a:t>
                      </a:r>
                      <a:r>
                        <a:rPr sz="1000" spc="9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a:txBody>
                    <a:bodyPr/>
                    <a:lstStyle/>
                    <a:p>
                      <a:pPr>
                        <a:lnSpc>
                          <a:spcPct val="100000"/>
                        </a:lnSpc>
                      </a:pPr>
                      <a:endParaRPr sz="850" dirty="0">
                        <a:solidFill>
                          <a:schemeClr val="tx1">
                            <a:lumMod val="75000"/>
                            <a:lumOff val="25000"/>
                          </a:schemeClr>
                        </a:solidFill>
                        <a:latin typeface="Times New Roman"/>
                        <a:cs typeface="Times New Roman"/>
                      </a:endParaRPr>
                    </a:p>
                    <a:p>
                      <a:pPr marL="60960">
                        <a:lnSpc>
                          <a:spcPct val="100000"/>
                        </a:lnSpc>
                      </a:pPr>
                      <a:r>
                        <a:rPr sz="1000" spc="-5" dirty="0">
                          <a:solidFill>
                            <a:schemeClr val="tx1">
                              <a:lumMod val="75000"/>
                              <a:lumOff val="25000"/>
                            </a:schemeClr>
                          </a:solidFill>
                          <a:latin typeface="Calibri"/>
                          <a:cs typeface="Calibri"/>
                        </a:rPr>
                        <a:t>Country:</a:t>
                      </a:r>
                      <a:r>
                        <a:rPr sz="1000" spc="1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extLst>
                  <a:ext uri="{0D108BD9-81ED-4DB2-BD59-A6C34878D82A}">
                    <a16:rowId xmlns:a16="http://schemas.microsoft.com/office/drawing/2014/main" xmlns="" val="10014"/>
                  </a:ext>
                </a:extLst>
              </a:tr>
              <a:tr h="411479">
                <a:tc gridSpan="2">
                  <a:txBody>
                    <a:bodyPr/>
                    <a:lstStyle/>
                    <a:p>
                      <a:pPr>
                        <a:lnSpc>
                          <a:spcPct val="100000"/>
                        </a:lnSpc>
                        <a:spcBef>
                          <a:spcPts val="10"/>
                        </a:spcBef>
                      </a:pPr>
                      <a:endParaRPr sz="1050" dirty="0">
                        <a:solidFill>
                          <a:schemeClr val="tx1">
                            <a:lumMod val="75000"/>
                            <a:lumOff val="25000"/>
                          </a:schemeClr>
                        </a:solidFill>
                        <a:latin typeface="Times New Roman"/>
                        <a:cs typeface="Times New Roman"/>
                      </a:endParaRPr>
                    </a:p>
                    <a:p>
                      <a:pPr marL="51435">
                        <a:lnSpc>
                          <a:spcPct val="100000"/>
                        </a:lnSpc>
                        <a:tabLst>
                          <a:tab pos="1801495" algn="l"/>
                        </a:tabLst>
                      </a:pPr>
                      <a:r>
                        <a:rPr sz="1000" b="1" spc="-5" dirty="0">
                          <a:solidFill>
                            <a:schemeClr val="tx1">
                              <a:lumMod val="75000"/>
                              <a:lumOff val="25000"/>
                            </a:schemeClr>
                          </a:solidFill>
                          <a:latin typeface="Calibri"/>
                          <a:cs typeface="Calibri"/>
                        </a:rPr>
                        <a:t>16.</a:t>
                      </a:r>
                      <a:r>
                        <a:rPr sz="1000" b="1" spc="10"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E-channel</a:t>
                      </a:r>
                      <a:r>
                        <a:rPr sz="1000" b="1" spc="5"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registration:	</a:t>
                      </a:r>
                      <a:r>
                        <a:rPr sz="1000" spc="-5" dirty="0">
                          <a:solidFill>
                            <a:schemeClr val="tx1">
                              <a:lumMod val="75000"/>
                              <a:lumOff val="25000"/>
                            </a:schemeClr>
                          </a:solidFill>
                          <a:latin typeface="Calibri"/>
                          <a:cs typeface="Calibri"/>
                        </a:rPr>
                        <a:t>Provided </a:t>
                      </a:r>
                      <a:r>
                        <a:rPr sz="1000" dirty="0">
                          <a:solidFill>
                            <a:schemeClr val="tx1">
                              <a:lumMod val="75000"/>
                              <a:lumOff val="25000"/>
                            </a:schemeClr>
                          </a:solidFill>
                          <a:latin typeface="Calibri"/>
                          <a:cs typeface="Calibri"/>
                        </a:rPr>
                        <a:t>by </a:t>
                      </a:r>
                      <a:r>
                        <a:rPr sz="1000" spc="-5" dirty="0">
                          <a:solidFill>
                            <a:schemeClr val="tx1">
                              <a:lumMod val="75000"/>
                              <a:lumOff val="25000"/>
                            </a:schemeClr>
                          </a:solidFill>
                          <a:latin typeface="Calibri"/>
                          <a:cs typeface="Calibri"/>
                        </a:rPr>
                        <a:t>the Registered</a:t>
                      </a:r>
                      <a:r>
                        <a:rPr sz="1000" spc="1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Agent</a:t>
                      </a:r>
                      <a:endParaRPr sz="1000" dirty="0">
                        <a:solidFill>
                          <a:schemeClr val="tx1">
                            <a:lumMod val="75000"/>
                            <a:lumOff val="25000"/>
                          </a:schemeClr>
                        </a:solidFill>
                        <a:latin typeface="Calibri"/>
                        <a:cs typeface="Calibri"/>
                      </a:endParaRPr>
                    </a:p>
                  </a:txBody>
                  <a:tcPr marL="0" marR="0" marT="1270"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15"/>
                  </a:ext>
                </a:extLst>
              </a:tr>
              <a:tr h="409956">
                <a:tc gridSpan="2">
                  <a:txBody>
                    <a:bodyPr/>
                    <a:lstStyle/>
                    <a:p>
                      <a:pPr>
                        <a:lnSpc>
                          <a:spcPct val="100000"/>
                        </a:lnSpc>
                        <a:spcBef>
                          <a:spcPts val="35"/>
                        </a:spcBef>
                      </a:pPr>
                      <a:endParaRPr sz="800" dirty="0">
                        <a:solidFill>
                          <a:schemeClr val="tx1">
                            <a:lumMod val="75000"/>
                            <a:lumOff val="25000"/>
                          </a:schemeClr>
                        </a:solidFill>
                        <a:latin typeface="Times New Roman"/>
                        <a:cs typeface="Times New Roman"/>
                      </a:endParaRPr>
                    </a:p>
                    <a:p>
                      <a:pPr marL="51435">
                        <a:lnSpc>
                          <a:spcPct val="100000"/>
                        </a:lnSpc>
                        <a:tabLst>
                          <a:tab pos="1593850" algn="l"/>
                          <a:tab pos="2746375" algn="l"/>
                          <a:tab pos="3912870" algn="l"/>
                        </a:tabLst>
                      </a:pPr>
                      <a:r>
                        <a:rPr sz="1000" b="1" spc="-5" dirty="0">
                          <a:solidFill>
                            <a:schemeClr val="tx1">
                              <a:lumMod val="75000"/>
                              <a:lumOff val="25000"/>
                            </a:schemeClr>
                          </a:solidFill>
                          <a:latin typeface="Calibri"/>
                          <a:cs typeface="Calibri"/>
                        </a:rPr>
                        <a:t>17.</a:t>
                      </a:r>
                      <a:r>
                        <a:rPr sz="1000" b="1" spc="5"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Invoicing</a:t>
                      </a:r>
                      <a:r>
                        <a:rPr sz="1000" b="1" spc="5"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Software:	</a:t>
                      </a:r>
                      <a:r>
                        <a:rPr sz="1000" spc="-5" dirty="0">
                          <a:solidFill>
                            <a:schemeClr val="tx1">
                              <a:lumMod val="75000"/>
                              <a:lumOff val="25000"/>
                            </a:schemeClr>
                          </a:solidFill>
                          <a:latin typeface="Calibri"/>
                          <a:cs typeface="Calibri"/>
                        </a:rPr>
                        <a:t>szamlazz.hu	kulcs-soft.hu	other: ………………………………………………………………………</a:t>
                      </a:r>
                      <a:endParaRPr sz="1000" dirty="0">
                        <a:solidFill>
                          <a:schemeClr val="tx1">
                            <a:lumMod val="75000"/>
                            <a:lumOff val="25000"/>
                          </a:schemeClr>
                        </a:solidFill>
                        <a:latin typeface="Calibri"/>
                        <a:cs typeface="Calibri"/>
                      </a:endParaRPr>
                    </a:p>
                  </a:txBody>
                  <a:tcPr marL="0" marR="0" marT="4445" marB="0">
                    <a:lnL w="6350">
                      <a:solidFill>
                        <a:srgbClr val="8EAADB"/>
                      </a:solidFill>
                      <a:prstDash val="solid"/>
                    </a:lnL>
                    <a:lnR w="6350">
                      <a:solidFill>
                        <a:srgbClr val="8EAADB"/>
                      </a:solidFill>
                      <a:prstDash val="solid"/>
                    </a:lnR>
                    <a:lnT w="6350">
                      <a:solidFill>
                        <a:srgbClr val="8EAADB"/>
                      </a:solidFill>
                      <a:prstDash val="solid"/>
                    </a:lnT>
                    <a:lnB w="6350">
                      <a:solidFill>
                        <a:srgbClr val="8EAADB"/>
                      </a:solidFill>
                      <a:prstDash val="solid"/>
                    </a:lnB>
                  </a:tcPr>
                </a:tc>
                <a:tc hMerge="1">
                  <a:txBody>
                    <a:bodyPr/>
                    <a:lstStyle/>
                    <a:p>
                      <a:endParaRPr/>
                    </a:p>
                  </a:txBody>
                  <a:tcPr marL="0" marR="0" marT="0" marB="0"/>
                </a:tc>
                <a:extLst>
                  <a:ext uri="{0D108BD9-81ED-4DB2-BD59-A6C34878D82A}">
                    <a16:rowId xmlns:a16="http://schemas.microsoft.com/office/drawing/2014/main" xmlns="" val="10016"/>
                  </a:ext>
                </a:extLst>
              </a:tr>
            </a:tbl>
          </a:graphicData>
        </a:graphic>
      </p:graphicFrame>
      <p:sp>
        <p:nvSpPr>
          <p:cNvPr id="18" name="object 15">
            <a:extLst>
              <a:ext uri="{FF2B5EF4-FFF2-40B4-BE49-F238E27FC236}">
                <a16:creationId xmlns:a16="http://schemas.microsoft.com/office/drawing/2014/main" xmlns="" id="{886F7380-EC3B-BF49-8F9E-79127B9CB439}"/>
              </a:ext>
            </a:extLst>
          </p:cNvPr>
          <p:cNvSpPr txBox="1"/>
          <p:nvPr/>
        </p:nvSpPr>
        <p:spPr>
          <a:xfrm>
            <a:off x="304800" y="8208730"/>
            <a:ext cx="7075932" cy="1573530"/>
          </a:xfrm>
          <a:prstGeom prst="rect">
            <a:avLst/>
          </a:prstGeom>
        </p:spPr>
        <p:txBody>
          <a:bodyPr vert="horz" wrap="square" lIns="0" tIns="12065" rIns="0" bIns="0" rtlCol="0">
            <a:spAutoFit/>
          </a:bodyPr>
          <a:lstStyle/>
          <a:p>
            <a:pPr marL="12700">
              <a:lnSpc>
                <a:spcPct val="100000"/>
              </a:lnSpc>
              <a:spcBef>
                <a:spcPts val="95"/>
              </a:spcBef>
            </a:pPr>
            <a:r>
              <a:rPr sz="1000" spc="-5" dirty="0">
                <a:solidFill>
                  <a:schemeClr val="tx1">
                    <a:lumMod val="75000"/>
                    <a:lumOff val="25000"/>
                  </a:schemeClr>
                </a:solidFill>
                <a:latin typeface="Calibri"/>
                <a:cs typeface="Calibri"/>
              </a:rPr>
              <a:t>I hereby order the company and services specified in this present order form from </a:t>
            </a:r>
            <a:r>
              <a:rPr lang="en-US" sz="1000" dirty="0">
                <a:solidFill>
                  <a:schemeClr val="tx1">
                    <a:lumMod val="75000"/>
                    <a:lumOff val="25000"/>
                  </a:schemeClr>
                </a:solidFill>
                <a:latin typeface="Calibri"/>
                <a:cs typeface="Calibri"/>
              </a:rPr>
              <a:t>YUTLAND</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a:lnSpc>
                <a:spcPct val="100000"/>
              </a:lnSpc>
              <a:spcBef>
                <a:spcPts val="50"/>
              </a:spcBef>
            </a:pPr>
            <a:endParaRPr sz="950" dirty="0">
              <a:solidFill>
                <a:schemeClr val="tx1">
                  <a:lumMod val="75000"/>
                  <a:lumOff val="25000"/>
                </a:schemeClr>
              </a:solidFill>
              <a:latin typeface="Calibri"/>
              <a:cs typeface="Calibri"/>
            </a:endParaRPr>
          </a:p>
          <a:p>
            <a:pPr marL="12700" marR="5080">
              <a:lnSpc>
                <a:spcPct val="102000"/>
              </a:lnSpc>
            </a:pPr>
            <a:r>
              <a:rPr sz="1000" spc="-5" dirty="0">
                <a:solidFill>
                  <a:schemeClr val="tx1">
                    <a:lumMod val="75000"/>
                    <a:lumOff val="25000"/>
                  </a:schemeClr>
                </a:solidFill>
                <a:latin typeface="Calibri"/>
                <a:cs typeface="Calibri"/>
              </a:rPr>
              <a:t>I am fully aware of the terms and conditions attached to </a:t>
            </a:r>
            <a:r>
              <a:rPr sz="1000" spc="-10" dirty="0">
                <a:solidFill>
                  <a:schemeClr val="tx1">
                    <a:lumMod val="75000"/>
                    <a:lumOff val="25000"/>
                  </a:schemeClr>
                </a:solidFill>
                <a:latin typeface="Calibri"/>
                <a:cs typeface="Calibri"/>
              </a:rPr>
              <a:t>the </a:t>
            </a:r>
            <a:r>
              <a:rPr sz="1000" spc="-5" dirty="0">
                <a:solidFill>
                  <a:schemeClr val="tx1">
                    <a:lumMod val="75000"/>
                    <a:lumOff val="25000"/>
                  </a:schemeClr>
                </a:solidFill>
                <a:latin typeface="Calibri"/>
                <a:cs typeface="Calibri"/>
              </a:rPr>
              <a:t>services rendered </a:t>
            </a:r>
            <a:r>
              <a:rPr sz="1000" spc="-5">
                <a:solidFill>
                  <a:schemeClr val="tx1">
                    <a:lumMod val="75000"/>
                    <a:lumOff val="25000"/>
                  </a:schemeClr>
                </a:solidFill>
                <a:latin typeface="Calibri"/>
                <a:cs typeface="Calibri"/>
              </a:rPr>
              <a:t>by </a:t>
            </a:r>
            <a:r>
              <a:rPr lang="en-US" sz="1000">
                <a:solidFill>
                  <a:schemeClr val="tx1">
                    <a:lumMod val="75000"/>
                    <a:lumOff val="25000"/>
                  </a:schemeClr>
                </a:solidFill>
                <a:cs typeface="Calibri"/>
              </a:rPr>
              <a:t>YUTLAND</a:t>
            </a:r>
            <a:r>
              <a:rPr sz="1000" spc="-1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and upon signing the present  order form, I confirm my acceptance of those terms and</a:t>
            </a:r>
            <a:r>
              <a:rPr sz="1000" spc="1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conditions.</a:t>
            </a:r>
            <a:endParaRPr sz="1000" dirty="0">
              <a:solidFill>
                <a:schemeClr val="tx1">
                  <a:lumMod val="75000"/>
                  <a:lumOff val="25000"/>
                </a:schemeClr>
              </a:solidFill>
              <a:latin typeface="Calibri"/>
              <a:cs typeface="Calibri"/>
            </a:endParaRPr>
          </a:p>
          <a:p>
            <a:pPr>
              <a:lnSpc>
                <a:spcPct val="100000"/>
              </a:lnSpc>
            </a:pPr>
            <a:endParaRPr sz="1000" dirty="0">
              <a:solidFill>
                <a:schemeClr val="tx1">
                  <a:lumMod val="75000"/>
                  <a:lumOff val="25000"/>
                </a:schemeClr>
              </a:solidFill>
              <a:latin typeface="Calibri"/>
              <a:cs typeface="Calibri"/>
            </a:endParaRPr>
          </a:p>
          <a:p>
            <a:pPr>
              <a:lnSpc>
                <a:spcPct val="100000"/>
              </a:lnSpc>
              <a:spcBef>
                <a:spcPts val="20"/>
              </a:spcBef>
            </a:pPr>
            <a:endParaRPr sz="1000" dirty="0">
              <a:solidFill>
                <a:schemeClr val="tx1">
                  <a:lumMod val="75000"/>
                  <a:lumOff val="25000"/>
                </a:schemeClr>
              </a:solidFill>
              <a:latin typeface="Calibri"/>
              <a:cs typeface="Calibri"/>
            </a:endParaRPr>
          </a:p>
          <a:p>
            <a:pPr marL="12700">
              <a:lnSpc>
                <a:spcPct val="100000"/>
              </a:lnSpc>
            </a:pPr>
            <a:r>
              <a:rPr sz="1000" spc="-5" dirty="0">
                <a:solidFill>
                  <a:schemeClr val="tx1">
                    <a:lumMod val="75000"/>
                    <a:lumOff val="25000"/>
                  </a:schemeClr>
                </a:solidFill>
                <a:latin typeface="Calibri"/>
                <a:cs typeface="Calibri"/>
              </a:rPr>
              <a:t>Place and Date:</a:t>
            </a:r>
            <a:r>
              <a:rPr sz="1000" spc="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marL="3974465">
              <a:lnSpc>
                <a:spcPct val="100000"/>
              </a:lnSpc>
              <a:spcBef>
                <a:spcPts val="25"/>
              </a:spcBef>
            </a:pPr>
            <a:r>
              <a:rPr sz="1000" spc="-5" dirty="0">
                <a:solidFill>
                  <a:schemeClr val="tx1">
                    <a:lumMod val="75000"/>
                    <a:lumOff val="25000"/>
                  </a:schemeClr>
                </a:solidFill>
                <a:latin typeface="Calibri"/>
                <a:cs typeface="Calibri"/>
              </a:rPr>
              <a:t>Name: …………………………………………………</a:t>
            </a:r>
            <a:endParaRPr sz="1000" dirty="0">
              <a:solidFill>
                <a:schemeClr val="tx1">
                  <a:lumMod val="75000"/>
                  <a:lumOff val="25000"/>
                </a:schemeClr>
              </a:solidFill>
              <a:latin typeface="Calibri"/>
              <a:cs typeface="Calibri"/>
            </a:endParaRPr>
          </a:p>
          <a:p>
            <a:pPr>
              <a:lnSpc>
                <a:spcPct val="100000"/>
              </a:lnSpc>
              <a:spcBef>
                <a:spcPts val="25"/>
              </a:spcBef>
            </a:pPr>
            <a:endParaRPr sz="1000" dirty="0">
              <a:solidFill>
                <a:schemeClr val="tx1">
                  <a:lumMod val="75000"/>
                  <a:lumOff val="25000"/>
                </a:schemeClr>
              </a:solidFill>
              <a:latin typeface="Calibri"/>
              <a:cs typeface="Calibri"/>
            </a:endParaRPr>
          </a:p>
          <a:p>
            <a:pPr marL="3974465">
              <a:lnSpc>
                <a:spcPct val="100000"/>
              </a:lnSpc>
            </a:pPr>
            <a:r>
              <a:rPr sz="1000" spc="-5" dirty="0">
                <a:solidFill>
                  <a:schemeClr val="tx1">
                    <a:lumMod val="75000"/>
                    <a:lumOff val="25000"/>
                  </a:schemeClr>
                </a:solidFill>
                <a:latin typeface="Calibri"/>
                <a:cs typeface="Calibri"/>
              </a:rPr>
              <a:t>Signature:.…………………………………………….</a:t>
            </a:r>
            <a:endParaRPr sz="1000" dirty="0">
              <a:solidFill>
                <a:schemeClr val="tx1">
                  <a:lumMod val="75000"/>
                  <a:lumOff val="25000"/>
                </a:schemeClr>
              </a:solidFill>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Прямоугольник 7"/>
          <p:cNvSpPr/>
          <p:nvPr/>
        </p:nvSpPr>
        <p:spPr>
          <a:xfrm>
            <a:off x="228600" y="1261872"/>
            <a:ext cx="6324600" cy="224332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9" name="Прямоугольник 8"/>
          <p:cNvSpPr/>
          <p:nvPr/>
        </p:nvSpPr>
        <p:spPr>
          <a:xfrm>
            <a:off x="419354" y="213360"/>
            <a:ext cx="2323846" cy="838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pic>
        <p:nvPicPr>
          <p:cNvPr id="12" name="Рисунок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1320" y="410785"/>
            <a:ext cx="2338355" cy="336339"/>
          </a:xfrm>
          <a:prstGeom prst="rect">
            <a:avLst/>
          </a:prstGeom>
        </p:spPr>
      </p:pic>
      <p:sp>
        <p:nvSpPr>
          <p:cNvPr id="16" name="Прямоугольник 15"/>
          <p:cNvSpPr/>
          <p:nvPr/>
        </p:nvSpPr>
        <p:spPr>
          <a:xfrm>
            <a:off x="304800" y="9067800"/>
            <a:ext cx="7162800" cy="76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4" name="TextBox 13">
            <a:extLst>
              <a:ext uri="{FF2B5EF4-FFF2-40B4-BE49-F238E27FC236}">
                <a16:creationId xmlns:a16="http://schemas.microsoft.com/office/drawing/2014/main" xmlns="" id="{21E7E664-06FD-FB4A-A996-1324A7ABF6F4}"/>
              </a:ext>
            </a:extLst>
          </p:cNvPr>
          <p:cNvSpPr txBox="1"/>
          <p:nvPr/>
        </p:nvSpPr>
        <p:spPr>
          <a:xfrm>
            <a:off x="7106208" y="1292406"/>
            <a:ext cx="301686" cy="369332"/>
          </a:xfrm>
          <a:prstGeom prst="rect">
            <a:avLst/>
          </a:prstGeom>
          <a:noFill/>
        </p:spPr>
        <p:txBody>
          <a:bodyPr wrap="none" rtlCol="0">
            <a:spAutoFit/>
          </a:bodyPr>
          <a:lstStyle/>
          <a:p>
            <a:r>
              <a:rPr lang="ru-RU" dirty="0">
                <a:solidFill>
                  <a:schemeClr val="bg1"/>
                </a:solidFill>
              </a:rPr>
              <a:t>2</a:t>
            </a:r>
          </a:p>
        </p:txBody>
      </p:sp>
      <p:sp>
        <p:nvSpPr>
          <p:cNvPr id="10" name="object 5">
            <a:extLst>
              <a:ext uri="{FF2B5EF4-FFF2-40B4-BE49-F238E27FC236}">
                <a16:creationId xmlns:a16="http://schemas.microsoft.com/office/drawing/2014/main" xmlns="" id="{92CD895A-FD02-DD4F-AA0F-1FDFECDE403A}"/>
              </a:ext>
            </a:extLst>
          </p:cNvPr>
          <p:cNvSpPr/>
          <p:nvPr/>
        </p:nvSpPr>
        <p:spPr>
          <a:xfrm>
            <a:off x="0" y="974227"/>
            <a:ext cx="7772400" cy="725805"/>
          </a:xfrm>
          <a:custGeom>
            <a:avLst/>
            <a:gdLst/>
            <a:ahLst/>
            <a:cxnLst/>
            <a:rect l="l" t="t" r="r" b="b"/>
            <a:pathLst>
              <a:path w="7560945" h="725805">
                <a:moveTo>
                  <a:pt x="7560563" y="0"/>
                </a:moveTo>
                <a:lnTo>
                  <a:pt x="0" y="0"/>
                </a:lnTo>
                <a:lnTo>
                  <a:pt x="0" y="725728"/>
                </a:lnTo>
                <a:lnTo>
                  <a:pt x="7560563" y="725728"/>
                </a:lnTo>
                <a:lnTo>
                  <a:pt x="7560563" y="0"/>
                </a:lnTo>
                <a:close/>
              </a:path>
            </a:pathLst>
          </a:custGeom>
          <a:solidFill>
            <a:schemeClr val="tx1">
              <a:lumMod val="65000"/>
              <a:lumOff val="35000"/>
              <a:alpha val="44000"/>
            </a:schemeClr>
          </a:solidFill>
        </p:spPr>
        <p:txBody>
          <a:bodyPr wrap="square" lIns="0" tIns="0" rIns="0" bIns="0" rtlCol="0"/>
          <a:lstStyle/>
          <a:p>
            <a:endParaRPr/>
          </a:p>
        </p:txBody>
      </p:sp>
      <p:sp>
        <p:nvSpPr>
          <p:cNvPr id="25" name="object 8">
            <a:extLst>
              <a:ext uri="{FF2B5EF4-FFF2-40B4-BE49-F238E27FC236}">
                <a16:creationId xmlns:a16="http://schemas.microsoft.com/office/drawing/2014/main" xmlns="" id="{33CD39FF-D6F6-E345-AEA4-100AC462669B}"/>
              </a:ext>
            </a:extLst>
          </p:cNvPr>
          <p:cNvSpPr txBox="1"/>
          <p:nvPr/>
        </p:nvSpPr>
        <p:spPr>
          <a:xfrm>
            <a:off x="2842244" y="971153"/>
            <a:ext cx="2244725" cy="675005"/>
          </a:xfrm>
          <a:prstGeom prst="rect">
            <a:avLst/>
          </a:prstGeom>
        </p:spPr>
        <p:txBody>
          <a:bodyPr vert="horz" wrap="square" lIns="0" tIns="93345" rIns="0" bIns="0" rtlCol="0">
            <a:spAutoFit/>
          </a:bodyPr>
          <a:lstStyle/>
          <a:p>
            <a:pPr algn="ctr">
              <a:lnSpc>
                <a:spcPct val="100000"/>
              </a:lnSpc>
              <a:spcBef>
                <a:spcPts val="735"/>
              </a:spcBef>
            </a:pPr>
            <a:r>
              <a:rPr sz="1600" b="1" spc="-10" dirty="0">
                <a:solidFill>
                  <a:srgbClr val="FFFFFF"/>
                </a:solidFill>
                <a:latin typeface="Calibri"/>
                <a:cs typeface="Calibri"/>
              </a:rPr>
              <a:t>FORM </a:t>
            </a:r>
            <a:r>
              <a:rPr sz="1600" b="1" spc="-5" dirty="0">
                <a:solidFill>
                  <a:srgbClr val="FFFFFF"/>
                </a:solidFill>
                <a:latin typeface="Calibri"/>
                <a:cs typeface="Calibri"/>
              </a:rPr>
              <a:t>A</a:t>
            </a:r>
            <a:endParaRPr sz="1600" dirty="0">
              <a:latin typeface="Calibri"/>
              <a:cs typeface="Calibri"/>
            </a:endParaRPr>
          </a:p>
          <a:p>
            <a:pPr algn="ctr">
              <a:lnSpc>
                <a:spcPct val="100000"/>
              </a:lnSpc>
              <a:spcBef>
                <a:spcPts val="635"/>
              </a:spcBef>
            </a:pPr>
            <a:r>
              <a:rPr sz="1600" b="1" spc="-5" dirty="0">
                <a:solidFill>
                  <a:srgbClr val="FFFFFF"/>
                </a:solidFill>
                <a:latin typeface="Calibri"/>
                <a:cs typeface="Calibri"/>
              </a:rPr>
              <a:t>Details </a:t>
            </a:r>
            <a:r>
              <a:rPr sz="1600" b="1" dirty="0">
                <a:solidFill>
                  <a:srgbClr val="FFFFFF"/>
                </a:solidFill>
                <a:latin typeface="Calibri"/>
                <a:cs typeface="Calibri"/>
              </a:rPr>
              <a:t>of </a:t>
            </a:r>
            <a:r>
              <a:rPr sz="1600" b="1" spc="-5" dirty="0">
                <a:solidFill>
                  <a:srgbClr val="FFFFFF"/>
                </a:solidFill>
                <a:latin typeface="Calibri"/>
                <a:cs typeface="Calibri"/>
              </a:rPr>
              <a:t>a Private</a:t>
            </a:r>
            <a:r>
              <a:rPr sz="1600" b="1" spc="-25" dirty="0">
                <a:solidFill>
                  <a:srgbClr val="FFFFFF"/>
                </a:solidFill>
                <a:latin typeface="Calibri"/>
                <a:cs typeface="Calibri"/>
              </a:rPr>
              <a:t> </a:t>
            </a:r>
            <a:r>
              <a:rPr sz="1600" b="1" spc="-10" dirty="0">
                <a:solidFill>
                  <a:srgbClr val="FFFFFF"/>
                </a:solidFill>
                <a:latin typeface="Calibri"/>
                <a:cs typeface="Calibri"/>
              </a:rPr>
              <a:t>Person</a:t>
            </a:r>
            <a:endParaRPr sz="1600" dirty="0">
              <a:latin typeface="Calibri"/>
              <a:cs typeface="Calibri"/>
            </a:endParaRPr>
          </a:p>
        </p:txBody>
      </p:sp>
      <p:sp>
        <p:nvSpPr>
          <p:cNvPr id="26" name="object 2">
            <a:extLst>
              <a:ext uri="{FF2B5EF4-FFF2-40B4-BE49-F238E27FC236}">
                <a16:creationId xmlns:a16="http://schemas.microsoft.com/office/drawing/2014/main" xmlns="" id="{EDFB4BFC-C53D-0E4C-8866-63DCDFC41E51}"/>
              </a:ext>
            </a:extLst>
          </p:cNvPr>
          <p:cNvSpPr txBox="1"/>
          <p:nvPr/>
        </p:nvSpPr>
        <p:spPr>
          <a:xfrm>
            <a:off x="1980882" y="2035240"/>
            <a:ext cx="3810635" cy="166071"/>
          </a:xfrm>
          <a:prstGeom prst="rect">
            <a:avLst/>
          </a:prstGeom>
        </p:spPr>
        <p:txBody>
          <a:bodyPr vert="horz" wrap="square" lIns="0" tIns="12065" rIns="0" bIns="0" rtlCol="0">
            <a:spAutoFit/>
          </a:bodyPr>
          <a:lstStyle/>
          <a:p>
            <a:pPr marL="12700">
              <a:lnSpc>
                <a:spcPct val="100000"/>
              </a:lnSpc>
              <a:spcBef>
                <a:spcPts val="95"/>
              </a:spcBef>
            </a:pPr>
            <a:r>
              <a:rPr sz="1000" b="1" spc="-10" dirty="0">
                <a:solidFill>
                  <a:schemeClr val="tx1">
                    <a:lumMod val="75000"/>
                    <a:lumOff val="25000"/>
                  </a:schemeClr>
                </a:solidFill>
                <a:latin typeface="Calibri"/>
                <a:cs typeface="Calibri"/>
              </a:rPr>
              <a:t>COMPANY </a:t>
            </a:r>
            <a:r>
              <a:rPr sz="1000" b="1" spc="-5" dirty="0">
                <a:solidFill>
                  <a:schemeClr val="tx1">
                    <a:lumMod val="75000"/>
                    <a:lumOff val="25000"/>
                  </a:schemeClr>
                </a:solidFill>
                <a:latin typeface="Calibri"/>
                <a:cs typeface="Calibri"/>
              </a:rPr>
              <a:t>NAME:</a:t>
            </a:r>
            <a:r>
              <a:rPr sz="1000" b="1" spc="20" dirty="0">
                <a:solidFill>
                  <a:schemeClr val="tx1">
                    <a:lumMod val="75000"/>
                    <a:lumOff val="25000"/>
                  </a:schemeClr>
                </a:solidFill>
                <a:latin typeface="Calibri"/>
                <a:cs typeface="Calibri"/>
              </a:rPr>
              <a:t> </a:t>
            </a:r>
            <a:r>
              <a:rPr sz="1000" b="1"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p:txBody>
      </p:sp>
      <p:graphicFrame>
        <p:nvGraphicFramePr>
          <p:cNvPr id="27" name="object 6">
            <a:extLst>
              <a:ext uri="{FF2B5EF4-FFF2-40B4-BE49-F238E27FC236}">
                <a16:creationId xmlns:a16="http://schemas.microsoft.com/office/drawing/2014/main" xmlns="" id="{B6A9C698-4BC9-3F4B-8B40-1093DF5873A0}"/>
              </a:ext>
            </a:extLst>
          </p:cNvPr>
          <p:cNvGraphicFramePr>
            <a:graphicFrameLocks noGrp="1"/>
          </p:cNvGraphicFramePr>
          <p:nvPr>
            <p:extLst>
              <p:ext uri="{D42A27DB-BD31-4B8C-83A1-F6EECF244321}">
                <p14:modId xmlns:p14="http://schemas.microsoft.com/office/powerpoint/2010/main" val="1192223674"/>
              </p:ext>
            </p:extLst>
          </p:nvPr>
        </p:nvGraphicFramePr>
        <p:xfrm>
          <a:off x="521320" y="2570240"/>
          <a:ext cx="6886574" cy="7203435"/>
        </p:xfrm>
        <a:graphic>
          <a:graphicData uri="http://schemas.openxmlformats.org/drawingml/2006/table">
            <a:tbl>
              <a:tblPr firstRow="1" bandRow="1">
                <a:tableStyleId>{2D5ABB26-0587-4C30-8999-92F81FD0307C}</a:tableStyleId>
              </a:tblPr>
              <a:tblGrid>
                <a:gridCol w="324485">
                  <a:extLst>
                    <a:ext uri="{9D8B030D-6E8A-4147-A177-3AD203B41FA5}">
                      <a16:colId xmlns:a16="http://schemas.microsoft.com/office/drawing/2014/main" xmlns="" val="20000"/>
                    </a:ext>
                  </a:extLst>
                </a:gridCol>
                <a:gridCol w="3205479">
                  <a:extLst>
                    <a:ext uri="{9D8B030D-6E8A-4147-A177-3AD203B41FA5}">
                      <a16:colId xmlns:a16="http://schemas.microsoft.com/office/drawing/2014/main" xmlns="" val="20001"/>
                    </a:ext>
                  </a:extLst>
                </a:gridCol>
                <a:gridCol w="3356610">
                  <a:extLst>
                    <a:ext uri="{9D8B030D-6E8A-4147-A177-3AD203B41FA5}">
                      <a16:colId xmlns:a16="http://schemas.microsoft.com/office/drawing/2014/main" xmlns="" val="20002"/>
                    </a:ext>
                  </a:extLst>
                </a:gridCol>
              </a:tblGrid>
              <a:tr h="699516">
                <a:tc gridSpan="2">
                  <a:txBody>
                    <a:bodyPr/>
                    <a:lstStyle/>
                    <a:p>
                      <a:pPr>
                        <a:lnSpc>
                          <a:spcPct val="100000"/>
                        </a:lnSpc>
                        <a:spcBef>
                          <a:spcPts val="10"/>
                        </a:spcBef>
                      </a:pPr>
                      <a:endParaRPr sz="850">
                        <a:solidFill>
                          <a:schemeClr val="tx1">
                            <a:lumMod val="75000"/>
                            <a:lumOff val="25000"/>
                          </a:schemeClr>
                        </a:solidFill>
                        <a:latin typeface="Times New Roman"/>
                        <a:cs typeface="Times New Roman"/>
                      </a:endParaRPr>
                    </a:p>
                    <a:p>
                      <a:pPr marL="51435">
                        <a:lnSpc>
                          <a:spcPct val="100000"/>
                        </a:lnSpc>
                        <a:spcBef>
                          <a:spcPts val="5"/>
                        </a:spcBef>
                      </a:pPr>
                      <a:r>
                        <a:rPr sz="1000" spc="-10" dirty="0">
                          <a:solidFill>
                            <a:schemeClr val="tx1">
                              <a:lumMod val="75000"/>
                              <a:lumOff val="25000"/>
                            </a:schemeClr>
                          </a:solidFill>
                          <a:latin typeface="Calibri"/>
                          <a:cs typeface="Calibri"/>
                        </a:rPr>
                        <a:t>The </a:t>
                      </a:r>
                      <a:r>
                        <a:rPr sz="1000" spc="-5" dirty="0">
                          <a:solidFill>
                            <a:schemeClr val="tx1">
                              <a:lumMod val="75000"/>
                              <a:lumOff val="25000"/>
                            </a:schemeClr>
                          </a:solidFill>
                          <a:latin typeface="Calibri"/>
                          <a:cs typeface="Calibri"/>
                        </a:rPr>
                        <a:t>Private Person’s Name:</a:t>
                      </a:r>
                      <a:endParaRPr sz="1000">
                        <a:solidFill>
                          <a:schemeClr val="tx1">
                            <a:lumMod val="75000"/>
                            <a:lumOff val="25000"/>
                          </a:schemeClr>
                        </a:solidFill>
                        <a:latin typeface="Calibri"/>
                        <a:cs typeface="Calibri"/>
                      </a:endParaRPr>
                    </a:p>
                    <a:p>
                      <a:pPr>
                        <a:lnSpc>
                          <a:spcPct val="100000"/>
                        </a:lnSpc>
                        <a:spcBef>
                          <a:spcPts val="15"/>
                        </a:spcBef>
                      </a:pPr>
                      <a:endParaRPr sz="105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a:t>
                      </a:r>
                      <a:endParaRPr sz="1000">
                        <a:solidFill>
                          <a:schemeClr val="tx1">
                            <a:lumMod val="75000"/>
                            <a:lumOff val="25000"/>
                          </a:schemeClr>
                        </a:solidFill>
                        <a:latin typeface="Calibri"/>
                        <a:cs typeface="Calibri"/>
                      </a:endParaRPr>
                    </a:p>
                  </a:txBody>
                  <a:tcPr marL="0" marR="0" marT="127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tc hMerge="1">
                  <a:txBody>
                    <a:bodyPr/>
                    <a:lstStyle/>
                    <a:p>
                      <a:endParaRPr/>
                    </a:p>
                  </a:txBody>
                  <a:tcPr marL="0" marR="0" marT="0" marB="0"/>
                </a:tc>
                <a:tc>
                  <a:txBody>
                    <a:bodyPr/>
                    <a:lstStyle/>
                    <a:p>
                      <a:pPr>
                        <a:lnSpc>
                          <a:spcPct val="100000"/>
                        </a:lnSpc>
                        <a:spcBef>
                          <a:spcPts val="10"/>
                        </a:spcBef>
                      </a:pPr>
                      <a:endParaRPr sz="850">
                        <a:solidFill>
                          <a:schemeClr val="tx1">
                            <a:lumMod val="75000"/>
                            <a:lumOff val="25000"/>
                          </a:schemeClr>
                        </a:solidFill>
                        <a:latin typeface="Times New Roman"/>
                        <a:cs typeface="Times New Roman"/>
                      </a:endParaRPr>
                    </a:p>
                    <a:p>
                      <a:pPr marL="50165">
                        <a:lnSpc>
                          <a:spcPct val="100000"/>
                        </a:lnSpc>
                        <a:spcBef>
                          <a:spcPts val="5"/>
                        </a:spcBef>
                      </a:pPr>
                      <a:r>
                        <a:rPr sz="1000" spc="-5" dirty="0">
                          <a:solidFill>
                            <a:schemeClr val="tx1">
                              <a:lumMod val="75000"/>
                              <a:lumOff val="25000"/>
                            </a:schemeClr>
                          </a:solidFill>
                          <a:latin typeface="Calibri"/>
                          <a:cs typeface="Calibri"/>
                        </a:rPr>
                        <a:t>Mother’s </a:t>
                      </a:r>
                      <a:r>
                        <a:rPr sz="1000" dirty="0">
                          <a:solidFill>
                            <a:schemeClr val="tx1">
                              <a:lumMod val="75000"/>
                              <a:lumOff val="25000"/>
                            </a:schemeClr>
                          </a:solidFill>
                          <a:latin typeface="Calibri"/>
                          <a:cs typeface="Calibri"/>
                        </a:rPr>
                        <a:t>maiden </a:t>
                      </a:r>
                      <a:r>
                        <a:rPr sz="1000" spc="-5" dirty="0">
                          <a:solidFill>
                            <a:schemeClr val="tx1">
                              <a:lumMod val="75000"/>
                              <a:lumOff val="25000"/>
                            </a:schemeClr>
                          </a:solidFill>
                          <a:latin typeface="Calibri"/>
                          <a:cs typeface="Calibri"/>
                        </a:rPr>
                        <a:t>name (both </a:t>
                      </a:r>
                      <a:r>
                        <a:rPr sz="1000" spc="-10" dirty="0">
                          <a:solidFill>
                            <a:schemeClr val="tx1">
                              <a:lumMod val="75000"/>
                              <a:lumOff val="25000"/>
                            </a:schemeClr>
                          </a:solidFill>
                          <a:latin typeface="Calibri"/>
                          <a:cs typeface="Calibri"/>
                        </a:rPr>
                        <a:t>first </a:t>
                      </a:r>
                      <a:r>
                        <a:rPr sz="1000" spc="-5" dirty="0">
                          <a:solidFill>
                            <a:schemeClr val="tx1">
                              <a:lumMod val="75000"/>
                              <a:lumOff val="25000"/>
                            </a:schemeClr>
                          </a:solidFill>
                          <a:latin typeface="Calibri"/>
                          <a:cs typeface="Calibri"/>
                        </a:rPr>
                        <a:t>and last</a:t>
                      </a:r>
                      <a:r>
                        <a:rPr sz="1000" spc="3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name):</a:t>
                      </a:r>
                      <a:endParaRPr sz="1000">
                        <a:solidFill>
                          <a:schemeClr val="tx1">
                            <a:lumMod val="75000"/>
                            <a:lumOff val="25000"/>
                          </a:schemeClr>
                        </a:solidFill>
                        <a:latin typeface="Calibri"/>
                        <a:cs typeface="Calibri"/>
                      </a:endParaRPr>
                    </a:p>
                    <a:p>
                      <a:pPr>
                        <a:lnSpc>
                          <a:spcPct val="100000"/>
                        </a:lnSpc>
                        <a:spcBef>
                          <a:spcPts val="15"/>
                        </a:spcBef>
                      </a:pPr>
                      <a:endParaRPr sz="1050">
                        <a:solidFill>
                          <a:schemeClr val="tx1">
                            <a:lumMod val="75000"/>
                            <a:lumOff val="25000"/>
                          </a:schemeClr>
                        </a:solidFill>
                        <a:latin typeface="Times New Roman"/>
                        <a:cs typeface="Times New Roman"/>
                      </a:endParaRPr>
                    </a:p>
                    <a:p>
                      <a:pPr marL="50165">
                        <a:lnSpc>
                          <a:spcPct val="100000"/>
                        </a:lnSpc>
                      </a:pPr>
                      <a:r>
                        <a:rPr sz="1000" spc="-5" dirty="0">
                          <a:solidFill>
                            <a:schemeClr val="tx1">
                              <a:lumMod val="75000"/>
                              <a:lumOff val="25000"/>
                            </a:schemeClr>
                          </a:solidFill>
                          <a:latin typeface="Calibri"/>
                          <a:cs typeface="Calibri"/>
                        </a:rPr>
                        <a:t>...................................................................................</a:t>
                      </a:r>
                      <a:endParaRPr sz="1000">
                        <a:solidFill>
                          <a:schemeClr val="tx1">
                            <a:lumMod val="75000"/>
                            <a:lumOff val="25000"/>
                          </a:schemeClr>
                        </a:solidFill>
                        <a:latin typeface="Calibri"/>
                        <a:cs typeface="Calibri"/>
                      </a:endParaRPr>
                    </a:p>
                  </a:txBody>
                  <a:tcPr marL="0" marR="0" marT="127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extLst>
                  <a:ext uri="{0D108BD9-81ED-4DB2-BD59-A6C34878D82A}">
                    <a16:rowId xmlns:a16="http://schemas.microsoft.com/office/drawing/2014/main" xmlns="" val="10000"/>
                  </a:ext>
                </a:extLst>
              </a:tr>
              <a:tr h="411860">
                <a:tc gridSpan="3">
                  <a:txBody>
                    <a:bodyPr/>
                    <a:lstStyle/>
                    <a:p>
                      <a:pPr>
                        <a:lnSpc>
                          <a:spcPct val="100000"/>
                        </a:lnSpc>
                        <a:spcBef>
                          <a:spcPts val="50"/>
                        </a:spcBef>
                      </a:pPr>
                      <a:endParaRPr sz="80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Share in </a:t>
                      </a:r>
                      <a:r>
                        <a:rPr sz="1000" dirty="0">
                          <a:solidFill>
                            <a:schemeClr val="tx1">
                              <a:lumMod val="75000"/>
                              <a:lumOff val="25000"/>
                            </a:schemeClr>
                          </a:solidFill>
                          <a:latin typeface="Calibri"/>
                          <a:cs typeface="Calibri"/>
                        </a:rPr>
                        <a:t>the </a:t>
                      </a:r>
                      <a:r>
                        <a:rPr sz="1000" spc="-5" dirty="0">
                          <a:solidFill>
                            <a:schemeClr val="tx1">
                              <a:lumMod val="75000"/>
                              <a:lumOff val="25000"/>
                            </a:schemeClr>
                          </a:solidFill>
                          <a:latin typeface="Calibri"/>
                          <a:cs typeface="Calibri"/>
                        </a:rPr>
                        <a:t>Company, %:</a:t>
                      </a:r>
                      <a:r>
                        <a:rPr sz="1000" spc="1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a:solidFill>
                          <a:schemeClr val="tx1">
                            <a:lumMod val="75000"/>
                            <a:lumOff val="25000"/>
                          </a:schemeClr>
                        </a:solidFill>
                        <a:latin typeface="Calibri"/>
                        <a:cs typeface="Calibri"/>
                      </a:endParaRPr>
                    </a:p>
                  </a:txBody>
                  <a:tcPr marL="0" marR="0" marT="635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1"/>
                  </a:ext>
                </a:extLst>
              </a:tr>
              <a:tr h="409955">
                <a:tc gridSpan="3">
                  <a:txBody>
                    <a:bodyPr/>
                    <a:lstStyle/>
                    <a:p>
                      <a:pPr>
                        <a:lnSpc>
                          <a:spcPct val="100000"/>
                        </a:lnSpc>
                        <a:spcBef>
                          <a:spcPts val="35"/>
                        </a:spcBef>
                      </a:pPr>
                      <a:endParaRPr sz="80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Residential address:</a:t>
                      </a:r>
                      <a:endParaRPr sz="1000">
                        <a:solidFill>
                          <a:schemeClr val="tx1">
                            <a:lumMod val="75000"/>
                            <a:lumOff val="25000"/>
                          </a:schemeClr>
                        </a:solidFill>
                        <a:latin typeface="Calibri"/>
                        <a:cs typeface="Calibri"/>
                      </a:endParaRPr>
                    </a:p>
                  </a:txBody>
                  <a:tcPr marL="0" marR="0" marT="4445"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2"/>
                  </a:ext>
                </a:extLst>
              </a:tr>
              <a:tr h="699515">
                <a:tc gridSpan="2">
                  <a:txBody>
                    <a:bodyPr/>
                    <a:lstStyle/>
                    <a:p>
                      <a:pPr>
                        <a:lnSpc>
                          <a:spcPct val="100000"/>
                        </a:lnSpc>
                        <a:spcBef>
                          <a:spcPts val="10"/>
                        </a:spcBef>
                      </a:pPr>
                      <a:endParaRPr sz="850" dirty="0">
                        <a:solidFill>
                          <a:schemeClr val="tx1">
                            <a:lumMod val="75000"/>
                            <a:lumOff val="25000"/>
                          </a:schemeClr>
                        </a:solidFill>
                        <a:latin typeface="Times New Roman"/>
                        <a:cs typeface="Times New Roman"/>
                      </a:endParaRPr>
                    </a:p>
                    <a:p>
                      <a:pPr marL="51435">
                        <a:lnSpc>
                          <a:spcPct val="100000"/>
                        </a:lnSpc>
                        <a:spcBef>
                          <a:spcPts val="5"/>
                        </a:spcBef>
                      </a:pPr>
                      <a:r>
                        <a:rPr sz="1000" spc="-10" dirty="0">
                          <a:solidFill>
                            <a:schemeClr val="tx1">
                              <a:lumMod val="75000"/>
                              <a:lumOff val="25000"/>
                            </a:schemeClr>
                          </a:solidFill>
                          <a:latin typeface="Calibri"/>
                          <a:cs typeface="Calibri"/>
                        </a:rPr>
                        <a:t>Street, </a:t>
                      </a:r>
                      <a:r>
                        <a:rPr sz="1000" spc="-5" dirty="0">
                          <a:solidFill>
                            <a:schemeClr val="tx1">
                              <a:lumMod val="75000"/>
                              <a:lumOff val="25000"/>
                            </a:schemeClr>
                          </a:solidFill>
                          <a:latin typeface="Calibri"/>
                          <a:cs typeface="Calibri"/>
                        </a:rPr>
                        <a:t>number, </a:t>
                      </a:r>
                      <a:r>
                        <a:rPr sz="1000" dirty="0">
                          <a:solidFill>
                            <a:schemeClr val="tx1">
                              <a:lumMod val="75000"/>
                              <a:lumOff val="25000"/>
                            </a:schemeClr>
                          </a:solidFill>
                          <a:latin typeface="Calibri"/>
                          <a:cs typeface="Calibri"/>
                        </a:rPr>
                        <a:t>apt.:</a:t>
                      </a:r>
                      <a:r>
                        <a:rPr sz="1000" spc="15"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a:lnSpc>
                          <a:spcPct val="100000"/>
                        </a:lnSpc>
                        <a:spcBef>
                          <a:spcPts val="15"/>
                        </a:spcBef>
                      </a:pPr>
                      <a:endParaRPr sz="1050" dirty="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127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tc hMerge="1">
                  <a:txBody>
                    <a:bodyPr/>
                    <a:lstStyle/>
                    <a:p>
                      <a:endParaRPr/>
                    </a:p>
                  </a:txBody>
                  <a:tcPr marL="0" marR="0" marT="0" marB="0"/>
                </a:tc>
                <a:tc>
                  <a:txBody>
                    <a:bodyPr/>
                    <a:lstStyle/>
                    <a:p>
                      <a:pPr>
                        <a:lnSpc>
                          <a:spcPct val="100000"/>
                        </a:lnSpc>
                        <a:spcBef>
                          <a:spcPts val="10"/>
                        </a:spcBef>
                      </a:pPr>
                      <a:endParaRPr sz="850">
                        <a:solidFill>
                          <a:schemeClr val="tx1">
                            <a:lumMod val="75000"/>
                            <a:lumOff val="25000"/>
                          </a:schemeClr>
                        </a:solidFill>
                        <a:latin typeface="Times New Roman"/>
                        <a:cs typeface="Times New Roman"/>
                      </a:endParaRPr>
                    </a:p>
                    <a:p>
                      <a:pPr marL="50165">
                        <a:lnSpc>
                          <a:spcPct val="100000"/>
                        </a:lnSpc>
                        <a:spcBef>
                          <a:spcPts val="5"/>
                        </a:spcBef>
                      </a:pPr>
                      <a:r>
                        <a:rPr sz="1000" spc="-5" dirty="0">
                          <a:solidFill>
                            <a:schemeClr val="tx1">
                              <a:lumMod val="75000"/>
                              <a:lumOff val="25000"/>
                            </a:schemeClr>
                          </a:solidFill>
                          <a:latin typeface="Calibri"/>
                          <a:cs typeface="Calibri"/>
                        </a:rPr>
                        <a:t>Town, </a:t>
                      </a:r>
                      <a:r>
                        <a:rPr sz="1000" dirty="0">
                          <a:solidFill>
                            <a:schemeClr val="tx1">
                              <a:lumMod val="75000"/>
                              <a:lumOff val="25000"/>
                            </a:schemeClr>
                          </a:solidFill>
                          <a:latin typeface="Calibri"/>
                          <a:cs typeface="Calibri"/>
                        </a:rPr>
                        <a:t>city:</a:t>
                      </a:r>
                      <a:endParaRPr sz="1000">
                        <a:solidFill>
                          <a:schemeClr val="tx1">
                            <a:lumMod val="75000"/>
                            <a:lumOff val="25000"/>
                          </a:schemeClr>
                        </a:solidFill>
                        <a:latin typeface="Calibri"/>
                        <a:cs typeface="Calibri"/>
                      </a:endParaRPr>
                    </a:p>
                    <a:p>
                      <a:pPr>
                        <a:lnSpc>
                          <a:spcPct val="100000"/>
                        </a:lnSpc>
                        <a:spcBef>
                          <a:spcPts val="15"/>
                        </a:spcBef>
                      </a:pPr>
                      <a:endParaRPr sz="1050">
                        <a:solidFill>
                          <a:schemeClr val="tx1">
                            <a:lumMod val="75000"/>
                            <a:lumOff val="25000"/>
                          </a:schemeClr>
                        </a:solidFill>
                        <a:latin typeface="Times New Roman"/>
                        <a:cs typeface="Times New Roman"/>
                      </a:endParaRPr>
                    </a:p>
                    <a:p>
                      <a:pPr marL="50165">
                        <a:lnSpc>
                          <a:spcPct val="100000"/>
                        </a:lnSpc>
                      </a:pPr>
                      <a:r>
                        <a:rPr sz="1000" spc="-5" dirty="0">
                          <a:solidFill>
                            <a:schemeClr val="tx1">
                              <a:lumMod val="75000"/>
                              <a:lumOff val="25000"/>
                            </a:schemeClr>
                          </a:solidFill>
                          <a:latin typeface="Calibri"/>
                          <a:cs typeface="Calibri"/>
                        </a:rPr>
                        <a:t>...............................................................................................</a:t>
                      </a:r>
                      <a:endParaRPr sz="1000">
                        <a:solidFill>
                          <a:schemeClr val="tx1">
                            <a:lumMod val="75000"/>
                            <a:lumOff val="25000"/>
                          </a:schemeClr>
                        </a:solidFill>
                        <a:latin typeface="Calibri"/>
                        <a:cs typeface="Calibri"/>
                      </a:endParaRPr>
                    </a:p>
                  </a:txBody>
                  <a:tcPr marL="0" marR="0" marT="127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extLst>
                  <a:ext uri="{0D108BD9-81ED-4DB2-BD59-A6C34878D82A}">
                    <a16:rowId xmlns:a16="http://schemas.microsoft.com/office/drawing/2014/main" xmlns="" val="10003"/>
                  </a:ext>
                </a:extLst>
              </a:tr>
              <a:tr h="699515">
                <a:tc gridSpan="2">
                  <a:txBody>
                    <a:bodyPr/>
                    <a:lstStyle/>
                    <a:p>
                      <a:pPr>
                        <a:lnSpc>
                          <a:spcPct val="100000"/>
                        </a:lnSpc>
                      </a:pPr>
                      <a:endParaRPr sz="850" dirty="0">
                        <a:solidFill>
                          <a:schemeClr val="tx1">
                            <a:lumMod val="75000"/>
                            <a:lumOff val="25000"/>
                          </a:schemeClr>
                        </a:solidFill>
                        <a:latin typeface="Times New Roman"/>
                        <a:cs typeface="Times New Roman"/>
                      </a:endParaRPr>
                    </a:p>
                    <a:p>
                      <a:pPr marL="51435" marR="0" lvl="0" indent="0" defTabSz="914400" eaLnBrk="1" fontAlgn="auto" latinLnBrk="0" hangingPunct="1">
                        <a:lnSpc>
                          <a:spcPct val="100000"/>
                        </a:lnSpc>
                        <a:spcBef>
                          <a:spcPts val="0"/>
                        </a:spcBef>
                        <a:spcAft>
                          <a:spcPts val="0"/>
                        </a:spcAft>
                        <a:buClrTx/>
                        <a:buSzTx/>
                        <a:buFontTx/>
                        <a:buNone/>
                        <a:tabLst/>
                        <a:defRPr/>
                      </a:pPr>
                      <a:r>
                        <a:rPr sz="1000" spc="-5" dirty="0">
                          <a:solidFill>
                            <a:schemeClr val="tx1">
                              <a:lumMod val="75000"/>
                              <a:lumOff val="25000"/>
                            </a:schemeClr>
                          </a:solidFill>
                          <a:latin typeface="Calibri"/>
                          <a:cs typeface="Calibri"/>
                        </a:rPr>
                        <a:t>ZIP Code</a:t>
                      </a:r>
                      <a:r>
                        <a:rPr lang="en-US" sz="1000" spc="-5" dirty="0">
                          <a:solidFill>
                            <a:schemeClr val="tx1">
                              <a:lumMod val="75000"/>
                              <a:lumOff val="25000"/>
                            </a:schemeClr>
                          </a:solidFill>
                          <a:latin typeface="+mn-lt"/>
                          <a:cs typeface="Calibri"/>
                        </a:rPr>
                        <a:t>/Country</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a:lnSpc>
                          <a:spcPct val="100000"/>
                        </a:lnSpc>
                        <a:spcBef>
                          <a:spcPts val="30"/>
                        </a:spcBef>
                      </a:pPr>
                      <a:endParaRPr sz="1050" dirty="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tc hMerge="1">
                  <a:txBody>
                    <a:bodyPr/>
                    <a:lstStyle/>
                    <a:p>
                      <a:endParaRPr/>
                    </a:p>
                  </a:txBody>
                  <a:tcPr marL="0" marR="0" marT="0" marB="0"/>
                </a:tc>
                <a:tc>
                  <a:txBody>
                    <a:bodyPr/>
                    <a:lstStyle/>
                    <a:p>
                      <a:pPr>
                        <a:lnSpc>
                          <a:spcPct val="100000"/>
                        </a:lnSpc>
                      </a:pPr>
                      <a:endParaRPr sz="850" dirty="0">
                        <a:solidFill>
                          <a:schemeClr val="tx1">
                            <a:lumMod val="75000"/>
                            <a:lumOff val="25000"/>
                          </a:schemeClr>
                        </a:solidFill>
                        <a:latin typeface="Times New Roman"/>
                        <a:cs typeface="Times New Roman"/>
                      </a:endParaRPr>
                    </a:p>
                    <a:p>
                      <a:pPr marL="0" marR="0" lvl="0" indent="0" defTabSz="914400" eaLnBrk="1" fontAlgn="auto" latinLnBrk="0" hangingPunct="1">
                        <a:lnSpc>
                          <a:spcPct val="100000"/>
                        </a:lnSpc>
                        <a:spcBef>
                          <a:spcPts val="30"/>
                        </a:spcBef>
                        <a:spcAft>
                          <a:spcPts val="0"/>
                        </a:spcAft>
                        <a:buClrTx/>
                        <a:buSzTx/>
                        <a:buFontTx/>
                        <a:buNone/>
                        <a:tabLst/>
                        <a:defRPr/>
                      </a:pPr>
                      <a:r>
                        <a:rPr lang="en-US" sz="1050" spc="-5" dirty="0">
                          <a:solidFill>
                            <a:schemeClr val="tx1">
                              <a:lumMod val="75000"/>
                              <a:lumOff val="25000"/>
                            </a:schemeClr>
                          </a:solidFill>
                          <a:latin typeface="+mn-lt"/>
                          <a:cs typeface="Calibri"/>
                        </a:rPr>
                        <a:t> Occupation:</a:t>
                      </a:r>
                      <a:endParaRPr lang="en-US" sz="1050" dirty="0">
                        <a:solidFill>
                          <a:schemeClr val="tx1">
                            <a:lumMod val="75000"/>
                            <a:lumOff val="25000"/>
                          </a:schemeClr>
                        </a:solidFill>
                        <a:latin typeface="+mn-lt"/>
                        <a:cs typeface="Calibri"/>
                      </a:endParaRPr>
                    </a:p>
                    <a:p>
                      <a:pPr>
                        <a:lnSpc>
                          <a:spcPct val="100000"/>
                        </a:lnSpc>
                        <a:spcBef>
                          <a:spcPts val="30"/>
                        </a:spcBef>
                      </a:pPr>
                      <a:endParaRPr sz="1050" dirty="0">
                        <a:solidFill>
                          <a:schemeClr val="tx1">
                            <a:lumMod val="75000"/>
                            <a:lumOff val="25000"/>
                          </a:schemeClr>
                        </a:solidFill>
                        <a:latin typeface="Times New Roman"/>
                        <a:cs typeface="Times New Roman"/>
                      </a:endParaRPr>
                    </a:p>
                    <a:p>
                      <a:pPr marL="50165">
                        <a:lnSpc>
                          <a:spcPct val="100000"/>
                        </a:lnSpc>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extLst>
                  <a:ext uri="{0D108BD9-81ED-4DB2-BD59-A6C34878D82A}">
                    <a16:rowId xmlns:a16="http://schemas.microsoft.com/office/drawing/2014/main" xmlns="" val="10004"/>
                  </a:ext>
                </a:extLst>
              </a:tr>
              <a:tr h="698246">
                <a:tc gridSpan="2">
                  <a:txBody>
                    <a:bodyPr/>
                    <a:lstStyle/>
                    <a:p>
                      <a:pPr>
                        <a:lnSpc>
                          <a:spcPct val="100000"/>
                        </a:lnSpc>
                      </a:pPr>
                      <a:endParaRPr sz="85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Passport Number:</a:t>
                      </a:r>
                      <a:endParaRPr sz="1000">
                        <a:solidFill>
                          <a:schemeClr val="tx1">
                            <a:lumMod val="75000"/>
                            <a:lumOff val="25000"/>
                          </a:schemeClr>
                        </a:solidFill>
                        <a:latin typeface="Calibri"/>
                        <a:cs typeface="Calibri"/>
                      </a:endParaRPr>
                    </a:p>
                    <a:p>
                      <a:pPr>
                        <a:lnSpc>
                          <a:spcPct val="100000"/>
                        </a:lnSpc>
                        <a:spcBef>
                          <a:spcPts val="30"/>
                        </a:spcBef>
                      </a:pPr>
                      <a:endParaRPr sz="105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a:t>
                      </a:r>
                      <a:endParaRPr sz="1000">
                        <a:solidFill>
                          <a:schemeClr val="tx1">
                            <a:lumMod val="75000"/>
                            <a:lumOff val="25000"/>
                          </a:schemeClr>
                        </a:solidFill>
                        <a:latin typeface="Calibri"/>
                        <a:cs typeface="Calibri"/>
                      </a:endParaRPr>
                    </a:p>
                  </a:txBody>
                  <a:tcPr marL="0" marR="0" marT="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tc hMerge="1">
                  <a:txBody>
                    <a:bodyPr/>
                    <a:lstStyle/>
                    <a:p>
                      <a:endParaRPr/>
                    </a:p>
                  </a:txBody>
                  <a:tcPr marL="0" marR="0" marT="0" marB="0"/>
                </a:tc>
                <a:tc>
                  <a:txBody>
                    <a:bodyPr/>
                    <a:lstStyle/>
                    <a:p>
                      <a:pPr>
                        <a:lnSpc>
                          <a:spcPct val="100000"/>
                        </a:lnSpc>
                      </a:pPr>
                      <a:endParaRPr sz="850">
                        <a:solidFill>
                          <a:schemeClr val="tx1">
                            <a:lumMod val="75000"/>
                            <a:lumOff val="25000"/>
                          </a:schemeClr>
                        </a:solidFill>
                        <a:latin typeface="Times New Roman"/>
                        <a:cs typeface="Times New Roman"/>
                      </a:endParaRPr>
                    </a:p>
                    <a:p>
                      <a:pPr marL="50165">
                        <a:lnSpc>
                          <a:spcPct val="100000"/>
                        </a:lnSpc>
                      </a:pPr>
                      <a:r>
                        <a:rPr sz="1000" spc="-10" dirty="0">
                          <a:solidFill>
                            <a:schemeClr val="tx1">
                              <a:lumMod val="75000"/>
                              <a:lumOff val="25000"/>
                            </a:schemeClr>
                          </a:solidFill>
                          <a:latin typeface="Calibri"/>
                          <a:cs typeface="Calibri"/>
                        </a:rPr>
                        <a:t>Tax </a:t>
                      </a:r>
                      <a:r>
                        <a:rPr sz="1000" spc="-5" dirty="0">
                          <a:solidFill>
                            <a:schemeClr val="tx1">
                              <a:lumMod val="75000"/>
                              <a:lumOff val="25000"/>
                            </a:schemeClr>
                          </a:solidFill>
                          <a:latin typeface="Calibri"/>
                          <a:cs typeface="Calibri"/>
                        </a:rPr>
                        <a:t>Identification</a:t>
                      </a:r>
                      <a:r>
                        <a:rPr sz="1000" spc="1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Number:</a:t>
                      </a:r>
                      <a:endParaRPr sz="1000">
                        <a:solidFill>
                          <a:schemeClr val="tx1">
                            <a:lumMod val="75000"/>
                            <a:lumOff val="25000"/>
                          </a:schemeClr>
                        </a:solidFill>
                        <a:latin typeface="Calibri"/>
                        <a:cs typeface="Calibri"/>
                      </a:endParaRPr>
                    </a:p>
                    <a:p>
                      <a:pPr>
                        <a:lnSpc>
                          <a:spcPct val="100000"/>
                        </a:lnSpc>
                        <a:spcBef>
                          <a:spcPts val="30"/>
                        </a:spcBef>
                      </a:pPr>
                      <a:endParaRPr sz="1050">
                        <a:solidFill>
                          <a:schemeClr val="tx1">
                            <a:lumMod val="75000"/>
                            <a:lumOff val="25000"/>
                          </a:schemeClr>
                        </a:solidFill>
                        <a:latin typeface="Times New Roman"/>
                        <a:cs typeface="Times New Roman"/>
                      </a:endParaRPr>
                    </a:p>
                    <a:p>
                      <a:pPr marL="50165">
                        <a:lnSpc>
                          <a:spcPct val="100000"/>
                        </a:lnSpc>
                      </a:pPr>
                      <a:r>
                        <a:rPr sz="1000" spc="-5" dirty="0">
                          <a:solidFill>
                            <a:schemeClr val="tx1">
                              <a:lumMod val="75000"/>
                              <a:lumOff val="25000"/>
                            </a:schemeClr>
                          </a:solidFill>
                          <a:latin typeface="Calibri"/>
                          <a:cs typeface="Calibri"/>
                        </a:rPr>
                        <a:t>...............................................................................................</a:t>
                      </a:r>
                      <a:endParaRPr sz="1000">
                        <a:solidFill>
                          <a:schemeClr val="tx1">
                            <a:lumMod val="75000"/>
                            <a:lumOff val="25000"/>
                          </a:schemeClr>
                        </a:solidFill>
                        <a:latin typeface="Calibri"/>
                        <a:cs typeface="Calibri"/>
                      </a:endParaRPr>
                    </a:p>
                  </a:txBody>
                  <a:tcPr marL="0" marR="0" marT="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extLst>
                  <a:ext uri="{0D108BD9-81ED-4DB2-BD59-A6C34878D82A}">
                    <a16:rowId xmlns:a16="http://schemas.microsoft.com/office/drawing/2014/main" xmlns="" val="10005"/>
                  </a:ext>
                </a:extLst>
              </a:tr>
              <a:tr h="699516">
                <a:tc gridSpan="2">
                  <a:txBody>
                    <a:bodyPr/>
                    <a:lstStyle/>
                    <a:p>
                      <a:pPr>
                        <a:lnSpc>
                          <a:spcPct val="100000"/>
                        </a:lnSpc>
                        <a:spcBef>
                          <a:spcPts val="10"/>
                        </a:spcBef>
                      </a:pPr>
                      <a:endParaRPr sz="850" dirty="0">
                        <a:solidFill>
                          <a:schemeClr val="tx1">
                            <a:lumMod val="75000"/>
                            <a:lumOff val="25000"/>
                          </a:schemeClr>
                        </a:solidFill>
                        <a:latin typeface="Times New Roman"/>
                        <a:cs typeface="Times New Roman"/>
                      </a:endParaRPr>
                    </a:p>
                    <a:p>
                      <a:pPr marL="51435">
                        <a:lnSpc>
                          <a:spcPct val="100000"/>
                        </a:lnSpc>
                        <a:spcBef>
                          <a:spcPts val="5"/>
                        </a:spcBef>
                      </a:pPr>
                      <a:r>
                        <a:rPr sz="1000" spc="-5" dirty="0">
                          <a:solidFill>
                            <a:schemeClr val="tx1">
                              <a:lumMod val="75000"/>
                              <a:lumOff val="25000"/>
                            </a:schemeClr>
                          </a:solidFill>
                          <a:latin typeface="Calibri"/>
                          <a:cs typeface="Calibri"/>
                        </a:rPr>
                        <a:t>Place and Date of</a:t>
                      </a:r>
                      <a:r>
                        <a:rPr sz="1000" spc="-10" dirty="0">
                          <a:solidFill>
                            <a:schemeClr val="tx1">
                              <a:lumMod val="75000"/>
                              <a:lumOff val="25000"/>
                            </a:schemeClr>
                          </a:solidFill>
                          <a:latin typeface="Calibri"/>
                          <a:cs typeface="Calibri"/>
                        </a:rPr>
                        <a:t> </a:t>
                      </a:r>
                      <a:r>
                        <a:rPr sz="1000" spc="-5" dirty="0">
                          <a:solidFill>
                            <a:schemeClr val="tx1">
                              <a:lumMod val="75000"/>
                              <a:lumOff val="25000"/>
                            </a:schemeClr>
                          </a:solidFill>
                          <a:latin typeface="Calibri"/>
                          <a:cs typeface="Calibri"/>
                        </a:rPr>
                        <a:t>Birth:</a:t>
                      </a:r>
                      <a:endParaRPr sz="1000" dirty="0">
                        <a:solidFill>
                          <a:schemeClr val="tx1">
                            <a:lumMod val="75000"/>
                            <a:lumOff val="25000"/>
                          </a:schemeClr>
                        </a:solidFill>
                        <a:latin typeface="Calibri"/>
                        <a:cs typeface="Calibri"/>
                      </a:endParaRPr>
                    </a:p>
                    <a:p>
                      <a:pPr>
                        <a:lnSpc>
                          <a:spcPct val="100000"/>
                        </a:lnSpc>
                        <a:spcBef>
                          <a:spcPts val="25"/>
                        </a:spcBef>
                      </a:pPr>
                      <a:endParaRPr sz="1050" dirty="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1270" marB="0">
                    <a:lnL w="6350">
                      <a:solidFill>
                        <a:srgbClr val="B4C5E7"/>
                      </a:solidFill>
                      <a:prstDash val="solid"/>
                    </a:lnL>
                    <a:lnR w="6350">
                      <a:solidFill>
                        <a:srgbClr val="B4C5E7"/>
                      </a:solidFill>
                      <a:prstDash val="solid"/>
                    </a:lnR>
                    <a:lnT w="6350">
                      <a:solidFill>
                        <a:srgbClr val="B4C5E7"/>
                      </a:solidFill>
                      <a:prstDash val="solid"/>
                    </a:lnT>
                    <a:lnB w="6350" cap="flat" cmpd="sng" algn="ctr">
                      <a:solidFill>
                        <a:srgbClr val="B4C5E7"/>
                      </a:solidFill>
                      <a:prstDash val="solid"/>
                      <a:round/>
                      <a:headEnd type="none" w="med" len="med"/>
                      <a:tailEnd type="none" w="med" len="med"/>
                    </a:lnB>
                  </a:tcPr>
                </a:tc>
                <a:tc hMerge="1">
                  <a:txBody>
                    <a:bodyPr/>
                    <a:lstStyle/>
                    <a:p>
                      <a:endParaRPr/>
                    </a:p>
                  </a:txBody>
                  <a:tcPr marL="0" marR="0" marT="0" marB="0"/>
                </a:tc>
                <a:tc>
                  <a:txBody>
                    <a:bodyPr/>
                    <a:lstStyle/>
                    <a:p>
                      <a:pPr>
                        <a:lnSpc>
                          <a:spcPct val="100000"/>
                        </a:lnSpc>
                        <a:spcBef>
                          <a:spcPts val="10"/>
                        </a:spcBef>
                      </a:pPr>
                      <a:endParaRPr sz="850" dirty="0">
                        <a:solidFill>
                          <a:schemeClr val="tx1">
                            <a:lumMod val="75000"/>
                            <a:lumOff val="25000"/>
                          </a:schemeClr>
                        </a:solidFill>
                        <a:latin typeface="Times New Roman"/>
                        <a:cs typeface="Times New Roman"/>
                      </a:endParaRPr>
                    </a:p>
                    <a:p>
                      <a:pPr marL="50165">
                        <a:lnSpc>
                          <a:spcPct val="100000"/>
                        </a:lnSpc>
                        <a:spcBef>
                          <a:spcPts val="5"/>
                        </a:spcBef>
                      </a:pPr>
                      <a:r>
                        <a:rPr sz="1000" spc="-5" dirty="0">
                          <a:solidFill>
                            <a:schemeClr val="tx1">
                              <a:lumMod val="75000"/>
                              <a:lumOff val="25000"/>
                            </a:schemeClr>
                          </a:solidFill>
                          <a:latin typeface="Calibri"/>
                          <a:cs typeface="Calibri"/>
                        </a:rPr>
                        <a:t>Citizenship:</a:t>
                      </a:r>
                      <a:endParaRPr sz="1000" dirty="0">
                        <a:solidFill>
                          <a:schemeClr val="tx1">
                            <a:lumMod val="75000"/>
                            <a:lumOff val="25000"/>
                          </a:schemeClr>
                        </a:solidFill>
                        <a:latin typeface="Calibri"/>
                        <a:cs typeface="Calibri"/>
                      </a:endParaRPr>
                    </a:p>
                    <a:p>
                      <a:pPr>
                        <a:lnSpc>
                          <a:spcPct val="100000"/>
                        </a:lnSpc>
                        <a:spcBef>
                          <a:spcPts val="25"/>
                        </a:spcBef>
                      </a:pPr>
                      <a:endParaRPr sz="1050" dirty="0">
                        <a:solidFill>
                          <a:schemeClr val="tx1">
                            <a:lumMod val="75000"/>
                            <a:lumOff val="25000"/>
                          </a:schemeClr>
                        </a:solidFill>
                        <a:latin typeface="Times New Roman"/>
                        <a:cs typeface="Times New Roman"/>
                      </a:endParaRPr>
                    </a:p>
                    <a:p>
                      <a:pPr marL="50165">
                        <a:lnSpc>
                          <a:spcPct val="100000"/>
                        </a:lnSpc>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1270" marB="0">
                    <a:lnL w="6350">
                      <a:solidFill>
                        <a:srgbClr val="B4C5E7"/>
                      </a:solidFill>
                      <a:prstDash val="solid"/>
                    </a:lnL>
                    <a:lnR w="6350">
                      <a:solidFill>
                        <a:srgbClr val="B4C5E7"/>
                      </a:solidFill>
                      <a:prstDash val="solid"/>
                    </a:lnR>
                    <a:lnT w="6350">
                      <a:solidFill>
                        <a:srgbClr val="B4C5E7"/>
                      </a:solidFill>
                      <a:prstDash val="solid"/>
                    </a:lnT>
                    <a:lnB w="6350" cap="flat" cmpd="sng" algn="ctr">
                      <a:solidFill>
                        <a:srgbClr val="B4C5E7"/>
                      </a:solidFill>
                      <a:prstDash val="solid"/>
                      <a:round/>
                      <a:headEnd type="none" w="med" len="med"/>
                      <a:tailEnd type="none" w="med" len="med"/>
                    </a:lnB>
                  </a:tcPr>
                </a:tc>
                <a:extLst>
                  <a:ext uri="{0D108BD9-81ED-4DB2-BD59-A6C34878D82A}">
                    <a16:rowId xmlns:a16="http://schemas.microsoft.com/office/drawing/2014/main" xmlns="" val="10006"/>
                  </a:ext>
                </a:extLst>
              </a:tr>
              <a:tr h="699516">
                <a:tc gridSpan="2">
                  <a:txBody>
                    <a:bodyPr/>
                    <a:lstStyle/>
                    <a:p>
                      <a:pPr>
                        <a:lnSpc>
                          <a:spcPct val="100000"/>
                        </a:lnSpc>
                        <a:spcBef>
                          <a:spcPts val="10"/>
                        </a:spcBef>
                      </a:pPr>
                      <a:endParaRPr sz="850" dirty="0">
                        <a:solidFill>
                          <a:schemeClr val="tx1">
                            <a:lumMod val="75000"/>
                            <a:lumOff val="25000"/>
                          </a:schemeClr>
                        </a:solidFill>
                        <a:latin typeface="Times New Roman"/>
                        <a:cs typeface="Times New Roman"/>
                      </a:endParaRPr>
                    </a:p>
                    <a:p>
                      <a:pPr marL="51435">
                        <a:lnSpc>
                          <a:spcPct val="100000"/>
                        </a:lnSpc>
                        <a:spcBef>
                          <a:spcPts val="5"/>
                        </a:spcBef>
                      </a:pPr>
                      <a:r>
                        <a:rPr lang="en-US" sz="1000" spc="-5" dirty="0">
                          <a:solidFill>
                            <a:schemeClr val="tx1">
                              <a:lumMod val="75000"/>
                              <a:lumOff val="25000"/>
                            </a:schemeClr>
                          </a:solidFill>
                          <a:latin typeface="Calibri"/>
                          <a:cs typeface="Calibri"/>
                        </a:rPr>
                        <a:t>Education</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a:lnSpc>
                          <a:spcPct val="100000"/>
                        </a:lnSpc>
                        <a:spcBef>
                          <a:spcPts val="25"/>
                        </a:spcBef>
                      </a:pPr>
                      <a:endParaRPr sz="1050" dirty="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1270" marB="0">
                    <a:lnL w="6350">
                      <a:solidFill>
                        <a:srgbClr val="B4C5E7"/>
                      </a:solidFill>
                      <a:prstDash val="solid"/>
                    </a:lnL>
                    <a:lnR w="6350" cap="flat" cmpd="sng" algn="ctr">
                      <a:solidFill>
                        <a:srgbClr val="B4C5E7"/>
                      </a:solidFill>
                      <a:prstDash val="solid"/>
                      <a:round/>
                      <a:headEnd type="none" w="med" len="med"/>
                      <a:tailEnd type="none" w="med" len="med"/>
                    </a:lnR>
                    <a:lnT w="6350" cap="flat" cmpd="sng" algn="ctr">
                      <a:solidFill>
                        <a:srgbClr val="B4C5E7"/>
                      </a:solidFill>
                      <a:prstDash val="solid"/>
                      <a:round/>
                      <a:headEnd type="none" w="med" len="med"/>
                      <a:tailEnd type="none" w="med" len="med"/>
                    </a:lnT>
                    <a:lnB w="6350" cap="flat" cmpd="sng" algn="ctr">
                      <a:solidFill>
                        <a:srgbClr val="B4C5E7"/>
                      </a:solidFill>
                      <a:prstDash val="solid"/>
                      <a:round/>
                      <a:headEnd type="none" w="med" len="med"/>
                      <a:tailEnd type="none" w="med" len="med"/>
                    </a:lnB>
                  </a:tcPr>
                </a:tc>
                <a:tc hMerge="1">
                  <a:txBody>
                    <a:bodyPr/>
                    <a:lstStyle/>
                    <a:p>
                      <a:endParaRPr/>
                    </a:p>
                  </a:txBody>
                  <a:tcPr marL="0" marR="0" marT="0" marB="0"/>
                </a:tc>
                <a:tc>
                  <a:txBody>
                    <a:bodyPr/>
                    <a:lstStyle/>
                    <a:p>
                      <a:pPr>
                        <a:lnSpc>
                          <a:spcPct val="100000"/>
                        </a:lnSpc>
                        <a:spcBef>
                          <a:spcPts val="10"/>
                        </a:spcBef>
                      </a:pPr>
                      <a:endParaRPr sz="850" dirty="0">
                        <a:solidFill>
                          <a:schemeClr val="tx1">
                            <a:lumMod val="75000"/>
                            <a:lumOff val="25000"/>
                          </a:schemeClr>
                        </a:solidFill>
                        <a:latin typeface="Times New Roman"/>
                        <a:cs typeface="Times New Roman"/>
                      </a:endParaRPr>
                    </a:p>
                    <a:p>
                      <a:pPr marL="50165">
                        <a:lnSpc>
                          <a:spcPct val="100000"/>
                        </a:lnSpc>
                        <a:spcBef>
                          <a:spcPts val="5"/>
                        </a:spcBef>
                      </a:pPr>
                      <a:r>
                        <a:rPr lang="en-US" sz="1000" spc="-5" dirty="0">
                          <a:solidFill>
                            <a:schemeClr val="tx1">
                              <a:lumMod val="75000"/>
                              <a:lumOff val="25000"/>
                            </a:schemeClr>
                          </a:solidFill>
                          <a:latin typeface="Calibri"/>
                          <a:cs typeface="Calibri"/>
                        </a:rPr>
                        <a:t>Assets (shares/property </a:t>
                      </a:r>
                      <a:r>
                        <a:rPr lang="en-US" sz="1000" spc="-5" dirty="0" err="1">
                          <a:solidFill>
                            <a:schemeClr val="tx1">
                              <a:lumMod val="75000"/>
                              <a:lumOff val="25000"/>
                            </a:schemeClr>
                          </a:solidFill>
                          <a:latin typeface="Calibri"/>
                          <a:cs typeface="Calibri"/>
                        </a:rPr>
                        <a:t>etc</a:t>
                      </a:r>
                      <a:r>
                        <a:rPr lang="en-US" sz="1000" spc="-5" dirty="0">
                          <a:solidFill>
                            <a:schemeClr val="tx1">
                              <a:lumMod val="75000"/>
                              <a:lumOff val="25000"/>
                            </a:schemeClr>
                          </a:solidFill>
                          <a:latin typeface="Calibri"/>
                          <a:cs typeface="Calibri"/>
                        </a:rPr>
                        <a:t>)</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a:lnSpc>
                          <a:spcPct val="100000"/>
                        </a:lnSpc>
                        <a:spcBef>
                          <a:spcPts val="25"/>
                        </a:spcBef>
                      </a:pPr>
                      <a:endParaRPr sz="1050" dirty="0">
                        <a:solidFill>
                          <a:schemeClr val="tx1">
                            <a:lumMod val="75000"/>
                            <a:lumOff val="25000"/>
                          </a:schemeClr>
                        </a:solidFill>
                        <a:latin typeface="Times New Roman"/>
                        <a:cs typeface="Times New Roman"/>
                      </a:endParaRPr>
                    </a:p>
                    <a:p>
                      <a:pPr marL="50165">
                        <a:lnSpc>
                          <a:spcPct val="100000"/>
                        </a:lnSpc>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1270" marB="0">
                    <a:lnL w="6350" cap="flat" cmpd="sng" algn="ctr">
                      <a:solidFill>
                        <a:srgbClr val="B4C5E7"/>
                      </a:solidFill>
                      <a:prstDash val="solid"/>
                      <a:round/>
                      <a:headEnd type="none" w="med" len="med"/>
                      <a:tailEnd type="none" w="med" len="med"/>
                    </a:lnL>
                    <a:lnR w="6350">
                      <a:solidFill>
                        <a:srgbClr val="B4C5E7"/>
                      </a:solidFill>
                      <a:prstDash val="solid"/>
                    </a:lnR>
                    <a:lnT w="6350" cap="flat" cmpd="sng" algn="ctr">
                      <a:solidFill>
                        <a:srgbClr val="B4C5E7"/>
                      </a:solidFill>
                      <a:prstDash val="solid"/>
                      <a:round/>
                      <a:headEnd type="none" w="med" len="med"/>
                      <a:tailEnd type="none" w="med" len="med"/>
                    </a:lnT>
                    <a:lnB w="6350" cap="flat" cmpd="sng" algn="ctr">
                      <a:solidFill>
                        <a:srgbClr val="B4C5E7"/>
                      </a:solidFill>
                      <a:prstDash val="solid"/>
                      <a:round/>
                      <a:headEnd type="none" w="med" len="med"/>
                      <a:tailEnd type="none" w="med" len="med"/>
                    </a:lnB>
                  </a:tcPr>
                </a:tc>
                <a:extLst>
                  <a:ext uri="{0D108BD9-81ED-4DB2-BD59-A6C34878D82A}">
                    <a16:rowId xmlns:a16="http://schemas.microsoft.com/office/drawing/2014/main" xmlns="" val="1877704767"/>
                  </a:ext>
                </a:extLst>
              </a:tr>
              <a:tr h="699516">
                <a:tc gridSpan="2">
                  <a:txBody>
                    <a:bodyPr/>
                    <a:lstStyle/>
                    <a:p>
                      <a:pPr>
                        <a:lnSpc>
                          <a:spcPct val="100000"/>
                        </a:lnSpc>
                        <a:spcBef>
                          <a:spcPts val="10"/>
                        </a:spcBef>
                      </a:pPr>
                      <a:endParaRPr sz="850" dirty="0">
                        <a:solidFill>
                          <a:schemeClr val="tx1">
                            <a:lumMod val="75000"/>
                            <a:lumOff val="25000"/>
                          </a:schemeClr>
                        </a:solidFill>
                        <a:latin typeface="Times New Roman"/>
                        <a:cs typeface="Times New Roman"/>
                      </a:endParaRPr>
                    </a:p>
                    <a:p>
                      <a:pPr marL="51435">
                        <a:lnSpc>
                          <a:spcPct val="100000"/>
                        </a:lnSpc>
                        <a:spcBef>
                          <a:spcPts val="5"/>
                        </a:spcBef>
                      </a:pPr>
                      <a:r>
                        <a:rPr lang="en-US" sz="1000" spc="-5" dirty="0">
                          <a:solidFill>
                            <a:schemeClr val="tx1">
                              <a:lumMod val="75000"/>
                              <a:lumOff val="25000"/>
                            </a:schemeClr>
                          </a:solidFill>
                          <a:latin typeface="Calibri"/>
                          <a:cs typeface="Calibri"/>
                        </a:rPr>
                        <a:t>Email</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a:lnSpc>
                          <a:spcPct val="100000"/>
                        </a:lnSpc>
                        <a:spcBef>
                          <a:spcPts val="25"/>
                        </a:spcBef>
                      </a:pPr>
                      <a:endParaRPr sz="1050" dirty="0">
                        <a:solidFill>
                          <a:schemeClr val="tx1">
                            <a:lumMod val="75000"/>
                            <a:lumOff val="25000"/>
                          </a:schemeClr>
                        </a:solidFill>
                        <a:latin typeface="Times New Roman"/>
                        <a:cs typeface="Times New Roman"/>
                      </a:endParaRPr>
                    </a:p>
                    <a:p>
                      <a:pPr marL="51435">
                        <a:lnSpc>
                          <a:spcPct val="100000"/>
                        </a:lnSpc>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1270" marB="0">
                    <a:lnL w="6350">
                      <a:solidFill>
                        <a:srgbClr val="B4C5E7"/>
                      </a:solidFill>
                      <a:prstDash val="solid"/>
                    </a:lnL>
                    <a:lnR w="6350" cap="flat" cmpd="sng" algn="ctr">
                      <a:solidFill>
                        <a:srgbClr val="B4C5E7"/>
                      </a:solidFill>
                      <a:prstDash val="solid"/>
                      <a:round/>
                      <a:headEnd type="none" w="med" len="med"/>
                      <a:tailEnd type="none" w="med" len="med"/>
                    </a:lnR>
                    <a:lnT w="6350" cap="flat" cmpd="sng" algn="ctr">
                      <a:solidFill>
                        <a:srgbClr val="B4C5E7"/>
                      </a:solidFill>
                      <a:prstDash val="solid"/>
                      <a:round/>
                      <a:headEnd type="none" w="med" len="med"/>
                      <a:tailEnd type="none" w="med" len="med"/>
                    </a:lnT>
                    <a:lnB w="6350">
                      <a:solidFill>
                        <a:srgbClr val="B4C5E7"/>
                      </a:solidFill>
                      <a:prstDash val="solid"/>
                    </a:lnB>
                  </a:tcPr>
                </a:tc>
                <a:tc hMerge="1">
                  <a:txBody>
                    <a:bodyPr/>
                    <a:lstStyle/>
                    <a:p>
                      <a:endParaRPr/>
                    </a:p>
                  </a:txBody>
                  <a:tcPr marL="0" marR="0" marT="0" marB="0"/>
                </a:tc>
                <a:tc>
                  <a:txBody>
                    <a:bodyPr/>
                    <a:lstStyle/>
                    <a:p>
                      <a:pPr>
                        <a:lnSpc>
                          <a:spcPct val="100000"/>
                        </a:lnSpc>
                        <a:spcBef>
                          <a:spcPts val="10"/>
                        </a:spcBef>
                      </a:pPr>
                      <a:endParaRPr sz="850" dirty="0">
                        <a:solidFill>
                          <a:schemeClr val="tx1">
                            <a:lumMod val="75000"/>
                            <a:lumOff val="25000"/>
                          </a:schemeClr>
                        </a:solidFill>
                        <a:latin typeface="Times New Roman"/>
                        <a:cs typeface="Times New Roman"/>
                      </a:endParaRPr>
                    </a:p>
                    <a:p>
                      <a:pPr marL="50165">
                        <a:lnSpc>
                          <a:spcPct val="100000"/>
                        </a:lnSpc>
                        <a:spcBef>
                          <a:spcPts val="5"/>
                        </a:spcBef>
                      </a:pPr>
                      <a:r>
                        <a:rPr lang="en-US" sz="1000" spc="-5" dirty="0">
                          <a:solidFill>
                            <a:schemeClr val="tx1">
                              <a:lumMod val="75000"/>
                              <a:lumOff val="25000"/>
                            </a:schemeClr>
                          </a:solidFill>
                          <a:latin typeface="Calibri"/>
                          <a:cs typeface="Calibri"/>
                        </a:rPr>
                        <a:t>Phone number</a:t>
                      </a: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p>
                      <a:pPr>
                        <a:lnSpc>
                          <a:spcPct val="100000"/>
                        </a:lnSpc>
                        <a:spcBef>
                          <a:spcPts val="25"/>
                        </a:spcBef>
                      </a:pPr>
                      <a:endParaRPr sz="1050" dirty="0">
                        <a:solidFill>
                          <a:schemeClr val="tx1">
                            <a:lumMod val="75000"/>
                            <a:lumOff val="25000"/>
                          </a:schemeClr>
                        </a:solidFill>
                        <a:latin typeface="Times New Roman"/>
                        <a:cs typeface="Times New Roman"/>
                      </a:endParaRPr>
                    </a:p>
                    <a:p>
                      <a:pPr marL="50165">
                        <a:lnSpc>
                          <a:spcPct val="100000"/>
                        </a:lnSpc>
                      </a:pPr>
                      <a:r>
                        <a:rPr sz="1000" spc="-5" dirty="0">
                          <a:solidFill>
                            <a:schemeClr val="tx1">
                              <a:lumMod val="75000"/>
                              <a:lumOff val="25000"/>
                            </a:schemeClr>
                          </a:solidFill>
                          <a:latin typeface="Calibri"/>
                          <a:cs typeface="Calibri"/>
                        </a:rPr>
                        <a:t>...............................................................................................</a:t>
                      </a:r>
                      <a:endParaRPr sz="1000" dirty="0">
                        <a:solidFill>
                          <a:schemeClr val="tx1">
                            <a:lumMod val="75000"/>
                            <a:lumOff val="25000"/>
                          </a:schemeClr>
                        </a:solidFill>
                        <a:latin typeface="Calibri"/>
                        <a:cs typeface="Calibri"/>
                      </a:endParaRPr>
                    </a:p>
                  </a:txBody>
                  <a:tcPr marL="0" marR="0" marT="1270" marB="0">
                    <a:lnL w="6350" cap="flat" cmpd="sng" algn="ctr">
                      <a:solidFill>
                        <a:srgbClr val="B4C5E7"/>
                      </a:solidFill>
                      <a:prstDash val="solid"/>
                      <a:round/>
                      <a:headEnd type="none" w="med" len="med"/>
                      <a:tailEnd type="none" w="med" len="med"/>
                    </a:lnL>
                    <a:lnR w="6350">
                      <a:solidFill>
                        <a:srgbClr val="B4C5E7"/>
                      </a:solidFill>
                      <a:prstDash val="solid"/>
                    </a:lnR>
                    <a:lnT w="6350" cap="flat" cmpd="sng" algn="ctr">
                      <a:solidFill>
                        <a:srgbClr val="B4C5E7"/>
                      </a:solidFill>
                      <a:prstDash val="solid"/>
                      <a:round/>
                      <a:headEnd type="none" w="med" len="med"/>
                      <a:tailEnd type="none" w="med" len="med"/>
                    </a:lnT>
                    <a:lnB w="6350">
                      <a:solidFill>
                        <a:srgbClr val="B4C5E7"/>
                      </a:solidFill>
                      <a:prstDash val="solid"/>
                    </a:lnB>
                  </a:tcPr>
                </a:tc>
                <a:extLst>
                  <a:ext uri="{0D108BD9-81ED-4DB2-BD59-A6C34878D82A}">
                    <a16:rowId xmlns:a16="http://schemas.microsoft.com/office/drawing/2014/main" xmlns="" val="1469831072"/>
                  </a:ext>
                </a:extLst>
              </a:tr>
              <a:tr h="181355">
                <a:tc gridSpan="3">
                  <a:txBody>
                    <a:bodyPr/>
                    <a:lstStyle/>
                    <a:p>
                      <a:pPr>
                        <a:lnSpc>
                          <a:spcPct val="100000"/>
                        </a:lnSpc>
                      </a:pPr>
                      <a:endParaRPr sz="1000">
                        <a:solidFill>
                          <a:schemeClr val="tx1">
                            <a:lumMod val="75000"/>
                            <a:lumOff val="25000"/>
                          </a:schemeClr>
                        </a:solidFill>
                        <a:latin typeface="Times New Roman"/>
                        <a:cs typeface="Times New Roman"/>
                      </a:endParaRPr>
                    </a:p>
                  </a:txBody>
                  <a:tcPr marL="0" marR="0" marT="0" marB="0">
                    <a:lnL w="6350">
                      <a:solidFill>
                        <a:srgbClr val="B4C5E7"/>
                      </a:solidFill>
                      <a:prstDash val="solid"/>
                    </a:lnL>
                    <a:lnR w="6350">
                      <a:solidFill>
                        <a:srgbClr val="B4C5E7"/>
                      </a:solidFill>
                      <a:prstDash val="solid"/>
                    </a:lnR>
                    <a:lnT w="6350" cap="flat" cmpd="sng" algn="ctr">
                      <a:solidFill>
                        <a:srgbClr val="B4C5E7"/>
                      </a:solidFill>
                      <a:prstDash val="solid"/>
                      <a:round/>
                      <a:headEnd type="none" w="med" len="med"/>
                      <a:tailEnd type="none" w="med" len="med"/>
                    </a:lnT>
                    <a:lnB w="6350">
                      <a:solidFill>
                        <a:srgbClr val="B4C5E7"/>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xmlns="" val="10007"/>
                  </a:ext>
                </a:extLst>
              </a:tr>
              <a:tr h="1304925">
                <a:tc>
                  <a:txBody>
                    <a:bodyPr/>
                    <a:lstStyle/>
                    <a:p>
                      <a:pPr marL="66675">
                        <a:lnSpc>
                          <a:spcPct val="100000"/>
                        </a:lnSpc>
                        <a:spcBef>
                          <a:spcPts val="1240"/>
                        </a:spcBef>
                      </a:pPr>
                      <a:r>
                        <a:rPr sz="5000" dirty="0">
                          <a:solidFill>
                            <a:srgbClr val="FF0000"/>
                          </a:solidFill>
                          <a:latin typeface="Calibri"/>
                          <a:cs typeface="Calibri"/>
                        </a:rPr>
                        <a:t>!</a:t>
                      </a:r>
                      <a:endParaRPr sz="5000">
                        <a:solidFill>
                          <a:srgbClr val="FF0000"/>
                        </a:solidFill>
                        <a:latin typeface="Calibri"/>
                        <a:cs typeface="Calibri"/>
                      </a:endParaRPr>
                    </a:p>
                  </a:txBody>
                  <a:tcPr marL="0" marR="0" marT="15748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tc gridSpan="2">
                  <a:txBody>
                    <a:bodyPr/>
                    <a:lstStyle/>
                    <a:p>
                      <a:pPr>
                        <a:lnSpc>
                          <a:spcPct val="100000"/>
                        </a:lnSpc>
                        <a:spcBef>
                          <a:spcPts val="30"/>
                        </a:spcBef>
                      </a:pPr>
                      <a:endParaRPr sz="1000" dirty="0">
                        <a:solidFill>
                          <a:srgbClr val="FF0000"/>
                        </a:solidFill>
                        <a:latin typeface="Times New Roman"/>
                        <a:cs typeface="Times New Roman"/>
                      </a:endParaRPr>
                    </a:p>
                    <a:p>
                      <a:pPr marL="301625">
                        <a:lnSpc>
                          <a:spcPct val="100000"/>
                        </a:lnSpc>
                        <a:spcBef>
                          <a:spcPts val="5"/>
                        </a:spcBef>
                      </a:pPr>
                      <a:r>
                        <a:rPr sz="1000" b="1" spc="-5" dirty="0">
                          <a:solidFill>
                            <a:srgbClr val="FF0000"/>
                          </a:solidFill>
                          <a:latin typeface="Calibri"/>
                          <a:cs typeface="Calibri"/>
                        </a:rPr>
                        <a:t>SUPPORTING</a:t>
                      </a:r>
                      <a:r>
                        <a:rPr sz="1000" b="1" spc="5" dirty="0">
                          <a:solidFill>
                            <a:srgbClr val="FF0000"/>
                          </a:solidFill>
                          <a:latin typeface="Calibri"/>
                          <a:cs typeface="Calibri"/>
                        </a:rPr>
                        <a:t> </a:t>
                      </a:r>
                      <a:r>
                        <a:rPr sz="1000" b="1" spc="-5" dirty="0">
                          <a:solidFill>
                            <a:srgbClr val="FF0000"/>
                          </a:solidFill>
                          <a:latin typeface="Calibri"/>
                          <a:cs typeface="Calibri"/>
                        </a:rPr>
                        <a:t>DOCUMENTATION:</a:t>
                      </a:r>
                      <a:endParaRPr sz="1000" dirty="0">
                        <a:solidFill>
                          <a:srgbClr val="FF0000"/>
                        </a:solidFill>
                        <a:latin typeface="Calibri"/>
                        <a:cs typeface="Calibri"/>
                      </a:endParaRPr>
                    </a:p>
                    <a:p>
                      <a:pPr marL="758825" indent="-229235">
                        <a:lnSpc>
                          <a:spcPct val="100000"/>
                        </a:lnSpc>
                        <a:spcBef>
                          <a:spcPts val="645"/>
                        </a:spcBef>
                        <a:buFont typeface="Symbol"/>
                        <a:buChar char=""/>
                        <a:tabLst>
                          <a:tab pos="758825" algn="l"/>
                          <a:tab pos="759460" algn="l"/>
                          <a:tab pos="2780030" algn="l"/>
                        </a:tabLst>
                      </a:pPr>
                      <a:r>
                        <a:rPr sz="1500" spc="-7" baseline="2777" dirty="0">
                          <a:solidFill>
                            <a:srgbClr val="FF0000"/>
                          </a:solidFill>
                          <a:latin typeface="Calibri"/>
                          <a:cs typeface="Calibri"/>
                        </a:rPr>
                        <a:t>Passport </a:t>
                      </a:r>
                      <a:r>
                        <a:rPr lang="ru-RU" sz="1500" spc="-7" baseline="2777" dirty="0">
                          <a:solidFill>
                            <a:srgbClr val="FF0000"/>
                          </a:solidFill>
                          <a:latin typeface="Calibri"/>
                          <a:cs typeface="Calibri"/>
                        </a:rPr>
                        <a:t>               </a:t>
                      </a:r>
                      <a:r>
                        <a:rPr lang="en-US" sz="1000" spc="-5" dirty="0">
                          <a:solidFill>
                            <a:srgbClr val="FF0000"/>
                          </a:solidFill>
                          <a:latin typeface="Cambria"/>
                          <a:cs typeface="Cambria"/>
                        </a:rPr>
                        <a:t>……………………………………………………………………………</a:t>
                      </a:r>
                      <a:endParaRPr sz="1000" dirty="0">
                        <a:solidFill>
                          <a:srgbClr val="FF0000"/>
                        </a:solidFill>
                        <a:latin typeface="Cambria"/>
                        <a:cs typeface="Cambria"/>
                      </a:endParaRPr>
                    </a:p>
                    <a:p>
                      <a:pPr marL="758825" indent="-229235">
                        <a:lnSpc>
                          <a:spcPct val="100000"/>
                        </a:lnSpc>
                        <a:spcBef>
                          <a:spcPts val="925"/>
                        </a:spcBef>
                        <a:buFont typeface="Symbol"/>
                        <a:buChar char=""/>
                        <a:tabLst>
                          <a:tab pos="758825" algn="l"/>
                          <a:tab pos="759460" algn="l"/>
                          <a:tab pos="1644014" algn="l"/>
                        </a:tabLst>
                      </a:pPr>
                      <a:r>
                        <a:rPr sz="1500" spc="-7" baseline="2777" dirty="0">
                          <a:solidFill>
                            <a:srgbClr val="FF0000"/>
                          </a:solidFill>
                          <a:latin typeface="Calibri"/>
                          <a:cs typeface="Calibri"/>
                        </a:rPr>
                        <a:t>Utility</a:t>
                      </a:r>
                      <a:r>
                        <a:rPr sz="1500" baseline="2777" dirty="0">
                          <a:solidFill>
                            <a:srgbClr val="FF0000"/>
                          </a:solidFill>
                          <a:latin typeface="Calibri"/>
                          <a:cs typeface="Calibri"/>
                        </a:rPr>
                        <a:t> bill	</a:t>
                      </a:r>
                      <a:r>
                        <a:rPr sz="1000" spc="-5" dirty="0">
                          <a:solidFill>
                            <a:srgbClr val="FF0000"/>
                          </a:solidFill>
                          <a:latin typeface="Cambria"/>
                          <a:cs typeface="Cambria"/>
                        </a:rPr>
                        <a:t>……………………………………………………………………………</a:t>
                      </a:r>
                      <a:endParaRPr sz="1000" dirty="0">
                        <a:solidFill>
                          <a:srgbClr val="FF0000"/>
                        </a:solidFill>
                        <a:latin typeface="Cambria"/>
                        <a:cs typeface="Cambria"/>
                      </a:endParaRPr>
                    </a:p>
                    <a:p>
                      <a:pPr marL="758825" indent="-229235">
                        <a:lnSpc>
                          <a:spcPct val="100000"/>
                        </a:lnSpc>
                        <a:spcBef>
                          <a:spcPts val="910"/>
                        </a:spcBef>
                        <a:buFont typeface="Symbol"/>
                        <a:buChar char=""/>
                        <a:tabLst>
                          <a:tab pos="758825" algn="l"/>
                          <a:tab pos="759460" algn="l"/>
                          <a:tab pos="1650364" algn="l"/>
                        </a:tabLst>
                      </a:pPr>
                      <a:r>
                        <a:rPr sz="1500" spc="-15" baseline="2777" dirty="0">
                          <a:solidFill>
                            <a:srgbClr val="FF0000"/>
                          </a:solidFill>
                          <a:latin typeface="Calibri"/>
                          <a:cs typeface="Calibri"/>
                        </a:rPr>
                        <a:t>Tax</a:t>
                      </a:r>
                      <a:r>
                        <a:rPr sz="1500" spc="7" baseline="2777" dirty="0">
                          <a:solidFill>
                            <a:srgbClr val="FF0000"/>
                          </a:solidFill>
                          <a:latin typeface="Calibri"/>
                          <a:cs typeface="Calibri"/>
                        </a:rPr>
                        <a:t> </a:t>
                      </a:r>
                      <a:r>
                        <a:rPr sz="1500" spc="-7" baseline="2777" dirty="0">
                          <a:solidFill>
                            <a:srgbClr val="FF0000"/>
                          </a:solidFill>
                          <a:latin typeface="Calibri"/>
                          <a:cs typeface="Calibri"/>
                        </a:rPr>
                        <a:t>ID</a:t>
                      </a:r>
                      <a:r>
                        <a:rPr sz="1500" spc="7" baseline="2777" dirty="0">
                          <a:solidFill>
                            <a:srgbClr val="FF0000"/>
                          </a:solidFill>
                          <a:latin typeface="Calibri"/>
                          <a:cs typeface="Calibri"/>
                        </a:rPr>
                        <a:t> </a:t>
                      </a:r>
                      <a:r>
                        <a:rPr sz="1500" spc="-7" baseline="2777" dirty="0">
                          <a:solidFill>
                            <a:srgbClr val="FF0000"/>
                          </a:solidFill>
                          <a:latin typeface="Calibri"/>
                          <a:cs typeface="Calibri"/>
                        </a:rPr>
                        <a:t>prove	</a:t>
                      </a:r>
                      <a:r>
                        <a:rPr sz="1000" spc="-5" dirty="0">
                          <a:solidFill>
                            <a:srgbClr val="FF0000"/>
                          </a:solidFill>
                          <a:latin typeface="Cambria"/>
                          <a:cs typeface="Cambria"/>
                        </a:rPr>
                        <a:t>……………………………………………………………………………</a:t>
                      </a:r>
                      <a:endParaRPr sz="1000" dirty="0">
                        <a:solidFill>
                          <a:srgbClr val="FF0000"/>
                        </a:solidFill>
                        <a:latin typeface="Cambria"/>
                        <a:cs typeface="Cambria"/>
                      </a:endParaRPr>
                    </a:p>
                  </a:txBody>
                  <a:tcPr marL="0" marR="0" marT="3810" marB="0">
                    <a:lnL w="6350">
                      <a:solidFill>
                        <a:srgbClr val="B4C5E7"/>
                      </a:solidFill>
                      <a:prstDash val="solid"/>
                    </a:lnL>
                    <a:lnR w="6350">
                      <a:solidFill>
                        <a:srgbClr val="B4C5E7"/>
                      </a:solidFill>
                      <a:prstDash val="solid"/>
                    </a:lnR>
                    <a:lnT w="6350">
                      <a:solidFill>
                        <a:srgbClr val="B4C5E7"/>
                      </a:solidFill>
                      <a:prstDash val="solid"/>
                    </a:lnT>
                    <a:lnB w="6350">
                      <a:solidFill>
                        <a:srgbClr val="B4C5E7"/>
                      </a:solidFill>
                      <a:prstDash val="solid"/>
                    </a:lnB>
                  </a:tcPr>
                </a:tc>
                <a:tc hMerge="1">
                  <a:txBody>
                    <a:bodyPr/>
                    <a:lstStyle/>
                    <a:p>
                      <a:endParaRPr/>
                    </a:p>
                  </a:txBody>
                  <a:tcPr marL="0" marR="0" marT="0" marB="0"/>
                </a:tc>
                <a:extLst>
                  <a:ext uri="{0D108BD9-81ED-4DB2-BD59-A6C34878D82A}">
                    <a16:rowId xmlns:a16="http://schemas.microsoft.com/office/drawing/2014/main" xmlns="" val="10008"/>
                  </a:ext>
                </a:extLst>
              </a:tr>
            </a:tbl>
          </a:graphicData>
        </a:graphic>
      </p:graphicFrame>
    </p:spTree>
    <p:extLst>
      <p:ext uri="{BB962C8B-B14F-4D97-AF65-F5344CB8AC3E}">
        <p14:creationId xmlns:p14="http://schemas.microsoft.com/office/powerpoint/2010/main" val="895900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A3E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2418</TotalTime>
  <Words>519</Words>
  <Application>Microsoft Office PowerPoint</Application>
  <PresentationFormat>Произвольный</PresentationFormat>
  <Paragraphs>166</Paragraphs>
  <Slides>3</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3</vt:i4>
      </vt:variant>
    </vt:vector>
  </HeadingPairs>
  <TitlesOfParts>
    <vt:vector size="4" baseType="lpstr">
      <vt:lpstr>Office Theme</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Bulgaria Highlights 2018</dc:title>
  <dc:subject>Corporate, Indirect and Personal Tax Rates and Rules for Bulgaria 2018</dc:subject>
  <dc:creator>Deloitte</dc:creator>
  <cp:keywords>currency, foreign exchange control, accounting principles, financial statements, principal business entities, corporate taxation, individual taxation, residence, basis, taxable income, capital gains, losses, rate, rates, surtax, surtaxes, alternative minimum tax, amt, foreign tax credit, participation exemption, holding company regime, tax incentives, withholding tax, dividends, interest, royalties, branch remittance tax, capital duty, payroll tax, real property tax, social security, stamp duty , transfer tax, transfer pricing, thin capitalization, controlled foreign companies, disclosure requirements, tax year, consolidated returns, filing requirements, penalties, rulings, filing status, deductions, allowances, capital duty, stamp duty, capital acquisitions tax, inheritance tax, estate tax, net wealth tax, net worth tax, penalties, value added tax, VAT registration, VAT filing.</cp:keywords>
  <cp:lastModifiedBy>Nikita</cp:lastModifiedBy>
  <cp:revision>64</cp:revision>
  <cp:lastPrinted>2020-03-12T17:56:29Z</cp:lastPrinted>
  <dcterms:created xsi:type="dcterms:W3CDTF">2018-10-20T08:00:02Z</dcterms:created>
  <dcterms:modified xsi:type="dcterms:W3CDTF">2020-07-06T18:35:41Z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2017-12-22T00:00:00Z</vt:filetime>
  </property>
  <property fmtid="{D5CDD505-2E9C-101B-9397-08002B2CF9AE}" pid="3" name="Creator">
    <vt:lpwstr>PScript5.dll Version 5.2.2</vt:lpwstr>
  </property>
  <property fmtid="{D5CDD505-2E9C-101B-9397-08002B2CF9AE}" pid="4" name="LastSaved">
    <vt:filetime>2018-10-20T00:00:00Z</vt:filetime>
  </property>
</Properties>
</file>