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77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1" r:id="rId24"/>
    <p:sldId id="280" r:id="rId25"/>
    <p:sldId id="282" r:id="rId26"/>
    <p:sldId id="283" r:id="rId27"/>
    <p:sldId id="259" r:id="rId28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34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85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5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5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3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7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9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4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1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7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FEEA-2E09-45E2-8865-21710BB2C6D1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11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44AAAFB-D503-46C7-AA24-B9B2C141C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" y="0"/>
            <a:ext cx="10688972" cy="7559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D2B585-37DF-45DB-B771-850B392C699B}"/>
              </a:ext>
            </a:extLst>
          </p:cNvPr>
          <p:cNvSpPr txBox="1"/>
          <p:nvPr/>
        </p:nvSpPr>
        <p:spPr>
          <a:xfrm>
            <a:off x="1179576" y="3542911"/>
            <a:ext cx="55595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15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Stack Us</a:t>
            </a:r>
            <a:endParaRPr lang="en-US" altLang="ko-KR" sz="5000" spc="-150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D7E7BE-7311-4B94-906A-0A05BE962D39}"/>
              </a:ext>
            </a:extLst>
          </p:cNvPr>
          <p:cNvSpPr/>
          <p:nvPr/>
        </p:nvSpPr>
        <p:spPr>
          <a:xfrm>
            <a:off x="1183277" y="4221147"/>
            <a:ext cx="623920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0" spc="-15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통합 학습 지원 플랫폼</a:t>
            </a:r>
            <a:endParaRPr lang="ko-KR" altLang="en-US" sz="5000" spc="-15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0741A3-79E8-4800-9B53-467BE12922BA}"/>
              </a:ext>
            </a:extLst>
          </p:cNvPr>
          <p:cNvSpPr/>
          <p:nvPr/>
        </p:nvSpPr>
        <p:spPr>
          <a:xfrm>
            <a:off x="1225295" y="1742373"/>
            <a:ext cx="9220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2022.05.06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5D37CE8-51C7-4CCB-8611-5113B98340E6}"/>
              </a:ext>
            </a:extLst>
          </p:cNvPr>
          <p:cNvCxnSpPr/>
          <p:nvPr/>
        </p:nvCxnSpPr>
        <p:spPr>
          <a:xfrm>
            <a:off x="1316736" y="2019372"/>
            <a:ext cx="46304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3ECAD2-7F7F-4D2C-AC01-1BEED808D228}"/>
              </a:ext>
            </a:extLst>
          </p:cNvPr>
          <p:cNvSpPr/>
          <p:nvPr/>
        </p:nvSpPr>
        <p:spPr>
          <a:xfrm>
            <a:off x="5370399" y="1696653"/>
            <a:ext cx="640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Team 1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9247D8-7F2E-4D1A-9711-30A30CDD41F8}"/>
              </a:ext>
            </a:extLst>
          </p:cNvPr>
          <p:cNvSpPr/>
          <p:nvPr/>
        </p:nvSpPr>
        <p:spPr>
          <a:xfrm>
            <a:off x="1225295" y="5137640"/>
            <a:ext cx="34547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자기 계발 및 </a:t>
            </a:r>
            <a:r>
              <a:rPr lang="en-US" altLang="ko-KR" sz="160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cbt/</a:t>
            </a:r>
            <a:r>
              <a:rPr lang="ko-KR" altLang="en-US" sz="160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모의고사 문제 은행</a:t>
            </a:r>
            <a:endParaRPr lang="ko-KR" altLang="en-US" sz="16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A87C3C-D5E4-48A8-A6B8-FFFF473ACD6F}"/>
              </a:ext>
            </a:extLst>
          </p:cNvPr>
          <p:cNvSpPr/>
          <p:nvPr/>
        </p:nvSpPr>
        <p:spPr>
          <a:xfrm>
            <a:off x="1239029" y="6240935"/>
            <a:ext cx="747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Stack Us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20D9ADD-76AF-4665-88B4-0D28D999E455}"/>
              </a:ext>
            </a:extLst>
          </p:cNvPr>
          <p:cNvCxnSpPr>
            <a:cxnSpLocks/>
          </p:cNvCxnSpPr>
          <p:nvPr/>
        </p:nvCxnSpPr>
        <p:spPr>
          <a:xfrm>
            <a:off x="1316736" y="6167700"/>
            <a:ext cx="46304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16736" y="5604612"/>
            <a:ext cx="152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</a:rPr>
              <a:t>이경민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652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279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담당 분야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03433" y="506037"/>
            <a:ext cx="3425938" cy="417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회원가입  </a:t>
            </a:r>
            <a:r>
              <a:rPr lang="en-US" altLang="ko-KR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main/mem_signup.jsp</a:t>
            </a:r>
            <a:endParaRPr lang="ko-KR" altLang="en-US" sz="16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81" y="1275906"/>
            <a:ext cx="2578324" cy="61280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57599" y="2711303"/>
            <a:ext cx="68686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회원가입 폼</a:t>
            </a:r>
            <a:endParaRPr lang="en-US" altLang="ko-KR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자바 스크립트를 사용하여 입력받지 않은 값이 있으면 경고창이 뜬다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ko-KR" altLang="en-US" sz="16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144" y="4465629"/>
            <a:ext cx="4239217" cy="12003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49296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279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담당 분야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03433" y="506037"/>
            <a:ext cx="3425938" cy="417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회원가입  </a:t>
            </a:r>
            <a:r>
              <a:rPr lang="en-US" altLang="ko-KR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main/mem_signup.jsp</a:t>
            </a:r>
            <a:endParaRPr lang="ko-KR" altLang="en-US" sz="1600" b="1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718" y="2947780"/>
            <a:ext cx="3811240" cy="26489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39562" y="3069539"/>
            <a:ext cx="4093535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Enterkey()</a:t>
            </a:r>
          </a:p>
          <a:p>
            <a:pPr>
              <a:lnSpc>
                <a:spcPct val="150000"/>
              </a:lnSpc>
            </a:pPr>
            <a:endParaRPr lang="en-US" altLang="ko-KR" sz="16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Enterkey </a:t>
            </a: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펑션을 만들어</a:t>
            </a:r>
            <a:endParaRPr lang="en-US" altLang="ko-KR" sz="160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버튼 클릭 뿐만 아니라 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enter </a:t>
            </a: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키입력으로도</a:t>
            </a:r>
            <a:endParaRPr lang="en-US" altLang="ko-KR" sz="160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상호작용이 가능하게 만들었다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6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330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279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담당 분야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03433" y="506037"/>
            <a:ext cx="3425938" cy="417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회원가입  </a:t>
            </a:r>
            <a:r>
              <a:rPr lang="en-US" altLang="ko-KR" sz="1600" b="1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main/mem_signup.jsp</a:t>
            </a:r>
            <a:endParaRPr lang="ko-KR" altLang="en-US" sz="16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18" y="2083980"/>
            <a:ext cx="4799829" cy="46354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60828" y="3115339"/>
            <a:ext cx="462516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inputYMDNumber()</a:t>
            </a:r>
          </a:p>
          <a:p>
            <a:endParaRPr lang="en-US" altLang="ko-KR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생일 입력시 자동으로 숫자 사이에 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–</a:t>
            </a: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입력시켜주는 펑션</a:t>
            </a:r>
            <a:endParaRPr lang="ko-KR" altLang="en-US" sz="16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828" y="4592563"/>
            <a:ext cx="28003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04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279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담당 분야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03433" y="506037"/>
            <a:ext cx="3425938" cy="417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회원가입  </a:t>
            </a:r>
            <a:r>
              <a:rPr lang="en-US" altLang="ko-KR" sz="1600" b="1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main/mem_signup.jsp</a:t>
            </a:r>
            <a:endParaRPr lang="ko-KR" altLang="en-US" sz="16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62" y="1249445"/>
            <a:ext cx="2936865" cy="607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1961" y="4954772"/>
            <a:ext cx="4679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Capchar</a:t>
            </a: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는 완료시 체크 이미지를 남기고 사라진다</a:t>
            </a:r>
            <a:endParaRPr lang="ko-KR" altLang="en-US" sz="16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85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279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담당 분야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03433" y="506037"/>
            <a:ext cx="3635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ID/PW </a:t>
            </a:r>
            <a:r>
              <a:rPr lang="ko-KR" altLang="en-US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찾기</a:t>
            </a:r>
            <a:r>
              <a:rPr lang="en-US" altLang="ko-KR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	main/mem_findid.jsp</a:t>
            </a:r>
            <a:endParaRPr lang="ko-KR" altLang="en-US" sz="16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476" y="2391571"/>
            <a:ext cx="3267531" cy="3924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15406" y="5331435"/>
            <a:ext cx="5188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가입시 입력한 이름과 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E-mail</a:t>
            </a: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입력하면</a:t>
            </a:r>
            <a:endParaRPr lang="en-US" altLang="ko-KR" sz="160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DB</a:t>
            </a: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저장된 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ID</a:t>
            </a: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불러온다</a:t>
            </a:r>
            <a:endParaRPr lang="ko-KR" altLang="en-US" sz="16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406" y="2391571"/>
            <a:ext cx="3943900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8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279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담당 분야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03433" y="506037"/>
            <a:ext cx="37255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ID/PW </a:t>
            </a:r>
            <a:r>
              <a:rPr lang="ko-KR" altLang="en-US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찾기</a:t>
            </a:r>
            <a:r>
              <a:rPr lang="en-US" altLang="ko-KR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	main/mem_findpw.jsp</a:t>
            </a:r>
            <a:endParaRPr lang="ko-KR" altLang="en-US" sz="16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773" y="2411639"/>
            <a:ext cx="3191320" cy="36295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20353" y="4768626"/>
            <a:ext cx="557146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아이디와 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Email</a:t>
            </a: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입력하면</a:t>
            </a:r>
            <a:endParaRPr lang="en-US" altLang="ko-KR" sz="160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DB</a:t>
            </a: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저장된 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id/email</a:t>
            </a: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과 대조 후</a:t>
            </a:r>
            <a:endParaRPr lang="en-US" altLang="ko-KR" sz="160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같은 결과가 있다면 저장된 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Email</a:t>
            </a: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비밀번호를 전송</a:t>
            </a:r>
            <a:endParaRPr lang="en-US" altLang="ko-KR" sz="160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16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네이버 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STMP </a:t>
            </a: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사용으로 구현</a:t>
            </a:r>
            <a:endParaRPr lang="ko-KR" altLang="en-US" sz="16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6966" y="2864140"/>
            <a:ext cx="2619741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95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279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담당 분야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03433" y="506037"/>
            <a:ext cx="24418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ID/PW </a:t>
            </a:r>
            <a:r>
              <a:rPr lang="ko-KR" altLang="en-US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찾기</a:t>
            </a:r>
            <a:r>
              <a:rPr lang="en-US" altLang="ko-KR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	Mail.java</a:t>
            </a:r>
            <a:endParaRPr lang="ko-KR" altLang="en-US" sz="16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3048" y="1339842"/>
            <a:ext cx="9499659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7F005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public</a:t>
            </a:r>
            <a:r>
              <a:rPr lang="en-US" altLang="ko-KR" sz="1100" b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int</a:t>
            </a:r>
            <a:r>
              <a:rPr lang="en-US" altLang="ko-KR" sz="1100" b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sendPw(String </a:t>
            </a:r>
            <a:r>
              <a:rPr lang="en-US" altLang="ko-KR" sz="1100" b="1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mail</a:t>
            </a:r>
            <a:r>
              <a:rPr lang="en-US" altLang="ko-KR" sz="1100" b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String </a:t>
            </a:r>
            <a:r>
              <a:rPr lang="en-US" altLang="ko-KR" sz="1100" b="1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pw</a:t>
            </a:r>
            <a:r>
              <a:rPr lang="en-US" altLang="ko-KR" sz="1100" b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 {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int</a:t>
            </a:r>
            <a:r>
              <a:rPr lang="en-US" altLang="ko-KR" sz="1100" b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100" b="1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</a:t>
            </a:r>
            <a:r>
              <a:rPr lang="en-US" altLang="ko-KR" sz="1100" b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-</a:t>
            </a:r>
            <a:r>
              <a:rPr lang="en-US" altLang="ko-KR" sz="1100" b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</a:t>
            </a:r>
            <a:r>
              <a:rPr lang="en-US" altLang="ko-KR" sz="1100" b="1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;</a:t>
            </a:r>
            <a:endParaRPr lang="ko-KR" altLang="en-US" sz="11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Properties </a:t>
            </a:r>
            <a:r>
              <a:rPr lang="en-US" altLang="ko-KR" sz="1100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System.</a:t>
            </a:r>
            <a:r>
              <a:rPr lang="en-US" altLang="ko-KR" sz="1100" i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getProperties();</a:t>
            </a:r>
          </a:p>
          <a:p>
            <a:r>
              <a:rPr lang="en-US" altLang="ko-KR" sz="1100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.put(</a:t>
            </a:r>
            <a:r>
              <a:rPr lang="en-US" altLang="ko-KR" sz="110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"mail.smtp.starttls.enable"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10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"true</a:t>
            </a:r>
            <a:r>
              <a:rPr lang="en-US" altLang="ko-KR" sz="110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); </a:t>
            </a:r>
            <a:r>
              <a:rPr lang="en-US" altLang="ko-KR" sz="1100" smtClean="0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</a:t>
            </a:r>
            <a:r>
              <a:rPr lang="en-US" altLang="ko-KR" sz="110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.put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110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"mail.smtp.host"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10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"smtp.naver.com</a:t>
            </a:r>
            <a:r>
              <a:rPr lang="en-US" altLang="ko-KR" sz="110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); </a:t>
            </a:r>
            <a:endParaRPr lang="en-US" altLang="ko-KR" sz="1100" smtClean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100" smtClean="0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</a:t>
            </a:r>
            <a:r>
              <a:rPr lang="en-US" altLang="ko-KR" sz="110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.put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110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"mail.smtp.auth"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r>
              <a:rPr lang="en-US" altLang="ko-KR" sz="110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"true</a:t>
            </a:r>
            <a:r>
              <a:rPr lang="en-US" altLang="ko-KR" sz="110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);                 </a:t>
            </a:r>
            <a:endParaRPr lang="en-US" altLang="ko-KR" sz="1100">
              <a:solidFill>
                <a:srgbClr val="3F7F5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100" smtClean="0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</a:t>
            </a:r>
            <a:r>
              <a:rPr lang="en-US" altLang="ko-KR" sz="110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.put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110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"mail.smtp.port"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10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"587</a:t>
            </a:r>
            <a:r>
              <a:rPr lang="en-US" altLang="ko-KR" sz="110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); </a:t>
            </a:r>
            <a:endParaRPr lang="en-US" altLang="ko-KR" sz="1100" smtClean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100" smtClean="0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</a:t>
            </a:r>
            <a:r>
              <a:rPr lang="en-US" altLang="ko-KR" sz="110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.put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110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"mail.smtp.port"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10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</a:t>
            </a:r>
            <a:r>
              <a:rPr lang="en-US" altLang="ko-KR" sz="1100" smtClean="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587”);</a:t>
            </a:r>
          </a:p>
          <a:p>
            <a:endParaRPr lang="ko-KR" altLang="en-US" sz="11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Authenticator </a:t>
            </a:r>
            <a:r>
              <a:rPr lang="en-US" altLang="ko-KR" sz="1100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auth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new</a:t>
            </a:r>
            <a:r>
              <a:rPr lang="en-US" altLang="ko-KR" sz="1100" b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MyAuthentication();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Session </a:t>
            </a:r>
            <a:r>
              <a:rPr lang="en-US" altLang="ko-KR" sz="1100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session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Session.</a:t>
            </a:r>
            <a:r>
              <a:rPr lang="en-US" altLang="ko-KR" sz="1100" i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getDefaultInstance(</a:t>
            </a:r>
            <a:r>
              <a:rPr lang="en-US" altLang="ko-KR" sz="1100" i="1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</a:t>
            </a:r>
            <a:r>
              <a:rPr lang="en-US" altLang="ko-KR" sz="1100" i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100" i="1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auth</a:t>
            </a:r>
            <a:r>
              <a:rPr lang="en-US" altLang="ko-KR" sz="1100" i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MimeMessage </a:t>
            </a:r>
            <a:r>
              <a:rPr lang="en-US" altLang="ko-KR" sz="1100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msg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new</a:t>
            </a:r>
            <a:r>
              <a:rPr lang="en-US" altLang="ko-KR" sz="1100" b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MimeMessage(</a:t>
            </a:r>
            <a:r>
              <a:rPr lang="en-US" altLang="ko-KR" sz="1100" b="1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session</a:t>
            </a:r>
            <a:r>
              <a:rPr lang="en-US" altLang="ko-KR" sz="1100" b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);</a:t>
            </a:r>
          </a:p>
          <a:p>
            <a:endParaRPr lang="ko-KR" altLang="en-US" sz="11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100" b="1" smtClean="0">
                <a:solidFill>
                  <a:srgbClr val="7F005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try</a:t>
            </a:r>
            <a:r>
              <a:rPr lang="en-US" altLang="ko-KR" sz="1100" b="1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{</a:t>
            </a:r>
          </a:p>
          <a:p>
            <a:r>
              <a:rPr lang="en-US" altLang="ko-KR" sz="1100" smtClean="0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msg</a:t>
            </a:r>
            <a:r>
              <a:rPr lang="en-US" altLang="ko-KR" sz="110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.setSentDate(</a:t>
            </a:r>
            <a:r>
              <a:rPr lang="en-US" altLang="ko-KR" sz="1100" b="1" smtClean="0">
                <a:solidFill>
                  <a:srgbClr val="7F005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new</a:t>
            </a:r>
            <a:r>
              <a:rPr lang="en-US" altLang="ko-KR" sz="1100" b="1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100" b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Date());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InternetAddress </a:t>
            </a:r>
            <a:r>
              <a:rPr lang="en-US" altLang="ko-KR" sz="1100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from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new</a:t>
            </a:r>
            <a:r>
              <a:rPr lang="en-US" altLang="ko-KR" sz="1100" b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InternetAddress() ;</a:t>
            </a:r>
          </a:p>
          <a:p>
            <a:r>
              <a:rPr lang="en-US" altLang="ko-KR" sz="1100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from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new</a:t>
            </a:r>
            <a:r>
              <a:rPr lang="en-US" altLang="ko-KR" sz="1100" b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InternetAddress(</a:t>
            </a:r>
            <a:r>
              <a:rPr lang="en-US" altLang="ko-KR" sz="1100" b="1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"leekm96@naver.com</a:t>
            </a:r>
            <a:r>
              <a:rPr lang="en-US" altLang="ko-KR" sz="1100" b="1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</a:t>
            </a:r>
            <a:r>
              <a:rPr lang="en-US" altLang="ko-KR" sz="1100" b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); </a:t>
            </a:r>
            <a:r>
              <a:rPr lang="en-US" altLang="ko-KR" sz="1100" smtClean="0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msg</a:t>
            </a:r>
            <a:r>
              <a:rPr lang="en-US" altLang="ko-KR" sz="110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.setFrom(</a:t>
            </a:r>
            <a:r>
              <a:rPr lang="en-US" altLang="ko-KR" sz="1100" smtClean="0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from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InternetAddress </a:t>
            </a:r>
            <a:r>
              <a:rPr lang="en-US" altLang="ko-KR" sz="1100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to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new</a:t>
            </a:r>
            <a:r>
              <a:rPr lang="en-US" altLang="ko-KR" sz="1100" b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InternetAddress(</a:t>
            </a:r>
            <a:r>
              <a:rPr lang="en-US" altLang="ko-KR" sz="1100" b="1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mail</a:t>
            </a:r>
            <a:r>
              <a:rPr lang="en-US" altLang="ko-KR" sz="1100" b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);</a:t>
            </a:r>
          </a:p>
          <a:p>
            <a:r>
              <a:rPr lang="en-US" altLang="ko-KR" sz="1100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msg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.setRecipient(Message.RecipientType.</a:t>
            </a:r>
            <a:r>
              <a:rPr lang="en-US" altLang="ko-KR" sz="1100" b="1" i="1">
                <a:solidFill>
                  <a:srgbClr val="000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TO</a:t>
            </a:r>
            <a:r>
              <a:rPr lang="en-US" altLang="ko-KR" sz="1100" b="1" i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100" b="1" i="1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to</a:t>
            </a:r>
            <a:r>
              <a:rPr lang="en-US" altLang="ko-KR" sz="1100" b="1" i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);</a:t>
            </a:r>
          </a:p>
          <a:p>
            <a:r>
              <a:rPr lang="en-US" altLang="ko-KR" sz="1100" smtClean="0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msg</a:t>
            </a:r>
            <a:r>
              <a:rPr lang="en-US" altLang="ko-KR" sz="110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.setSubject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110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"StackUs</a:t>
            </a:r>
            <a:r>
              <a:rPr lang="ko-KR" altLang="en-US" sz="110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입니다</a:t>
            </a:r>
            <a:r>
              <a:rPr lang="en-US" altLang="ko-KR" sz="110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."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10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</a:t>
            </a:r>
            <a:r>
              <a:rPr lang="en-US" altLang="ko-KR" sz="110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UTF-8</a:t>
            </a:r>
            <a:r>
              <a:rPr lang="en-US" altLang="ko-KR" sz="1100" smtClean="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</a:t>
            </a:r>
            <a:r>
              <a:rPr lang="en-US" altLang="ko-KR" sz="110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);					//</a:t>
            </a:r>
            <a:r>
              <a:rPr lang="ko-KR" altLang="en-US" sz="110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메일 제목</a:t>
            </a:r>
            <a:endParaRPr lang="en-US" altLang="ko-KR" sz="110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100" smtClean="0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msg</a:t>
            </a:r>
            <a:r>
              <a:rPr lang="en-US" altLang="ko-KR" sz="110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.setText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110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</a:t>
            </a:r>
            <a:r>
              <a:rPr lang="ko-KR" altLang="en-US" sz="110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회원님의 비밀번호는 </a:t>
            </a:r>
            <a:r>
              <a:rPr lang="en-US" altLang="ko-KR" sz="110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+</a:t>
            </a:r>
            <a:r>
              <a:rPr lang="en-US" altLang="ko-KR" sz="1100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pw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+</a:t>
            </a:r>
            <a:r>
              <a:rPr lang="en-US" altLang="ko-KR" sz="110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 </a:t>
            </a:r>
            <a:r>
              <a:rPr lang="ko-KR" altLang="en-US" sz="110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입니다</a:t>
            </a:r>
            <a:r>
              <a:rPr lang="en-US" altLang="ko-KR" sz="110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."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10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</a:t>
            </a:r>
            <a:r>
              <a:rPr lang="en-US" altLang="ko-KR" sz="110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UTF-8</a:t>
            </a:r>
            <a:r>
              <a:rPr lang="en-US" altLang="ko-KR" sz="1100" smtClean="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</a:t>
            </a:r>
            <a:r>
              <a:rPr lang="en-US" altLang="ko-KR" sz="110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);		//</a:t>
            </a:r>
            <a:r>
              <a:rPr lang="ko-KR" altLang="en-US" sz="110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메일 내용</a:t>
            </a:r>
            <a:endParaRPr lang="en-US" altLang="ko-KR" sz="110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100" smtClean="0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msg</a:t>
            </a:r>
            <a:r>
              <a:rPr lang="en-US" altLang="ko-KR" sz="110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.setHeader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110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"content-Type"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10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"text/html"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javax.mail.Transport.</a:t>
            </a:r>
            <a:r>
              <a:rPr lang="en-US" altLang="ko-KR" sz="1100" i="1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send(</a:t>
            </a:r>
            <a:r>
              <a:rPr lang="en-US" altLang="ko-KR" sz="1100" i="1" smtClean="0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msg</a:t>
            </a:r>
            <a:r>
              <a:rPr lang="en-US" altLang="ko-KR" sz="1100" i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100" i="1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msg</a:t>
            </a:r>
            <a:r>
              <a:rPr lang="en-US" altLang="ko-KR" sz="1100" i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.getAllRecipients());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System.</a:t>
            </a:r>
            <a:r>
              <a:rPr lang="en-US" altLang="ko-KR" sz="1100" b="1" i="1">
                <a:solidFill>
                  <a:srgbClr val="000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out</a:t>
            </a:r>
            <a:r>
              <a:rPr lang="en-US" altLang="ko-KR" sz="1100" b="1" i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.println(</a:t>
            </a:r>
            <a:r>
              <a:rPr lang="en-US" altLang="ko-KR" sz="1100" b="1" i="1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</a:t>
            </a:r>
            <a:r>
              <a:rPr lang="ko-KR" altLang="en-US" sz="1100" b="1" i="1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전송 완료</a:t>
            </a:r>
            <a:r>
              <a:rPr lang="en-US" altLang="ko-KR" sz="1100" b="1" i="1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</a:t>
            </a:r>
            <a:r>
              <a:rPr lang="en-US" altLang="ko-KR" sz="1100" b="1" i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);</a:t>
            </a:r>
          </a:p>
          <a:p>
            <a:r>
              <a:rPr lang="en-US" altLang="ko-KR" sz="1100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1;</a:t>
            </a:r>
          </a:p>
          <a:p>
            <a:endParaRPr lang="ko-KR" altLang="en-US" sz="11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}</a:t>
            </a:r>
            <a:r>
              <a:rPr lang="en-US" altLang="ko-KR" sz="1100" b="1">
                <a:solidFill>
                  <a:srgbClr val="7F005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catch</a:t>
            </a:r>
            <a:r>
              <a:rPr lang="en-US" altLang="ko-KR" sz="1100" b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(AddressException </a:t>
            </a:r>
            <a:r>
              <a:rPr lang="en-US" altLang="ko-KR" sz="1100" b="1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addr_e</a:t>
            </a:r>
            <a:r>
              <a:rPr lang="en-US" altLang="ko-KR" sz="1100" b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 {</a:t>
            </a:r>
          </a:p>
          <a:p>
            <a:r>
              <a:rPr lang="en-US" altLang="ko-KR" sz="1100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addr_e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.printStackTrace();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}</a:t>
            </a:r>
            <a:r>
              <a:rPr lang="en-US" altLang="ko-KR" sz="1100" b="1">
                <a:solidFill>
                  <a:srgbClr val="7F005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catch</a:t>
            </a:r>
            <a:r>
              <a:rPr lang="en-US" altLang="ko-KR" sz="1100" b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(MessagingException </a:t>
            </a:r>
            <a:r>
              <a:rPr lang="en-US" altLang="ko-KR" sz="1100" b="1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msg_e</a:t>
            </a:r>
            <a:r>
              <a:rPr lang="en-US" altLang="ko-KR" sz="1100" b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 {</a:t>
            </a:r>
          </a:p>
          <a:p>
            <a:r>
              <a:rPr lang="en-US" altLang="ko-KR" sz="1100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msg_e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.printStackTrace();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}</a:t>
            </a:r>
            <a:r>
              <a:rPr lang="en-US" altLang="ko-KR" sz="1100" b="1">
                <a:solidFill>
                  <a:srgbClr val="7F005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catch</a:t>
            </a:r>
            <a:r>
              <a:rPr lang="en-US" altLang="ko-KR" sz="1100" b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(Exception </a:t>
            </a:r>
            <a:r>
              <a:rPr lang="en-US" altLang="ko-KR" sz="1100" b="1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msg_e</a:t>
            </a:r>
            <a:r>
              <a:rPr lang="en-US" altLang="ko-KR" sz="1100" b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 {</a:t>
            </a:r>
          </a:p>
          <a:p>
            <a:r>
              <a:rPr lang="en-US" altLang="ko-KR" sz="1100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msg_e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.printStackTrace();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}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return</a:t>
            </a:r>
            <a:r>
              <a:rPr lang="en-US" altLang="ko-KR" sz="1100" b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100" b="1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</a:t>
            </a:r>
            <a:r>
              <a:rPr lang="en-US" altLang="ko-KR" sz="1100" b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}</a:t>
            </a:r>
            <a:endParaRPr lang="ko-KR" altLang="en-US" sz="11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03629" y="1339842"/>
            <a:ext cx="5343525" cy="26314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b="1">
                <a:solidFill>
                  <a:srgbClr val="7F005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class</a:t>
            </a:r>
            <a:r>
              <a:rPr lang="en-US" altLang="ko-KR" sz="1100" b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MyAuthentication </a:t>
            </a:r>
            <a:r>
              <a:rPr lang="en-US" altLang="ko-KR" sz="1100" b="1">
                <a:solidFill>
                  <a:srgbClr val="7F005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extends</a:t>
            </a:r>
            <a:r>
              <a:rPr lang="en-US" altLang="ko-KR" sz="1100" b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Authenticator {</a:t>
            </a:r>
          </a:p>
          <a:p>
            <a:r>
              <a:rPr lang="ko-KR" altLang="en-US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PasswordAuthentication </a:t>
            </a:r>
            <a:r>
              <a:rPr lang="en-US" altLang="ko-KR" sz="1100">
                <a:solidFill>
                  <a:srgbClr val="000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pa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public</a:t>
            </a:r>
            <a:r>
              <a:rPr lang="en-US" altLang="ko-KR" sz="1100" b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MyAuthentication(){</a:t>
            </a:r>
          </a:p>
          <a:p>
            <a:r>
              <a:rPr lang="ko-KR" altLang="en-US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String </a:t>
            </a:r>
            <a:r>
              <a:rPr lang="en-US" altLang="ko-KR" sz="1100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= </a:t>
            </a:r>
            <a:r>
              <a:rPr lang="en-US" altLang="ko-KR" sz="1100" smtClean="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</a:t>
            </a:r>
            <a:r>
              <a:rPr lang="ko-KR" altLang="en-US" sz="1100" smtClean="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네이버 아이디</a:t>
            </a:r>
            <a:r>
              <a:rPr lang="en-US" altLang="ko-KR" sz="1100" smtClean="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</a:t>
            </a:r>
            <a:r>
              <a:rPr lang="en-US" altLang="ko-KR" sz="110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String </a:t>
            </a:r>
            <a:r>
              <a:rPr lang="en-US" altLang="ko-KR" sz="1100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pw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= </a:t>
            </a:r>
            <a:r>
              <a:rPr lang="en-US" altLang="ko-KR" sz="1100" smtClean="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</a:t>
            </a:r>
            <a:r>
              <a:rPr lang="ko-KR" altLang="en-US" sz="1100" smtClean="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네이버 비밀번호</a:t>
            </a:r>
            <a:r>
              <a:rPr lang="en-US" altLang="ko-KR" sz="1100" smtClean="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</a:t>
            </a:r>
            <a:r>
              <a:rPr lang="en-US" altLang="ko-KR" sz="110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; </a:t>
            </a:r>
          </a:p>
          <a:p>
            <a:endParaRPr lang="en-US" altLang="ko-KR" sz="1100" smtClean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</a:t>
            </a:r>
            <a:r>
              <a:rPr lang="en-US" altLang="ko-KR" sz="1100">
                <a:solidFill>
                  <a:srgbClr val="000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pa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new</a:t>
            </a:r>
            <a:r>
              <a:rPr lang="en-US" altLang="ko-KR" sz="1100" b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PasswordAuthentication(</a:t>
            </a:r>
            <a:r>
              <a:rPr lang="en-US" altLang="ko-KR" sz="1100" b="1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id</a:t>
            </a:r>
            <a:r>
              <a:rPr lang="en-US" altLang="ko-KR" sz="1100" b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1100" b="1">
                <a:solidFill>
                  <a:srgbClr val="6A3E3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pw</a:t>
            </a:r>
            <a:r>
              <a:rPr lang="en-US" altLang="ko-KR" sz="1100" b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System.</a:t>
            </a:r>
            <a:r>
              <a:rPr lang="en-US" altLang="ko-KR" sz="1100" b="1" i="1">
                <a:solidFill>
                  <a:srgbClr val="000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out</a:t>
            </a:r>
            <a:r>
              <a:rPr lang="en-US" altLang="ko-KR" sz="1100" b="1" i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.println</a:t>
            </a:r>
            <a:r>
              <a:rPr lang="en-US" altLang="ko-KR" sz="1100" b="1" i="1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1100" b="1" i="1" smtClean="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“</a:t>
            </a:r>
            <a:r>
              <a:rPr lang="ko-KR" altLang="en-US" sz="1100" b="1" i="1" smtClean="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입력 완료</a:t>
            </a:r>
            <a:r>
              <a:rPr lang="en-US" altLang="ko-KR" sz="1100" b="1" i="1" smtClean="0">
                <a:solidFill>
                  <a:srgbClr val="2A00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”</a:t>
            </a:r>
            <a:r>
              <a:rPr lang="el-GR" altLang="ko-KR" sz="1100" b="1" i="1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);</a:t>
            </a:r>
            <a:endParaRPr lang="el-GR" altLang="ko-KR" sz="1100" b="1" i="1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en-US" altLang="ko-KR" sz="1100" smtClean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public</a:t>
            </a:r>
            <a:r>
              <a:rPr lang="en-US" altLang="ko-KR" sz="1100" b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PasswordAuthentication getPasswordAuthentication()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</a:t>
            </a:r>
            <a:r>
              <a:rPr lang="en-US" altLang="ko-KR" sz="1100" b="1">
                <a:solidFill>
                  <a:srgbClr val="7F0055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return</a:t>
            </a:r>
            <a:r>
              <a:rPr lang="en-US" altLang="ko-KR" sz="1100" b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100" b="1">
                <a:solidFill>
                  <a:srgbClr val="0000C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pa</a:t>
            </a:r>
            <a:r>
              <a:rPr lang="en-US" altLang="ko-KR" sz="1100" b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}</a:t>
            </a:r>
            <a:endParaRPr lang="ko-KR" altLang="en-US" sz="11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43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279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담당 분야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03433" y="506037"/>
            <a:ext cx="3655168" cy="418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My Account  </a:t>
            </a:r>
            <a:r>
              <a:rPr lang="ko-KR" altLang="en-US" sz="1600" b="1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 </a:t>
            </a:r>
            <a:r>
              <a:rPr lang="en-US" altLang="ko-KR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main/MyAccount.jsp</a:t>
            </a:r>
            <a:endParaRPr lang="ko-KR" altLang="en-US" sz="16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146" y="2035252"/>
            <a:ext cx="6782747" cy="30674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3228" y="5507665"/>
            <a:ext cx="692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회원 정보 진입시 기본으로 출력되는 화면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</a:p>
          <a:p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기본 이미지와 이름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생일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타입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이메일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기본 자기소개가 출력된다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6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864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279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담당 분야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03433" y="506037"/>
            <a:ext cx="3081485" cy="418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Profile    main/MyProfile.jsp</a:t>
            </a:r>
            <a:endParaRPr lang="ko-KR" altLang="en-US" sz="16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18" y="1350334"/>
            <a:ext cx="7023658" cy="47521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5191" y="6379535"/>
            <a:ext cx="6347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사이드바의 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Profile </a:t>
            </a: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클릭시 출력되는 프로필 화면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</a:p>
          <a:p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프로필 사진 바꾸기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시험 예약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내 클래스 현황이 출력된다</a:t>
            </a:r>
            <a:endParaRPr lang="ko-KR" altLang="en-US" sz="16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013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279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담당 분야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03433" y="506037"/>
            <a:ext cx="3182666" cy="418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My Work    main/MyWork.jsp</a:t>
            </a:r>
            <a:endParaRPr lang="ko-KR" altLang="en-US" sz="16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85" y="1594883"/>
            <a:ext cx="7076693" cy="50891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8205" y="5741581"/>
            <a:ext cx="55608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My Work </a:t>
            </a: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화면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endParaRPr lang="en-US" altLang="ko-KR" sz="16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내가 쓴 글이나 댓글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좋아요한 글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등록한 자격증과</a:t>
            </a:r>
            <a:endParaRPr lang="en-US" altLang="ko-KR" sz="160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친 시험들의 점수를 볼 수 있다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6738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2009BB-B6F8-4A12-9A54-48DF25DDF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" y="0"/>
            <a:ext cx="10688972" cy="75596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2EC4CC4-73BA-46D9-AC9C-ABE77BCDB7EA}"/>
              </a:ext>
            </a:extLst>
          </p:cNvPr>
          <p:cNvSpPr/>
          <p:nvPr/>
        </p:nvSpPr>
        <p:spPr>
          <a:xfrm>
            <a:off x="1216152" y="1568637"/>
            <a:ext cx="1420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F183D71-3508-4057-87AE-2CFD09C7B641}"/>
              </a:ext>
            </a:extLst>
          </p:cNvPr>
          <p:cNvCxnSpPr>
            <a:cxnSpLocks/>
          </p:cNvCxnSpPr>
          <p:nvPr/>
        </p:nvCxnSpPr>
        <p:spPr>
          <a:xfrm>
            <a:off x="1316736" y="2019372"/>
            <a:ext cx="788212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5797F4-790D-4559-AD07-4DB3DE1903AE}"/>
              </a:ext>
            </a:extLst>
          </p:cNvPr>
          <p:cNvSpPr/>
          <p:nvPr/>
        </p:nvSpPr>
        <p:spPr>
          <a:xfrm>
            <a:off x="1216152" y="2269292"/>
            <a:ext cx="694421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500" b="1" i="1" spc="-150" dirty="0">
                <a:solidFill>
                  <a:schemeClr val="bg1">
                    <a:alpha val="30000"/>
                  </a:schemeClr>
                </a:solidFill>
                <a:latin typeface="Noto Sans" panose="020B0502040504020204" pitchFamily="34" charset="0"/>
                <a:ea typeface="Noto Sans KR Bold" panose="020B0800000000000000" pitchFamily="34" charset="-127"/>
              </a:rPr>
              <a:t>1</a:t>
            </a:r>
            <a:endParaRPr lang="ko-KR" altLang="en-US" sz="7500" b="1" i="1" spc="-150" dirty="0">
              <a:solidFill>
                <a:schemeClr val="bg1">
                  <a:alpha val="30000"/>
                </a:schemeClr>
              </a:solidFill>
              <a:latin typeface="Noto Sans" panose="020B0502040504020204" pitchFamily="34" charset="0"/>
              <a:ea typeface="Noto Sans KR Bold" panose="020B0800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78693F-842B-4B8D-8BB7-C716CDCF3338}"/>
              </a:ext>
            </a:extLst>
          </p:cNvPr>
          <p:cNvSpPr/>
          <p:nvPr/>
        </p:nvSpPr>
        <p:spPr>
          <a:xfrm>
            <a:off x="1398926" y="300156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i="1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개발 목적</a:t>
            </a:r>
            <a:endParaRPr lang="ko-KR" altLang="en-US" sz="12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6610E4-F7D2-4DFE-AB7A-79CAF3350825}"/>
              </a:ext>
            </a:extLst>
          </p:cNvPr>
          <p:cNvSpPr/>
          <p:nvPr/>
        </p:nvSpPr>
        <p:spPr>
          <a:xfrm>
            <a:off x="3125305" y="2269292"/>
            <a:ext cx="694421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500" b="1" i="1" spc="-150" dirty="0">
                <a:solidFill>
                  <a:schemeClr val="bg1">
                    <a:alpha val="30000"/>
                  </a:schemeClr>
                </a:solidFill>
                <a:latin typeface="Noto Sans" panose="020B0502040504020204" pitchFamily="34" charset="0"/>
                <a:ea typeface="Noto Sans KR Bold" panose="020B0800000000000000" pitchFamily="34" charset="-127"/>
              </a:rPr>
              <a:t>2</a:t>
            </a:r>
            <a:endParaRPr lang="ko-KR" altLang="en-US" sz="7500" b="1" i="1" spc="-150" dirty="0">
              <a:solidFill>
                <a:schemeClr val="bg1">
                  <a:alpha val="30000"/>
                </a:schemeClr>
              </a:solidFill>
              <a:latin typeface="Noto Sans" panose="020B0502040504020204" pitchFamily="34" charset="0"/>
              <a:ea typeface="Noto Sans KR Bold" panose="020B08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EADCC3-D999-4FA0-8EE5-C4914A6571BB}"/>
              </a:ext>
            </a:extLst>
          </p:cNvPr>
          <p:cNvSpPr/>
          <p:nvPr/>
        </p:nvSpPr>
        <p:spPr>
          <a:xfrm>
            <a:off x="3375976" y="300156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i="1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실행 방법</a:t>
            </a:r>
            <a:endParaRPr lang="ko-KR" altLang="en-US" sz="12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ECDF75-5CA3-4995-B44B-7BBFD3A13003}"/>
              </a:ext>
            </a:extLst>
          </p:cNvPr>
          <p:cNvSpPr/>
          <p:nvPr/>
        </p:nvSpPr>
        <p:spPr>
          <a:xfrm>
            <a:off x="5034458" y="2269291"/>
            <a:ext cx="694421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500" b="1" i="1" spc="-150" dirty="0">
                <a:solidFill>
                  <a:schemeClr val="bg1">
                    <a:alpha val="30000"/>
                  </a:schemeClr>
                </a:solidFill>
                <a:latin typeface="Noto Sans" panose="020B0502040504020204" pitchFamily="34" charset="0"/>
                <a:ea typeface="Noto Sans KR Bold" panose="020B0800000000000000" pitchFamily="34" charset="-127"/>
              </a:rPr>
              <a:t>3</a:t>
            </a:r>
            <a:endParaRPr lang="ko-KR" altLang="en-US" sz="7500" b="1" i="1" spc="-150" dirty="0">
              <a:solidFill>
                <a:schemeClr val="bg1">
                  <a:alpha val="30000"/>
                </a:schemeClr>
              </a:solidFill>
              <a:latin typeface="Noto Sans" panose="020B0502040504020204" pitchFamily="34" charset="0"/>
              <a:ea typeface="Noto Sans KR Bold" panose="020B08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EB7784-92A5-49CB-A5AA-ABDCC178215A}"/>
              </a:ext>
            </a:extLst>
          </p:cNvPr>
          <p:cNvSpPr/>
          <p:nvPr/>
        </p:nvSpPr>
        <p:spPr>
          <a:xfrm>
            <a:off x="5282494" y="300156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i="1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담당 분야</a:t>
            </a:r>
            <a:endParaRPr lang="ko-KR" altLang="en-US" sz="12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EB71F2-DAEB-4D10-9156-1DDB64F7B95F}"/>
              </a:ext>
            </a:extLst>
          </p:cNvPr>
          <p:cNvSpPr/>
          <p:nvPr/>
        </p:nvSpPr>
        <p:spPr>
          <a:xfrm>
            <a:off x="1398926" y="3515785"/>
            <a:ext cx="16722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아이디어 채택 동기</a:t>
            </a:r>
            <a:endParaRPr lang="en-US" altLang="ko-KR" sz="1200" smtClean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개발 목적</a:t>
            </a:r>
            <a:endParaRPr lang="en-US" altLang="ko-KR" sz="1200" smtClean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담당 분야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F22AD9-0C40-4A2E-86D1-4E9160830A0D}"/>
              </a:ext>
            </a:extLst>
          </p:cNvPr>
          <p:cNvSpPr/>
          <p:nvPr/>
        </p:nvSpPr>
        <p:spPr>
          <a:xfrm>
            <a:off x="3380250" y="3484594"/>
            <a:ext cx="173156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계정 생성</a:t>
            </a:r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/</a:t>
            </a:r>
            <a:r>
              <a:rPr lang="ko-KR" altLang="en-US" sz="12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권한 설정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Java.security </a:t>
            </a:r>
            <a:r>
              <a:rPr lang="ko-KR" altLang="en-US" sz="12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수정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Resource </a:t>
            </a:r>
            <a:r>
              <a:rPr lang="ko-KR" altLang="en-US" sz="12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삽입</a:t>
            </a:r>
            <a:endParaRPr lang="en-US" altLang="ko-KR" sz="120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DDL </a:t>
            </a:r>
            <a:r>
              <a:rPr lang="ko-KR" altLang="en-US" sz="12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실행</a:t>
            </a:r>
            <a:endParaRPr lang="en-US" altLang="ko-KR" sz="1200" smtClean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FEF05F-284A-4B48-A621-8FDACCD69181}"/>
              </a:ext>
            </a:extLst>
          </p:cNvPr>
          <p:cNvSpPr/>
          <p:nvPr/>
        </p:nvSpPr>
        <p:spPr>
          <a:xfrm>
            <a:off x="5279029" y="3484594"/>
            <a:ext cx="151836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회원가입</a:t>
            </a:r>
            <a:endParaRPr lang="en-US" altLang="ko-KR" sz="1200" smtClean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ID/PW </a:t>
            </a:r>
            <a:r>
              <a:rPr lang="ko-KR" altLang="en-US" sz="12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찾기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My Page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회원 정보 수정</a:t>
            </a:r>
            <a:endParaRPr lang="en-US" altLang="ko-KR" sz="1200" smtClean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검색</a:t>
            </a:r>
            <a:endParaRPr lang="en-US" altLang="ko-KR" sz="1200" smtClean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관리자 페이지</a:t>
            </a:r>
            <a:endParaRPr lang="en-US" altLang="ko-KR" sz="1200" smtClean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사용 방법 페이지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05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279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담당 분야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03433" y="506037"/>
            <a:ext cx="4198585" cy="417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회원 정보 업데이트    </a:t>
            </a:r>
            <a:r>
              <a:rPr lang="en-US" altLang="ko-KR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main/mem_edit.jsp</a:t>
            </a:r>
            <a:endParaRPr lang="ko-KR" altLang="en-US" sz="16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67" y="1524547"/>
            <a:ext cx="3258005" cy="55062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74019" y="4986670"/>
            <a:ext cx="3880883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회원정보 변경 폼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이름과 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Email, </a:t>
            </a: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생일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자기소개와 </a:t>
            </a:r>
            <a:endParaRPr lang="en-US" altLang="ko-KR" sz="160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회원 타입을 변경할 수 있다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비밀번호가 올바르지 않으면 변경 불가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6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064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279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담당 분야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03433" y="506037"/>
            <a:ext cx="2514599" cy="417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검색    </a:t>
            </a:r>
            <a:r>
              <a:rPr lang="en-US" altLang="ko-KR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main/search.jsp</a:t>
            </a:r>
            <a:endParaRPr lang="ko-KR" altLang="en-US" sz="16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058" y="2382081"/>
            <a:ext cx="6668431" cy="1838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9944" y="4986670"/>
            <a:ext cx="8027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대부분의 화면에서 검색 기능 사용 가능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</a:p>
          <a:p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제목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작성자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내용을 선택해 검색어와 같은 단어가 존재한다면 결과를 출력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6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107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279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담당 분야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03433" y="506037"/>
            <a:ext cx="3949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관리자 페이지    </a:t>
            </a:r>
            <a:r>
              <a:rPr lang="en-US" altLang="ko-KR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main/admin_page.jsp</a:t>
            </a:r>
            <a:endParaRPr lang="ko-KR" altLang="en-US" sz="16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496" y="1953606"/>
            <a:ext cx="2343477" cy="44392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76576" y="1953606"/>
            <a:ext cx="6220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Admin </a:t>
            </a: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계정으로 접속했을 때만</a:t>
            </a:r>
            <a:endParaRPr lang="en-US" altLang="ko-KR" sz="160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Manage </a:t>
            </a: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창이 활성화 된다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6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2674" y="3795823"/>
            <a:ext cx="6687413" cy="259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42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279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담당 분야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03433" y="506037"/>
            <a:ext cx="4011034" cy="417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관리자 페이지    </a:t>
            </a:r>
            <a:r>
              <a:rPr lang="en-US" altLang="ko-KR" sz="1600" b="1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admin/memberlist.jsp</a:t>
            </a:r>
            <a:endParaRPr lang="ko-KR" altLang="en-US" sz="16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63" y="1796903"/>
            <a:ext cx="6421840" cy="48909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49386" y="5741581"/>
            <a:ext cx="3476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회원 목록 버튼 클릭 시</a:t>
            </a:r>
            <a:endParaRPr lang="en-US" altLang="ko-KR" sz="160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전체 회원을 출력하는 팝업 창 표시</a:t>
            </a:r>
            <a:endParaRPr lang="ko-KR" altLang="en-US" sz="16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5600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279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담당 분야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03433" y="506037"/>
            <a:ext cx="4011034" cy="417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관리자 페이지    </a:t>
            </a:r>
            <a:r>
              <a:rPr lang="en-US" altLang="ko-KR" sz="1600" b="1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main/admin_page.jsp</a:t>
            </a:r>
            <a:endParaRPr lang="ko-KR" altLang="en-US" sz="16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pic>
        <p:nvPicPr>
          <p:cNvPr id="9" name="내용 개체 틀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26" y="2414655"/>
            <a:ext cx="7738623" cy="15619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35395" y="4380614"/>
            <a:ext cx="6262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메일 보내기 버튼 클릭 시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시험 예약 </a:t>
            </a:r>
            <a:r>
              <a:rPr lang="en-US" altLang="ko-KR" smtClean="0"/>
              <a:t>DB</a:t>
            </a:r>
            <a:r>
              <a:rPr lang="ko-KR" altLang="en-US" smtClean="0"/>
              <a:t>에서 시험일 하루 전날과 오늘 날짜를 대조해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같은 결과를 가진 </a:t>
            </a:r>
            <a:r>
              <a:rPr lang="en-US" altLang="ko-KR" smtClean="0"/>
              <a:t>Email</a:t>
            </a:r>
            <a:r>
              <a:rPr lang="ko-KR" altLang="en-US" smtClean="0"/>
              <a:t>로 예약 안내 문자를 발송</a:t>
            </a:r>
            <a:r>
              <a:rPr lang="en-US" altLang="ko-KR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지나간 시간의 예약 데이터는 삭제한다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48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279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담당 분야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03433" y="506037"/>
            <a:ext cx="4011034" cy="417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관리자 페이지    </a:t>
            </a:r>
            <a:r>
              <a:rPr lang="en-US" altLang="ko-KR" sz="1600" b="1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main/admin_page.jsp</a:t>
            </a:r>
            <a:endParaRPr lang="ko-KR" altLang="en-US" sz="16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955" y="1357040"/>
            <a:ext cx="6596820" cy="43845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68433" y="6071190"/>
            <a:ext cx="586786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게시판 관리 버튼 클릭 시 게시판으로 이동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관리자는 게시글과 댓글을 비밀번호 입력 없이 삭제할 수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314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279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담당 분야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03433" y="506037"/>
            <a:ext cx="3656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설명서</a:t>
            </a:r>
            <a:r>
              <a:rPr lang="ko-KR" altLang="en-US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 페이지    </a:t>
            </a:r>
            <a:r>
              <a:rPr lang="en-US" altLang="ko-KR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about/aboutS1.jsp</a:t>
            </a:r>
            <a:endParaRPr lang="ko-KR" altLang="en-US" sz="16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61" y="1477925"/>
            <a:ext cx="6496206" cy="56524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81284" y="5411972"/>
            <a:ext cx="3253563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설명서 페이지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학생 회원의 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StackUs </a:t>
            </a: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 방법과</a:t>
            </a:r>
            <a:endParaRPr lang="en-US" altLang="ko-KR" sz="160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선생 회원의 사용 방법이 정리되어 있다</a:t>
            </a:r>
            <a:r>
              <a:rPr lang="en-US" altLang="ko-KR" sz="16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6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542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23D33B-169C-47F4-9462-CB9554606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" y="0"/>
            <a:ext cx="10688972" cy="75596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C73EC44-13A6-4637-8E6F-782BD462DAB5}"/>
              </a:ext>
            </a:extLst>
          </p:cNvPr>
          <p:cNvSpPr/>
          <p:nvPr/>
        </p:nvSpPr>
        <p:spPr>
          <a:xfrm>
            <a:off x="4086618" y="3500588"/>
            <a:ext cx="2518575" cy="5036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THANK YOU.</a:t>
            </a:r>
            <a:endParaRPr lang="ko-KR" altLang="en-US" sz="3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F447406-FFCA-435B-BDB5-4077D81BEB09}"/>
              </a:ext>
            </a:extLst>
          </p:cNvPr>
          <p:cNvGrpSpPr/>
          <p:nvPr/>
        </p:nvGrpSpPr>
        <p:grpSpPr>
          <a:xfrm>
            <a:off x="5168052" y="3155874"/>
            <a:ext cx="347472" cy="181741"/>
            <a:chOff x="5020056" y="2898648"/>
            <a:chExt cx="667512" cy="384047"/>
          </a:xfrm>
          <a:solidFill>
            <a:schemeClr val="bg1"/>
          </a:solidFill>
        </p:grpSpPr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D5841D1D-1D19-4655-8814-3A4968F693F9}"/>
                </a:ext>
              </a:extLst>
            </p:cNvPr>
            <p:cNvSpPr/>
            <p:nvPr/>
          </p:nvSpPr>
          <p:spPr>
            <a:xfrm>
              <a:off x="5025865" y="2898648"/>
              <a:ext cx="640080" cy="2926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89BACC7-2BDB-4A36-AAE5-CA0B758FE549}"/>
                </a:ext>
              </a:extLst>
            </p:cNvPr>
            <p:cNvSpPr/>
            <p:nvPr/>
          </p:nvSpPr>
          <p:spPr>
            <a:xfrm>
              <a:off x="5020056" y="3236976"/>
              <a:ext cx="667512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A9944C3-C670-40CD-841C-0D5C4DF7F195}"/>
              </a:ext>
            </a:extLst>
          </p:cNvPr>
          <p:cNvCxnSpPr>
            <a:cxnSpLocks/>
          </p:cNvCxnSpPr>
          <p:nvPr/>
        </p:nvCxnSpPr>
        <p:spPr>
          <a:xfrm>
            <a:off x="4864179" y="4314516"/>
            <a:ext cx="963454" cy="14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65527F-743E-46DA-A431-462CE63F4CC8}"/>
              </a:ext>
            </a:extLst>
          </p:cNvPr>
          <p:cNvSpPr/>
          <p:nvPr/>
        </p:nvSpPr>
        <p:spPr>
          <a:xfrm>
            <a:off x="4310096" y="5847548"/>
            <a:ext cx="20633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2019.07.21 NAME, E-mail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92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279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개발 목적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896988" y="523542"/>
            <a:ext cx="1234633" cy="417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개발 목적</a:t>
            </a:r>
            <a:endParaRPr lang="ko-KR" altLang="en-US" sz="16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FD9AFA-83A8-47A0-B103-2A2541C067FD}"/>
              </a:ext>
            </a:extLst>
          </p:cNvPr>
          <p:cNvSpPr/>
          <p:nvPr/>
        </p:nvSpPr>
        <p:spPr>
          <a:xfrm>
            <a:off x="1003521" y="1811019"/>
            <a:ext cx="189346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아이디어 채택 동기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314059-BFBD-4AEF-BFAE-ABA5FF9B52AD}"/>
              </a:ext>
            </a:extLst>
          </p:cNvPr>
          <p:cNvSpPr/>
          <p:nvPr/>
        </p:nvSpPr>
        <p:spPr>
          <a:xfrm>
            <a:off x="1186401" y="2246129"/>
            <a:ext cx="759053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코로나 확산으로 비대면 학습이 늘어가는 와중 신세대들이 쓸만한 </a:t>
            </a:r>
            <a:r>
              <a:rPr lang="en-US" altLang="ko-KR" sz="11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cbt/</a:t>
            </a:r>
            <a:r>
              <a:rPr lang="ko-KR" altLang="en-US" sz="11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모의고사 플랫폼을 구축 해보고 싶었습니다</a:t>
            </a:r>
            <a:r>
              <a:rPr lang="en-US" altLang="ko-KR" sz="11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일반적인 웹페이지와는 다른 기능들을 시험해보고 싶었습니다</a:t>
            </a:r>
            <a:r>
              <a:rPr lang="en-US" altLang="ko-KR" sz="11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16BAD1-E76C-4C0D-8832-C5EBFC5BCE3C}"/>
              </a:ext>
            </a:extLst>
          </p:cNvPr>
          <p:cNvSpPr/>
          <p:nvPr/>
        </p:nvSpPr>
        <p:spPr>
          <a:xfrm>
            <a:off x="1003521" y="3382009"/>
            <a:ext cx="112562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개발 목적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9F14D3-1487-4D07-9423-35CD7DB01E07}"/>
              </a:ext>
            </a:extLst>
          </p:cNvPr>
          <p:cNvSpPr/>
          <p:nvPr/>
        </p:nvSpPr>
        <p:spPr>
          <a:xfrm>
            <a:off x="1186401" y="3841179"/>
            <a:ext cx="437171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웹상에서 교사</a:t>
            </a:r>
            <a:r>
              <a:rPr lang="en-US" altLang="ko-KR" sz="11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/</a:t>
            </a:r>
            <a:r>
              <a:rPr lang="ko-KR" altLang="en-US" sz="11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학생 양측을 위한 교실을 제공</a:t>
            </a:r>
            <a:endParaRPr lang="en-US" altLang="ko-KR" sz="1100" smtClean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자격증 관련 모의고사와 정보 제공</a:t>
            </a:r>
            <a:endParaRPr lang="en-US" altLang="ko-KR" sz="1100" smtClean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같은 관심사를 가진 사람들이 정보를 공유할 수 있는 플랫폼 구축</a:t>
            </a:r>
            <a:endParaRPr lang="en-US" altLang="ko-KR" sz="1100" smtClean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문제를 저장할 수 있는 문제 은행 구축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16BAD1-E76C-4C0D-8832-C5EBFC5BCE3C}"/>
              </a:ext>
            </a:extLst>
          </p:cNvPr>
          <p:cNvSpPr/>
          <p:nvPr/>
        </p:nvSpPr>
        <p:spPr>
          <a:xfrm>
            <a:off x="1003521" y="5278148"/>
            <a:ext cx="130516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담당한 분야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9F14D3-1487-4D07-9423-35CD7DB01E07}"/>
              </a:ext>
            </a:extLst>
          </p:cNvPr>
          <p:cNvSpPr/>
          <p:nvPr/>
        </p:nvSpPr>
        <p:spPr>
          <a:xfrm>
            <a:off x="1186401" y="5737318"/>
            <a:ext cx="3055645" cy="13619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회원 가입</a:t>
            </a:r>
            <a:r>
              <a:rPr lang="en-US" altLang="ko-KR" sz="11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, </a:t>
            </a:r>
            <a:r>
              <a:rPr lang="ko-KR" altLang="en-US" sz="11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정보 수정 및</a:t>
            </a:r>
            <a:r>
              <a:rPr lang="en-US" altLang="ko-KR" sz="11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 </a:t>
            </a:r>
            <a:r>
              <a:rPr lang="ko-KR" altLang="en-US" sz="11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전반적인 회원 관리</a:t>
            </a:r>
            <a:endParaRPr lang="en-US" altLang="ko-KR" sz="110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My Page, </a:t>
            </a:r>
            <a:r>
              <a:rPr lang="ko-KR" altLang="en-US" sz="11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나의 활동</a:t>
            </a:r>
            <a:endParaRPr lang="en-US" altLang="ko-KR" sz="1100" smtClean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Teacher </a:t>
            </a:r>
            <a:r>
              <a:rPr lang="ko-KR" altLang="en-US" sz="11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회원의 학생 관리</a:t>
            </a:r>
            <a:endParaRPr lang="en-US" altLang="ko-KR" sz="1100" smtClean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Admin page</a:t>
            </a:r>
            <a:r>
              <a:rPr lang="ko-KR" altLang="en-US" sz="1100" smtClean="0">
                <a:solidFill>
                  <a:schemeClr val="bg2">
                    <a:lumMod val="50000"/>
                  </a:schemeClr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와 기능 등</a:t>
            </a:r>
            <a:endParaRPr lang="en-US" altLang="ko-KR" sz="1100" smtClean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0074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279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</a:t>
            </a:r>
            <a:r>
              <a:rPr lang="ko-KR" altLang="en-US" sz="2000" i="1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행 방법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03433" y="506037"/>
            <a:ext cx="22028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계정 생성</a:t>
            </a:r>
            <a:r>
              <a:rPr lang="en-US" altLang="ko-KR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/</a:t>
            </a:r>
            <a:r>
              <a:rPr lang="ko-KR" altLang="en-US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권한 설정</a:t>
            </a:r>
            <a:endParaRPr lang="ko-KR" altLang="en-US" sz="16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39" y="1948822"/>
            <a:ext cx="6762918" cy="33987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4760" y="5964662"/>
            <a:ext cx="6762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CMD -&gt; sqlplus -&gt; system </a:t>
            </a:r>
            <a:r>
              <a:rPr lang="ko-KR" altLang="en-US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계정에서</a:t>
            </a:r>
            <a:endParaRPr lang="en-US" altLang="ko-KR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Create user stackus identified by 1234;</a:t>
            </a:r>
          </a:p>
          <a:p>
            <a:r>
              <a:rPr lang="en-US" altLang="ko-KR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grant connect, resource, dba to stackus;</a:t>
            </a:r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510" y="2565898"/>
            <a:ext cx="5696745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279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실행 방법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03433" y="506037"/>
            <a:ext cx="1234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계정 생성</a:t>
            </a:r>
            <a:endParaRPr lang="ko-KR" altLang="en-US" sz="16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7139" y="5944687"/>
            <a:ext cx="774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Sql Developer - </a:t>
            </a:r>
            <a:r>
              <a:rPr lang="ko-KR" altLang="en-US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사용자 이름 </a:t>
            </a:r>
            <a:r>
              <a:rPr lang="en-US" altLang="ko-KR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‘stackus’ </a:t>
            </a:r>
            <a:r>
              <a:rPr lang="ko-KR" altLang="en-US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비밀번호 </a:t>
            </a:r>
            <a:r>
              <a:rPr lang="en-US" altLang="ko-KR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1234</a:t>
            </a:r>
            <a:r>
              <a:rPr lang="ko-KR" altLang="en-US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생성 후 접속</a:t>
            </a:r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474" y="1851404"/>
            <a:ext cx="5816133" cy="373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57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279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실행 방법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03433" y="506037"/>
            <a:ext cx="2059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Java.security </a:t>
            </a:r>
            <a:r>
              <a:rPr lang="ko-KR" altLang="en-US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수</a:t>
            </a:r>
            <a:r>
              <a:rPr lang="ko-KR" altLang="en-US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정</a:t>
            </a:r>
            <a:endParaRPr lang="ko-KR" altLang="en-US" sz="16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6905" y="5883158"/>
            <a:ext cx="564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메일 전송을 위해 </a:t>
            </a:r>
            <a:r>
              <a:rPr lang="en-US" altLang="ko-KR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java </a:t>
            </a:r>
            <a:r>
              <a:rPr lang="ko-KR" altLang="en-US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설치 경로의 </a:t>
            </a:r>
            <a:r>
              <a:rPr lang="en-US" altLang="ko-KR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java.security </a:t>
            </a:r>
            <a:r>
              <a:rPr lang="ko-KR" altLang="en-US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수정</a:t>
            </a:r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379" y="2127363"/>
            <a:ext cx="7783011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01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279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실행 방법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03433" y="506037"/>
            <a:ext cx="1691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Resource </a:t>
            </a:r>
            <a:r>
              <a:rPr lang="ko-KR" altLang="en-US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삽입</a:t>
            </a:r>
            <a:endParaRPr lang="ko-KR" altLang="en-US" sz="16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7717" y="2902849"/>
            <a:ext cx="9255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&lt;Resource auth=</a:t>
            </a:r>
            <a:r>
              <a:rPr lang="en-US" altLang="ko-KR" i="1"/>
              <a:t>"Container" driverClassName="oracle.jdbc.OracleDriver" maxActive="100" maxIdle="30" maxWait="10000" name="jdbc/oracle" password="1234" type="javax.sql.DataSource" url="jdbc:oracle:thin:@localhost:1521:xe" username="stackus"/&gt;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1629" y="1959417"/>
            <a:ext cx="454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Server.xml =&gt; context</a:t>
            </a:r>
            <a:r>
              <a:rPr lang="ko-KR" altLang="en-US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</a:t>
            </a:r>
            <a:r>
              <a:rPr lang="en-US" altLang="ko-KR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resource </a:t>
            </a:r>
            <a:r>
              <a:rPr lang="ko-KR" altLang="en-US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삽입</a:t>
            </a:r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22" y="4400279"/>
            <a:ext cx="9999821" cy="6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08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279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실행 방법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03433" y="506037"/>
            <a:ext cx="1229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DDL </a:t>
            </a:r>
            <a:r>
              <a:rPr lang="ko-KR" altLang="en-US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실행</a:t>
            </a:r>
            <a:endParaRPr lang="ko-KR" altLang="en-US" sz="16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257" y="2095465"/>
            <a:ext cx="6285617" cy="41980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0906" y="3758199"/>
            <a:ext cx="4239534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Sql.sql </a:t>
            </a:r>
            <a:r>
              <a:rPr lang="ko-KR" altLang="en-US" sz="20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파일을 </a:t>
            </a:r>
            <a:r>
              <a:rPr lang="en-US" altLang="ko-KR" sz="20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Sql Developer</a:t>
            </a:r>
            <a:r>
              <a:rPr lang="ko-KR" altLang="en-US" sz="20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</a:t>
            </a:r>
            <a:r>
              <a:rPr lang="en-US" altLang="ko-KR" sz="20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stackus </a:t>
            </a:r>
            <a:r>
              <a:rPr lang="ko-KR" altLang="en-US" sz="20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계정으로 불러들인 후 </a:t>
            </a:r>
            <a:r>
              <a:rPr lang="en-US" altLang="ko-KR" sz="20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f5</a:t>
            </a:r>
            <a:r>
              <a:rPr lang="ko-KR" altLang="en-US" sz="200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전체 스크립트 실행</a:t>
            </a:r>
            <a:endParaRPr lang="ko-KR" altLang="en-US" sz="20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607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877718" y="523542"/>
            <a:ext cx="1279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i="1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실행 방법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2192D-BD82-4A7C-865A-263115D43840}"/>
              </a:ext>
            </a:extLst>
          </p:cNvPr>
          <p:cNvSpPr/>
          <p:nvPr/>
        </p:nvSpPr>
        <p:spPr>
          <a:xfrm>
            <a:off x="2903433" y="506037"/>
            <a:ext cx="7681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 smtClean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실행</a:t>
            </a:r>
            <a:endParaRPr lang="ko-KR" altLang="en-US" sz="1600" b="1" dirty="0">
              <a:solidFill>
                <a:schemeClr val="bg1"/>
              </a:solidFill>
              <a:latin typeface="Noto Sans" panose="020B0502040504020204" pitchFamily="34" charset="0"/>
              <a:ea typeface="Noto Sans CJK KR Bold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2100" y="5030447"/>
            <a:ext cx="454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Main -&gt; main.jsp</a:t>
            </a:r>
            <a:r>
              <a:rPr lang="ko-KR" altLang="en-US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에서 시작</a:t>
            </a:r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852" y="2190818"/>
            <a:ext cx="2438740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4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</TotalTime>
  <Words>812</Words>
  <Application>Microsoft Office PowerPoint</Application>
  <PresentationFormat>사용자 지정</PresentationFormat>
  <Paragraphs>196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Noto Sans</vt:lpstr>
      <vt:lpstr>Noto Sans CJK KR Bold</vt:lpstr>
      <vt:lpstr>Noto Sans CJK KR DemiLight</vt:lpstr>
      <vt:lpstr>Noto Sans KR Bold</vt:lpstr>
      <vt:lpstr>맑은 고딕</vt:lpstr>
      <vt:lpstr>맑은 고딕 Semilight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이지은</dc:creator>
  <cp:lastModifiedBy>Administrator</cp:lastModifiedBy>
  <cp:revision>64</cp:revision>
  <dcterms:created xsi:type="dcterms:W3CDTF">2017-08-31T00:14:07Z</dcterms:created>
  <dcterms:modified xsi:type="dcterms:W3CDTF">2022-05-06T07:03:11Z</dcterms:modified>
</cp:coreProperties>
</file>