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3"/>
  </p:notesMasterIdLst>
  <p:sldIdLst>
    <p:sldId id="256" r:id="rId5"/>
    <p:sldId id="257" r:id="rId6"/>
    <p:sldId id="261" r:id="rId7"/>
    <p:sldId id="258" r:id="rId8"/>
    <p:sldId id="259" r:id="rId9"/>
    <p:sldId id="260" r:id="rId10"/>
    <p:sldId id="262" r:id="rId11"/>
    <p:sldId id="264" r:id="rId12"/>
    <p:sldId id="265" r:id="rId13"/>
    <p:sldId id="266" r:id="rId14"/>
    <p:sldId id="267" r:id="rId15"/>
    <p:sldId id="268" r:id="rId16"/>
    <p:sldId id="269" r:id="rId17"/>
    <p:sldId id="270" r:id="rId18"/>
    <p:sldId id="271" r:id="rId19"/>
    <p:sldId id="272" r:id="rId20"/>
    <p:sldId id="273" r:id="rId21"/>
    <p:sldId id="26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6" autoAdjust="0"/>
    <p:restoredTop sz="93184" autoAdjust="0"/>
  </p:normalViewPr>
  <p:slideViewPr>
    <p:cSldViewPr snapToGrid="0">
      <p:cViewPr varScale="1">
        <p:scale>
          <a:sx n="67" d="100"/>
          <a:sy n="67" d="100"/>
        </p:scale>
        <p:origin x="71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136A90-6B59-45AD-BBA1-85AFD032E8F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20EFBB7-0769-4554-96E3-51B5B6698D5A}">
      <dgm:prSet phldrT="[Text]"/>
      <dgm:spPr>
        <a:solidFill>
          <a:schemeClr val="accent5">
            <a:lumMod val="50000"/>
          </a:schemeClr>
        </a:solidFill>
      </dgm:spPr>
      <dgm:t>
        <a:bodyPr/>
        <a:lstStyle/>
        <a:p>
          <a:r>
            <a:rPr lang="en-GB" dirty="0">
              <a:latin typeface="Tahoma" panose="020B0604030504040204" pitchFamily="34" charset="0"/>
              <a:ea typeface="Tahoma" panose="020B0604030504040204" pitchFamily="34" charset="0"/>
              <a:cs typeface="Tahoma" panose="020B0604030504040204" pitchFamily="34" charset="0"/>
            </a:rPr>
            <a:t>Scrape The Data and save it into panda data frame</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B5DFE748-686E-4A08-944E-9D07F9FA6B48}" type="parTrans" cxnId="{17C9D25A-BC5F-418E-9A4A-29DD9C57BD39}">
      <dgm:prSet/>
      <dgm:spPr/>
      <dgm:t>
        <a:bodyPr/>
        <a:lstStyle/>
        <a:p>
          <a:endParaRPr lang="en-US"/>
        </a:p>
      </dgm:t>
    </dgm:pt>
    <dgm:pt modelId="{FD3AFE35-532F-4AE8-BAB4-DFA3B4B611F6}" type="sibTrans" cxnId="{17C9D25A-BC5F-418E-9A4A-29DD9C57BD39}">
      <dgm:prSet/>
      <dgm:spPr/>
      <dgm:t>
        <a:bodyPr/>
        <a:lstStyle/>
        <a:p>
          <a:endParaRPr lang="en-US"/>
        </a:p>
      </dgm:t>
    </dgm:pt>
    <dgm:pt modelId="{A533B6C7-3203-4AEE-95BC-E867D49C88B5}">
      <dgm:prSet phldrT="[Text]"/>
      <dgm:spPr>
        <a:solidFill>
          <a:schemeClr val="accent2">
            <a:lumMod val="75000"/>
          </a:schemeClr>
        </a:solidFill>
      </dgm:spPr>
      <dgm:t>
        <a:bodyPr/>
        <a:lstStyle/>
        <a:p>
          <a:r>
            <a:rPr lang="en-US" dirty="0">
              <a:latin typeface="Tahoma" panose="020B0604030504040204" pitchFamily="34" charset="0"/>
              <a:ea typeface="Tahoma" panose="020B0604030504040204" pitchFamily="34" charset="0"/>
              <a:cs typeface="Tahoma" panose="020B0604030504040204" pitchFamily="34" charset="0"/>
            </a:rPr>
            <a:t> Handle missing values</a:t>
          </a:r>
        </a:p>
      </dgm:t>
    </dgm:pt>
    <dgm:pt modelId="{4FCAF1A9-8A97-45AC-B4A5-B91AEE5BC9BB}" type="parTrans" cxnId="{0FE563DE-8338-4B45-BCFD-251C8642CABA}">
      <dgm:prSet/>
      <dgm:spPr/>
      <dgm:t>
        <a:bodyPr/>
        <a:lstStyle/>
        <a:p>
          <a:endParaRPr lang="en-US"/>
        </a:p>
      </dgm:t>
    </dgm:pt>
    <dgm:pt modelId="{634EAA8A-B09B-42FE-8301-99FBFB2B9BD8}" type="sibTrans" cxnId="{0FE563DE-8338-4B45-BCFD-251C8642CABA}">
      <dgm:prSet/>
      <dgm:spPr/>
      <dgm:t>
        <a:bodyPr/>
        <a:lstStyle/>
        <a:p>
          <a:endParaRPr lang="en-US"/>
        </a:p>
      </dgm:t>
    </dgm:pt>
    <dgm:pt modelId="{4A4045ED-A119-4AA6-9C68-5FB2FD000427}">
      <dgm:prSet phldrT="[Text]"/>
      <dgm:spPr>
        <a:solidFill>
          <a:schemeClr val="accent4">
            <a:lumMod val="50000"/>
          </a:schemeClr>
        </a:solidFill>
      </dgm:spPr>
      <dgm:t>
        <a:bodyPr/>
        <a:lstStyle/>
        <a:p>
          <a:r>
            <a:rPr lang="en-GB" dirty="0">
              <a:latin typeface="Tahoma" panose="020B0604030504040204" pitchFamily="34" charset="0"/>
              <a:ea typeface="Tahoma" panose="020B0604030504040204" pitchFamily="34" charset="0"/>
              <a:cs typeface="Tahoma" panose="020B0604030504040204" pitchFamily="34" charset="0"/>
            </a:rPr>
            <a:t>Group neighbourhood by postal code</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3AFC7164-9B18-4D91-8BCD-E06AEDF44A1B}" type="parTrans" cxnId="{1BD59E24-EEF8-4998-8DB1-3343142CAF57}">
      <dgm:prSet/>
      <dgm:spPr/>
      <dgm:t>
        <a:bodyPr/>
        <a:lstStyle/>
        <a:p>
          <a:endParaRPr lang="en-US"/>
        </a:p>
      </dgm:t>
    </dgm:pt>
    <dgm:pt modelId="{858335E1-0756-4935-AE41-5B216DCCD948}" type="sibTrans" cxnId="{1BD59E24-EEF8-4998-8DB1-3343142CAF57}">
      <dgm:prSet/>
      <dgm:spPr/>
      <dgm:t>
        <a:bodyPr/>
        <a:lstStyle/>
        <a:p>
          <a:endParaRPr lang="en-US"/>
        </a:p>
      </dgm:t>
    </dgm:pt>
    <dgm:pt modelId="{A3125CEC-91A1-4A2D-929C-6F6EA7A08948}">
      <dgm:prSet/>
      <dgm:spPr/>
      <dgm:t>
        <a:bodyPr/>
        <a:lstStyle/>
        <a:p>
          <a:r>
            <a:rPr lang="en-US" dirty="0"/>
            <a:t>Extract </a:t>
          </a:r>
          <a:r>
            <a:rPr lang="en-US" b="1" i="0" dirty="0"/>
            <a:t>Geospatial data</a:t>
          </a:r>
          <a:endParaRPr lang="en-US" dirty="0"/>
        </a:p>
      </dgm:t>
    </dgm:pt>
    <dgm:pt modelId="{BCB3834A-5C06-42AE-99CB-73B75A01C1AE}" type="parTrans" cxnId="{696631D2-A2F1-4D4D-8742-FB1D87EA2926}">
      <dgm:prSet/>
      <dgm:spPr/>
      <dgm:t>
        <a:bodyPr/>
        <a:lstStyle/>
        <a:p>
          <a:endParaRPr lang="en-US"/>
        </a:p>
      </dgm:t>
    </dgm:pt>
    <dgm:pt modelId="{6B7ACA9C-99DC-42C9-86CF-D050D197D82A}" type="sibTrans" cxnId="{696631D2-A2F1-4D4D-8742-FB1D87EA2926}">
      <dgm:prSet/>
      <dgm:spPr/>
      <dgm:t>
        <a:bodyPr/>
        <a:lstStyle/>
        <a:p>
          <a:endParaRPr lang="en-US"/>
        </a:p>
      </dgm:t>
    </dgm:pt>
    <dgm:pt modelId="{911DE237-AC0A-4FFF-A9CC-50804CC408D8}">
      <dgm:prSet/>
      <dgm:spPr/>
      <dgm:t>
        <a:bodyPr/>
        <a:lstStyle/>
        <a:p>
          <a:r>
            <a:rPr lang="en-GB" b="1" i="0" dirty="0"/>
            <a:t>Merge both data frames</a:t>
          </a:r>
        </a:p>
      </dgm:t>
    </dgm:pt>
    <dgm:pt modelId="{6805B7D7-0DE8-4FF1-85F1-550307E31BDD}" type="parTrans" cxnId="{936B505C-0C12-456A-B992-62835CFF71BE}">
      <dgm:prSet/>
      <dgm:spPr/>
      <dgm:t>
        <a:bodyPr/>
        <a:lstStyle/>
        <a:p>
          <a:endParaRPr lang="en-US"/>
        </a:p>
      </dgm:t>
    </dgm:pt>
    <dgm:pt modelId="{A762622B-BDA9-4BED-A2AB-A24D6A6D2CD9}" type="sibTrans" cxnId="{936B505C-0C12-456A-B992-62835CFF71BE}">
      <dgm:prSet/>
      <dgm:spPr/>
      <dgm:t>
        <a:bodyPr/>
        <a:lstStyle/>
        <a:p>
          <a:endParaRPr lang="en-US"/>
        </a:p>
      </dgm:t>
    </dgm:pt>
    <dgm:pt modelId="{183A34DF-AA92-49E1-8191-0CF6AD17A6AA}" type="pres">
      <dgm:prSet presAssocID="{2A136A90-6B59-45AD-BBA1-85AFD032E8F8}" presName="linear" presStyleCnt="0">
        <dgm:presLayoutVars>
          <dgm:dir/>
          <dgm:animLvl val="lvl"/>
          <dgm:resizeHandles val="exact"/>
        </dgm:presLayoutVars>
      </dgm:prSet>
      <dgm:spPr/>
    </dgm:pt>
    <dgm:pt modelId="{8F706C0E-1AB2-4161-86CE-4B3594B6EE51}" type="pres">
      <dgm:prSet presAssocID="{620EFBB7-0769-4554-96E3-51B5B6698D5A}" presName="parentLin" presStyleCnt="0"/>
      <dgm:spPr/>
    </dgm:pt>
    <dgm:pt modelId="{428AD880-175D-49F1-A1F6-97F367C387BF}" type="pres">
      <dgm:prSet presAssocID="{620EFBB7-0769-4554-96E3-51B5B6698D5A}" presName="parentLeftMargin" presStyleLbl="node1" presStyleIdx="0" presStyleCnt="5"/>
      <dgm:spPr/>
    </dgm:pt>
    <dgm:pt modelId="{A8B898EB-38C9-408E-9FE2-CB5C874FA50A}" type="pres">
      <dgm:prSet presAssocID="{620EFBB7-0769-4554-96E3-51B5B6698D5A}" presName="parentText" presStyleLbl="node1" presStyleIdx="0" presStyleCnt="5">
        <dgm:presLayoutVars>
          <dgm:chMax val="0"/>
          <dgm:bulletEnabled val="1"/>
        </dgm:presLayoutVars>
      </dgm:prSet>
      <dgm:spPr/>
    </dgm:pt>
    <dgm:pt modelId="{010CCE66-3FB9-4F51-BDBC-33ABD28D8225}" type="pres">
      <dgm:prSet presAssocID="{620EFBB7-0769-4554-96E3-51B5B6698D5A}" presName="negativeSpace" presStyleCnt="0"/>
      <dgm:spPr/>
    </dgm:pt>
    <dgm:pt modelId="{CD67A140-C3A5-43E4-BD28-3C31B61E6EA3}" type="pres">
      <dgm:prSet presAssocID="{620EFBB7-0769-4554-96E3-51B5B6698D5A}" presName="childText" presStyleLbl="conFgAcc1" presStyleIdx="0" presStyleCnt="5">
        <dgm:presLayoutVars>
          <dgm:bulletEnabled val="1"/>
        </dgm:presLayoutVars>
      </dgm:prSet>
      <dgm:spPr>
        <a:ln>
          <a:solidFill>
            <a:schemeClr val="accent5">
              <a:lumMod val="50000"/>
            </a:schemeClr>
          </a:solidFill>
        </a:ln>
      </dgm:spPr>
    </dgm:pt>
    <dgm:pt modelId="{B5CDED1F-8360-491C-9402-4F19E16BD667}" type="pres">
      <dgm:prSet presAssocID="{FD3AFE35-532F-4AE8-BAB4-DFA3B4B611F6}" presName="spaceBetweenRectangles" presStyleCnt="0"/>
      <dgm:spPr/>
    </dgm:pt>
    <dgm:pt modelId="{77070C8B-4365-4FE5-A117-9CDBA9EA1B7B}" type="pres">
      <dgm:prSet presAssocID="{A533B6C7-3203-4AEE-95BC-E867D49C88B5}" presName="parentLin" presStyleCnt="0"/>
      <dgm:spPr/>
    </dgm:pt>
    <dgm:pt modelId="{1281A6D2-5A4B-4B28-A324-2451A8523897}" type="pres">
      <dgm:prSet presAssocID="{A533B6C7-3203-4AEE-95BC-E867D49C88B5}" presName="parentLeftMargin" presStyleLbl="node1" presStyleIdx="0" presStyleCnt="5"/>
      <dgm:spPr/>
    </dgm:pt>
    <dgm:pt modelId="{9F236B2A-6433-401D-953E-FC86D923A3BE}" type="pres">
      <dgm:prSet presAssocID="{A533B6C7-3203-4AEE-95BC-E867D49C88B5}" presName="parentText" presStyleLbl="node1" presStyleIdx="1" presStyleCnt="5">
        <dgm:presLayoutVars>
          <dgm:chMax val="0"/>
          <dgm:bulletEnabled val="1"/>
        </dgm:presLayoutVars>
      </dgm:prSet>
      <dgm:spPr/>
    </dgm:pt>
    <dgm:pt modelId="{622D5052-0558-4614-99B8-0AD5AD5D765D}" type="pres">
      <dgm:prSet presAssocID="{A533B6C7-3203-4AEE-95BC-E867D49C88B5}" presName="negativeSpace" presStyleCnt="0"/>
      <dgm:spPr/>
    </dgm:pt>
    <dgm:pt modelId="{87E2FD7C-0729-47B8-B1FB-A44E439BE764}" type="pres">
      <dgm:prSet presAssocID="{A533B6C7-3203-4AEE-95BC-E867D49C88B5}" presName="childText" presStyleLbl="conFgAcc1" presStyleIdx="1" presStyleCnt="5">
        <dgm:presLayoutVars>
          <dgm:bulletEnabled val="1"/>
        </dgm:presLayoutVars>
      </dgm:prSet>
      <dgm:spPr>
        <a:ln>
          <a:solidFill>
            <a:schemeClr val="accent2"/>
          </a:solidFill>
        </a:ln>
      </dgm:spPr>
    </dgm:pt>
    <dgm:pt modelId="{6052B25F-36DF-4A5F-BA08-1F9785D05B9B}" type="pres">
      <dgm:prSet presAssocID="{634EAA8A-B09B-42FE-8301-99FBFB2B9BD8}" presName="spaceBetweenRectangles" presStyleCnt="0"/>
      <dgm:spPr/>
    </dgm:pt>
    <dgm:pt modelId="{C731DBC8-0E99-4639-ACA2-7ACEFA2844BF}" type="pres">
      <dgm:prSet presAssocID="{4A4045ED-A119-4AA6-9C68-5FB2FD000427}" presName="parentLin" presStyleCnt="0"/>
      <dgm:spPr/>
    </dgm:pt>
    <dgm:pt modelId="{35933558-DB26-4802-B4E2-672716F88346}" type="pres">
      <dgm:prSet presAssocID="{4A4045ED-A119-4AA6-9C68-5FB2FD000427}" presName="parentLeftMargin" presStyleLbl="node1" presStyleIdx="1" presStyleCnt="5"/>
      <dgm:spPr/>
    </dgm:pt>
    <dgm:pt modelId="{12FEB779-618B-4854-88E9-390575D436B8}" type="pres">
      <dgm:prSet presAssocID="{4A4045ED-A119-4AA6-9C68-5FB2FD000427}" presName="parentText" presStyleLbl="node1" presStyleIdx="2" presStyleCnt="5">
        <dgm:presLayoutVars>
          <dgm:chMax val="0"/>
          <dgm:bulletEnabled val="1"/>
        </dgm:presLayoutVars>
      </dgm:prSet>
      <dgm:spPr/>
    </dgm:pt>
    <dgm:pt modelId="{0E7DA70E-372B-453D-9992-B9F46E5D404C}" type="pres">
      <dgm:prSet presAssocID="{4A4045ED-A119-4AA6-9C68-5FB2FD000427}" presName="negativeSpace" presStyleCnt="0"/>
      <dgm:spPr/>
    </dgm:pt>
    <dgm:pt modelId="{E7351307-5BD1-403B-A1BF-1058796C5E99}" type="pres">
      <dgm:prSet presAssocID="{4A4045ED-A119-4AA6-9C68-5FB2FD000427}" presName="childText" presStyleLbl="conFgAcc1" presStyleIdx="2" presStyleCnt="5">
        <dgm:presLayoutVars>
          <dgm:bulletEnabled val="1"/>
        </dgm:presLayoutVars>
      </dgm:prSet>
      <dgm:spPr>
        <a:ln>
          <a:solidFill>
            <a:srgbClr val="FFD347"/>
          </a:solidFill>
        </a:ln>
      </dgm:spPr>
    </dgm:pt>
    <dgm:pt modelId="{8B5684DC-7CB8-450F-8AC6-3A4DF1B12C51}" type="pres">
      <dgm:prSet presAssocID="{858335E1-0756-4935-AE41-5B216DCCD948}" presName="spaceBetweenRectangles" presStyleCnt="0"/>
      <dgm:spPr/>
    </dgm:pt>
    <dgm:pt modelId="{D44A0635-9C12-4EB5-BA53-64600DC1ACF8}" type="pres">
      <dgm:prSet presAssocID="{A3125CEC-91A1-4A2D-929C-6F6EA7A08948}" presName="parentLin" presStyleCnt="0"/>
      <dgm:spPr/>
    </dgm:pt>
    <dgm:pt modelId="{DD09456F-F4DC-488F-A314-E7209A855547}" type="pres">
      <dgm:prSet presAssocID="{A3125CEC-91A1-4A2D-929C-6F6EA7A08948}" presName="parentLeftMargin" presStyleLbl="node1" presStyleIdx="2" presStyleCnt="5"/>
      <dgm:spPr/>
    </dgm:pt>
    <dgm:pt modelId="{F11E00F9-E3FC-4DA0-AEC6-936DD458982B}" type="pres">
      <dgm:prSet presAssocID="{A3125CEC-91A1-4A2D-929C-6F6EA7A08948}" presName="parentText" presStyleLbl="node1" presStyleIdx="3" presStyleCnt="5">
        <dgm:presLayoutVars>
          <dgm:chMax val="0"/>
          <dgm:bulletEnabled val="1"/>
        </dgm:presLayoutVars>
      </dgm:prSet>
      <dgm:spPr/>
    </dgm:pt>
    <dgm:pt modelId="{C0787157-6C36-4533-AD11-D37F69379636}" type="pres">
      <dgm:prSet presAssocID="{A3125CEC-91A1-4A2D-929C-6F6EA7A08948}" presName="negativeSpace" presStyleCnt="0"/>
      <dgm:spPr/>
    </dgm:pt>
    <dgm:pt modelId="{6AC78BDB-9151-4ECC-AA0C-F5007CC46082}" type="pres">
      <dgm:prSet presAssocID="{A3125CEC-91A1-4A2D-929C-6F6EA7A08948}" presName="childText" presStyleLbl="conFgAcc1" presStyleIdx="3" presStyleCnt="5">
        <dgm:presLayoutVars>
          <dgm:bulletEnabled val="1"/>
        </dgm:presLayoutVars>
      </dgm:prSet>
      <dgm:spPr/>
    </dgm:pt>
    <dgm:pt modelId="{714C585F-CD7E-4D0A-B584-DC8320C35601}" type="pres">
      <dgm:prSet presAssocID="{6B7ACA9C-99DC-42C9-86CF-D050D197D82A}" presName="spaceBetweenRectangles" presStyleCnt="0"/>
      <dgm:spPr/>
    </dgm:pt>
    <dgm:pt modelId="{F3121077-B261-4514-98E4-504F00D1D03C}" type="pres">
      <dgm:prSet presAssocID="{911DE237-AC0A-4FFF-A9CC-50804CC408D8}" presName="parentLin" presStyleCnt="0"/>
      <dgm:spPr/>
    </dgm:pt>
    <dgm:pt modelId="{2882A0D2-2B31-46C6-87D6-5C8AF0C5E02C}" type="pres">
      <dgm:prSet presAssocID="{911DE237-AC0A-4FFF-A9CC-50804CC408D8}" presName="parentLeftMargin" presStyleLbl="node1" presStyleIdx="3" presStyleCnt="5"/>
      <dgm:spPr/>
    </dgm:pt>
    <dgm:pt modelId="{FC89BE9F-7624-40AD-BB96-A5F3161361B2}" type="pres">
      <dgm:prSet presAssocID="{911DE237-AC0A-4FFF-A9CC-50804CC408D8}" presName="parentText" presStyleLbl="node1" presStyleIdx="4" presStyleCnt="5">
        <dgm:presLayoutVars>
          <dgm:chMax val="0"/>
          <dgm:bulletEnabled val="1"/>
        </dgm:presLayoutVars>
      </dgm:prSet>
      <dgm:spPr/>
    </dgm:pt>
    <dgm:pt modelId="{1DDEF7A5-2945-4146-AED2-87BC9C0F6B5B}" type="pres">
      <dgm:prSet presAssocID="{911DE237-AC0A-4FFF-A9CC-50804CC408D8}" presName="negativeSpace" presStyleCnt="0"/>
      <dgm:spPr/>
    </dgm:pt>
    <dgm:pt modelId="{764C7DDA-757E-45A7-A76F-D76F10068F0F}" type="pres">
      <dgm:prSet presAssocID="{911DE237-AC0A-4FFF-A9CC-50804CC408D8}" presName="childText" presStyleLbl="conFgAcc1" presStyleIdx="4" presStyleCnt="5">
        <dgm:presLayoutVars>
          <dgm:bulletEnabled val="1"/>
        </dgm:presLayoutVars>
      </dgm:prSet>
      <dgm:spPr/>
    </dgm:pt>
  </dgm:ptLst>
  <dgm:cxnLst>
    <dgm:cxn modelId="{4C47BF0C-5B6B-47F0-A6B5-4894696B5CAD}" type="presOf" srcId="{620EFBB7-0769-4554-96E3-51B5B6698D5A}" destId="{A8B898EB-38C9-408E-9FE2-CB5C874FA50A}" srcOrd="1" destOrd="0" presId="urn:microsoft.com/office/officeart/2005/8/layout/list1"/>
    <dgm:cxn modelId="{1BD59E24-EEF8-4998-8DB1-3343142CAF57}" srcId="{2A136A90-6B59-45AD-BBA1-85AFD032E8F8}" destId="{4A4045ED-A119-4AA6-9C68-5FB2FD000427}" srcOrd="2" destOrd="0" parTransId="{3AFC7164-9B18-4D91-8BCD-E06AEDF44A1B}" sibTransId="{858335E1-0756-4935-AE41-5B216DCCD948}"/>
    <dgm:cxn modelId="{72FBC52A-80BD-4D8D-8201-EC70459479E5}" type="presOf" srcId="{A533B6C7-3203-4AEE-95BC-E867D49C88B5}" destId="{9F236B2A-6433-401D-953E-FC86D923A3BE}" srcOrd="1" destOrd="0" presId="urn:microsoft.com/office/officeart/2005/8/layout/list1"/>
    <dgm:cxn modelId="{FFC7372E-FB9E-4701-9673-F683E4BC8F79}" type="presOf" srcId="{4A4045ED-A119-4AA6-9C68-5FB2FD000427}" destId="{35933558-DB26-4802-B4E2-672716F88346}" srcOrd="0" destOrd="0" presId="urn:microsoft.com/office/officeart/2005/8/layout/list1"/>
    <dgm:cxn modelId="{936B505C-0C12-456A-B992-62835CFF71BE}" srcId="{2A136A90-6B59-45AD-BBA1-85AFD032E8F8}" destId="{911DE237-AC0A-4FFF-A9CC-50804CC408D8}" srcOrd="4" destOrd="0" parTransId="{6805B7D7-0DE8-4FF1-85F1-550307E31BDD}" sibTransId="{A762622B-BDA9-4BED-A2AB-A24D6A6D2CD9}"/>
    <dgm:cxn modelId="{AE191E4D-5CAB-4318-B26C-FF45842DE147}" type="presOf" srcId="{A533B6C7-3203-4AEE-95BC-E867D49C88B5}" destId="{1281A6D2-5A4B-4B28-A324-2451A8523897}" srcOrd="0" destOrd="0" presId="urn:microsoft.com/office/officeart/2005/8/layout/list1"/>
    <dgm:cxn modelId="{59BAA555-63C0-48AE-AF98-BE8F03A5D1F4}" type="presOf" srcId="{A3125CEC-91A1-4A2D-929C-6F6EA7A08948}" destId="{DD09456F-F4DC-488F-A314-E7209A855547}" srcOrd="0" destOrd="0" presId="urn:microsoft.com/office/officeart/2005/8/layout/list1"/>
    <dgm:cxn modelId="{17C9D25A-BC5F-418E-9A4A-29DD9C57BD39}" srcId="{2A136A90-6B59-45AD-BBA1-85AFD032E8F8}" destId="{620EFBB7-0769-4554-96E3-51B5B6698D5A}" srcOrd="0" destOrd="0" parTransId="{B5DFE748-686E-4A08-944E-9D07F9FA6B48}" sibTransId="{FD3AFE35-532F-4AE8-BAB4-DFA3B4B611F6}"/>
    <dgm:cxn modelId="{B570177D-12B5-4876-B8B0-7B4778B48D2E}" type="presOf" srcId="{911DE237-AC0A-4FFF-A9CC-50804CC408D8}" destId="{2882A0D2-2B31-46C6-87D6-5C8AF0C5E02C}" srcOrd="0" destOrd="0" presId="urn:microsoft.com/office/officeart/2005/8/layout/list1"/>
    <dgm:cxn modelId="{71289D90-9970-420D-9469-0E7C697F9063}" type="presOf" srcId="{911DE237-AC0A-4FFF-A9CC-50804CC408D8}" destId="{FC89BE9F-7624-40AD-BB96-A5F3161361B2}" srcOrd="1" destOrd="0" presId="urn:microsoft.com/office/officeart/2005/8/layout/list1"/>
    <dgm:cxn modelId="{7E7BAEA7-E168-4B93-A4C2-4C743462789C}" type="presOf" srcId="{A3125CEC-91A1-4A2D-929C-6F6EA7A08948}" destId="{F11E00F9-E3FC-4DA0-AEC6-936DD458982B}" srcOrd="1" destOrd="0" presId="urn:microsoft.com/office/officeart/2005/8/layout/list1"/>
    <dgm:cxn modelId="{8028E8BF-8455-4118-B99A-A0686340C34D}" type="presOf" srcId="{2A136A90-6B59-45AD-BBA1-85AFD032E8F8}" destId="{183A34DF-AA92-49E1-8191-0CF6AD17A6AA}" srcOrd="0" destOrd="0" presId="urn:microsoft.com/office/officeart/2005/8/layout/list1"/>
    <dgm:cxn modelId="{696631D2-A2F1-4D4D-8742-FB1D87EA2926}" srcId="{2A136A90-6B59-45AD-BBA1-85AFD032E8F8}" destId="{A3125CEC-91A1-4A2D-929C-6F6EA7A08948}" srcOrd="3" destOrd="0" parTransId="{BCB3834A-5C06-42AE-99CB-73B75A01C1AE}" sibTransId="{6B7ACA9C-99DC-42C9-86CF-D050D197D82A}"/>
    <dgm:cxn modelId="{DAB080D3-9720-409D-92F9-E4C628DAB5DB}" type="presOf" srcId="{620EFBB7-0769-4554-96E3-51B5B6698D5A}" destId="{428AD880-175D-49F1-A1F6-97F367C387BF}" srcOrd="0" destOrd="0" presId="urn:microsoft.com/office/officeart/2005/8/layout/list1"/>
    <dgm:cxn modelId="{F8ADA4DB-B32F-4B73-8A10-82145969B0D4}" type="presOf" srcId="{4A4045ED-A119-4AA6-9C68-5FB2FD000427}" destId="{12FEB779-618B-4854-88E9-390575D436B8}" srcOrd="1" destOrd="0" presId="urn:microsoft.com/office/officeart/2005/8/layout/list1"/>
    <dgm:cxn modelId="{0FE563DE-8338-4B45-BCFD-251C8642CABA}" srcId="{2A136A90-6B59-45AD-BBA1-85AFD032E8F8}" destId="{A533B6C7-3203-4AEE-95BC-E867D49C88B5}" srcOrd="1" destOrd="0" parTransId="{4FCAF1A9-8A97-45AC-B4A5-B91AEE5BC9BB}" sibTransId="{634EAA8A-B09B-42FE-8301-99FBFB2B9BD8}"/>
    <dgm:cxn modelId="{35086FED-D703-4638-98BD-FE920FA5FBDD}" type="presParOf" srcId="{183A34DF-AA92-49E1-8191-0CF6AD17A6AA}" destId="{8F706C0E-1AB2-4161-86CE-4B3594B6EE51}" srcOrd="0" destOrd="0" presId="urn:microsoft.com/office/officeart/2005/8/layout/list1"/>
    <dgm:cxn modelId="{3FD846C1-1AA1-4813-BE57-63765B60AAC5}" type="presParOf" srcId="{8F706C0E-1AB2-4161-86CE-4B3594B6EE51}" destId="{428AD880-175D-49F1-A1F6-97F367C387BF}" srcOrd="0" destOrd="0" presId="urn:microsoft.com/office/officeart/2005/8/layout/list1"/>
    <dgm:cxn modelId="{5B04AB5B-9799-43BD-8D52-7AC40E55F47A}" type="presParOf" srcId="{8F706C0E-1AB2-4161-86CE-4B3594B6EE51}" destId="{A8B898EB-38C9-408E-9FE2-CB5C874FA50A}" srcOrd="1" destOrd="0" presId="urn:microsoft.com/office/officeart/2005/8/layout/list1"/>
    <dgm:cxn modelId="{5E58D9F8-1C6A-4C88-8692-866BDA2FB234}" type="presParOf" srcId="{183A34DF-AA92-49E1-8191-0CF6AD17A6AA}" destId="{010CCE66-3FB9-4F51-BDBC-33ABD28D8225}" srcOrd="1" destOrd="0" presId="urn:microsoft.com/office/officeart/2005/8/layout/list1"/>
    <dgm:cxn modelId="{5B5BD3E0-6AA5-405C-86F6-6189D7D1BBB2}" type="presParOf" srcId="{183A34DF-AA92-49E1-8191-0CF6AD17A6AA}" destId="{CD67A140-C3A5-43E4-BD28-3C31B61E6EA3}" srcOrd="2" destOrd="0" presId="urn:microsoft.com/office/officeart/2005/8/layout/list1"/>
    <dgm:cxn modelId="{88AA28E7-36CD-44A7-8ADB-4D1F8916FBC1}" type="presParOf" srcId="{183A34DF-AA92-49E1-8191-0CF6AD17A6AA}" destId="{B5CDED1F-8360-491C-9402-4F19E16BD667}" srcOrd="3" destOrd="0" presId="urn:microsoft.com/office/officeart/2005/8/layout/list1"/>
    <dgm:cxn modelId="{FF7413D7-D548-4681-A585-70D1AABC67F9}" type="presParOf" srcId="{183A34DF-AA92-49E1-8191-0CF6AD17A6AA}" destId="{77070C8B-4365-4FE5-A117-9CDBA9EA1B7B}" srcOrd="4" destOrd="0" presId="urn:microsoft.com/office/officeart/2005/8/layout/list1"/>
    <dgm:cxn modelId="{71A0FD2B-4499-4733-9591-DA4C05395BCE}" type="presParOf" srcId="{77070C8B-4365-4FE5-A117-9CDBA9EA1B7B}" destId="{1281A6D2-5A4B-4B28-A324-2451A8523897}" srcOrd="0" destOrd="0" presId="urn:microsoft.com/office/officeart/2005/8/layout/list1"/>
    <dgm:cxn modelId="{30A09A04-D072-417D-A61D-934C676DCDCF}" type="presParOf" srcId="{77070C8B-4365-4FE5-A117-9CDBA9EA1B7B}" destId="{9F236B2A-6433-401D-953E-FC86D923A3BE}" srcOrd="1" destOrd="0" presId="urn:microsoft.com/office/officeart/2005/8/layout/list1"/>
    <dgm:cxn modelId="{524522B1-B159-42B4-B665-C9379A55DCC7}" type="presParOf" srcId="{183A34DF-AA92-49E1-8191-0CF6AD17A6AA}" destId="{622D5052-0558-4614-99B8-0AD5AD5D765D}" srcOrd="5" destOrd="0" presId="urn:microsoft.com/office/officeart/2005/8/layout/list1"/>
    <dgm:cxn modelId="{E7BEC372-D400-47C9-A797-96ADB89A1753}" type="presParOf" srcId="{183A34DF-AA92-49E1-8191-0CF6AD17A6AA}" destId="{87E2FD7C-0729-47B8-B1FB-A44E439BE764}" srcOrd="6" destOrd="0" presId="urn:microsoft.com/office/officeart/2005/8/layout/list1"/>
    <dgm:cxn modelId="{417F3911-D9AF-4E19-9D90-8109AFEFCD0B}" type="presParOf" srcId="{183A34DF-AA92-49E1-8191-0CF6AD17A6AA}" destId="{6052B25F-36DF-4A5F-BA08-1F9785D05B9B}" srcOrd="7" destOrd="0" presId="urn:microsoft.com/office/officeart/2005/8/layout/list1"/>
    <dgm:cxn modelId="{3DE435C5-4ABA-458C-BF3A-884235FEC02F}" type="presParOf" srcId="{183A34DF-AA92-49E1-8191-0CF6AD17A6AA}" destId="{C731DBC8-0E99-4639-ACA2-7ACEFA2844BF}" srcOrd="8" destOrd="0" presId="urn:microsoft.com/office/officeart/2005/8/layout/list1"/>
    <dgm:cxn modelId="{9CE7FB1B-7AC6-451B-AD05-46E39FAC0010}" type="presParOf" srcId="{C731DBC8-0E99-4639-ACA2-7ACEFA2844BF}" destId="{35933558-DB26-4802-B4E2-672716F88346}" srcOrd="0" destOrd="0" presId="urn:microsoft.com/office/officeart/2005/8/layout/list1"/>
    <dgm:cxn modelId="{D7FA96C3-741B-437E-86F3-1F9B666F84B5}" type="presParOf" srcId="{C731DBC8-0E99-4639-ACA2-7ACEFA2844BF}" destId="{12FEB779-618B-4854-88E9-390575D436B8}" srcOrd="1" destOrd="0" presId="urn:microsoft.com/office/officeart/2005/8/layout/list1"/>
    <dgm:cxn modelId="{3A498131-4138-44B4-9C9F-8B31018D776D}" type="presParOf" srcId="{183A34DF-AA92-49E1-8191-0CF6AD17A6AA}" destId="{0E7DA70E-372B-453D-9992-B9F46E5D404C}" srcOrd="9" destOrd="0" presId="urn:microsoft.com/office/officeart/2005/8/layout/list1"/>
    <dgm:cxn modelId="{14BB65EA-6E97-4ECF-BD27-4835B736C81E}" type="presParOf" srcId="{183A34DF-AA92-49E1-8191-0CF6AD17A6AA}" destId="{E7351307-5BD1-403B-A1BF-1058796C5E99}" srcOrd="10" destOrd="0" presId="urn:microsoft.com/office/officeart/2005/8/layout/list1"/>
    <dgm:cxn modelId="{B64D1925-B9B5-49DA-B063-FD1B53A2A5F5}" type="presParOf" srcId="{183A34DF-AA92-49E1-8191-0CF6AD17A6AA}" destId="{8B5684DC-7CB8-450F-8AC6-3A4DF1B12C51}" srcOrd="11" destOrd="0" presId="urn:microsoft.com/office/officeart/2005/8/layout/list1"/>
    <dgm:cxn modelId="{D048F28C-E76C-4126-8EC4-21126F7A80E6}" type="presParOf" srcId="{183A34DF-AA92-49E1-8191-0CF6AD17A6AA}" destId="{D44A0635-9C12-4EB5-BA53-64600DC1ACF8}" srcOrd="12" destOrd="0" presId="urn:microsoft.com/office/officeart/2005/8/layout/list1"/>
    <dgm:cxn modelId="{B1372E00-5792-46D1-9C42-B4171487257F}" type="presParOf" srcId="{D44A0635-9C12-4EB5-BA53-64600DC1ACF8}" destId="{DD09456F-F4DC-488F-A314-E7209A855547}" srcOrd="0" destOrd="0" presId="urn:microsoft.com/office/officeart/2005/8/layout/list1"/>
    <dgm:cxn modelId="{40988BA8-80A3-4642-BE31-382F3FB9B045}" type="presParOf" srcId="{D44A0635-9C12-4EB5-BA53-64600DC1ACF8}" destId="{F11E00F9-E3FC-4DA0-AEC6-936DD458982B}" srcOrd="1" destOrd="0" presId="urn:microsoft.com/office/officeart/2005/8/layout/list1"/>
    <dgm:cxn modelId="{E8D12FA1-2B1D-4401-BA91-63DA8D423B39}" type="presParOf" srcId="{183A34DF-AA92-49E1-8191-0CF6AD17A6AA}" destId="{C0787157-6C36-4533-AD11-D37F69379636}" srcOrd="13" destOrd="0" presId="urn:microsoft.com/office/officeart/2005/8/layout/list1"/>
    <dgm:cxn modelId="{DFB1A1E4-C916-4CC3-861A-869E65E78CBA}" type="presParOf" srcId="{183A34DF-AA92-49E1-8191-0CF6AD17A6AA}" destId="{6AC78BDB-9151-4ECC-AA0C-F5007CC46082}" srcOrd="14" destOrd="0" presId="urn:microsoft.com/office/officeart/2005/8/layout/list1"/>
    <dgm:cxn modelId="{2222CA42-78D4-4946-BFB2-3E2273AA2101}" type="presParOf" srcId="{183A34DF-AA92-49E1-8191-0CF6AD17A6AA}" destId="{714C585F-CD7E-4D0A-B584-DC8320C35601}" srcOrd="15" destOrd="0" presId="urn:microsoft.com/office/officeart/2005/8/layout/list1"/>
    <dgm:cxn modelId="{F58A1B18-FF48-44F4-B895-86907A12B6EF}" type="presParOf" srcId="{183A34DF-AA92-49E1-8191-0CF6AD17A6AA}" destId="{F3121077-B261-4514-98E4-504F00D1D03C}" srcOrd="16" destOrd="0" presId="urn:microsoft.com/office/officeart/2005/8/layout/list1"/>
    <dgm:cxn modelId="{5C960196-2528-4FD0-A333-CDF33412BEB6}" type="presParOf" srcId="{F3121077-B261-4514-98E4-504F00D1D03C}" destId="{2882A0D2-2B31-46C6-87D6-5C8AF0C5E02C}" srcOrd="0" destOrd="0" presId="urn:microsoft.com/office/officeart/2005/8/layout/list1"/>
    <dgm:cxn modelId="{5DF4F73E-1465-401C-B32E-A52868299F92}" type="presParOf" srcId="{F3121077-B261-4514-98E4-504F00D1D03C}" destId="{FC89BE9F-7624-40AD-BB96-A5F3161361B2}" srcOrd="1" destOrd="0" presId="urn:microsoft.com/office/officeart/2005/8/layout/list1"/>
    <dgm:cxn modelId="{20A79591-5D02-4CB9-A353-C91B2D9C0188}" type="presParOf" srcId="{183A34DF-AA92-49E1-8191-0CF6AD17A6AA}" destId="{1DDEF7A5-2945-4146-AED2-87BC9C0F6B5B}" srcOrd="17" destOrd="0" presId="urn:microsoft.com/office/officeart/2005/8/layout/list1"/>
    <dgm:cxn modelId="{F164A39A-D375-4A5F-9DA1-08DF8529E9B0}" type="presParOf" srcId="{183A34DF-AA92-49E1-8191-0CF6AD17A6AA}" destId="{764C7DDA-757E-45A7-A76F-D76F10068F0F}"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67A140-C3A5-43E4-BD28-3C31B61E6EA3}">
      <dsp:nvSpPr>
        <dsp:cNvPr id="0" name=""/>
        <dsp:cNvSpPr/>
      </dsp:nvSpPr>
      <dsp:spPr>
        <a:xfrm>
          <a:off x="0" y="936649"/>
          <a:ext cx="7210716" cy="403200"/>
        </a:xfrm>
        <a:prstGeom prst="rect">
          <a:avLst/>
        </a:prstGeom>
        <a:solidFill>
          <a:schemeClr val="lt1">
            <a:alpha val="90000"/>
            <a:hueOff val="0"/>
            <a:satOff val="0"/>
            <a:lumOff val="0"/>
            <a:alphaOff val="0"/>
          </a:schemeClr>
        </a:solidFill>
        <a:ln w="12700" cap="flat" cmpd="sng" algn="ctr">
          <a:solidFill>
            <a:schemeClr val="accent5">
              <a:lumMod val="50000"/>
            </a:schemeClr>
          </a:solidFill>
          <a:prstDash val="solid"/>
          <a:miter lim="800000"/>
        </a:ln>
        <a:effectLst/>
      </dsp:spPr>
      <dsp:style>
        <a:lnRef idx="2">
          <a:scrgbClr r="0" g="0" b="0"/>
        </a:lnRef>
        <a:fillRef idx="1">
          <a:scrgbClr r="0" g="0" b="0"/>
        </a:fillRef>
        <a:effectRef idx="0">
          <a:scrgbClr r="0" g="0" b="0"/>
        </a:effectRef>
        <a:fontRef idx="minor"/>
      </dsp:style>
    </dsp:sp>
    <dsp:sp modelId="{A8B898EB-38C9-408E-9FE2-CB5C874FA50A}">
      <dsp:nvSpPr>
        <dsp:cNvPr id="0" name=""/>
        <dsp:cNvSpPr/>
      </dsp:nvSpPr>
      <dsp:spPr>
        <a:xfrm>
          <a:off x="360535" y="700489"/>
          <a:ext cx="5047501" cy="472320"/>
        </a:xfrm>
        <a:prstGeom prst="roundRect">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784" tIns="0" rIns="190784" bIns="0" numCol="1" spcCol="1270" anchor="ctr" anchorCtr="0">
          <a:noAutofit/>
        </a:bodyPr>
        <a:lstStyle/>
        <a:p>
          <a:pPr marL="0" lvl="0" indent="0" algn="l" defTabSz="711200">
            <a:lnSpc>
              <a:spcPct val="90000"/>
            </a:lnSpc>
            <a:spcBef>
              <a:spcPct val="0"/>
            </a:spcBef>
            <a:spcAft>
              <a:spcPct val="35000"/>
            </a:spcAft>
            <a:buNone/>
          </a:pPr>
          <a:r>
            <a:rPr lang="en-GB" sz="1600" kern="1200" dirty="0">
              <a:latin typeface="Tahoma" panose="020B0604030504040204" pitchFamily="34" charset="0"/>
              <a:ea typeface="Tahoma" panose="020B0604030504040204" pitchFamily="34" charset="0"/>
              <a:cs typeface="Tahoma" panose="020B0604030504040204" pitchFamily="34" charset="0"/>
            </a:rPr>
            <a:t>Scrape The Data and save it into panda data frame</a:t>
          </a:r>
          <a:endParaRPr lang="en-US" sz="1600" kern="1200" dirty="0">
            <a:latin typeface="Tahoma" panose="020B0604030504040204" pitchFamily="34" charset="0"/>
            <a:ea typeface="Tahoma" panose="020B0604030504040204" pitchFamily="34" charset="0"/>
            <a:cs typeface="Tahoma" panose="020B0604030504040204" pitchFamily="34" charset="0"/>
          </a:endParaRPr>
        </a:p>
      </dsp:txBody>
      <dsp:txXfrm>
        <a:off x="383592" y="723546"/>
        <a:ext cx="5001387" cy="426206"/>
      </dsp:txXfrm>
    </dsp:sp>
    <dsp:sp modelId="{87E2FD7C-0729-47B8-B1FB-A44E439BE764}">
      <dsp:nvSpPr>
        <dsp:cNvPr id="0" name=""/>
        <dsp:cNvSpPr/>
      </dsp:nvSpPr>
      <dsp:spPr>
        <a:xfrm>
          <a:off x="0" y="1662409"/>
          <a:ext cx="7210716" cy="403200"/>
        </a:xfrm>
        <a:prstGeom prst="rect">
          <a:avLst/>
        </a:prstGeom>
        <a:solidFill>
          <a:schemeClr val="lt1">
            <a:alpha val="90000"/>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sp>
    <dsp:sp modelId="{9F236B2A-6433-401D-953E-FC86D923A3BE}">
      <dsp:nvSpPr>
        <dsp:cNvPr id="0" name=""/>
        <dsp:cNvSpPr/>
      </dsp:nvSpPr>
      <dsp:spPr>
        <a:xfrm>
          <a:off x="360535" y="1426249"/>
          <a:ext cx="5047501" cy="472320"/>
        </a:xfrm>
        <a:prstGeom prst="round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784" tIns="0" rIns="190784" bIns="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Tahoma" panose="020B0604030504040204" pitchFamily="34" charset="0"/>
              <a:ea typeface="Tahoma" panose="020B0604030504040204" pitchFamily="34" charset="0"/>
              <a:cs typeface="Tahoma" panose="020B0604030504040204" pitchFamily="34" charset="0"/>
            </a:rPr>
            <a:t> Handle missing values</a:t>
          </a:r>
        </a:p>
      </dsp:txBody>
      <dsp:txXfrm>
        <a:off x="383592" y="1449306"/>
        <a:ext cx="5001387" cy="426206"/>
      </dsp:txXfrm>
    </dsp:sp>
    <dsp:sp modelId="{E7351307-5BD1-403B-A1BF-1058796C5E99}">
      <dsp:nvSpPr>
        <dsp:cNvPr id="0" name=""/>
        <dsp:cNvSpPr/>
      </dsp:nvSpPr>
      <dsp:spPr>
        <a:xfrm>
          <a:off x="0" y="2388169"/>
          <a:ext cx="7210716" cy="403200"/>
        </a:xfrm>
        <a:prstGeom prst="rect">
          <a:avLst/>
        </a:prstGeom>
        <a:solidFill>
          <a:schemeClr val="lt1">
            <a:alpha val="90000"/>
            <a:hueOff val="0"/>
            <a:satOff val="0"/>
            <a:lumOff val="0"/>
            <a:alphaOff val="0"/>
          </a:schemeClr>
        </a:solidFill>
        <a:ln w="12700" cap="flat" cmpd="sng" algn="ctr">
          <a:solidFill>
            <a:srgbClr val="FFD347"/>
          </a:solidFill>
          <a:prstDash val="solid"/>
          <a:miter lim="800000"/>
        </a:ln>
        <a:effectLst/>
      </dsp:spPr>
      <dsp:style>
        <a:lnRef idx="2">
          <a:scrgbClr r="0" g="0" b="0"/>
        </a:lnRef>
        <a:fillRef idx="1">
          <a:scrgbClr r="0" g="0" b="0"/>
        </a:fillRef>
        <a:effectRef idx="0">
          <a:scrgbClr r="0" g="0" b="0"/>
        </a:effectRef>
        <a:fontRef idx="minor"/>
      </dsp:style>
    </dsp:sp>
    <dsp:sp modelId="{12FEB779-618B-4854-88E9-390575D436B8}">
      <dsp:nvSpPr>
        <dsp:cNvPr id="0" name=""/>
        <dsp:cNvSpPr/>
      </dsp:nvSpPr>
      <dsp:spPr>
        <a:xfrm>
          <a:off x="360535" y="2152009"/>
          <a:ext cx="5047501" cy="472320"/>
        </a:xfrm>
        <a:prstGeom prst="roundRect">
          <a:avLst/>
        </a:prstGeom>
        <a:solidFill>
          <a:schemeClr val="accent4">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784" tIns="0" rIns="190784" bIns="0" numCol="1" spcCol="1270" anchor="ctr" anchorCtr="0">
          <a:noAutofit/>
        </a:bodyPr>
        <a:lstStyle/>
        <a:p>
          <a:pPr marL="0" lvl="0" indent="0" algn="l" defTabSz="711200">
            <a:lnSpc>
              <a:spcPct val="90000"/>
            </a:lnSpc>
            <a:spcBef>
              <a:spcPct val="0"/>
            </a:spcBef>
            <a:spcAft>
              <a:spcPct val="35000"/>
            </a:spcAft>
            <a:buNone/>
          </a:pPr>
          <a:r>
            <a:rPr lang="en-GB" sz="1600" kern="1200" dirty="0">
              <a:latin typeface="Tahoma" panose="020B0604030504040204" pitchFamily="34" charset="0"/>
              <a:ea typeface="Tahoma" panose="020B0604030504040204" pitchFamily="34" charset="0"/>
              <a:cs typeface="Tahoma" panose="020B0604030504040204" pitchFamily="34" charset="0"/>
            </a:rPr>
            <a:t>Group neighbourhood by postal code</a:t>
          </a:r>
          <a:endParaRPr lang="en-US" sz="1600" kern="1200" dirty="0">
            <a:latin typeface="Tahoma" panose="020B0604030504040204" pitchFamily="34" charset="0"/>
            <a:ea typeface="Tahoma" panose="020B0604030504040204" pitchFamily="34" charset="0"/>
            <a:cs typeface="Tahoma" panose="020B0604030504040204" pitchFamily="34" charset="0"/>
          </a:endParaRPr>
        </a:p>
      </dsp:txBody>
      <dsp:txXfrm>
        <a:off x="383592" y="2175066"/>
        <a:ext cx="5001387" cy="426206"/>
      </dsp:txXfrm>
    </dsp:sp>
    <dsp:sp modelId="{6AC78BDB-9151-4ECC-AA0C-F5007CC46082}">
      <dsp:nvSpPr>
        <dsp:cNvPr id="0" name=""/>
        <dsp:cNvSpPr/>
      </dsp:nvSpPr>
      <dsp:spPr>
        <a:xfrm>
          <a:off x="0" y="3113929"/>
          <a:ext cx="7210716"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1E00F9-E3FC-4DA0-AEC6-936DD458982B}">
      <dsp:nvSpPr>
        <dsp:cNvPr id="0" name=""/>
        <dsp:cNvSpPr/>
      </dsp:nvSpPr>
      <dsp:spPr>
        <a:xfrm>
          <a:off x="360535" y="2877769"/>
          <a:ext cx="5047501"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784" tIns="0" rIns="190784" bIns="0" numCol="1" spcCol="1270" anchor="ctr" anchorCtr="0">
          <a:noAutofit/>
        </a:bodyPr>
        <a:lstStyle/>
        <a:p>
          <a:pPr marL="0" lvl="0" indent="0" algn="l" defTabSz="711200">
            <a:lnSpc>
              <a:spcPct val="90000"/>
            </a:lnSpc>
            <a:spcBef>
              <a:spcPct val="0"/>
            </a:spcBef>
            <a:spcAft>
              <a:spcPct val="35000"/>
            </a:spcAft>
            <a:buNone/>
          </a:pPr>
          <a:r>
            <a:rPr lang="en-US" sz="1600" kern="1200" dirty="0"/>
            <a:t>Extract </a:t>
          </a:r>
          <a:r>
            <a:rPr lang="en-US" sz="1600" b="1" i="0" kern="1200" dirty="0"/>
            <a:t>Geospatial data</a:t>
          </a:r>
          <a:endParaRPr lang="en-US" sz="1600" kern="1200" dirty="0"/>
        </a:p>
      </dsp:txBody>
      <dsp:txXfrm>
        <a:off x="383592" y="2900826"/>
        <a:ext cx="5001387" cy="426206"/>
      </dsp:txXfrm>
    </dsp:sp>
    <dsp:sp modelId="{764C7DDA-757E-45A7-A76F-D76F10068F0F}">
      <dsp:nvSpPr>
        <dsp:cNvPr id="0" name=""/>
        <dsp:cNvSpPr/>
      </dsp:nvSpPr>
      <dsp:spPr>
        <a:xfrm>
          <a:off x="0" y="3839689"/>
          <a:ext cx="7210716"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89BE9F-7624-40AD-BB96-A5F3161361B2}">
      <dsp:nvSpPr>
        <dsp:cNvPr id="0" name=""/>
        <dsp:cNvSpPr/>
      </dsp:nvSpPr>
      <dsp:spPr>
        <a:xfrm>
          <a:off x="360535" y="3603529"/>
          <a:ext cx="5047501"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784" tIns="0" rIns="190784" bIns="0" numCol="1" spcCol="1270" anchor="ctr" anchorCtr="0">
          <a:noAutofit/>
        </a:bodyPr>
        <a:lstStyle/>
        <a:p>
          <a:pPr marL="0" lvl="0" indent="0" algn="l" defTabSz="711200">
            <a:lnSpc>
              <a:spcPct val="90000"/>
            </a:lnSpc>
            <a:spcBef>
              <a:spcPct val="0"/>
            </a:spcBef>
            <a:spcAft>
              <a:spcPct val="35000"/>
            </a:spcAft>
            <a:buNone/>
          </a:pPr>
          <a:r>
            <a:rPr lang="en-GB" sz="1600" b="1" i="0" kern="1200" dirty="0"/>
            <a:t>Merge both data frames</a:t>
          </a:r>
        </a:p>
      </dsp:txBody>
      <dsp:txXfrm>
        <a:off x="383592" y="3626586"/>
        <a:ext cx="5001387"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F9B0E6-B9BF-4E2D-AE08-8C7EBB196A2E}" type="datetimeFigureOut">
              <a:rPr lang="en-US" smtClean="0"/>
              <a:t>4/24/2020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53816F-A1CF-4485-B308-1B9F14B36EAD}" type="slidenum">
              <a:rPr lang="en-US" smtClean="0"/>
              <a:t>‹#›</a:t>
            </a:fld>
            <a:endParaRPr lang="en-US"/>
          </a:p>
        </p:txBody>
      </p:sp>
    </p:spTree>
    <p:extLst>
      <p:ext uri="{BB962C8B-B14F-4D97-AF65-F5344CB8AC3E}">
        <p14:creationId xmlns:p14="http://schemas.microsoft.com/office/powerpoint/2010/main" val="1726839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816F-A1CF-4485-B308-1B9F14B36EAD}" type="slidenum">
              <a:rPr lang="en-US" smtClean="0"/>
              <a:t>5</a:t>
            </a:fld>
            <a:endParaRPr lang="en-US"/>
          </a:p>
        </p:txBody>
      </p:sp>
    </p:spTree>
    <p:extLst>
      <p:ext uri="{BB962C8B-B14F-4D97-AF65-F5344CB8AC3E}">
        <p14:creationId xmlns:p14="http://schemas.microsoft.com/office/powerpoint/2010/main" val="337392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816F-A1CF-4485-B308-1B9F14B36EAD}" type="slidenum">
              <a:rPr lang="en-US" smtClean="0"/>
              <a:t>6</a:t>
            </a:fld>
            <a:endParaRPr lang="en-US"/>
          </a:p>
        </p:txBody>
      </p:sp>
    </p:spTree>
    <p:extLst>
      <p:ext uri="{BB962C8B-B14F-4D97-AF65-F5344CB8AC3E}">
        <p14:creationId xmlns:p14="http://schemas.microsoft.com/office/powerpoint/2010/main" val="1432539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816F-A1CF-4485-B308-1B9F14B36EAD}" type="slidenum">
              <a:rPr lang="en-US" smtClean="0"/>
              <a:t>9</a:t>
            </a:fld>
            <a:endParaRPr lang="en-US"/>
          </a:p>
        </p:txBody>
      </p:sp>
    </p:spTree>
    <p:extLst>
      <p:ext uri="{BB962C8B-B14F-4D97-AF65-F5344CB8AC3E}">
        <p14:creationId xmlns:p14="http://schemas.microsoft.com/office/powerpoint/2010/main" val="1857632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816F-A1CF-4485-B308-1B9F14B36EAD}" type="slidenum">
              <a:rPr lang="en-US" smtClean="0"/>
              <a:t>10</a:t>
            </a:fld>
            <a:endParaRPr lang="en-US"/>
          </a:p>
        </p:txBody>
      </p:sp>
    </p:spTree>
    <p:extLst>
      <p:ext uri="{BB962C8B-B14F-4D97-AF65-F5344CB8AC3E}">
        <p14:creationId xmlns:p14="http://schemas.microsoft.com/office/powerpoint/2010/main" val="3762528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816F-A1CF-4485-B308-1B9F14B36EAD}" type="slidenum">
              <a:rPr lang="en-US" smtClean="0"/>
              <a:t>11</a:t>
            </a:fld>
            <a:endParaRPr lang="en-US"/>
          </a:p>
        </p:txBody>
      </p:sp>
    </p:spTree>
    <p:extLst>
      <p:ext uri="{BB962C8B-B14F-4D97-AF65-F5344CB8AC3E}">
        <p14:creationId xmlns:p14="http://schemas.microsoft.com/office/powerpoint/2010/main" val="33278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0C5E7-B1A1-4648-89D2-17B0F1E7F5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140298-3E00-4E73-B947-697E692828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BB99EB-0E86-4FEA-A9C4-501D4E755A2B}"/>
              </a:ext>
            </a:extLst>
          </p:cNvPr>
          <p:cNvSpPr>
            <a:spLocks noGrp="1"/>
          </p:cNvSpPr>
          <p:nvPr>
            <p:ph type="dt" sz="half" idx="10"/>
          </p:nvPr>
        </p:nvSpPr>
        <p:spPr/>
        <p:txBody>
          <a:bodyPr/>
          <a:lstStyle/>
          <a:p>
            <a:fld id="{3133F5E9-5DAC-4C4A-9DF5-C2B87276BCC8}" type="datetimeFigureOut">
              <a:rPr lang="en-US" smtClean="0"/>
              <a:t>4/24/2020</a:t>
            </a:fld>
            <a:endParaRPr lang="en-US" dirty="0"/>
          </a:p>
        </p:txBody>
      </p:sp>
      <p:sp>
        <p:nvSpPr>
          <p:cNvPr id="5" name="Footer Placeholder 4">
            <a:extLst>
              <a:ext uri="{FF2B5EF4-FFF2-40B4-BE49-F238E27FC236}">
                <a16:creationId xmlns:a16="http://schemas.microsoft.com/office/drawing/2014/main" id="{6731F536-58DF-4935-AE3B-7A08C03124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995127-BE30-42B7-9BE5-B83CC6A2E685}"/>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3009751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AE108-9C7F-4CDC-AD71-B576580A19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103746-779A-435F-995A-5BF82C86C2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84E866-B322-455F-AC32-8C164B8CD9C7}"/>
              </a:ext>
            </a:extLst>
          </p:cNvPr>
          <p:cNvSpPr>
            <a:spLocks noGrp="1"/>
          </p:cNvSpPr>
          <p:nvPr>
            <p:ph type="dt" sz="half" idx="10"/>
          </p:nvPr>
        </p:nvSpPr>
        <p:spPr/>
        <p:txBody>
          <a:bodyPr/>
          <a:lstStyle/>
          <a:p>
            <a:fld id="{3133F5E9-5DAC-4C4A-9DF5-C2B87276BCC8}" type="datetimeFigureOut">
              <a:rPr lang="en-US" smtClean="0"/>
              <a:t>4/24/2020</a:t>
            </a:fld>
            <a:endParaRPr lang="en-US" dirty="0"/>
          </a:p>
        </p:txBody>
      </p:sp>
      <p:sp>
        <p:nvSpPr>
          <p:cNvPr id="5" name="Footer Placeholder 4">
            <a:extLst>
              <a:ext uri="{FF2B5EF4-FFF2-40B4-BE49-F238E27FC236}">
                <a16:creationId xmlns:a16="http://schemas.microsoft.com/office/drawing/2014/main" id="{AC0D61E0-F80F-48E7-A817-F1CECBEE9A3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BF34AFC-4299-43F1-A312-79EF0102CEFF}"/>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1552746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E1D3E-E4B6-4EAA-BFB4-25A0557A6C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7E0856-45A8-4EAD-A9D6-8A993968A1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0EEBE1-2BAF-4C94-8403-6E8454F9BC46}"/>
              </a:ext>
            </a:extLst>
          </p:cNvPr>
          <p:cNvSpPr>
            <a:spLocks noGrp="1"/>
          </p:cNvSpPr>
          <p:nvPr>
            <p:ph type="dt" sz="half" idx="10"/>
          </p:nvPr>
        </p:nvSpPr>
        <p:spPr/>
        <p:txBody>
          <a:bodyPr/>
          <a:lstStyle/>
          <a:p>
            <a:fld id="{3133F5E9-5DAC-4C4A-9DF5-C2B87276BCC8}" type="datetimeFigureOut">
              <a:rPr lang="en-US" smtClean="0"/>
              <a:t>4/24/2020</a:t>
            </a:fld>
            <a:endParaRPr lang="en-US" dirty="0"/>
          </a:p>
        </p:txBody>
      </p:sp>
      <p:sp>
        <p:nvSpPr>
          <p:cNvPr id="5" name="Footer Placeholder 4">
            <a:extLst>
              <a:ext uri="{FF2B5EF4-FFF2-40B4-BE49-F238E27FC236}">
                <a16:creationId xmlns:a16="http://schemas.microsoft.com/office/drawing/2014/main" id="{F3358F46-E931-4D79-94A5-037AFD07333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5130D95-EF5F-4A0A-93BD-73AEE2C2FF1B}"/>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3601256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ABEC0-6253-4360-B586-B9D20933DE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46E20B-8661-4C60-84FB-4892E8B486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32BE45-79E4-479B-BD2F-46CCB0BEE6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89105E-DF25-4F38-BDE2-9B00C2C44FC6}"/>
              </a:ext>
            </a:extLst>
          </p:cNvPr>
          <p:cNvSpPr>
            <a:spLocks noGrp="1"/>
          </p:cNvSpPr>
          <p:nvPr>
            <p:ph type="dt" sz="half" idx="10"/>
          </p:nvPr>
        </p:nvSpPr>
        <p:spPr/>
        <p:txBody>
          <a:bodyPr/>
          <a:lstStyle/>
          <a:p>
            <a:fld id="{3133F5E9-5DAC-4C4A-9DF5-C2B87276BCC8}" type="datetimeFigureOut">
              <a:rPr lang="en-US" smtClean="0"/>
              <a:t>4/24/2020</a:t>
            </a:fld>
            <a:endParaRPr lang="en-US" dirty="0"/>
          </a:p>
        </p:txBody>
      </p:sp>
      <p:sp>
        <p:nvSpPr>
          <p:cNvPr id="6" name="Footer Placeholder 5">
            <a:extLst>
              <a:ext uri="{FF2B5EF4-FFF2-40B4-BE49-F238E27FC236}">
                <a16:creationId xmlns:a16="http://schemas.microsoft.com/office/drawing/2014/main" id="{B1D9C4A8-7467-4BAD-98A2-0B63CAC19B6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BC5C5C0-08E4-4F7B-9E80-8925539D221B}"/>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243840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FF641-A5CC-4263-A394-2112D623A8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4D6865-C632-473C-AEC8-8D3F71562B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FDBD19-4D33-4F6A-9938-6A04B3888E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697E46-CE4D-480E-A997-2B53B2DF55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8B7E36-823F-4FD4-B826-E450A12480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BB3B14-C886-4F84-9FD5-11C8320E1FED}"/>
              </a:ext>
            </a:extLst>
          </p:cNvPr>
          <p:cNvSpPr>
            <a:spLocks noGrp="1"/>
          </p:cNvSpPr>
          <p:nvPr>
            <p:ph type="dt" sz="half" idx="10"/>
          </p:nvPr>
        </p:nvSpPr>
        <p:spPr/>
        <p:txBody>
          <a:bodyPr/>
          <a:lstStyle/>
          <a:p>
            <a:fld id="{3133F5E9-5DAC-4C4A-9DF5-C2B87276BCC8}" type="datetimeFigureOut">
              <a:rPr lang="en-US" smtClean="0"/>
              <a:t>4/24/2020</a:t>
            </a:fld>
            <a:endParaRPr lang="en-US" dirty="0"/>
          </a:p>
        </p:txBody>
      </p:sp>
      <p:sp>
        <p:nvSpPr>
          <p:cNvPr id="8" name="Footer Placeholder 7">
            <a:extLst>
              <a:ext uri="{FF2B5EF4-FFF2-40B4-BE49-F238E27FC236}">
                <a16:creationId xmlns:a16="http://schemas.microsoft.com/office/drawing/2014/main" id="{DF9AF591-4BBF-4BF2-9EF7-F8B114DFA16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52B1A04-B244-4AE3-8997-9B075B105971}"/>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111044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08F1-BB29-4C6F-91C9-653A730BEC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54FEF9-8D09-4091-BE99-B6264EBD34B3}"/>
              </a:ext>
            </a:extLst>
          </p:cNvPr>
          <p:cNvSpPr>
            <a:spLocks noGrp="1"/>
          </p:cNvSpPr>
          <p:nvPr>
            <p:ph type="dt" sz="half" idx="10"/>
          </p:nvPr>
        </p:nvSpPr>
        <p:spPr/>
        <p:txBody>
          <a:bodyPr/>
          <a:lstStyle/>
          <a:p>
            <a:fld id="{3133F5E9-5DAC-4C4A-9DF5-C2B87276BCC8}" type="datetimeFigureOut">
              <a:rPr lang="en-US" smtClean="0"/>
              <a:t>4/24/2020</a:t>
            </a:fld>
            <a:endParaRPr lang="en-US" dirty="0"/>
          </a:p>
        </p:txBody>
      </p:sp>
      <p:sp>
        <p:nvSpPr>
          <p:cNvPr id="4" name="Footer Placeholder 3">
            <a:extLst>
              <a:ext uri="{FF2B5EF4-FFF2-40B4-BE49-F238E27FC236}">
                <a16:creationId xmlns:a16="http://schemas.microsoft.com/office/drawing/2014/main" id="{0B5F49AA-83D5-4063-9CDE-AA7763048B6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2A2B27C-3C99-4208-B425-775413C53651}"/>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161403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2A62B2-A6D1-4A6F-8B20-80606F478544}"/>
              </a:ext>
            </a:extLst>
          </p:cNvPr>
          <p:cNvSpPr>
            <a:spLocks noGrp="1"/>
          </p:cNvSpPr>
          <p:nvPr>
            <p:ph type="dt" sz="half" idx="10"/>
          </p:nvPr>
        </p:nvSpPr>
        <p:spPr/>
        <p:txBody>
          <a:bodyPr/>
          <a:lstStyle/>
          <a:p>
            <a:fld id="{3133F5E9-5DAC-4C4A-9DF5-C2B87276BCC8}" type="datetimeFigureOut">
              <a:rPr lang="en-US" smtClean="0"/>
              <a:t>4/24/2020</a:t>
            </a:fld>
            <a:endParaRPr lang="en-US" dirty="0"/>
          </a:p>
        </p:txBody>
      </p:sp>
      <p:sp>
        <p:nvSpPr>
          <p:cNvPr id="3" name="Footer Placeholder 2">
            <a:extLst>
              <a:ext uri="{FF2B5EF4-FFF2-40B4-BE49-F238E27FC236}">
                <a16:creationId xmlns:a16="http://schemas.microsoft.com/office/drawing/2014/main" id="{C02E4958-7A46-4331-B2D8-2C31D8FCBD7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5C8548B-339B-46B2-BF01-1EE3DDC72AAD}"/>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1914661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F408F-8083-4F07-9628-074C7AFE41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0477E0-A333-439D-A531-30B39A8134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D59501-D187-414C-AACE-F838720036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35F890-BB8A-49E1-880A-924FD6FE4026}"/>
              </a:ext>
            </a:extLst>
          </p:cNvPr>
          <p:cNvSpPr>
            <a:spLocks noGrp="1"/>
          </p:cNvSpPr>
          <p:nvPr>
            <p:ph type="dt" sz="half" idx="10"/>
          </p:nvPr>
        </p:nvSpPr>
        <p:spPr/>
        <p:txBody>
          <a:bodyPr/>
          <a:lstStyle/>
          <a:p>
            <a:fld id="{3133F5E9-5DAC-4C4A-9DF5-C2B87276BCC8}" type="datetimeFigureOut">
              <a:rPr lang="en-US" smtClean="0"/>
              <a:t>4/24/2020</a:t>
            </a:fld>
            <a:endParaRPr lang="en-US" dirty="0"/>
          </a:p>
        </p:txBody>
      </p:sp>
      <p:sp>
        <p:nvSpPr>
          <p:cNvPr id="6" name="Footer Placeholder 5">
            <a:extLst>
              <a:ext uri="{FF2B5EF4-FFF2-40B4-BE49-F238E27FC236}">
                <a16:creationId xmlns:a16="http://schemas.microsoft.com/office/drawing/2014/main" id="{51CA38FE-429A-41E7-942D-ECCE639D3CA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1D9BC-0038-4041-AE2C-657BF99D41E9}"/>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1287561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56CFD-7F35-482C-A50F-B3D43ACB0A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D7F3EF-0FE9-46C4-A116-5DA6E26B0D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0B4041-0F17-42D8-AF16-AB099A39FF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F67FF-F8F1-4B22-A471-9317ED3A25F0}"/>
              </a:ext>
            </a:extLst>
          </p:cNvPr>
          <p:cNvSpPr>
            <a:spLocks noGrp="1"/>
          </p:cNvSpPr>
          <p:nvPr>
            <p:ph type="dt" sz="half" idx="10"/>
          </p:nvPr>
        </p:nvSpPr>
        <p:spPr/>
        <p:txBody>
          <a:bodyPr/>
          <a:lstStyle/>
          <a:p>
            <a:fld id="{3133F5E9-5DAC-4C4A-9DF5-C2B87276BCC8}" type="datetimeFigureOut">
              <a:rPr lang="en-US" smtClean="0"/>
              <a:t>4/24/2020</a:t>
            </a:fld>
            <a:endParaRPr lang="en-US" dirty="0"/>
          </a:p>
        </p:txBody>
      </p:sp>
      <p:sp>
        <p:nvSpPr>
          <p:cNvPr id="6" name="Footer Placeholder 5">
            <a:extLst>
              <a:ext uri="{FF2B5EF4-FFF2-40B4-BE49-F238E27FC236}">
                <a16:creationId xmlns:a16="http://schemas.microsoft.com/office/drawing/2014/main" id="{A73D6993-98F8-4234-B24A-02D4DB41CE9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2A34037-0E7D-4379-ACA0-98611B2F76ED}"/>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3939197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45B175-C851-453B-B2A0-9A5CFCADC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65F4A2-0E4F-4E49-A0BF-BEEC722033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28AA27-3F13-4BFD-B949-21CF31910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33F5E9-5DAC-4C4A-9DF5-C2B87276BCC8}" type="datetimeFigureOut">
              <a:rPr lang="en-US" smtClean="0"/>
              <a:t>4/24/2020</a:t>
            </a:fld>
            <a:endParaRPr lang="en-US" dirty="0"/>
          </a:p>
        </p:txBody>
      </p:sp>
      <p:sp>
        <p:nvSpPr>
          <p:cNvPr id="5" name="Footer Placeholder 4">
            <a:extLst>
              <a:ext uri="{FF2B5EF4-FFF2-40B4-BE49-F238E27FC236}">
                <a16:creationId xmlns:a16="http://schemas.microsoft.com/office/drawing/2014/main" id="{EEEE99A2-0FED-42D4-9FBD-08CC1C3F8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F2468D4-5440-4CE2-BAB3-61D83F628C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EC5C30-0B3A-4B13-ADDD-7C63C8AA921B}" type="slidenum">
              <a:rPr lang="en-US" smtClean="0"/>
              <a:t>‹#›</a:t>
            </a:fld>
            <a:endParaRPr lang="en-US" dirty="0"/>
          </a:p>
        </p:txBody>
      </p:sp>
    </p:spTree>
    <p:extLst>
      <p:ext uri="{BB962C8B-B14F-4D97-AF65-F5344CB8AC3E}">
        <p14:creationId xmlns:p14="http://schemas.microsoft.com/office/powerpoint/2010/main" val="4122039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0.sv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F415-7490-4054-85B4-10F7AE6D3385}"/>
              </a:ext>
            </a:extLst>
          </p:cNvPr>
          <p:cNvSpPr>
            <a:spLocks noGrp="1"/>
          </p:cNvSpPr>
          <p:nvPr>
            <p:ph type="ctrTitle"/>
          </p:nvPr>
        </p:nvSpPr>
        <p:spPr>
          <a:xfrm>
            <a:off x="1749157" y="880978"/>
            <a:ext cx="8321653" cy="2348662"/>
          </a:xfrm>
        </p:spPr>
        <p:txBody>
          <a:bodyPr>
            <a:normAutofit/>
          </a:bodyPr>
          <a:lstStyle/>
          <a:p>
            <a:r>
              <a:rPr lang="en-GB" sz="3600" dirty="0">
                <a:solidFill>
                  <a:schemeClr val="bg1"/>
                </a:solidFill>
                <a:latin typeface="Rockwell" panose="02060603020205020403" pitchFamily="18" charset="0"/>
              </a:rPr>
              <a:t>Examine neighbourhoods in Toronto based on the number and types of schools available</a:t>
            </a:r>
            <a:endParaRPr lang="en-US" sz="3600" dirty="0">
              <a:solidFill>
                <a:schemeClr val="bg1"/>
              </a:solidFill>
              <a:latin typeface="Rockwell" panose="02060603020205020403" pitchFamily="18" charset="0"/>
            </a:endParaRPr>
          </a:p>
        </p:txBody>
      </p:sp>
      <p:cxnSp>
        <p:nvCxnSpPr>
          <p:cNvPr id="5" name="Straight Connector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p:nvPr/>
        </p:nvCxnSpPr>
        <p:spPr>
          <a:xfrm>
            <a:off x="3579677" y="3278339"/>
            <a:ext cx="49149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D05F6415-1E7C-453D-B6B7-DBF76BDA691B}"/>
              </a:ext>
            </a:extLst>
          </p:cNvPr>
          <p:cNvSpPr>
            <a:spLocks noGrp="1"/>
          </p:cNvSpPr>
          <p:nvPr>
            <p:ph type="subTitle" idx="1"/>
          </p:nvPr>
        </p:nvSpPr>
        <p:spPr>
          <a:xfrm>
            <a:off x="1524000" y="3331882"/>
            <a:ext cx="9144000" cy="1655762"/>
          </a:xfrm>
        </p:spPr>
        <p:txBody>
          <a:bodyPr>
            <a:normAutofit/>
          </a:bodyPr>
          <a:lstStyle/>
          <a:p>
            <a:r>
              <a:rPr lang="en-GB" sz="2000" dirty="0">
                <a:solidFill>
                  <a:schemeClr val="bg1"/>
                </a:solidFill>
                <a:latin typeface="Tahoma" panose="020B0604030504040204" pitchFamily="34" charset="0"/>
                <a:ea typeface="Tahoma" panose="020B0604030504040204" pitchFamily="34" charset="0"/>
                <a:cs typeface="Tahoma" panose="020B0604030504040204" pitchFamily="34" charset="0"/>
              </a:rPr>
              <a:t>Capstone Project - The Battle of Neighbourhoods</a:t>
            </a:r>
            <a:endParaRPr lang="ar-SA"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a:p>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Bushra </a:t>
            </a:r>
          </a:p>
        </p:txBody>
      </p:sp>
      <p:pic>
        <p:nvPicPr>
          <p:cNvPr id="15" name="Graphic 14" descr="Clipboard">
            <a:extLst>
              <a:ext uri="{FF2B5EF4-FFF2-40B4-BE49-F238E27FC236}">
                <a16:creationId xmlns:a16="http://schemas.microsoft.com/office/drawing/2014/main" id="{2A123BD8-A09C-49C0-98E8-54B55610A9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631394">
            <a:off x="3790715" y="4482751"/>
            <a:ext cx="3194131" cy="3194131"/>
          </a:xfrm>
          <a:prstGeom prst="rect">
            <a:avLst/>
          </a:prstGeom>
        </p:spPr>
      </p:pic>
      <p:pic>
        <p:nvPicPr>
          <p:cNvPr id="11" name="Graphic 10" descr="Microscope">
            <a:extLst>
              <a:ext uri="{FF2B5EF4-FFF2-40B4-BE49-F238E27FC236}">
                <a16:creationId xmlns:a16="http://schemas.microsoft.com/office/drawing/2014/main" id="{3CB00449-E308-4DF3-9CFD-9A7D30B672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338607" flipH="1">
            <a:off x="-587261" y="1663257"/>
            <a:ext cx="2684499" cy="2684499"/>
          </a:xfrm>
          <a:prstGeom prst="rect">
            <a:avLst/>
          </a:prstGeom>
        </p:spPr>
      </p:pic>
      <p:pic>
        <p:nvPicPr>
          <p:cNvPr id="13" name="Graphic 12" descr="Test tubes">
            <a:extLst>
              <a:ext uri="{FF2B5EF4-FFF2-40B4-BE49-F238E27FC236}">
                <a16:creationId xmlns:a16="http://schemas.microsoft.com/office/drawing/2014/main" id="{6A56DF0C-1331-406E-AEE6-06E0E59FB9A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1078969">
            <a:off x="1920309" y="4797205"/>
            <a:ext cx="2453456" cy="2453456"/>
          </a:xfrm>
          <a:prstGeom prst="rect">
            <a:avLst/>
          </a:prstGeom>
        </p:spPr>
      </p:pic>
      <p:pic>
        <p:nvPicPr>
          <p:cNvPr id="7" name="Graphic 6" descr="Beaker">
            <a:extLst>
              <a:ext uri="{FF2B5EF4-FFF2-40B4-BE49-F238E27FC236}">
                <a16:creationId xmlns:a16="http://schemas.microsoft.com/office/drawing/2014/main" id="{88D22565-F42F-439B-A6A4-CF161165E6B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213697">
            <a:off x="-491837" y="3688628"/>
            <a:ext cx="3245427" cy="3245427"/>
          </a:xfrm>
          <a:prstGeom prst="rect">
            <a:avLst/>
          </a:prstGeom>
        </p:spPr>
      </p:pic>
      <p:pic>
        <p:nvPicPr>
          <p:cNvPr id="9" name="Graphic 8" descr="Flask">
            <a:extLst>
              <a:ext uri="{FF2B5EF4-FFF2-40B4-BE49-F238E27FC236}">
                <a16:creationId xmlns:a16="http://schemas.microsoft.com/office/drawing/2014/main" id="{B46E3E84-D1E6-4422-AA93-3EE98A821B9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20451125">
            <a:off x="8514237" y="-118161"/>
            <a:ext cx="3005286" cy="3005286"/>
          </a:xfrm>
          <a:prstGeom prst="rect">
            <a:avLst/>
          </a:prstGeom>
        </p:spPr>
      </p:pic>
      <p:pic>
        <p:nvPicPr>
          <p:cNvPr id="19" name="Graphic 18" descr="Ruler">
            <a:extLst>
              <a:ext uri="{FF2B5EF4-FFF2-40B4-BE49-F238E27FC236}">
                <a16:creationId xmlns:a16="http://schemas.microsoft.com/office/drawing/2014/main" id="{39130E3C-1E93-4315-AE76-13C55147DCF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18889495">
            <a:off x="10171718" y="145767"/>
            <a:ext cx="1574403" cy="1574403"/>
          </a:xfrm>
          <a:prstGeom prst="rect">
            <a:avLst/>
          </a:prstGeom>
        </p:spPr>
      </p:pic>
      <p:pic>
        <p:nvPicPr>
          <p:cNvPr id="21" name="Graphic 20" descr="Pencil">
            <a:extLst>
              <a:ext uri="{FF2B5EF4-FFF2-40B4-BE49-F238E27FC236}">
                <a16:creationId xmlns:a16="http://schemas.microsoft.com/office/drawing/2014/main" id="{FFEC1660-205F-490E-800A-0D57D250BAE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20520790">
            <a:off x="10917677" y="783939"/>
            <a:ext cx="1488402" cy="1488402"/>
          </a:xfrm>
          <a:prstGeom prst="rect">
            <a:avLst/>
          </a:prstGeom>
        </p:spPr>
      </p:pic>
    </p:spTree>
    <p:extLst>
      <p:ext uri="{BB962C8B-B14F-4D97-AF65-F5344CB8AC3E}">
        <p14:creationId xmlns:p14="http://schemas.microsoft.com/office/powerpoint/2010/main" val="290639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027257"/>
          </a:xfrm>
        </p:spPr>
        <p:txBody>
          <a:bodyPr/>
          <a:lstStyle/>
          <a:p>
            <a:r>
              <a:rPr lang="en-US" dirty="0">
                <a:solidFill>
                  <a:schemeClr val="accent5">
                    <a:lumMod val="50000"/>
                  </a:schemeClr>
                </a:solidFill>
                <a:latin typeface="Rockwell" panose="02060603020205020403" pitchFamily="18" charset="0"/>
              </a:rPr>
              <a:t>Analyze Each Neighborhood</a:t>
            </a:r>
          </a:p>
        </p:txBody>
      </p:sp>
      <p:sp>
        <p:nvSpPr>
          <p:cNvPr id="14" name="Content Placeholder 2">
            <a:extLst>
              <a:ext uri="{FF2B5EF4-FFF2-40B4-BE49-F238E27FC236}">
                <a16:creationId xmlns:a16="http://schemas.microsoft.com/office/drawing/2014/main" id="{3703DCB6-CE2E-4DB2-998C-5E89A0D57B5A}"/>
              </a:ext>
            </a:extLst>
          </p:cNvPr>
          <p:cNvSpPr txBox="1">
            <a:spLocks/>
          </p:cNvSpPr>
          <p:nvPr/>
        </p:nvSpPr>
        <p:spPr>
          <a:xfrm>
            <a:off x="525617" y="1628125"/>
            <a:ext cx="5829293" cy="342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3 :</a:t>
            </a:r>
          </a:p>
        </p:txBody>
      </p:sp>
      <p:grpSp>
        <p:nvGrpSpPr>
          <p:cNvPr id="9" name="Group 8">
            <a:extLst>
              <a:ext uri="{FF2B5EF4-FFF2-40B4-BE49-F238E27FC236}">
                <a16:creationId xmlns:a16="http://schemas.microsoft.com/office/drawing/2014/main" id="{DBBB712D-326E-462C-A8F9-C3C7398258D4}"/>
              </a:ext>
              <a:ext uri="{C183D7F6-B498-43B3-948B-1728B52AA6E4}">
                <adec:decorative xmlns:adec="http://schemas.microsoft.com/office/drawing/2017/decorative" val="1"/>
              </a:ext>
            </a:extLst>
          </p:cNvPr>
          <p:cNvGrpSpPr/>
          <p:nvPr/>
        </p:nvGrpSpPr>
        <p:grpSpPr>
          <a:xfrm>
            <a:off x="8759536" y="0"/>
            <a:ext cx="4266669" cy="6858000"/>
            <a:chOff x="8759536" y="0"/>
            <a:chExt cx="4266669" cy="6858000"/>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Flask">
              <a:extLst>
                <a:ext uri="{FF2B5EF4-FFF2-40B4-BE49-F238E27FC236}">
                  <a16:creationId xmlns:a16="http://schemas.microsoft.com/office/drawing/2014/main" id="{C1AB70EC-6FF8-4DB3-A7E7-E489257F85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59536" y="2591331"/>
              <a:ext cx="4266669" cy="4266669"/>
            </a:xfrm>
            <a:prstGeom prst="rect">
              <a:avLst/>
            </a:prstGeom>
          </p:spPr>
        </p:pic>
      </p:grpSp>
      <p:pic>
        <p:nvPicPr>
          <p:cNvPr id="3" name="Picture 2">
            <a:extLst>
              <a:ext uri="{FF2B5EF4-FFF2-40B4-BE49-F238E27FC236}">
                <a16:creationId xmlns:a16="http://schemas.microsoft.com/office/drawing/2014/main" id="{3E0C200E-28A4-4752-8304-A5278085C13E}"/>
              </a:ext>
            </a:extLst>
          </p:cNvPr>
          <p:cNvPicPr>
            <a:picLocks noChangeAspect="1"/>
          </p:cNvPicPr>
          <p:nvPr/>
        </p:nvPicPr>
        <p:blipFill>
          <a:blip r:embed="rId5"/>
          <a:stretch>
            <a:fillRect/>
          </a:stretch>
        </p:blipFill>
        <p:spPr>
          <a:xfrm>
            <a:off x="521284" y="2007146"/>
            <a:ext cx="6410325" cy="4485729"/>
          </a:xfrm>
          <a:prstGeom prst="rect">
            <a:avLst/>
          </a:prstGeom>
        </p:spPr>
      </p:pic>
    </p:spTree>
    <p:extLst>
      <p:ext uri="{BB962C8B-B14F-4D97-AF65-F5344CB8AC3E}">
        <p14:creationId xmlns:p14="http://schemas.microsoft.com/office/powerpoint/2010/main" val="3385289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027257"/>
          </a:xfrm>
        </p:spPr>
        <p:txBody>
          <a:bodyPr/>
          <a:lstStyle/>
          <a:p>
            <a:r>
              <a:rPr lang="en-US" dirty="0">
                <a:solidFill>
                  <a:schemeClr val="accent5">
                    <a:lumMod val="50000"/>
                  </a:schemeClr>
                </a:solidFill>
                <a:latin typeface="Rockwell" panose="02060603020205020403" pitchFamily="18" charset="0"/>
              </a:rPr>
              <a:t>Analyze Each Neighborhood</a:t>
            </a:r>
          </a:p>
        </p:txBody>
      </p:sp>
      <p:sp>
        <p:nvSpPr>
          <p:cNvPr id="14" name="Content Placeholder 2">
            <a:extLst>
              <a:ext uri="{FF2B5EF4-FFF2-40B4-BE49-F238E27FC236}">
                <a16:creationId xmlns:a16="http://schemas.microsoft.com/office/drawing/2014/main" id="{3703DCB6-CE2E-4DB2-998C-5E89A0D57B5A}"/>
              </a:ext>
            </a:extLst>
          </p:cNvPr>
          <p:cNvSpPr txBox="1">
            <a:spLocks/>
          </p:cNvSpPr>
          <p:nvPr/>
        </p:nvSpPr>
        <p:spPr>
          <a:xfrm>
            <a:off x="525617" y="1628125"/>
            <a:ext cx="5829293" cy="34290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#4 : Extract and display the top 5 venues for each neighbourhood</a:t>
            </a:r>
            <a:endParaRPr lang="en-US" sz="1800" b="1"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endParaRPr>
          </a:p>
        </p:txBody>
      </p:sp>
      <p:grpSp>
        <p:nvGrpSpPr>
          <p:cNvPr id="9" name="Group 8">
            <a:extLst>
              <a:ext uri="{FF2B5EF4-FFF2-40B4-BE49-F238E27FC236}">
                <a16:creationId xmlns:a16="http://schemas.microsoft.com/office/drawing/2014/main" id="{DBBB712D-326E-462C-A8F9-C3C7398258D4}"/>
              </a:ext>
              <a:ext uri="{C183D7F6-B498-43B3-948B-1728B52AA6E4}">
                <adec:decorative xmlns:adec="http://schemas.microsoft.com/office/drawing/2017/decorative" val="1"/>
              </a:ext>
            </a:extLst>
          </p:cNvPr>
          <p:cNvGrpSpPr/>
          <p:nvPr/>
        </p:nvGrpSpPr>
        <p:grpSpPr>
          <a:xfrm>
            <a:off x="8759536" y="0"/>
            <a:ext cx="4266669" cy="6858000"/>
            <a:chOff x="8759536" y="0"/>
            <a:chExt cx="4266669" cy="6858000"/>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Flask">
              <a:extLst>
                <a:ext uri="{FF2B5EF4-FFF2-40B4-BE49-F238E27FC236}">
                  <a16:creationId xmlns:a16="http://schemas.microsoft.com/office/drawing/2014/main" id="{C1AB70EC-6FF8-4DB3-A7E7-E489257F85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59536" y="2591331"/>
              <a:ext cx="4266669" cy="4266669"/>
            </a:xfrm>
            <a:prstGeom prst="rect">
              <a:avLst/>
            </a:prstGeom>
          </p:spPr>
        </p:pic>
      </p:grpSp>
      <p:pic>
        <p:nvPicPr>
          <p:cNvPr id="12" name="Picture 11">
            <a:extLst>
              <a:ext uri="{FF2B5EF4-FFF2-40B4-BE49-F238E27FC236}">
                <a16:creationId xmlns:a16="http://schemas.microsoft.com/office/drawing/2014/main" id="{C8C111C6-4CCF-45CD-91B9-21ED10F62CE4}"/>
              </a:ext>
            </a:extLst>
          </p:cNvPr>
          <p:cNvPicPr>
            <a:picLocks noChangeAspect="1"/>
          </p:cNvPicPr>
          <p:nvPr/>
        </p:nvPicPr>
        <p:blipFill>
          <a:blip r:embed="rId5"/>
          <a:stretch>
            <a:fillRect/>
          </a:stretch>
        </p:blipFill>
        <p:spPr>
          <a:xfrm>
            <a:off x="123824" y="2122224"/>
            <a:ext cx="8931851" cy="1592526"/>
          </a:xfrm>
          <a:prstGeom prst="rect">
            <a:avLst/>
          </a:prstGeom>
        </p:spPr>
      </p:pic>
      <p:pic>
        <p:nvPicPr>
          <p:cNvPr id="13" name="Picture 12">
            <a:extLst>
              <a:ext uri="{FF2B5EF4-FFF2-40B4-BE49-F238E27FC236}">
                <a16:creationId xmlns:a16="http://schemas.microsoft.com/office/drawing/2014/main" id="{1549D485-6644-48D3-B9C9-5FFF655053F8}"/>
              </a:ext>
            </a:extLst>
          </p:cNvPr>
          <p:cNvPicPr>
            <a:picLocks noChangeAspect="1"/>
          </p:cNvPicPr>
          <p:nvPr/>
        </p:nvPicPr>
        <p:blipFill>
          <a:blip r:embed="rId6"/>
          <a:stretch>
            <a:fillRect/>
          </a:stretch>
        </p:blipFill>
        <p:spPr>
          <a:xfrm>
            <a:off x="521284" y="4057650"/>
            <a:ext cx="6350576" cy="2560650"/>
          </a:xfrm>
          <a:prstGeom prst="rect">
            <a:avLst/>
          </a:prstGeom>
        </p:spPr>
      </p:pic>
      <p:sp>
        <p:nvSpPr>
          <p:cNvPr id="15" name="Content Placeholder 2">
            <a:extLst>
              <a:ext uri="{FF2B5EF4-FFF2-40B4-BE49-F238E27FC236}">
                <a16:creationId xmlns:a16="http://schemas.microsoft.com/office/drawing/2014/main" id="{68429EAB-1A0A-4A33-B1AC-CE678CD56A01}"/>
              </a:ext>
            </a:extLst>
          </p:cNvPr>
          <p:cNvSpPr txBox="1">
            <a:spLocks/>
          </p:cNvSpPr>
          <p:nvPr/>
        </p:nvSpPr>
        <p:spPr>
          <a:xfrm>
            <a:off x="420842" y="3714750"/>
            <a:ext cx="5829293" cy="342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#5 :</a:t>
            </a:r>
            <a:endParaRPr lang="en-US" sz="1800" b="1"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09444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325563"/>
          </a:xfrm>
        </p:spPr>
        <p:txBody>
          <a:bodyPr/>
          <a:lstStyle/>
          <a:p>
            <a:r>
              <a:rPr lang="en-GB" dirty="0">
                <a:solidFill>
                  <a:schemeClr val="accent5">
                    <a:lumMod val="50000"/>
                  </a:schemeClr>
                </a:solidFill>
                <a:latin typeface="Rockwell" panose="02060603020205020403" pitchFamily="18" charset="0"/>
              </a:rPr>
              <a:t>Cluster Neighbourhoods Based on Schools </a:t>
            </a:r>
            <a:endParaRPr lang="en-US" dirty="0">
              <a:solidFill>
                <a:schemeClr val="accent5">
                  <a:lumMod val="50000"/>
                </a:schemeClr>
              </a:solidFill>
              <a:latin typeface="Rockwell" panose="02060603020205020403" pitchFamily="18" charset="0"/>
            </a:endParaRPr>
          </a:p>
        </p:txBody>
      </p:sp>
      <p:sp>
        <p:nvSpPr>
          <p:cNvPr id="3" name="Content Placeholder 2">
            <a:extLst>
              <a:ext uri="{FF2B5EF4-FFF2-40B4-BE49-F238E27FC236}">
                <a16:creationId xmlns:a16="http://schemas.microsoft.com/office/drawing/2014/main" id="{B57E0B0F-4D29-4786-B2AB-B84D9F8B5429}"/>
              </a:ext>
            </a:extLst>
          </p:cNvPr>
          <p:cNvSpPr>
            <a:spLocks noGrp="1"/>
          </p:cNvSpPr>
          <p:nvPr>
            <p:ph idx="1"/>
          </p:nvPr>
        </p:nvSpPr>
        <p:spPr>
          <a:xfrm>
            <a:off x="521284" y="1825625"/>
            <a:ext cx="8378529" cy="4351338"/>
          </a:xfrm>
        </p:spPr>
        <p:txBody>
          <a:bodyPr vert="horz" lIns="91440" tIns="45720" rIns="91440" bIns="45720" rtlCol="0" anchor="t">
            <a:normAutofit/>
          </a:bodyPr>
          <a:lstStyle/>
          <a:p>
            <a:r>
              <a:rPr lang="en-GB" sz="2000" dirty="0">
                <a:solidFill>
                  <a:schemeClr val="accent5">
                    <a:lumMod val="50000"/>
                  </a:schemeClr>
                </a:solidFill>
                <a:latin typeface="Tahoma"/>
                <a:ea typeface="Tahoma"/>
                <a:cs typeface="Tahoma"/>
              </a:rPr>
              <a:t>Step 1: Run k-means to cluster the neighbourhood into 4 clusters</a:t>
            </a:r>
          </a:p>
          <a:p>
            <a:r>
              <a:rPr lang="en-GB" sz="2000" dirty="0">
                <a:solidFill>
                  <a:schemeClr val="accent5">
                    <a:lumMod val="50000"/>
                  </a:schemeClr>
                </a:solidFill>
                <a:latin typeface="Tahoma"/>
                <a:ea typeface="Tahoma"/>
                <a:cs typeface="Tahoma"/>
              </a:rPr>
              <a:t>Step 2: Create a new data frame that includes the cluster as well as the top 10 venues for each neighbourhood</a:t>
            </a:r>
          </a:p>
          <a:p>
            <a:r>
              <a:rPr lang="en-GB" sz="2000" dirty="0">
                <a:solidFill>
                  <a:schemeClr val="accent5">
                    <a:lumMod val="50000"/>
                  </a:schemeClr>
                </a:solidFill>
                <a:latin typeface="Tahoma"/>
                <a:ea typeface="Tahoma"/>
                <a:cs typeface="Tahoma"/>
              </a:rPr>
              <a:t>Step 3: Visualize the resulting clusters on a map</a:t>
            </a:r>
          </a:p>
          <a:p>
            <a:endParaRPr lang="en-GB" sz="2000" dirty="0">
              <a:solidFill>
                <a:schemeClr val="accent5">
                  <a:lumMod val="50000"/>
                </a:schemeClr>
              </a:solidFill>
              <a:latin typeface="Tahoma"/>
              <a:ea typeface="Tahoma"/>
              <a:cs typeface="Tahoma"/>
            </a:endParaRPr>
          </a:p>
          <a:p>
            <a:pPr marL="0" indent="0">
              <a:buNone/>
            </a:pPr>
            <a:r>
              <a:rPr lang="en-GB" sz="2000" dirty="0">
                <a:solidFill>
                  <a:schemeClr val="accent5">
                    <a:lumMod val="50000"/>
                  </a:schemeClr>
                </a:solidFill>
                <a:latin typeface="Tahoma"/>
                <a:ea typeface="Tahoma"/>
                <a:cs typeface="Tahoma"/>
              </a:rPr>
              <a:t>The results are presented in the next two slides </a:t>
            </a:r>
          </a:p>
        </p:txBody>
      </p:sp>
      <p:grpSp>
        <p:nvGrpSpPr>
          <p:cNvPr id="9" name="Group 8">
            <a:extLst>
              <a:ext uri="{FF2B5EF4-FFF2-40B4-BE49-F238E27FC236}">
                <a16:creationId xmlns:a16="http://schemas.microsoft.com/office/drawing/2014/main" id="{798EA88B-C439-4F17-9585-820972CE0BA5}"/>
              </a:ext>
              <a:ext uri="{C183D7F6-B498-43B3-948B-1728B52AA6E4}">
                <adec:decorative xmlns:adec="http://schemas.microsoft.com/office/drawing/2017/decorative" val="1"/>
              </a:ext>
            </a:extLst>
          </p:cNvPr>
          <p:cNvGrpSpPr/>
          <p:nvPr/>
        </p:nvGrpSpPr>
        <p:grpSpPr>
          <a:xfrm>
            <a:off x="9009186" y="0"/>
            <a:ext cx="3668917" cy="6941127"/>
            <a:chOff x="9009186" y="0"/>
            <a:chExt cx="3668917" cy="6941127"/>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Clipboard">
              <a:extLst>
                <a:ext uri="{FF2B5EF4-FFF2-40B4-BE49-F238E27FC236}">
                  <a16:creationId xmlns:a16="http://schemas.microsoft.com/office/drawing/2014/main" id="{4F58D0C9-D25F-4044-8F1B-4190E5A1BD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09186" y="3272210"/>
              <a:ext cx="3668917" cy="3668917"/>
            </a:xfrm>
            <a:prstGeom prst="rect">
              <a:avLst/>
            </a:prstGeom>
          </p:spPr>
        </p:pic>
      </p:grpSp>
    </p:spTree>
    <p:extLst>
      <p:ext uri="{BB962C8B-B14F-4D97-AF65-F5344CB8AC3E}">
        <p14:creationId xmlns:p14="http://schemas.microsoft.com/office/powerpoint/2010/main" val="76033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325563"/>
          </a:xfrm>
        </p:spPr>
        <p:txBody>
          <a:bodyPr/>
          <a:lstStyle/>
          <a:p>
            <a:r>
              <a:rPr lang="en-GB" dirty="0">
                <a:solidFill>
                  <a:schemeClr val="accent5">
                    <a:lumMod val="50000"/>
                  </a:schemeClr>
                </a:solidFill>
                <a:latin typeface="Rockwell" panose="02060603020205020403" pitchFamily="18" charset="0"/>
              </a:rPr>
              <a:t>Cluster Neighbourhoods Based on Schools </a:t>
            </a:r>
            <a:endParaRPr lang="en-US" dirty="0">
              <a:solidFill>
                <a:schemeClr val="accent5">
                  <a:lumMod val="50000"/>
                </a:schemeClr>
              </a:solidFill>
              <a:latin typeface="Rockwell" panose="02060603020205020403" pitchFamily="18" charset="0"/>
            </a:endParaRPr>
          </a:p>
        </p:txBody>
      </p:sp>
      <p:grpSp>
        <p:nvGrpSpPr>
          <p:cNvPr id="9" name="Group 8">
            <a:extLst>
              <a:ext uri="{FF2B5EF4-FFF2-40B4-BE49-F238E27FC236}">
                <a16:creationId xmlns:a16="http://schemas.microsoft.com/office/drawing/2014/main" id="{798EA88B-C439-4F17-9585-820972CE0BA5}"/>
              </a:ext>
              <a:ext uri="{C183D7F6-B498-43B3-948B-1728B52AA6E4}">
                <adec:decorative xmlns:adec="http://schemas.microsoft.com/office/drawing/2017/decorative" val="1"/>
              </a:ext>
            </a:extLst>
          </p:cNvPr>
          <p:cNvGrpSpPr/>
          <p:nvPr/>
        </p:nvGrpSpPr>
        <p:grpSpPr>
          <a:xfrm>
            <a:off x="9009186" y="0"/>
            <a:ext cx="3668917" cy="6941127"/>
            <a:chOff x="9009186" y="0"/>
            <a:chExt cx="3668917" cy="6941127"/>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Clipboard">
              <a:extLst>
                <a:ext uri="{FF2B5EF4-FFF2-40B4-BE49-F238E27FC236}">
                  <a16:creationId xmlns:a16="http://schemas.microsoft.com/office/drawing/2014/main" id="{4F58D0C9-D25F-4044-8F1B-4190E5A1BD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09186" y="3272210"/>
              <a:ext cx="3668917" cy="3668917"/>
            </a:xfrm>
            <a:prstGeom prst="rect">
              <a:avLst/>
            </a:prstGeom>
          </p:spPr>
        </p:pic>
      </p:grpSp>
      <p:pic>
        <p:nvPicPr>
          <p:cNvPr id="12" name="Picture 11">
            <a:extLst>
              <a:ext uri="{FF2B5EF4-FFF2-40B4-BE49-F238E27FC236}">
                <a16:creationId xmlns:a16="http://schemas.microsoft.com/office/drawing/2014/main" id="{73EA373B-BAC6-4B90-B56A-BF077149944E}"/>
              </a:ext>
            </a:extLst>
          </p:cNvPr>
          <p:cNvPicPr>
            <a:picLocks noChangeAspect="1"/>
          </p:cNvPicPr>
          <p:nvPr/>
        </p:nvPicPr>
        <p:blipFill>
          <a:blip r:embed="rId4"/>
          <a:stretch>
            <a:fillRect/>
          </a:stretch>
        </p:blipFill>
        <p:spPr>
          <a:xfrm>
            <a:off x="384291" y="1876425"/>
            <a:ext cx="8138792" cy="4616450"/>
          </a:xfrm>
          <a:prstGeom prst="rect">
            <a:avLst/>
          </a:prstGeom>
        </p:spPr>
      </p:pic>
    </p:spTree>
    <p:extLst>
      <p:ext uri="{BB962C8B-B14F-4D97-AF65-F5344CB8AC3E}">
        <p14:creationId xmlns:p14="http://schemas.microsoft.com/office/powerpoint/2010/main" val="377477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325563"/>
          </a:xfrm>
        </p:spPr>
        <p:txBody>
          <a:bodyPr/>
          <a:lstStyle/>
          <a:p>
            <a:r>
              <a:rPr lang="en-GB" dirty="0">
                <a:solidFill>
                  <a:schemeClr val="accent5">
                    <a:lumMod val="50000"/>
                  </a:schemeClr>
                </a:solidFill>
                <a:latin typeface="Rockwell" panose="02060603020205020403" pitchFamily="18" charset="0"/>
              </a:rPr>
              <a:t>Cluster Neighbourhoods Based on Schools </a:t>
            </a:r>
            <a:endParaRPr lang="en-US" dirty="0">
              <a:solidFill>
                <a:schemeClr val="accent5">
                  <a:lumMod val="50000"/>
                </a:schemeClr>
              </a:solidFill>
              <a:latin typeface="Rockwell" panose="02060603020205020403" pitchFamily="18" charset="0"/>
            </a:endParaRPr>
          </a:p>
        </p:txBody>
      </p:sp>
      <p:grpSp>
        <p:nvGrpSpPr>
          <p:cNvPr id="9" name="Group 8">
            <a:extLst>
              <a:ext uri="{FF2B5EF4-FFF2-40B4-BE49-F238E27FC236}">
                <a16:creationId xmlns:a16="http://schemas.microsoft.com/office/drawing/2014/main" id="{798EA88B-C439-4F17-9585-820972CE0BA5}"/>
              </a:ext>
              <a:ext uri="{C183D7F6-B498-43B3-948B-1728B52AA6E4}">
                <adec:decorative xmlns:adec="http://schemas.microsoft.com/office/drawing/2017/decorative" val="1"/>
              </a:ext>
            </a:extLst>
          </p:cNvPr>
          <p:cNvGrpSpPr/>
          <p:nvPr/>
        </p:nvGrpSpPr>
        <p:grpSpPr>
          <a:xfrm>
            <a:off x="9009186" y="0"/>
            <a:ext cx="3668917" cy="6941127"/>
            <a:chOff x="9009186" y="0"/>
            <a:chExt cx="3668917" cy="6941127"/>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Clipboard">
              <a:extLst>
                <a:ext uri="{FF2B5EF4-FFF2-40B4-BE49-F238E27FC236}">
                  <a16:creationId xmlns:a16="http://schemas.microsoft.com/office/drawing/2014/main" id="{4F58D0C9-D25F-4044-8F1B-4190E5A1BD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09186" y="3272210"/>
              <a:ext cx="3668917" cy="3668917"/>
            </a:xfrm>
            <a:prstGeom prst="rect">
              <a:avLst/>
            </a:prstGeom>
          </p:spPr>
        </p:pic>
      </p:grpSp>
      <p:pic>
        <p:nvPicPr>
          <p:cNvPr id="13" name="Picture 12">
            <a:extLst>
              <a:ext uri="{FF2B5EF4-FFF2-40B4-BE49-F238E27FC236}">
                <a16:creationId xmlns:a16="http://schemas.microsoft.com/office/drawing/2014/main" id="{86DE07D5-1F0E-4EE8-AE69-7A8A6AAC4195}"/>
              </a:ext>
            </a:extLst>
          </p:cNvPr>
          <p:cNvPicPr>
            <a:picLocks noChangeAspect="1"/>
          </p:cNvPicPr>
          <p:nvPr/>
        </p:nvPicPr>
        <p:blipFill>
          <a:blip r:embed="rId4"/>
          <a:stretch>
            <a:fillRect/>
          </a:stretch>
        </p:blipFill>
        <p:spPr>
          <a:xfrm>
            <a:off x="546276" y="1918157"/>
            <a:ext cx="7824770" cy="4574718"/>
          </a:xfrm>
          <a:prstGeom prst="rect">
            <a:avLst/>
          </a:prstGeom>
        </p:spPr>
      </p:pic>
    </p:spTree>
    <p:extLst>
      <p:ext uri="{BB962C8B-B14F-4D97-AF65-F5344CB8AC3E}">
        <p14:creationId xmlns:p14="http://schemas.microsoft.com/office/powerpoint/2010/main" val="461773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325563"/>
          </a:xfrm>
        </p:spPr>
        <p:txBody>
          <a:bodyPr/>
          <a:lstStyle/>
          <a:p>
            <a:r>
              <a:rPr lang="en-GB" dirty="0">
                <a:solidFill>
                  <a:schemeClr val="accent5">
                    <a:lumMod val="50000"/>
                  </a:schemeClr>
                </a:solidFill>
                <a:latin typeface="Rockwell" panose="02060603020205020403" pitchFamily="18" charset="0"/>
              </a:rPr>
              <a:t>Results</a:t>
            </a:r>
            <a:endParaRPr lang="en-US" dirty="0">
              <a:solidFill>
                <a:schemeClr val="accent5">
                  <a:lumMod val="50000"/>
                </a:schemeClr>
              </a:solidFill>
              <a:latin typeface="Rockwell" panose="02060603020205020403" pitchFamily="18" charset="0"/>
            </a:endParaRPr>
          </a:p>
        </p:txBody>
      </p:sp>
      <p:grpSp>
        <p:nvGrpSpPr>
          <p:cNvPr id="9" name="Group 8">
            <a:extLst>
              <a:ext uri="{FF2B5EF4-FFF2-40B4-BE49-F238E27FC236}">
                <a16:creationId xmlns:a16="http://schemas.microsoft.com/office/drawing/2014/main" id="{798EA88B-C439-4F17-9585-820972CE0BA5}"/>
              </a:ext>
              <a:ext uri="{C183D7F6-B498-43B3-948B-1728B52AA6E4}">
                <adec:decorative xmlns:adec="http://schemas.microsoft.com/office/drawing/2017/decorative" val="1"/>
              </a:ext>
            </a:extLst>
          </p:cNvPr>
          <p:cNvGrpSpPr/>
          <p:nvPr/>
        </p:nvGrpSpPr>
        <p:grpSpPr>
          <a:xfrm>
            <a:off x="9009186" y="0"/>
            <a:ext cx="3668917" cy="6941127"/>
            <a:chOff x="9009186" y="0"/>
            <a:chExt cx="3668917" cy="6941127"/>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Clipboard">
              <a:extLst>
                <a:ext uri="{FF2B5EF4-FFF2-40B4-BE49-F238E27FC236}">
                  <a16:creationId xmlns:a16="http://schemas.microsoft.com/office/drawing/2014/main" id="{4F58D0C9-D25F-4044-8F1B-4190E5A1BD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09186" y="3272210"/>
              <a:ext cx="3668917" cy="3668917"/>
            </a:xfrm>
            <a:prstGeom prst="rect">
              <a:avLst/>
            </a:prstGeom>
          </p:spPr>
        </p:pic>
      </p:grpSp>
      <p:sp>
        <p:nvSpPr>
          <p:cNvPr id="3" name="Rectangle 2">
            <a:extLst>
              <a:ext uri="{FF2B5EF4-FFF2-40B4-BE49-F238E27FC236}">
                <a16:creationId xmlns:a16="http://schemas.microsoft.com/office/drawing/2014/main" id="{DCFB7092-B6B0-4959-BBEB-9AA4E8253522}"/>
              </a:ext>
            </a:extLst>
          </p:cNvPr>
          <p:cNvSpPr/>
          <p:nvPr/>
        </p:nvSpPr>
        <p:spPr>
          <a:xfrm>
            <a:off x="175316" y="1676401"/>
            <a:ext cx="8810625" cy="2308324"/>
          </a:xfrm>
          <a:prstGeom prst="rect">
            <a:avLst/>
          </a:prstGeom>
        </p:spPr>
        <p:txBody>
          <a:bodyPr wrap="square">
            <a:spAutoFit/>
          </a:bodyPr>
          <a:lstStyle/>
          <a:p>
            <a:r>
              <a:rPr lang="en-US" dirty="0">
                <a:solidFill>
                  <a:schemeClr val="accent1">
                    <a:lumMod val="75000"/>
                  </a:schemeClr>
                </a:solidFill>
              </a:rPr>
              <a:t>The result of each phase of this project has been presented above. However, parents know can use this data to see the available of schools in Toronto neighborhood. The can see the type of schools as well, and the number of schools in each neighborhood.</a:t>
            </a:r>
          </a:p>
          <a:p>
            <a:endParaRPr lang="en-US" dirty="0">
              <a:solidFill>
                <a:schemeClr val="accent1">
                  <a:lumMod val="75000"/>
                </a:schemeClr>
              </a:solidFill>
            </a:endParaRPr>
          </a:p>
          <a:p>
            <a:r>
              <a:rPr lang="en-US" dirty="0">
                <a:solidFill>
                  <a:schemeClr val="accent1">
                    <a:lumMod val="75000"/>
                  </a:schemeClr>
                </a:solidFill>
              </a:rPr>
              <a:t>The table below shows the top 5 Neighborhood that have the highest number of schools. Commerce Court / Victoria Hotel has the highest number of schools which is 15 schools. Followed by First Canadian Place / Underground city, Toronto Dominion Centre / Design Exchange, St. James Town and University of Toronto / </a:t>
            </a:r>
            <a:r>
              <a:rPr lang="en-US" dirty="0" err="1">
                <a:solidFill>
                  <a:schemeClr val="accent1">
                    <a:lumMod val="75000"/>
                  </a:schemeClr>
                </a:solidFill>
              </a:rPr>
              <a:t>Harbord</a:t>
            </a:r>
            <a:r>
              <a:rPr lang="en-US" dirty="0">
                <a:solidFill>
                  <a:schemeClr val="accent1">
                    <a:lumMod val="75000"/>
                  </a:schemeClr>
                </a:solidFill>
              </a:rPr>
              <a:t>.</a:t>
            </a:r>
          </a:p>
        </p:txBody>
      </p:sp>
      <p:pic>
        <p:nvPicPr>
          <p:cNvPr id="12" name="Picture 11">
            <a:extLst>
              <a:ext uri="{FF2B5EF4-FFF2-40B4-BE49-F238E27FC236}">
                <a16:creationId xmlns:a16="http://schemas.microsoft.com/office/drawing/2014/main" id="{C963BD36-755C-4FE3-9968-2583292EED3E}"/>
              </a:ext>
            </a:extLst>
          </p:cNvPr>
          <p:cNvPicPr>
            <a:picLocks noChangeAspect="1"/>
          </p:cNvPicPr>
          <p:nvPr/>
        </p:nvPicPr>
        <p:blipFill>
          <a:blip r:embed="rId4"/>
          <a:stretch>
            <a:fillRect/>
          </a:stretch>
        </p:blipFill>
        <p:spPr>
          <a:xfrm>
            <a:off x="47683" y="4282755"/>
            <a:ext cx="8883571" cy="1647825"/>
          </a:xfrm>
          <a:prstGeom prst="rect">
            <a:avLst/>
          </a:prstGeom>
        </p:spPr>
      </p:pic>
    </p:spTree>
    <p:extLst>
      <p:ext uri="{BB962C8B-B14F-4D97-AF65-F5344CB8AC3E}">
        <p14:creationId xmlns:p14="http://schemas.microsoft.com/office/powerpoint/2010/main" val="2139027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325563"/>
          </a:xfrm>
        </p:spPr>
        <p:txBody>
          <a:bodyPr/>
          <a:lstStyle/>
          <a:p>
            <a:r>
              <a:rPr lang="en-GB" dirty="0">
                <a:solidFill>
                  <a:schemeClr val="accent5">
                    <a:lumMod val="50000"/>
                  </a:schemeClr>
                </a:solidFill>
                <a:latin typeface="Rockwell" panose="02060603020205020403" pitchFamily="18" charset="0"/>
              </a:rPr>
              <a:t>Discussion</a:t>
            </a:r>
            <a:endParaRPr lang="en-US" dirty="0">
              <a:solidFill>
                <a:schemeClr val="accent5">
                  <a:lumMod val="50000"/>
                </a:schemeClr>
              </a:solidFill>
              <a:latin typeface="Rockwell" panose="02060603020205020403" pitchFamily="18" charset="0"/>
            </a:endParaRPr>
          </a:p>
        </p:txBody>
      </p:sp>
      <p:grpSp>
        <p:nvGrpSpPr>
          <p:cNvPr id="9" name="Group 8">
            <a:extLst>
              <a:ext uri="{FF2B5EF4-FFF2-40B4-BE49-F238E27FC236}">
                <a16:creationId xmlns:a16="http://schemas.microsoft.com/office/drawing/2014/main" id="{798EA88B-C439-4F17-9585-820972CE0BA5}"/>
              </a:ext>
              <a:ext uri="{C183D7F6-B498-43B3-948B-1728B52AA6E4}">
                <adec:decorative xmlns:adec="http://schemas.microsoft.com/office/drawing/2017/decorative" val="1"/>
              </a:ext>
            </a:extLst>
          </p:cNvPr>
          <p:cNvGrpSpPr/>
          <p:nvPr/>
        </p:nvGrpSpPr>
        <p:grpSpPr>
          <a:xfrm>
            <a:off x="9009186" y="0"/>
            <a:ext cx="3668917" cy="6941127"/>
            <a:chOff x="9009186" y="0"/>
            <a:chExt cx="3668917" cy="6941127"/>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Clipboard">
              <a:extLst>
                <a:ext uri="{FF2B5EF4-FFF2-40B4-BE49-F238E27FC236}">
                  <a16:creationId xmlns:a16="http://schemas.microsoft.com/office/drawing/2014/main" id="{4F58D0C9-D25F-4044-8F1B-4190E5A1BD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09186" y="3272210"/>
              <a:ext cx="3668917" cy="3668917"/>
            </a:xfrm>
            <a:prstGeom prst="rect">
              <a:avLst/>
            </a:prstGeom>
          </p:spPr>
        </p:pic>
      </p:grpSp>
      <p:sp>
        <p:nvSpPr>
          <p:cNvPr id="3" name="Rectangle 2">
            <a:extLst>
              <a:ext uri="{FF2B5EF4-FFF2-40B4-BE49-F238E27FC236}">
                <a16:creationId xmlns:a16="http://schemas.microsoft.com/office/drawing/2014/main" id="{DCFB7092-B6B0-4959-BBEB-9AA4E8253522}"/>
              </a:ext>
            </a:extLst>
          </p:cNvPr>
          <p:cNvSpPr/>
          <p:nvPr/>
        </p:nvSpPr>
        <p:spPr>
          <a:xfrm>
            <a:off x="175316" y="1676401"/>
            <a:ext cx="8810625" cy="3416320"/>
          </a:xfrm>
          <a:prstGeom prst="rect">
            <a:avLst/>
          </a:prstGeom>
        </p:spPr>
        <p:txBody>
          <a:bodyPr wrap="square">
            <a:spAutoFit/>
          </a:bodyPr>
          <a:lstStyle/>
          <a:p>
            <a:r>
              <a:rPr lang="en-GB" sz="2400" dirty="0">
                <a:solidFill>
                  <a:schemeClr val="accent1">
                    <a:lumMod val="75000"/>
                  </a:schemeClr>
                </a:solidFill>
              </a:rPr>
              <a:t>The use of foursquare was useful for this type of projects, that depends mainly on locations. However, I noticed that they have 31 categories under school venue.</a:t>
            </a:r>
          </a:p>
          <a:p>
            <a:endParaRPr lang="en-GB" sz="2400" dirty="0">
              <a:solidFill>
                <a:schemeClr val="accent1">
                  <a:lumMod val="75000"/>
                </a:schemeClr>
              </a:solidFill>
            </a:endParaRPr>
          </a:p>
          <a:p>
            <a:r>
              <a:rPr lang="en-GB" sz="2400" dirty="0">
                <a:solidFill>
                  <a:schemeClr val="accent1">
                    <a:lumMod val="75000"/>
                  </a:schemeClr>
                </a:solidFill>
              </a:rPr>
              <a:t>However, I recommend to perform similar projects as the following: </a:t>
            </a:r>
          </a:p>
          <a:p>
            <a:r>
              <a:rPr lang="en-GB" sz="2400" dirty="0">
                <a:solidFill>
                  <a:schemeClr val="accent1">
                    <a:lumMod val="75000"/>
                  </a:schemeClr>
                </a:solidFill>
              </a:rPr>
              <a:t>1- A project that focus on one type of school and compare between them. </a:t>
            </a:r>
          </a:p>
          <a:p>
            <a:r>
              <a:rPr lang="en-GB" sz="2400" dirty="0">
                <a:solidFill>
                  <a:schemeClr val="accent1">
                    <a:lumMod val="75000"/>
                  </a:schemeClr>
                </a:solidFill>
              </a:rPr>
              <a:t>2- A project that compare between number of schools and the size of the neighbourhood. Is there any relationship between them?</a:t>
            </a:r>
            <a:endParaRPr lang="en-US" sz="2400" dirty="0">
              <a:solidFill>
                <a:schemeClr val="accent1">
                  <a:lumMod val="75000"/>
                </a:schemeClr>
              </a:solidFill>
            </a:endParaRPr>
          </a:p>
        </p:txBody>
      </p:sp>
    </p:spTree>
    <p:extLst>
      <p:ext uri="{BB962C8B-B14F-4D97-AF65-F5344CB8AC3E}">
        <p14:creationId xmlns:p14="http://schemas.microsoft.com/office/powerpoint/2010/main" val="2177630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325563"/>
          </a:xfrm>
        </p:spPr>
        <p:txBody>
          <a:bodyPr/>
          <a:lstStyle/>
          <a:p>
            <a:r>
              <a:rPr lang="en-GB" dirty="0">
                <a:solidFill>
                  <a:schemeClr val="accent5">
                    <a:lumMod val="50000"/>
                  </a:schemeClr>
                </a:solidFill>
                <a:latin typeface="Rockwell" panose="02060603020205020403" pitchFamily="18" charset="0"/>
              </a:rPr>
              <a:t>Conclusion</a:t>
            </a:r>
            <a:endParaRPr lang="en-US" dirty="0">
              <a:solidFill>
                <a:schemeClr val="accent5">
                  <a:lumMod val="50000"/>
                </a:schemeClr>
              </a:solidFill>
              <a:latin typeface="Rockwell" panose="02060603020205020403" pitchFamily="18" charset="0"/>
            </a:endParaRPr>
          </a:p>
        </p:txBody>
      </p:sp>
      <p:grpSp>
        <p:nvGrpSpPr>
          <p:cNvPr id="9" name="Group 8">
            <a:extLst>
              <a:ext uri="{FF2B5EF4-FFF2-40B4-BE49-F238E27FC236}">
                <a16:creationId xmlns:a16="http://schemas.microsoft.com/office/drawing/2014/main" id="{798EA88B-C439-4F17-9585-820972CE0BA5}"/>
              </a:ext>
              <a:ext uri="{C183D7F6-B498-43B3-948B-1728B52AA6E4}">
                <adec:decorative xmlns:adec="http://schemas.microsoft.com/office/drawing/2017/decorative" val="1"/>
              </a:ext>
            </a:extLst>
          </p:cNvPr>
          <p:cNvGrpSpPr/>
          <p:nvPr/>
        </p:nvGrpSpPr>
        <p:grpSpPr>
          <a:xfrm>
            <a:off x="9009186" y="0"/>
            <a:ext cx="3668917" cy="6941127"/>
            <a:chOff x="9009186" y="0"/>
            <a:chExt cx="3668917" cy="6941127"/>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Clipboard">
              <a:extLst>
                <a:ext uri="{FF2B5EF4-FFF2-40B4-BE49-F238E27FC236}">
                  <a16:creationId xmlns:a16="http://schemas.microsoft.com/office/drawing/2014/main" id="{4F58D0C9-D25F-4044-8F1B-4190E5A1BD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09186" y="3272210"/>
              <a:ext cx="3668917" cy="3668917"/>
            </a:xfrm>
            <a:prstGeom prst="rect">
              <a:avLst/>
            </a:prstGeom>
          </p:spPr>
        </p:pic>
      </p:grpSp>
      <p:sp>
        <p:nvSpPr>
          <p:cNvPr id="3" name="Rectangle 2">
            <a:extLst>
              <a:ext uri="{FF2B5EF4-FFF2-40B4-BE49-F238E27FC236}">
                <a16:creationId xmlns:a16="http://schemas.microsoft.com/office/drawing/2014/main" id="{DCFB7092-B6B0-4959-BBEB-9AA4E8253522}"/>
              </a:ext>
            </a:extLst>
          </p:cNvPr>
          <p:cNvSpPr/>
          <p:nvPr/>
        </p:nvSpPr>
        <p:spPr>
          <a:xfrm>
            <a:off x="175316" y="1676401"/>
            <a:ext cx="8810625" cy="3416320"/>
          </a:xfrm>
          <a:prstGeom prst="rect">
            <a:avLst/>
          </a:prstGeom>
        </p:spPr>
        <p:txBody>
          <a:bodyPr wrap="square">
            <a:spAutoFit/>
          </a:bodyPr>
          <a:lstStyle/>
          <a:p>
            <a:r>
              <a:rPr lang="en-GB" sz="2400" dirty="0">
                <a:solidFill>
                  <a:schemeClr val="accent1">
                    <a:lumMod val="75000"/>
                  </a:schemeClr>
                </a:solidFill>
              </a:rPr>
              <a:t>To conclude, the choose of the right school is one of parent concerns. This will raise, if the parent dose not know the area or moving to a new area, because their choose of a neighbourhood often depend on the chosen school. Therefore, this project is designed to help parents to explore the schools in Toronto regarding its neighbourhoods. The results shows that Commerce Court / Victoria Hotel has the highest number of schools, that counted as 15 schools. As a recommendation, to do slimier project that compare between number of schools and the size of the neighbourhood.</a:t>
            </a:r>
            <a:endParaRPr lang="en-US" sz="2400" dirty="0">
              <a:solidFill>
                <a:schemeClr val="accent1">
                  <a:lumMod val="75000"/>
                </a:schemeClr>
              </a:solidFill>
            </a:endParaRPr>
          </a:p>
        </p:txBody>
      </p:sp>
    </p:spTree>
    <p:extLst>
      <p:ext uri="{BB962C8B-B14F-4D97-AF65-F5344CB8AC3E}">
        <p14:creationId xmlns:p14="http://schemas.microsoft.com/office/powerpoint/2010/main" val="3663970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F415-7490-4054-85B4-10F7AE6D3385}"/>
              </a:ext>
            </a:extLst>
          </p:cNvPr>
          <p:cNvSpPr>
            <a:spLocks noGrp="1"/>
          </p:cNvSpPr>
          <p:nvPr>
            <p:ph type="ctrTitle"/>
          </p:nvPr>
        </p:nvSpPr>
        <p:spPr>
          <a:xfrm>
            <a:off x="1524000" y="852207"/>
            <a:ext cx="9144000" cy="2387600"/>
          </a:xfrm>
        </p:spPr>
        <p:txBody>
          <a:bodyPr>
            <a:normAutofit/>
          </a:bodyPr>
          <a:lstStyle/>
          <a:p>
            <a:r>
              <a:rPr lang="en-US" sz="8000" dirty="0">
                <a:solidFill>
                  <a:schemeClr val="bg1"/>
                </a:solidFill>
                <a:latin typeface="Rockwell" panose="02060603020205020403" pitchFamily="18" charset="0"/>
              </a:rPr>
              <a:t>Thank you</a:t>
            </a:r>
          </a:p>
        </p:txBody>
      </p:sp>
      <p:cxnSp>
        <p:nvCxnSpPr>
          <p:cNvPr id="5" name="Straight Connector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p:nvPr/>
        </p:nvCxnSpPr>
        <p:spPr>
          <a:xfrm>
            <a:off x="3579677" y="3278339"/>
            <a:ext cx="49149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5" name="Graphic 14" descr="Clipboard">
            <a:extLst>
              <a:ext uri="{FF2B5EF4-FFF2-40B4-BE49-F238E27FC236}">
                <a16:creationId xmlns:a16="http://schemas.microsoft.com/office/drawing/2014/main" id="{2A123BD8-A09C-49C0-98E8-54B55610A9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631394">
            <a:off x="3790715" y="4482751"/>
            <a:ext cx="3194131" cy="3194131"/>
          </a:xfrm>
          <a:prstGeom prst="rect">
            <a:avLst/>
          </a:prstGeom>
        </p:spPr>
      </p:pic>
      <p:pic>
        <p:nvPicPr>
          <p:cNvPr id="11" name="Graphic 10" descr="Microscope">
            <a:extLst>
              <a:ext uri="{FF2B5EF4-FFF2-40B4-BE49-F238E27FC236}">
                <a16:creationId xmlns:a16="http://schemas.microsoft.com/office/drawing/2014/main" id="{3CB00449-E308-4DF3-9CFD-9A7D30B672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338607" flipH="1">
            <a:off x="-587261" y="1663257"/>
            <a:ext cx="2684499" cy="2684499"/>
          </a:xfrm>
          <a:prstGeom prst="rect">
            <a:avLst/>
          </a:prstGeom>
        </p:spPr>
      </p:pic>
      <p:pic>
        <p:nvPicPr>
          <p:cNvPr id="13" name="Graphic 12" descr="Test tubes">
            <a:extLst>
              <a:ext uri="{FF2B5EF4-FFF2-40B4-BE49-F238E27FC236}">
                <a16:creationId xmlns:a16="http://schemas.microsoft.com/office/drawing/2014/main" id="{6A56DF0C-1331-406E-AEE6-06E0E59FB9A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1078969">
            <a:off x="1920309" y="4797205"/>
            <a:ext cx="2453456" cy="2453456"/>
          </a:xfrm>
          <a:prstGeom prst="rect">
            <a:avLst/>
          </a:prstGeom>
        </p:spPr>
      </p:pic>
      <p:pic>
        <p:nvPicPr>
          <p:cNvPr id="7" name="Graphic 6" descr="Beaker">
            <a:extLst>
              <a:ext uri="{FF2B5EF4-FFF2-40B4-BE49-F238E27FC236}">
                <a16:creationId xmlns:a16="http://schemas.microsoft.com/office/drawing/2014/main" id="{88D22565-F42F-439B-A6A4-CF161165E6B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213697">
            <a:off x="-491837" y="3688628"/>
            <a:ext cx="3245427" cy="3245427"/>
          </a:xfrm>
          <a:prstGeom prst="rect">
            <a:avLst/>
          </a:prstGeom>
        </p:spPr>
      </p:pic>
      <p:pic>
        <p:nvPicPr>
          <p:cNvPr id="9" name="Graphic 8" descr="Flask">
            <a:extLst>
              <a:ext uri="{FF2B5EF4-FFF2-40B4-BE49-F238E27FC236}">
                <a16:creationId xmlns:a16="http://schemas.microsoft.com/office/drawing/2014/main" id="{B46E3E84-D1E6-4422-AA93-3EE98A821B9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20451125">
            <a:off x="8514237" y="-118161"/>
            <a:ext cx="3005286" cy="3005286"/>
          </a:xfrm>
          <a:prstGeom prst="rect">
            <a:avLst/>
          </a:prstGeom>
        </p:spPr>
      </p:pic>
      <p:pic>
        <p:nvPicPr>
          <p:cNvPr id="19" name="Graphic 18" descr="Ruler">
            <a:extLst>
              <a:ext uri="{FF2B5EF4-FFF2-40B4-BE49-F238E27FC236}">
                <a16:creationId xmlns:a16="http://schemas.microsoft.com/office/drawing/2014/main" id="{39130E3C-1E93-4315-AE76-13C55147DCF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18889495">
            <a:off x="10171718" y="145767"/>
            <a:ext cx="1574403" cy="1574403"/>
          </a:xfrm>
          <a:prstGeom prst="rect">
            <a:avLst/>
          </a:prstGeom>
        </p:spPr>
      </p:pic>
      <p:pic>
        <p:nvPicPr>
          <p:cNvPr id="21" name="Graphic 20" descr="Pencil">
            <a:extLst>
              <a:ext uri="{FF2B5EF4-FFF2-40B4-BE49-F238E27FC236}">
                <a16:creationId xmlns:a16="http://schemas.microsoft.com/office/drawing/2014/main" id="{FFEC1660-205F-490E-800A-0D57D250BAE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20520790">
            <a:off x="10917677" y="783939"/>
            <a:ext cx="1488402" cy="1488402"/>
          </a:xfrm>
          <a:prstGeom prst="rect">
            <a:avLst/>
          </a:prstGeom>
        </p:spPr>
      </p:pic>
    </p:spTree>
    <p:extLst>
      <p:ext uri="{BB962C8B-B14F-4D97-AF65-F5344CB8AC3E}">
        <p14:creationId xmlns:p14="http://schemas.microsoft.com/office/powerpoint/2010/main" val="3889313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325563"/>
          </a:xfrm>
        </p:spPr>
        <p:txBody>
          <a:bodyPr/>
          <a:lstStyle/>
          <a:p>
            <a:r>
              <a:rPr lang="en-US" dirty="0">
                <a:solidFill>
                  <a:schemeClr val="accent5">
                    <a:lumMod val="50000"/>
                  </a:schemeClr>
                </a:solidFill>
                <a:latin typeface="Rockwell" panose="02060603020205020403" pitchFamily="18" charset="0"/>
              </a:rPr>
              <a:t>Introduction</a:t>
            </a:r>
          </a:p>
        </p:txBody>
      </p:sp>
      <p:sp>
        <p:nvSpPr>
          <p:cNvPr id="3" name="Content Placeholder 2">
            <a:extLst>
              <a:ext uri="{FF2B5EF4-FFF2-40B4-BE49-F238E27FC236}">
                <a16:creationId xmlns:a16="http://schemas.microsoft.com/office/drawing/2014/main" id="{B57E0B0F-4D29-4786-B2AB-B84D9F8B5429}"/>
              </a:ext>
            </a:extLst>
          </p:cNvPr>
          <p:cNvSpPr>
            <a:spLocks noGrp="1"/>
          </p:cNvSpPr>
          <p:nvPr>
            <p:ph idx="1"/>
          </p:nvPr>
        </p:nvSpPr>
        <p:spPr>
          <a:xfrm>
            <a:off x="521284" y="1825625"/>
            <a:ext cx="8378529" cy="4351338"/>
          </a:xfrm>
        </p:spPr>
        <p:txBody>
          <a:bodyPr vert="horz" lIns="91440" tIns="45720" rIns="91440" bIns="45720" rtlCol="0" anchor="t">
            <a:normAutofit fontScale="92500"/>
          </a:bodyPr>
          <a:lstStyle/>
          <a:p>
            <a:r>
              <a:rPr lang="en-GB" sz="2400" dirty="0">
                <a:solidFill>
                  <a:schemeClr val="accent5">
                    <a:lumMod val="50000"/>
                  </a:schemeClr>
                </a:solidFill>
                <a:latin typeface="Tahoma"/>
                <a:ea typeface="Tahoma"/>
                <a:cs typeface="Tahoma"/>
              </a:rPr>
              <a:t>The parent always considers choosing the appropriate school for their kids. Therefore, they tend to ask friends, family, and even neighbours, to help them make the right decision. </a:t>
            </a:r>
          </a:p>
          <a:p>
            <a:r>
              <a:rPr lang="en-GB" sz="2400" dirty="0">
                <a:solidFill>
                  <a:schemeClr val="accent5">
                    <a:lumMod val="50000"/>
                  </a:schemeClr>
                </a:solidFill>
                <a:latin typeface="Tahoma"/>
                <a:ea typeface="Tahoma"/>
                <a:cs typeface="Tahoma"/>
              </a:rPr>
              <a:t>However, this becomes a challenge, if the parent is moving to another city. Parents at that moment don't have enough information about the schools in that city, and maybe they don't know anyone there. When the parent is moved, the first step is to choose a neighbourhood that they will live in. Their choice depends on several factors as the type of houses, the distance from the workplace, and the most important is the availability of schools in that neighbourhood or a nearby neighbourhood. Therefore, the parent has to explore the schools according to the neighbourhood.</a:t>
            </a:r>
            <a:endParaRPr lang="en-US" sz="2400" dirty="0">
              <a:solidFill>
                <a:schemeClr val="accent5">
                  <a:lumMod val="50000"/>
                </a:schemeClr>
              </a:solidFill>
              <a:latin typeface="Tahoma"/>
              <a:ea typeface="Tahoma"/>
              <a:cs typeface="Tahoma"/>
            </a:endParaRPr>
          </a:p>
        </p:txBody>
      </p:sp>
      <p:grpSp>
        <p:nvGrpSpPr>
          <p:cNvPr id="9" name="Group 8">
            <a:extLst>
              <a:ext uri="{FF2B5EF4-FFF2-40B4-BE49-F238E27FC236}">
                <a16:creationId xmlns:a16="http://schemas.microsoft.com/office/drawing/2014/main" id="{798EA88B-C439-4F17-9585-820972CE0BA5}"/>
              </a:ext>
              <a:ext uri="{C183D7F6-B498-43B3-948B-1728B52AA6E4}">
                <adec:decorative xmlns:adec="http://schemas.microsoft.com/office/drawing/2017/decorative" val="1"/>
              </a:ext>
            </a:extLst>
          </p:cNvPr>
          <p:cNvGrpSpPr/>
          <p:nvPr/>
        </p:nvGrpSpPr>
        <p:grpSpPr>
          <a:xfrm>
            <a:off x="9009186" y="0"/>
            <a:ext cx="3668917" cy="6941127"/>
            <a:chOff x="9009186" y="0"/>
            <a:chExt cx="3668917" cy="6941127"/>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Clipboard">
              <a:extLst>
                <a:ext uri="{FF2B5EF4-FFF2-40B4-BE49-F238E27FC236}">
                  <a16:creationId xmlns:a16="http://schemas.microsoft.com/office/drawing/2014/main" id="{4F58D0C9-D25F-4044-8F1B-4190E5A1BD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09186" y="3272210"/>
              <a:ext cx="3668917" cy="3668917"/>
            </a:xfrm>
            <a:prstGeom prst="rect">
              <a:avLst/>
            </a:prstGeom>
          </p:spPr>
        </p:pic>
      </p:grpSp>
    </p:spTree>
    <p:extLst>
      <p:ext uri="{BB962C8B-B14F-4D97-AF65-F5344CB8AC3E}">
        <p14:creationId xmlns:p14="http://schemas.microsoft.com/office/powerpoint/2010/main" val="2490499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027257"/>
          </a:xfrm>
        </p:spPr>
        <p:txBody>
          <a:bodyPr/>
          <a:lstStyle/>
          <a:p>
            <a:r>
              <a:rPr lang="en-US" dirty="0">
                <a:solidFill>
                  <a:schemeClr val="accent5">
                    <a:lumMod val="50000"/>
                  </a:schemeClr>
                </a:solidFill>
                <a:latin typeface="Rockwell" panose="02060603020205020403" pitchFamily="18" charset="0"/>
              </a:rPr>
              <a:t>Business Problem</a:t>
            </a:r>
          </a:p>
        </p:txBody>
      </p:sp>
      <p:sp>
        <p:nvSpPr>
          <p:cNvPr id="3" name="Content Placeholder 2">
            <a:extLst>
              <a:ext uri="{FF2B5EF4-FFF2-40B4-BE49-F238E27FC236}">
                <a16:creationId xmlns:a16="http://schemas.microsoft.com/office/drawing/2014/main" id="{B57E0B0F-4D29-4786-B2AB-B84D9F8B5429}"/>
              </a:ext>
            </a:extLst>
          </p:cNvPr>
          <p:cNvSpPr>
            <a:spLocks noGrp="1"/>
          </p:cNvSpPr>
          <p:nvPr>
            <p:ph idx="1"/>
          </p:nvPr>
        </p:nvSpPr>
        <p:spPr>
          <a:xfrm>
            <a:off x="521284" y="1392382"/>
            <a:ext cx="8378529" cy="4351338"/>
          </a:xfrm>
        </p:spPr>
        <p:txBody>
          <a:bodyPr>
            <a:normAutofit/>
          </a:bodyPr>
          <a:lstStyle/>
          <a:p>
            <a:r>
              <a:rPr lang="en-GB" sz="2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The main goal of this project is to help parents choose the right neighbourhood when they are moved. This will be based on the available schools in that neighbourhood. Therefore, in this project </a:t>
            </a:r>
            <a:r>
              <a:rPr lang="en-GB" sz="2400"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i</a:t>
            </a:r>
            <a:r>
              <a:rPr lang="en-GB" sz="2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will explore the neighbourhoods of Toronto city regarding the available schools in each neighbourhood. Schools have different categories, which are: elementary school, high School, middle School and etc. The number of schools in each category will be presented as well.</a:t>
            </a:r>
            <a:endParaRPr lang="en-US" sz="2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endParaRPr>
          </a:p>
        </p:txBody>
      </p:sp>
      <p:grpSp>
        <p:nvGrpSpPr>
          <p:cNvPr id="13" name="Group 12">
            <a:extLst>
              <a:ext uri="{FF2B5EF4-FFF2-40B4-BE49-F238E27FC236}">
                <a16:creationId xmlns:a16="http://schemas.microsoft.com/office/drawing/2014/main" id="{9C15E21A-C111-4D39-BB47-E83988E5A05E}"/>
              </a:ext>
              <a:ext uri="{C183D7F6-B498-43B3-948B-1728B52AA6E4}">
                <adec:decorative xmlns:adec="http://schemas.microsoft.com/office/drawing/2017/decorative" val="1"/>
              </a:ext>
            </a:extLst>
          </p:cNvPr>
          <p:cNvGrpSpPr/>
          <p:nvPr/>
        </p:nvGrpSpPr>
        <p:grpSpPr>
          <a:xfrm>
            <a:off x="9055676" y="0"/>
            <a:ext cx="3193475" cy="6954260"/>
            <a:chOff x="9055676" y="0"/>
            <a:chExt cx="3193475" cy="6954260"/>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2" name="Graphic 11" descr="Test tubes">
              <a:extLst>
                <a:ext uri="{FF2B5EF4-FFF2-40B4-BE49-F238E27FC236}">
                  <a16:creationId xmlns:a16="http://schemas.microsoft.com/office/drawing/2014/main" id="{57BD2CFA-105C-4606-859E-A8413C62B3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0534" y="4155643"/>
              <a:ext cx="2798617" cy="2798617"/>
            </a:xfrm>
            <a:prstGeom prst="rect">
              <a:avLst/>
            </a:prstGeom>
          </p:spPr>
        </p:pic>
      </p:grpSp>
    </p:spTree>
    <p:extLst>
      <p:ext uri="{BB962C8B-B14F-4D97-AF65-F5344CB8AC3E}">
        <p14:creationId xmlns:p14="http://schemas.microsoft.com/office/powerpoint/2010/main" val="2671002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7200DCA9-3B7A-4837-9C64-F0CE0D5E2B3A}"/>
              </a:ext>
            </a:extLst>
          </p:cNvPr>
          <p:cNvSpPr txBox="1"/>
          <p:nvPr/>
        </p:nvSpPr>
        <p:spPr>
          <a:xfrm>
            <a:off x="94375" y="1572994"/>
            <a:ext cx="8501496" cy="646331"/>
          </a:xfrm>
          <a:prstGeom prst="rect">
            <a:avLst/>
          </a:prstGeom>
          <a:noFill/>
        </p:spPr>
        <p:txBody>
          <a:bodyPr wrap="square" rtlCol="0">
            <a:spAutoFit/>
          </a:bodyPr>
          <a:lstStyle/>
          <a:p>
            <a:pPr marL="285750" indent="-285750" algn="ctr">
              <a:buFont typeface="Arial" panose="020B0604020202020204" pitchFamily="34" charset="0"/>
              <a:buChar char="•"/>
            </a:pPr>
            <a:r>
              <a:rPr lang="en-GB" dirty="0">
                <a:solidFill>
                  <a:schemeClr val="accent1">
                    <a:lumMod val="75000"/>
                  </a:schemeClr>
                </a:solidFill>
              </a:rPr>
              <a:t>The data used from Wikipedia which contains all neighbourhood in Toronto city with their postal code.</a:t>
            </a:r>
            <a:endParaRPr lang="en-US" sz="16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grpSp>
        <p:nvGrpSpPr>
          <p:cNvPr id="26" name="Group 25">
            <a:extLst>
              <a:ext uri="{FF2B5EF4-FFF2-40B4-BE49-F238E27FC236}">
                <a16:creationId xmlns:a16="http://schemas.microsoft.com/office/drawing/2014/main" id="{FAE49640-1F41-49EF-9DE6-5B8BD818E7D5}"/>
              </a:ext>
              <a:ext uri="{C183D7F6-B498-43B3-948B-1728B52AA6E4}">
                <adec:decorative xmlns:adec="http://schemas.microsoft.com/office/drawing/2017/decorative" val="1"/>
              </a:ext>
            </a:extLst>
          </p:cNvPr>
          <p:cNvGrpSpPr/>
          <p:nvPr/>
        </p:nvGrpSpPr>
        <p:grpSpPr>
          <a:xfrm>
            <a:off x="9055676" y="0"/>
            <a:ext cx="3136324" cy="7050231"/>
            <a:chOff x="9055676" y="0"/>
            <a:chExt cx="3136324" cy="7050231"/>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2" name="Graphic 11" descr="Shirt">
              <a:extLst>
                <a:ext uri="{FF2B5EF4-FFF2-40B4-BE49-F238E27FC236}">
                  <a16:creationId xmlns:a16="http://schemas.microsoft.com/office/drawing/2014/main" id="{D0B86988-B817-439D-A6A5-180647268C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887424">
              <a:off x="9541289" y="4083626"/>
              <a:ext cx="1951759" cy="1951759"/>
            </a:xfrm>
            <a:prstGeom prst="rect">
              <a:avLst/>
            </a:prstGeom>
          </p:spPr>
        </p:pic>
        <p:pic>
          <p:nvPicPr>
            <p:cNvPr id="14" name="Graphic 13" descr="Glasses">
              <a:extLst>
                <a:ext uri="{FF2B5EF4-FFF2-40B4-BE49-F238E27FC236}">
                  <a16:creationId xmlns:a16="http://schemas.microsoft.com/office/drawing/2014/main" id="{92AEA3DE-CFDD-499C-B6AD-99345EA1CE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795024">
              <a:off x="11018693" y="3451676"/>
              <a:ext cx="1034563" cy="1034563"/>
            </a:xfrm>
            <a:prstGeom prst="rect">
              <a:avLst/>
            </a:prstGeom>
          </p:spPr>
        </p:pic>
        <p:pic>
          <p:nvPicPr>
            <p:cNvPr id="16" name="Graphic 15" descr="Boot">
              <a:extLst>
                <a:ext uri="{FF2B5EF4-FFF2-40B4-BE49-F238E27FC236}">
                  <a16:creationId xmlns:a16="http://schemas.microsoft.com/office/drawing/2014/main" id="{BDFF0140-1CC8-4F76-B83E-EFC26BF5949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97835" y="5595504"/>
              <a:ext cx="1454727" cy="1454727"/>
            </a:xfrm>
            <a:prstGeom prst="rect">
              <a:avLst/>
            </a:prstGeom>
          </p:spPr>
        </p:pic>
      </p:grpSp>
      <p:sp>
        <p:nvSpPr>
          <p:cNvPr id="27" name="Title 1">
            <a:extLst>
              <a:ext uri="{FF2B5EF4-FFF2-40B4-BE49-F238E27FC236}">
                <a16:creationId xmlns:a16="http://schemas.microsoft.com/office/drawing/2014/main" id="{9539A187-74B4-4F96-9B58-4567CB18582E}"/>
              </a:ext>
            </a:extLst>
          </p:cNvPr>
          <p:cNvSpPr txBox="1">
            <a:spLocks/>
          </p:cNvSpPr>
          <p:nvPr/>
        </p:nvSpPr>
        <p:spPr>
          <a:xfrm>
            <a:off x="390524" y="307612"/>
            <a:ext cx="8378529" cy="10272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5">
                    <a:lumMod val="50000"/>
                  </a:schemeClr>
                </a:solidFill>
                <a:latin typeface="Rockwell" panose="02060603020205020403" pitchFamily="18" charset="0"/>
              </a:rPr>
              <a:t>Data Sources</a:t>
            </a:r>
          </a:p>
        </p:txBody>
      </p:sp>
      <p:sp>
        <p:nvSpPr>
          <p:cNvPr id="29" name="TextBox 28">
            <a:extLst>
              <a:ext uri="{FF2B5EF4-FFF2-40B4-BE49-F238E27FC236}">
                <a16:creationId xmlns:a16="http://schemas.microsoft.com/office/drawing/2014/main" id="{A1D3EB45-FB0C-4CF8-BD10-1D26E6115718}"/>
              </a:ext>
            </a:extLst>
          </p:cNvPr>
          <p:cNvSpPr txBox="1"/>
          <p:nvPr/>
        </p:nvSpPr>
        <p:spPr>
          <a:xfrm>
            <a:off x="0" y="2858869"/>
            <a:ext cx="8501496" cy="369332"/>
          </a:xfrm>
          <a:prstGeom prst="rect">
            <a:avLst/>
          </a:prstGeom>
          <a:noFill/>
        </p:spPr>
        <p:txBody>
          <a:bodyPr wrap="square" rtlCol="0">
            <a:spAutoFit/>
          </a:bodyPr>
          <a:lstStyle/>
          <a:p>
            <a:pPr marL="285750" indent="-285750" algn="ctr">
              <a:buFont typeface="Arial" panose="020B0604020202020204" pitchFamily="34" charset="0"/>
              <a:buChar char="•"/>
            </a:pPr>
            <a:r>
              <a:rPr lang="en-GB" dirty="0">
                <a:solidFill>
                  <a:schemeClr val="accent1">
                    <a:lumMod val="75000"/>
                  </a:schemeClr>
                </a:solidFill>
              </a:rPr>
              <a:t>I use another data set for getting the Latitude	Longitude of each neighbourhood.</a:t>
            </a:r>
            <a:endParaRPr lang="en-US" sz="16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0" name="TextBox 29">
            <a:extLst>
              <a:ext uri="{FF2B5EF4-FFF2-40B4-BE49-F238E27FC236}">
                <a16:creationId xmlns:a16="http://schemas.microsoft.com/office/drawing/2014/main" id="{257D5674-CB3D-46DD-9DA9-99909463A34A}"/>
              </a:ext>
            </a:extLst>
          </p:cNvPr>
          <p:cNvSpPr txBox="1"/>
          <p:nvPr/>
        </p:nvSpPr>
        <p:spPr>
          <a:xfrm>
            <a:off x="69124" y="3968957"/>
            <a:ext cx="8501496" cy="646331"/>
          </a:xfrm>
          <a:prstGeom prst="rect">
            <a:avLst/>
          </a:prstGeom>
          <a:noFill/>
        </p:spPr>
        <p:txBody>
          <a:bodyPr wrap="square" rtlCol="0">
            <a:spAutoFit/>
          </a:bodyPr>
          <a:lstStyle/>
          <a:p>
            <a:pPr marL="285750" indent="-285750" algn="ctr">
              <a:buFont typeface="Arial" panose="020B0604020202020204" pitchFamily="34" charset="0"/>
              <a:buChar char="•"/>
            </a:pPr>
            <a:r>
              <a:rPr lang="en-GB" dirty="0">
                <a:solidFill>
                  <a:schemeClr val="accent1">
                    <a:lumMod val="75000"/>
                  </a:schemeClr>
                </a:solidFill>
              </a:rPr>
              <a:t>The available schools in each neighbourhood and their categorises are extracted from foursquare.</a:t>
            </a:r>
            <a:endParaRPr lang="en-US" sz="16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28991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027257"/>
          </a:xfrm>
        </p:spPr>
        <p:txBody>
          <a:bodyPr/>
          <a:lstStyle/>
          <a:p>
            <a:r>
              <a:rPr lang="en-US" dirty="0">
                <a:solidFill>
                  <a:schemeClr val="accent5">
                    <a:lumMod val="50000"/>
                  </a:schemeClr>
                </a:solidFill>
                <a:latin typeface="Rockwell" panose="02060603020205020403" pitchFamily="18" charset="0"/>
              </a:rPr>
              <a:t>Data Preprocessing</a:t>
            </a:r>
          </a:p>
        </p:txBody>
      </p:sp>
      <p:graphicFrame>
        <p:nvGraphicFramePr>
          <p:cNvPr id="11" name="Diagram 10">
            <a:extLst>
              <a:ext uri="{FF2B5EF4-FFF2-40B4-BE49-F238E27FC236}">
                <a16:creationId xmlns:a16="http://schemas.microsoft.com/office/drawing/2014/main" id="{D32CE14B-3BA1-4454-827F-251611057F3E}"/>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1463851457"/>
              </p:ext>
            </p:extLst>
          </p:nvPr>
        </p:nvGraphicFramePr>
        <p:xfrm>
          <a:off x="521283" y="1608089"/>
          <a:ext cx="7210716" cy="49433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9" name="Group 8">
            <a:extLst>
              <a:ext uri="{FF2B5EF4-FFF2-40B4-BE49-F238E27FC236}">
                <a16:creationId xmlns:a16="http://schemas.microsoft.com/office/drawing/2014/main" id="{AEA098C1-E19E-4D03-9A35-14569BC7C142}"/>
              </a:ext>
              <a:ext uri="{C183D7F6-B498-43B3-948B-1728B52AA6E4}">
                <adec:decorative xmlns:adec="http://schemas.microsoft.com/office/drawing/2017/decorative" val="1"/>
              </a:ext>
            </a:extLst>
          </p:cNvPr>
          <p:cNvGrpSpPr/>
          <p:nvPr/>
        </p:nvGrpSpPr>
        <p:grpSpPr>
          <a:xfrm>
            <a:off x="8899813" y="0"/>
            <a:ext cx="3884322" cy="6858000"/>
            <a:chOff x="8899813" y="0"/>
            <a:chExt cx="3884322" cy="6858000"/>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3" name="Graphic 12" descr="Beaker">
              <a:extLst>
                <a:ext uri="{FF2B5EF4-FFF2-40B4-BE49-F238E27FC236}">
                  <a16:creationId xmlns:a16="http://schemas.microsoft.com/office/drawing/2014/main" id="{BF2CC76A-FBA9-49E0-9F1C-2C5299495F4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99813" y="2973678"/>
              <a:ext cx="3884322" cy="3884322"/>
            </a:xfrm>
            <a:prstGeom prst="rect">
              <a:avLst/>
            </a:prstGeom>
          </p:spPr>
        </p:pic>
      </p:grpSp>
    </p:spTree>
    <p:extLst>
      <p:ext uri="{BB962C8B-B14F-4D97-AF65-F5344CB8AC3E}">
        <p14:creationId xmlns:p14="http://schemas.microsoft.com/office/powerpoint/2010/main" val="2797506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027257"/>
          </a:xfrm>
        </p:spPr>
        <p:txBody>
          <a:bodyPr/>
          <a:lstStyle/>
          <a:p>
            <a:r>
              <a:rPr lang="en-US" dirty="0">
                <a:solidFill>
                  <a:schemeClr val="accent5">
                    <a:lumMod val="50000"/>
                  </a:schemeClr>
                </a:solidFill>
                <a:latin typeface="Rockwell" panose="02060603020205020403" pitchFamily="18" charset="0"/>
              </a:rPr>
              <a:t>Data Preprocessing</a:t>
            </a:r>
          </a:p>
        </p:txBody>
      </p:sp>
      <p:sp>
        <p:nvSpPr>
          <p:cNvPr id="14" name="Content Placeholder 2">
            <a:extLst>
              <a:ext uri="{FF2B5EF4-FFF2-40B4-BE49-F238E27FC236}">
                <a16:creationId xmlns:a16="http://schemas.microsoft.com/office/drawing/2014/main" id="{3703DCB6-CE2E-4DB2-998C-5E89A0D57B5A}"/>
              </a:ext>
            </a:extLst>
          </p:cNvPr>
          <p:cNvSpPr txBox="1">
            <a:spLocks/>
          </p:cNvSpPr>
          <p:nvPr/>
        </p:nvSpPr>
        <p:spPr>
          <a:xfrm>
            <a:off x="525617" y="1628125"/>
            <a:ext cx="5829293" cy="342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How data looks after this phase, only the first 5 rows</a:t>
            </a:r>
          </a:p>
        </p:txBody>
      </p:sp>
      <p:grpSp>
        <p:nvGrpSpPr>
          <p:cNvPr id="9" name="Group 8">
            <a:extLst>
              <a:ext uri="{FF2B5EF4-FFF2-40B4-BE49-F238E27FC236}">
                <a16:creationId xmlns:a16="http://schemas.microsoft.com/office/drawing/2014/main" id="{DBBB712D-326E-462C-A8F9-C3C7398258D4}"/>
              </a:ext>
              <a:ext uri="{C183D7F6-B498-43B3-948B-1728B52AA6E4}">
                <adec:decorative xmlns:adec="http://schemas.microsoft.com/office/drawing/2017/decorative" val="1"/>
              </a:ext>
            </a:extLst>
          </p:cNvPr>
          <p:cNvGrpSpPr/>
          <p:nvPr/>
        </p:nvGrpSpPr>
        <p:grpSpPr>
          <a:xfrm>
            <a:off x="8759536" y="0"/>
            <a:ext cx="4266669" cy="6858000"/>
            <a:chOff x="8759536" y="0"/>
            <a:chExt cx="4266669" cy="6858000"/>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Flask">
              <a:extLst>
                <a:ext uri="{FF2B5EF4-FFF2-40B4-BE49-F238E27FC236}">
                  <a16:creationId xmlns:a16="http://schemas.microsoft.com/office/drawing/2014/main" id="{C1AB70EC-6FF8-4DB3-A7E7-E489257F85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59536" y="2591331"/>
              <a:ext cx="4266669" cy="4266669"/>
            </a:xfrm>
            <a:prstGeom prst="rect">
              <a:avLst/>
            </a:prstGeom>
          </p:spPr>
        </p:pic>
      </p:grpSp>
      <p:pic>
        <p:nvPicPr>
          <p:cNvPr id="3" name="Picture 2">
            <a:extLst>
              <a:ext uri="{FF2B5EF4-FFF2-40B4-BE49-F238E27FC236}">
                <a16:creationId xmlns:a16="http://schemas.microsoft.com/office/drawing/2014/main" id="{F200397B-BCC5-44F3-9249-89E9BC62FE8E}"/>
              </a:ext>
            </a:extLst>
          </p:cNvPr>
          <p:cNvPicPr>
            <a:picLocks noChangeAspect="1"/>
          </p:cNvPicPr>
          <p:nvPr/>
        </p:nvPicPr>
        <p:blipFill>
          <a:blip r:embed="rId5"/>
          <a:stretch>
            <a:fillRect/>
          </a:stretch>
        </p:blipFill>
        <p:spPr>
          <a:xfrm>
            <a:off x="485026" y="2819281"/>
            <a:ext cx="8414787" cy="2328863"/>
          </a:xfrm>
          <a:prstGeom prst="rect">
            <a:avLst/>
          </a:prstGeom>
        </p:spPr>
      </p:pic>
    </p:spTree>
    <p:extLst>
      <p:ext uri="{BB962C8B-B14F-4D97-AF65-F5344CB8AC3E}">
        <p14:creationId xmlns:p14="http://schemas.microsoft.com/office/powerpoint/2010/main" val="1521282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027257"/>
          </a:xfrm>
        </p:spPr>
        <p:txBody>
          <a:bodyPr/>
          <a:lstStyle/>
          <a:p>
            <a:r>
              <a:rPr lang="en-US" dirty="0">
                <a:solidFill>
                  <a:schemeClr val="accent5">
                    <a:lumMod val="50000"/>
                  </a:schemeClr>
                </a:solidFill>
                <a:latin typeface="Rockwell" panose="02060603020205020403" pitchFamily="18" charset="0"/>
              </a:rPr>
              <a:t>Explore The Neighborhoods</a:t>
            </a:r>
          </a:p>
        </p:txBody>
      </p:sp>
      <p:sp>
        <p:nvSpPr>
          <p:cNvPr id="3" name="Content Placeholder 2">
            <a:extLst>
              <a:ext uri="{FF2B5EF4-FFF2-40B4-BE49-F238E27FC236}">
                <a16:creationId xmlns:a16="http://schemas.microsoft.com/office/drawing/2014/main" id="{B57E0B0F-4D29-4786-B2AB-B84D9F8B5429}"/>
              </a:ext>
            </a:extLst>
          </p:cNvPr>
          <p:cNvSpPr>
            <a:spLocks noGrp="1"/>
          </p:cNvSpPr>
          <p:nvPr>
            <p:ph idx="1"/>
          </p:nvPr>
        </p:nvSpPr>
        <p:spPr>
          <a:xfrm>
            <a:off x="521284" y="1392382"/>
            <a:ext cx="8378529" cy="4351338"/>
          </a:xfrm>
        </p:spPr>
        <p:txBody>
          <a:bodyPr/>
          <a:lstStyle/>
          <a:p>
            <a:r>
              <a:rPr lang="en-US" sz="2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Step 1 : </a:t>
            </a:r>
            <a:r>
              <a:rPr lang="en-GB" sz="2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Get the coordinate information of Toronto </a:t>
            </a:r>
          </a:p>
          <a:p>
            <a:r>
              <a:rPr lang="en-GB" sz="2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Step 2 : Create a map of the Neighbourhoods using folium</a:t>
            </a:r>
          </a:p>
          <a:p>
            <a:pPr marL="0" indent="0">
              <a:buNone/>
            </a:pPr>
            <a:r>
              <a:rPr lang="en-GB" sz="2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The resulted map :</a:t>
            </a:r>
          </a:p>
          <a:p>
            <a:pPr marL="0" indent="0">
              <a:buNone/>
            </a:pPr>
            <a:endParaRPr lang="en-US" sz="2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endParaRPr>
          </a:p>
          <a:p>
            <a:endParaRPr lang="en-US" dirty="0">
              <a:solidFill>
                <a:schemeClr val="accent5">
                  <a:lumMod val="50000"/>
                </a:schemeClr>
              </a:solidFill>
            </a:endParaRPr>
          </a:p>
        </p:txBody>
      </p:sp>
      <p:grpSp>
        <p:nvGrpSpPr>
          <p:cNvPr id="9" name="Group 8">
            <a:extLst>
              <a:ext uri="{FF2B5EF4-FFF2-40B4-BE49-F238E27FC236}">
                <a16:creationId xmlns:a16="http://schemas.microsoft.com/office/drawing/2014/main" id="{5EB226A9-D9EE-4576-B6BE-BA2E94C1613A}"/>
              </a:ext>
              <a:ext uri="{C183D7F6-B498-43B3-948B-1728B52AA6E4}">
                <adec:decorative xmlns:adec="http://schemas.microsoft.com/office/drawing/2017/decorative" val="1"/>
              </a:ext>
            </a:extLst>
          </p:cNvPr>
          <p:cNvGrpSpPr/>
          <p:nvPr/>
        </p:nvGrpSpPr>
        <p:grpSpPr>
          <a:xfrm>
            <a:off x="8936181" y="0"/>
            <a:ext cx="3890553" cy="6904758"/>
            <a:chOff x="8936181" y="0"/>
            <a:chExt cx="3890553" cy="6904758"/>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Microscope">
              <a:extLst>
                <a:ext uri="{FF2B5EF4-FFF2-40B4-BE49-F238E27FC236}">
                  <a16:creationId xmlns:a16="http://schemas.microsoft.com/office/drawing/2014/main" id="{A9B090FE-5998-4BAC-AB8D-6F40D44C81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8936181" y="3014205"/>
              <a:ext cx="3890553" cy="3890553"/>
            </a:xfrm>
            <a:prstGeom prst="rect">
              <a:avLst/>
            </a:prstGeom>
          </p:spPr>
        </p:pic>
      </p:grpSp>
      <p:pic>
        <p:nvPicPr>
          <p:cNvPr id="12" name="Picture 11">
            <a:extLst>
              <a:ext uri="{FF2B5EF4-FFF2-40B4-BE49-F238E27FC236}">
                <a16:creationId xmlns:a16="http://schemas.microsoft.com/office/drawing/2014/main" id="{AF650226-6903-4170-8B43-6A76D3D9F196}"/>
              </a:ext>
            </a:extLst>
          </p:cNvPr>
          <p:cNvPicPr>
            <a:picLocks noChangeAspect="1"/>
          </p:cNvPicPr>
          <p:nvPr/>
        </p:nvPicPr>
        <p:blipFill>
          <a:blip r:embed="rId4"/>
          <a:stretch>
            <a:fillRect/>
          </a:stretch>
        </p:blipFill>
        <p:spPr>
          <a:xfrm>
            <a:off x="1690013" y="2876839"/>
            <a:ext cx="5444211" cy="3707043"/>
          </a:xfrm>
          <a:prstGeom prst="rect">
            <a:avLst/>
          </a:prstGeom>
        </p:spPr>
      </p:pic>
    </p:spTree>
    <p:extLst>
      <p:ext uri="{BB962C8B-B14F-4D97-AF65-F5344CB8AC3E}">
        <p14:creationId xmlns:p14="http://schemas.microsoft.com/office/powerpoint/2010/main" val="3937033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FAE49640-1F41-49EF-9DE6-5B8BD818E7D5}"/>
              </a:ext>
              <a:ext uri="{C183D7F6-B498-43B3-948B-1728B52AA6E4}">
                <adec:decorative xmlns:adec="http://schemas.microsoft.com/office/drawing/2017/decorative" val="1"/>
              </a:ext>
            </a:extLst>
          </p:cNvPr>
          <p:cNvGrpSpPr/>
          <p:nvPr/>
        </p:nvGrpSpPr>
        <p:grpSpPr>
          <a:xfrm>
            <a:off x="9055676" y="0"/>
            <a:ext cx="3136324" cy="7050231"/>
            <a:chOff x="9055676" y="0"/>
            <a:chExt cx="3136324" cy="7050231"/>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2" name="Graphic 11" descr="Shirt">
              <a:extLst>
                <a:ext uri="{FF2B5EF4-FFF2-40B4-BE49-F238E27FC236}">
                  <a16:creationId xmlns:a16="http://schemas.microsoft.com/office/drawing/2014/main" id="{D0B86988-B817-439D-A6A5-180647268C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887424">
              <a:off x="9541289" y="4083626"/>
              <a:ext cx="1951759" cy="1951759"/>
            </a:xfrm>
            <a:prstGeom prst="rect">
              <a:avLst/>
            </a:prstGeom>
          </p:spPr>
        </p:pic>
        <p:pic>
          <p:nvPicPr>
            <p:cNvPr id="14" name="Graphic 13" descr="Glasses">
              <a:extLst>
                <a:ext uri="{FF2B5EF4-FFF2-40B4-BE49-F238E27FC236}">
                  <a16:creationId xmlns:a16="http://schemas.microsoft.com/office/drawing/2014/main" id="{92AEA3DE-CFDD-499C-B6AD-99345EA1CE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795024">
              <a:off x="11018693" y="3451676"/>
              <a:ext cx="1034563" cy="1034563"/>
            </a:xfrm>
            <a:prstGeom prst="rect">
              <a:avLst/>
            </a:prstGeom>
          </p:spPr>
        </p:pic>
        <p:pic>
          <p:nvPicPr>
            <p:cNvPr id="16" name="Graphic 15" descr="Boot">
              <a:extLst>
                <a:ext uri="{FF2B5EF4-FFF2-40B4-BE49-F238E27FC236}">
                  <a16:creationId xmlns:a16="http://schemas.microsoft.com/office/drawing/2014/main" id="{BDFF0140-1CC8-4F76-B83E-EFC26BF5949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97835" y="5595504"/>
              <a:ext cx="1454727" cy="1454727"/>
            </a:xfrm>
            <a:prstGeom prst="rect">
              <a:avLst/>
            </a:prstGeom>
          </p:spPr>
        </p:pic>
      </p:grpSp>
      <p:sp>
        <p:nvSpPr>
          <p:cNvPr id="27" name="Title 1">
            <a:extLst>
              <a:ext uri="{FF2B5EF4-FFF2-40B4-BE49-F238E27FC236}">
                <a16:creationId xmlns:a16="http://schemas.microsoft.com/office/drawing/2014/main" id="{9539A187-74B4-4F96-9B58-4567CB18582E}"/>
              </a:ext>
            </a:extLst>
          </p:cNvPr>
          <p:cNvSpPr txBox="1">
            <a:spLocks/>
          </p:cNvSpPr>
          <p:nvPr/>
        </p:nvSpPr>
        <p:spPr>
          <a:xfrm>
            <a:off x="390524" y="307612"/>
            <a:ext cx="8501496" cy="1044938"/>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accent5">
                    <a:lumMod val="50000"/>
                  </a:schemeClr>
                </a:solidFill>
                <a:latin typeface="Rockwell" panose="02060603020205020403" pitchFamily="18" charset="0"/>
              </a:rPr>
              <a:t>Explore Schools in the Neighbourhoods</a:t>
            </a:r>
            <a:endParaRPr lang="en-US" dirty="0">
              <a:solidFill>
                <a:schemeClr val="accent5">
                  <a:lumMod val="50000"/>
                </a:schemeClr>
              </a:solidFill>
              <a:latin typeface="Rockwell" panose="02060603020205020403" pitchFamily="18" charset="0"/>
            </a:endParaRPr>
          </a:p>
        </p:txBody>
      </p:sp>
      <p:sp>
        <p:nvSpPr>
          <p:cNvPr id="17" name="Content Placeholder 2">
            <a:extLst>
              <a:ext uri="{FF2B5EF4-FFF2-40B4-BE49-F238E27FC236}">
                <a16:creationId xmlns:a16="http://schemas.microsoft.com/office/drawing/2014/main" id="{B6CD448B-20D4-4A14-AD99-73FE4694B3CD}"/>
              </a:ext>
            </a:extLst>
          </p:cNvPr>
          <p:cNvSpPr>
            <a:spLocks noGrp="1"/>
          </p:cNvSpPr>
          <p:nvPr>
            <p:ph idx="1"/>
          </p:nvPr>
        </p:nvSpPr>
        <p:spPr>
          <a:xfrm>
            <a:off x="521284" y="1392382"/>
            <a:ext cx="8378529" cy="4351338"/>
          </a:xfrm>
        </p:spPr>
        <p:txBody>
          <a:bodyPr/>
          <a:lstStyle/>
          <a:p>
            <a:r>
              <a:rPr lang="en-US" sz="2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Step 1 : </a:t>
            </a:r>
            <a:r>
              <a:rPr lang="en-GB" sz="2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Assign Foursquare access information</a:t>
            </a:r>
          </a:p>
          <a:p>
            <a:r>
              <a:rPr lang="en-GB" sz="2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Step 2 : Get the information from Foursquare</a:t>
            </a:r>
          </a:p>
          <a:p>
            <a:pPr marL="0" indent="0">
              <a:buNone/>
            </a:pPr>
            <a:r>
              <a:rPr lang="en-GB" sz="2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Category Id of schools is : 4bf58dd8d48988d13b941735</a:t>
            </a:r>
          </a:p>
          <a:p>
            <a:r>
              <a:rPr lang="en-GB" sz="2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Step 3 : Add the extracted information to the data frame based on the postal code.</a:t>
            </a:r>
          </a:p>
          <a:p>
            <a:pPr marL="0" indent="0">
              <a:buNone/>
            </a:pPr>
            <a:r>
              <a:rPr lang="en-GB" sz="2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The result of this phase:</a:t>
            </a:r>
          </a:p>
          <a:p>
            <a:pPr marL="0" indent="0">
              <a:buNone/>
            </a:pPr>
            <a:endParaRPr lang="en-US" sz="2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endParaRPr>
          </a:p>
          <a:p>
            <a:endParaRPr lang="en-US" dirty="0">
              <a:solidFill>
                <a:schemeClr val="accent5">
                  <a:lumMod val="50000"/>
                </a:schemeClr>
              </a:solidFill>
            </a:endParaRPr>
          </a:p>
        </p:txBody>
      </p:sp>
      <p:pic>
        <p:nvPicPr>
          <p:cNvPr id="2" name="Picture 1">
            <a:extLst>
              <a:ext uri="{FF2B5EF4-FFF2-40B4-BE49-F238E27FC236}">
                <a16:creationId xmlns:a16="http://schemas.microsoft.com/office/drawing/2014/main" id="{A65BE1D7-61E2-47D1-A354-593D9FE395EB}"/>
              </a:ext>
            </a:extLst>
          </p:cNvPr>
          <p:cNvPicPr>
            <a:picLocks noChangeAspect="1"/>
          </p:cNvPicPr>
          <p:nvPr/>
        </p:nvPicPr>
        <p:blipFill>
          <a:blip r:embed="rId8"/>
          <a:stretch>
            <a:fillRect/>
          </a:stretch>
        </p:blipFill>
        <p:spPr>
          <a:xfrm>
            <a:off x="133350" y="4735004"/>
            <a:ext cx="8828809" cy="1561753"/>
          </a:xfrm>
          <a:prstGeom prst="rect">
            <a:avLst/>
          </a:prstGeom>
        </p:spPr>
      </p:pic>
    </p:spTree>
    <p:extLst>
      <p:ext uri="{BB962C8B-B14F-4D97-AF65-F5344CB8AC3E}">
        <p14:creationId xmlns:p14="http://schemas.microsoft.com/office/powerpoint/2010/main" val="3035152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027257"/>
          </a:xfrm>
        </p:spPr>
        <p:txBody>
          <a:bodyPr/>
          <a:lstStyle/>
          <a:p>
            <a:r>
              <a:rPr lang="en-US" dirty="0">
                <a:solidFill>
                  <a:schemeClr val="accent5">
                    <a:lumMod val="50000"/>
                  </a:schemeClr>
                </a:solidFill>
                <a:latin typeface="Rockwell" panose="02060603020205020403" pitchFamily="18" charset="0"/>
              </a:rPr>
              <a:t>Analyze Each Neighborhood</a:t>
            </a:r>
          </a:p>
        </p:txBody>
      </p:sp>
      <p:sp>
        <p:nvSpPr>
          <p:cNvPr id="14" name="Content Placeholder 2">
            <a:extLst>
              <a:ext uri="{FF2B5EF4-FFF2-40B4-BE49-F238E27FC236}">
                <a16:creationId xmlns:a16="http://schemas.microsoft.com/office/drawing/2014/main" id="{3703DCB6-CE2E-4DB2-998C-5E89A0D57B5A}"/>
              </a:ext>
            </a:extLst>
          </p:cNvPr>
          <p:cNvSpPr txBox="1">
            <a:spLocks/>
          </p:cNvSpPr>
          <p:nvPr/>
        </p:nvSpPr>
        <p:spPr>
          <a:xfrm>
            <a:off x="525617" y="1628125"/>
            <a:ext cx="5829293" cy="342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1 :</a:t>
            </a:r>
          </a:p>
        </p:txBody>
      </p:sp>
      <p:grpSp>
        <p:nvGrpSpPr>
          <p:cNvPr id="9" name="Group 8">
            <a:extLst>
              <a:ext uri="{FF2B5EF4-FFF2-40B4-BE49-F238E27FC236}">
                <a16:creationId xmlns:a16="http://schemas.microsoft.com/office/drawing/2014/main" id="{DBBB712D-326E-462C-A8F9-C3C7398258D4}"/>
              </a:ext>
              <a:ext uri="{C183D7F6-B498-43B3-948B-1728B52AA6E4}">
                <adec:decorative xmlns:adec="http://schemas.microsoft.com/office/drawing/2017/decorative" val="1"/>
              </a:ext>
            </a:extLst>
          </p:cNvPr>
          <p:cNvGrpSpPr/>
          <p:nvPr/>
        </p:nvGrpSpPr>
        <p:grpSpPr>
          <a:xfrm>
            <a:off x="8759536" y="0"/>
            <a:ext cx="4266669" cy="6858000"/>
            <a:chOff x="8759536" y="0"/>
            <a:chExt cx="4266669" cy="6858000"/>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Flask">
              <a:extLst>
                <a:ext uri="{FF2B5EF4-FFF2-40B4-BE49-F238E27FC236}">
                  <a16:creationId xmlns:a16="http://schemas.microsoft.com/office/drawing/2014/main" id="{C1AB70EC-6FF8-4DB3-A7E7-E489257F85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59536" y="2591331"/>
              <a:ext cx="4266669" cy="4266669"/>
            </a:xfrm>
            <a:prstGeom prst="rect">
              <a:avLst/>
            </a:prstGeom>
          </p:spPr>
        </p:pic>
      </p:grpSp>
      <p:pic>
        <p:nvPicPr>
          <p:cNvPr id="12" name="Picture 11">
            <a:extLst>
              <a:ext uri="{FF2B5EF4-FFF2-40B4-BE49-F238E27FC236}">
                <a16:creationId xmlns:a16="http://schemas.microsoft.com/office/drawing/2014/main" id="{E539FF66-5D28-40FF-9C5E-41EAD37AB740}"/>
              </a:ext>
            </a:extLst>
          </p:cNvPr>
          <p:cNvPicPr>
            <a:picLocks noChangeAspect="1"/>
          </p:cNvPicPr>
          <p:nvPr/>
        </p:nvPicPr>
        <p:blipFill>
          <a:blip r:embed="rId5"/>
          <a:stretch>
            <a:fillRect/>
          </a:stretch>
        </p:blipFill>
        <p:spPr>
          <a:xfrm>
            <a:off x="334241" y="2095500"/>
            <a:ext cx="8277225" cy="2190750"/>
          </a:xfrm>
          <a:prstGeom prst="rect">
            <a:avLst/>
          </a:prstGeom>
        </p:spPr>
      </p:pic>
      <p:sp>
        <p:nvSpPr>
          <p:cNvPr id="15" name="Content Placeholder 2">
            <a:extLst>
              <a:ext uri="{FF2B5EF4-FFF2-40B4-BE49-F238E27FC236}">
                <a16:creationId xmlns:a16="http://schemas.microsoft.com/office/drawing/2014/main" id="{9214E33F-1911-4646-8D85-3F0E8BF7C0E3}"/>
              </a:ext>
            </a:extLst>
          </p:cNvPr>
          <p:cNvSpPr txBox="1">
            <a:spLocks/>
          </p:cNvSpPr>
          <p:nvPr/>
        </p:nvSpPr>
        <p:spPr>
          <a:xfrm>
            <a:off x="477992" y="4448175"/>
            <a:ext cx="5829293" cy="342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2 :</a:t>
            </a:r>
          </a:p>
        </p:txBody>
      </p:sp>
      <p:pic>
        <p:nvPicPr>
          <p:cNvPr id="13" name="Picture 12">
            <a:extLst>
              <a:ext uri="{FF2B5EF4-FFF2-40B4-BE49-F238E27FC236}">
                <a16:creationId xmlns:a16="http://schemas.microsoft.com/office/drawing/2014/main" id="{D28AAFA2-9CEE-4C65-B17C-C559066C5A07}"/>
              </a:ext>
            </a:extLst>
          </p:cNvPr>
          <p:cNvPicPr>
            <a:picLocks noChangeAspect="1"/>
          </p:cNvPicPr>
          <p:nvPr/>
        </p:nvPicPr>
        <p:blipFill>
          <a:blip r:embed="rId6"/>
          <a:stretch>
            <a:fillRect/>
          </a:stretch>
        </p:blipFill>
        <p:spPr>
          <a:xfrm>
            <a:off x="370178" y="4932218"/>
            <a:ext cx="7038975" cy="542925"/>
          </a:xfrm>
          <a:prstGeom prst="rect">
            <a:avLst/>
          </a:prstGeom>
        </p:spPr>
      </p:pic>
    </p:spTree>
    <p:extLst>
      <p:ext uri="{BB962C8B-B14F-4D97-AF65-F5344CB8AC3E}">
        <p14:creationId xmlns:p14="http://schemas.microsoft.com/office/powerpoint/2010/main" val="2933798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787325_Lab safety_AAS_v3" id="{898BC5E2-691B-4B41-A97D-F35AD4FFF20D}" vid="{295F60D3-032D-43CA-A300-E4752067AD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19E59094-1E6F-42D5-A62B-D0344AFFFA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4BA817-A03C-4EA3-86C4-6E42BD37F523}">
  <ds:schemaRefs>
    <ds:schemaRef ds:uri="http://schemas.microsoft.com/sharepoint/v3/contenttype/forms"/>
  </ds:schemaRefs>
</ds:datastoreItem>
</file>

<file path=customXml/itemProps3.xml><?xml version="1.0" encoding="utf-8"?>
<ds:datastoreItem xmlns:ds="http://schemas.openxmlformats.org/officeDocument/2006/customXml" ds:itemID="{D0096A91-93C8-4C7A-BF68-944591874A6D}">
  <ds:schemaRefs>
    <ds:schemaRef ds:uri="http://purl.org/dc/dcmitype/"/>
    <ds:schemaRef ds:uri="71af3243-3dd4-4a8d-8c0d-dd76da1f02a5"/>
    <ds:schemaRef ds:uri="http://schemas.microsoft.com/office/infopath/2007/PartnerControls"/>
    <ds:schemaRef ds:uri="http://schemas.microsoft.com/office/2006/documentManagement/types"/>
    <ds:schemaRef ds:uri="http://purl.org/dc/elements/1.1/"/>
    <ds:schemaRef ds:uri="http://www.w3.org/XML/1998/namespace"/>
    <ds:schemaRef ds:uri="http://schemas.openxmlformats.org/package/2006/metadata/core-properties"/>
    <ds:schemaRef ds:uri="16c05727-aa75-4e4a-9b5f-8a80a1165891"/>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Lab safety</Template>
  <TotalTime>0</TotalTime>
  <Words>823</Words>
  <Application>Microsoft Office PowerPoint</Application>
  <PresentationFormat>Widescreen</PresentationFormat>
  <Paragraphs>64</Paragraphs>
  <Slides>18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Rockwell</vt:lpstr>
      <vt:lpstr>Tahoma</vt:lpstr>
      <vt:lpstr>Office Theme</vt:lpstr>
      <vt:lpstr>Examine neighbourhoods in Toronto based on the number and types of schools available</vt:lpstr>
      <vt:lpstr>Introduction</vt:lpstr>
      <vt:lpstr>Business Problem</vt:lpstr>
      <vt:lpstr>PowerPoint Presentation</vt:lpstr>
      <vt:lpstr>Data Preprocessing</vt:lpstr>
      <vt:lpstr>Data Preprocessing</vt:lpstr>
      <vt:lpstr>Explore The Neighborhoods</vt:lpstr>
      <vt:lpstr>PowerPoint Presentation</vt:lpstr>
      <vt:lpstr>Analyze Each Neighborhood</vt:lpstr>
      <vt:lpstr>Analyze Each Neighborhood</vt:lpstr>
      <vt:lpstr>Analyze Each Neighborhood</vt:lpstr>
      <vt:lpstr>Cluster Neighbourhoods Based on Schools </vt:lpstr>
      <vt:lpstr>Cluster Neighbourhoods Based on Schools </vt:lpstr>
      <vt:lpstr>Cluster Neighbourhoods Based on Schools </vt:lpstr>
      <vt:lpstr>Results</vt:lpstr>
      <vt:lpstr>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2020-04-24T01:17:46Z</dcterms:created>
  <dcterms:modified xsi:type="dcterms:W3CDTF">2020-04-24T02:36:56Z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