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0" r:id="rId4"/>
    <p:sldId id="259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E3F5"/>
    <a:srgbClr val="E7F1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13.05.2020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13.05.2020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 descr="Изображение выглядит как объект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C4243F47-5EE7-45FD-A019-09EA205B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" y="0"/>
            <a:ext cx="12189634" cy="6858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F3D481-D553-45F6-A509-4C208CFD4129}"/>
              </a:ext>
            </a:extLst>
          </p:cNvPr>
          <p:cNvSpPr txBox="1"/>
          <p:nvPr/>
        </p:nvSpPr>
        <p:spPr>
          <a:xfrm>
            <a:off x="72191" y="4960406"/>
            <a:ext cx="52618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</a:t>
            </a:r>
          </a:p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uk-UA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2 курсу, групи б18д/122А</a:t>
            </a:r>
          </a:p>
          <a:p>
            <a:r>
              <a:rPr lang="uk-UA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Бушменьов</a:t>
            </a:r>
            <a:r>
              <a:rPr lang="uk-UA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Євгенійович </a:t>
            </a:r>
          </a:p>
          <a:p>
            <a:r>
              <a:rPr lang="uk-UA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кафедри </a:t>
            </a:r>
            <a:r>
              <a:rPr lang="uk-UA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кафедри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радіофізики та </a:t>
            </a:r>
            <a:r>
              <a:rPr lang="uk-UA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кібербезпеки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Мартьянова Т.А.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E9669-430E-42C7-8CF6-423FC0F7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Постановка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CC3A1-74BF-4276-BA18-584FE108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3811"/>
            <a:ext cx="11029615" cy="285516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шашки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гравцями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Надати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ів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гравців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Надати можливість редагування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кожного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гравця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Демострувати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час,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залишився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гравцям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продовження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Підтримка </a:t>
            </a:r>
            <a:r>
              <a:rPr lang="uk-UA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дострокового завершення гри.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50FA4-F58D-4330-9EFF-382E968E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13.05.2020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F753-40BF-46D8-BFD6-DF459A01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065"/>
          </a:xfrm>
        </p:spPr>
        <p:txBody>
          <a:bodyPr/>
          <a:lstStyle/>
          <a:p>
            <a:pPr algn="ctr"/>
            <a:r>
              <a:rPr lang="uk-UA" dirty="0"/>
              <a:t>Опис предметної області </a:t>
            </a:r>
            <a:endParaRPr lang="ru-RU" dirty="0"/>
          </a:p>
        </p:txBody>
      </p:sp>
      <p:pic>
        <p:nvPicPr>
          <p:cNvPr id="7" name="Объект 6" descr="Изображение выглядит как человек, внутренний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5CBD31C-8892-4E2A-A229-5BADF1DA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849559"/>
            <a:ext cx="3581734" cy="2596361"/>
          </a:xfrm>
        </p:spPr>
      </p:pic>
      <p:pic>
        <p:nvPicPr>
          <p:cNvPr id="5" name="Объект 5" descr="Изображение выглядит как человек, внутренний, стол, ребенок&#10;&#10;Автоматически созданное описание">
            <a:extLst>
              <a:ext uri="{FF2B5EF4-FFF2-40B4-BE49-F238E27FC236}">
                <a16:creationId xmlns:a16="http://schemas.microsoft.com/office/drawing/2014/main" id="{719A755F-4E69-45B2-8064-AD4402EA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61" y="3849559"/>
            <a:ext cx="3831555" cy="2596361"/>
          </a:xfrm>
          <a:prstGeom prst="rect">
            <a:avLst/>
          </a:prstGeom>
        </p:spPr>
      </p:pic>
      <p:sp>
        <p:nvSpPr>
          <p:cNvPr id="10" name="Объект 4">
            <a:extLst>
              <a:ext uri="{FF2B5EF4-FFF2-40B4-BE49-F238E27FC236}">
                <a16:creationId xmlns:a16="http://schemas.microsoft.com/office/drawing/2014/main" id="{FDE8D026-85F3-48E1-A3A6-8DD902D51D20}"/>
              </a:ext>
            </a:extLst>
          </p:cNvPr>
          <p:cNvSpPr txBox="1">
            <a:spLocks/>
          </p:cNvSpPr>
          <p:nvPr/>
        </p:nvSpPr>
        <p:spPr>
          <a:xfrm>
            <a:off x="7980361" y="1355559"/>
            <a:ext cx="4199356" cy="222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 шашок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товпові</a:t>
            </a:r>
            <a:r>
              <a:rPr lang="ru-RU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шашки </a:t>
            </a:r>
          </a:p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Канадські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шашки </a:t>
            </a:r>
            <a:endParaRPr lang="ru-RU" sz="18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Міжнародні</a:t>
            </a:r>
            <a:r>
              <a:rPr lang="ru-RU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шашки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Піддавки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Російські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шашки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F8782194-2507-4B71-8F9A-1F38013FD891}"/>
              </a:ext>
            </a:extLst>
          </p:cNvPr>
          <p:cNvSpPr txBox="1">
            <a:spLocks/>
          </p:cNvSpPr>
          <p:nvPr/>
        </p:nvSpPr>
        <p:spPr>
          <a:xfrm>
            <a:off x="492962" y="1227221"/>
            <a:ext cx="4199356" cy="222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 комп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ютерних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ігор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Екшн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Стратегія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Настільна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Рольова гра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Головоломки</a:t>
            </a:r>
            <a:endParaRPr lang="en-US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F50A91ED-F329-4E19-9E6E-D5A86C1BF715}"/>
              </a:ext>
            </a:extLst>
          </p:cNvPr>
          <p:cNvSpPr/>
          <p:nvPr/>
        </p:nvSpPr>
        <p:spPr>
          <a:xfrm>
            <a:off x="4233948" y="4820652"/>
            <a:ext cx="765904" cy="4652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CA46D50-8A9D-4E81-BC8C-BBB4EC2F611A}"/>
              </a:ext>
            </a:extLst>
          </p:cNvPr>
          <p:cNvSpPr/>
          <p:nvPr/>
        </p:nvSpPr>
        <p:spPr>
          <a:xfrm flipH="1">
            <a:off x="7101105" y="4820651"/>
            <a:ext cx="765904" cy="4652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3346536-E792-48A3-A6D6-CADF05F9C2EB}"/>
              </a:ext>
            </a:extLst>
          </p:cNvPr>
          <p:cNvSpPr/>
          <p:nvPr/>
        </p:nvSpPr>
        <p:spPr>
          <a:xfrm>
            <a:off x="5099094" y="4523418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спорт</a:t>
            </a:r>
          </a:p>
        </p:txBody>
      </p:sp>
    </p:spTree>
    <p:extLst>
      <p:ext uri="{BB962C8B-B14F-4D97-AF65-F5344CB8AC3E}">
        <p14:creationId xmlns:p14="http://schemas.microsoft.com/office/powerpoint/2010/main" val="397419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40D08-0033-45BA-88F9-314ADA90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212766" cy="541107"/>
          </a:xfrm>
        </p:spPr>
        <p:txBody>
          <a:bodyPr/>
          <a:lstStyle/>
          <a:p>
            <a:pPr algn="ctr"/>
            <a:r>
              <a:rPr lang="uk-UA" dirty="0"/>
              <a:t>Проектування 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E91A0D-5271-4735-A7A9-56E4237D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87" y="1498654"/>
            <a:ext cx="3445376" cy="3379095"/>
          </a:xfrm>
        </p:spPr>
        <p:txBody>
          <a:bodyPr/>
          <a:lstStyle/>
          <a:p>
            <a:r>
              <a:rPr lang="uk-UA" dirty="0"/>
              <a:t> Обрано вид шашок </a:t>
            </a:r>
          </a:p>
          <a:p>
            <a:r>
              <a:rPr lang="uk-UA" dirty="0"/>
              <a:t>Визначено вигляд </a:t>
            </a:r>
            <a:r>
              <a:rPr lang="uk-UA" dirty="0" err="1"/>
              <a:t>інтерфейса</a:t>
            </a:r>
            <a:r>
              <a:rPr lang="uk-UA" dirty="0"/>
              <a:t> користувача </a:t>
            </a:r>
          </a:p>
          <a:p>
            <a:r>
              <a:rPr lang="uk-UA" dirty="0"/>
              <a:t>Встановлені вхідні та вихідні дані гри</a:t>
            </a:r>
          </a:p>
          <a:p>
            <a:r>
              <a:rPr lang="uk-UA" dirty="0"/>
              <a:t>Створено блок-схему гри </a:t>
            </a:r>
          </a:p>
          <a:p>
            <a:r>
              <a:rPr lang="uk-UA" dirty="0"/>
              <a:t>Створено псевдокод</a:t>
            </a:r>
          </a:p>
          <a:p>
            <a:r>
              <a:rPr lang="uk-UA" dirty="0"/>
              <a:t>Продумано тестові ситуацій</a:t>
            </a:r>
          </a:p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62364BB-57C2-4331-83D6-7C3D876A2959}"/>
              </a:ext>
            </a:extLst>
          </p:cNvPr>
          <p:cNvSpPr txBox="1">
            <a:spLocks/>
          </p:cNvSpPr>
          <p:nvPr/>
        </p:nvSpPr>
        <p:spPr>
          <a:xfrm>
            <a:off x="4489617" y="702156"/>
            <a:ext cx="3212766" cy="541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dirty="0"/>
              <a:t>РЕАЛІЗАЦІЯ </a:t>
            </a:r>
            <a:endParaRPr lang="ru-RU" dirty="0"/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035E3B32-4FE6-4B3C-A4D1-08127347D4DE}"/>
              </a:ext>
            </a:extLst>
          </p:cNvPr>
          <p:cNvSpPr txBox="1">
            <a:spLocks/>
          </p:cNvSpPr>
          <p:nvPr/>
        </p:nvSpPr>
        <p:spPr>
          <a:xfrm>
            <a:off x="4489617" y="1243263"/>
            <a:ext cx="3675815" cy="337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Мова програмування </a:t>
            </a:r>
            <a:r>
              <a:rPr lang="en-US" dirty="0"/>
              <a:t>Python 3.7</a:t>
            </a:r>
          </a:p>
          <a:p>
            <a:r>
              <a:rPr lang="uk-UA" dirty="0"/>
              <a:t>Графічний інтерфейс – </a:t>
            </a:r>
            <a:r>
              <a:rPr lang="en-US" dirty="0"/>
              <a:t>PyQt5</a:t>
            </a:r>
          </a:p>
          <a:p>
            <a:r>
              <a:rPr lang="uk-UA" dirty="0"/>
              <a:t>Розроблено 12 авторських класів </a:t>
            </a:r>
          </a:p>
          <a:p>
            <a:r>
              <a:rPr lang="uk-UA" dirty="0"/>
              <a:t>Реалізована взаємодія з текстовим редактором </a:t>
            </a:r>
          </a:p>
          <a:p>
            <a:endParaRPr lang="uk-UA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BCAFD1F-DF89-4BFC-BC2E-3B8A82EF5F22}"/>
              </a:ext>
            </a:extLst>
          </p:cNvPr>
          <p:cNvSpPr txBox="1">
            <a:spLocks/>
          </p:cNvSpPr>
          <p:nvPr/>
        </p:nvSpPr>
        <p:spPr>
          <a:xfrm>
            <a:off x="8529554" y="702156"/>
            <a:ext cx="2885908" cy="893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Блок-схема алгоритму дій </a:t>
            </a:r>
            <a:endParaRPr lang="ru-RU" dirty="0"/>
          </a:p>
        </p:txBody>
      </p:sp>
      <p:pic>
        <p:nvPicPr>
          <p:cNvPr id="14" name="Объект 5" descr="Изображение выглядит как текст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777198BE-BAB1-45B8-88B6-B1904530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54" y="2177152"/>
            <a:ext cx="2885908" cy="4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0ADC-4EFE-44EC-BF5A-860A898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9" y="695262"/>
            <a:ext cx="3742154" cy="5533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dirty="0"/>
              <a:t>Проектування коду</a:t>
            </a:r>
            <a:endParaRPr lang="ru-RU" dirty="0"/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1A23B44-69E7-4BFA-A558-7B5440F7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6" y="2156282"/>
            <a:ext cx="5194766" cy="2545435"/>
          </a:xfrm>
          <a:prstGeom prst="rect">
            <a:avLst/>
          </a:prstGeom>
          <a:noFill/>
        </p:spPr>
      </p:pic>
      <p:pic>
        <p:nvPicPr>
          <p:cNvPr id="17" name="Объект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164975-10BA-421A-8D79-E276B7FC2E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26" y="2071411"/>
            <a:ext cx="5801319" cy="4322078"/>
          </a:xfr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6E22D8BB-FA5C-4FCC-A654-7A00FCD9C15C}"/>
              </a:ext>
            </a:extLst>
          </p:cNvPr>
          <p:cNvSpPr txBox="1">
            <a:spLocks/>
          </p:cNvSpPr>
          <p:nvPr/>
        </p:nvSpPr>
        <p:spPr>
          <a:xfrm>
            <a:off x="7326108" y="716756"/>
            <a:ext cx="3742154" cy="55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dirty="0"/>
              <a:t>Реалізація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6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3927A994-D790-4456-B749-15DA06CC9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2990"/>
              </p:ext>
            </p:extLst>
          </p:nvPr>
        </p:nvGraphicFramePr>
        <p:xfrm>
          <a:off x="581025" y="1633086"/>
          <a:ext cx="11029950" cy="424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691">
                  <a:extLst>
                    <a:ext uri="{9D8B030D-6E8A-4147-A177-3AD203B41FA5}">
                      <a16:colId xmlns:a16="http://schemas.microsoft.com/office/drawing/2014/main" val="3984252069"/>
                    </a:ext>
                  </a:extLst>
                </a:gridCol>
                <a:gridCol w="3625516">
                  <a:extLst>
                    <a:ext uri="{9D8B030D-6E8A-4147-A177-3AD203B41FA5}">
                      <a16:colId xmlns:a16="http://schemas.microsoft.com/office/drawing/2014/main" val="3867496690"/>
                    </a:ext>
                  </a:extLst>
                </a:gridCol>
                <a:gridCol w="3902743">
                  <a:extLst>
                    <a:ext uri="{9D8B030D-6E8A-4147-A177-3AD203B41FA5}">
                      <a16:colId xmlns:a16="http://schemas.microsoft.com/office/drawing/2014/main" val="2989177214"/>
                    </a:ext>
                  </a:extLst>
                </a:gridCol>
              </a:tblGrid>
              <a:tr h="648685">
                <a:tc gridSpan="2"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Авторські класи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Класи використані з бібліотек 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99320"/>
                  </a:ext>
                </a:extLst>
              </a:tr>
              <a:tr h="5977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 логіку гри відповідають</a:t>
                      </a:r>
                      <a:r>
                        <a:rPr lang="en-US" dirty="0"/>
                        <a:t> :</a:t>
                      </a:r>
                      <a:r>
                        <a:rPr lang="uk-UA" dirty="0"/>
                        <a:t>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 візуалізацію гри відповідають</a:t>
                      </a:r>
                      <a:r>
                        <a:rPr lang="en-US" dirty="0"/>
                        <a:t> 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74142"/>
                  </a:ext>
                </a:extLst>
              </a:tr>
              <a:tr h="56147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Board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CheckerItem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QtCore,QtGui,QtWidgets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19779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Color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CheckerScene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03823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Checker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BlackChecker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WhiteChecker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CheckersGame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29637"/>
                  </a:ext>
                </a:extLst>
              </a:tr>
              <a:tr h="7052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Queen,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BackQueen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WhiteQueen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72261"/>
                  </a:ext>
                </a:extLst>
              </a:tr>
              <a:tr h="52423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Player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1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50EBA-ADD2-48E6-AFF3-83314A23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129" y="702156"/>
            <a:ext cx="7086934" cy="517044"/>
          </a:xfrm>
        </p:spPr>
        <p:txBody>
          <a:bodyPr>
            <a:normAutofit fontScale="90000"/>
          </a:bodyPr>
          <a:lstStyle/>
          <a:p>
            <a:r>
              <a:rPr lang="uk-UA" dirty="0"/>
              <a:t>Демонстрація графічного інтерфейсу гри </a:t>
            </a:r>
            <a:endParaRPr lang="ru-RU" dirty="0"/>
          </a:p>
        </p:txBody>
      </p:sp>
      <p:pic>
        <p:nvPicPr>
          <p:cNvPr id="8" name="Рисунок 7" descr="Изображение выглядит как объект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2030769-6340-4CE2-85A1-E373BE4C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9" y="1331867"/>
            <a:ext cx="5095574" cy="5350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F3C1B9-3EC1-462A-A544-E6D5848A7400}"/>
              </a:ext>
            </a:extLst>
          </p:cNvPr>
          <p:cNvSpPr txBox="1"/>
          <p:nvPr/>
        </p:nvSpPr>
        <p:spPr>
          <a:xfrm>
            <a:off x="6661000" y="1740568"/>
            <a:ext cx="4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highlight>
                  <a:srgbClr val="FF0000"/>
                </a:highlight>
              </a:rPr>
              <a:t>1</a:t>
            </a:r>
            <a:r>
              <a:rPr lang="uk-UA" sz="14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endParaRPr lang="ru-RU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2508D9-8089-4FFD-B07D-C56876A547B3}"/>
              </a:ext>
            </a:extLst>
          </p:cNvPr>
          <p:cNvSpPr/>
          <p:nvPr/>
        </p:nvSpPr>
        <p:spPr>
          <a:xfrm>
            <a:off x="389509" y="1323975"/>
            <a:ext cx="5095574" cy="5350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3D35E-1A85-44C4-92BD-E2415293277B}"/>
              </a:ext>
            </a:extLst>
          </p:cNvPr>
          <p:cNvSpPr txBox="1"/>
          <p:nvPr/>
        </p:nvSpPr>
        <p:spPr>
          <a:xfrm>
            <a:off x="6652979" y="2505341"/>
            <a:ext cx="2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</a:t>
            </a:r>
            <a:r>
              <a:rPr lang="uk-UA" sz="14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endParaRPr lang="ru-RU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D9086-B8D5-42A1-9D8F-E631D6E9AF69}"/>
              </a:ext>
            </a:extLst>
          </p:cNvPr>
          <p:cNvSpPr txBox="1"/>
          <p:nvPr/>
        </p:nvSpPr>
        <p:spPr>
          <a:xfrm>
            <a:off x="6652978" y="3185595"/>
            <a:ext cx="2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800000"/>
                </a:highlight>
              </a:rPr>
              <a:t>3</a:t>
            </a:r>
            <a:r>
              <a:rPr lang="uk-UA" sz="14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endParaRPr lang="ru-RU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B5ADD-9ABF-4E0E-9510-16473449E9B9}"/>
              </a:ext>
            </a:extLst>
          </p:cNvPr>
          <p:cNvSpPr txBox="1"/>
          <p:nvPr/>
        </p:nvSpPr>
        <p:spPr>
          <a:xfrm>
            <a:off x="6652977" y="3864328"/>
            <a:ext cx="2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4</a:t>
            </a:r>
            <a:r>
              <a:rPr lang="uk-UA" sz="14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endParaRPr lang="ru-RU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FDA47-39AF-4F2A-B610-34A525E0DE13}"/>
              </a:ext>
            </a:extLst>
          </p:cNvPr>
          <p:cNvSpPr txBox="1"/>
          <p:nvPr/>
        </p:nvSpPr>
        <p:spPr>
          <a:xfrm>
            <a:off x="6652976" y="4543061"/>
            <a:ext cx="2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5</a:t>
            </a:r>
            <a:r>
              <a:rPr lang="uk-UA" sz="14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endParaRPr lang="ru-RU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36049-4FC0-4AF1-83E4-190096DD4EFF}"/>
              </a:ext>
            </a:extLst>
          </p:cNvPr>
          <p:cNvSpPr txBox="1"/>
          <p:nvPr/>
        </p:nvSpPr>
        <p:spPr>
          <a:xfrm>
            <a:off x="7062053" y="1740568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Головне вікно гри (</a:t>
            </a:r>
            <a:r>
              <a:rPr lang="en-US" dirty="0" err="1"/>
              <a:t>QWidget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47F98FA-4040-4A70-A38C-910B6D844121}"/>
              </a:ext>
            </a:extLst>
          </p:cNvPr>
          <p:cNvSpPr/>
          <p:nvPr/>
        </p:nvSpPr>
        <p:spPr>
          <a:xfrm>
            <a:off x="481263" y="2034505"/>
            <a:ext cx="4932948" cy="39652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D3F5ED-1D04-4B26-9CDD-2CEE2F5CC467}"/>
              </a:ext>
            </a:extLst>
          </p:cNvPr>
          <p:cNvSpPr txBox="1"/>
          <p:nvPr/>
        </p:nvSpPr>
        <p:spPr>
          <a:xfrm>
            <a:off x="7062053" y="2505341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Графічна сцена (</a:t>
            </a:r>
            <a:r>
              <a:rPr lang="en-US" dirty="0" err="1"/>
              <a:t>QtScene,QGraphicsView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71EDD99-AE85-4F48-B432-7D61CC18BF22}"/>
              </a:ext>
            </a:extLst>
          </p:cNvPr>
          <p:cNvSpPr/>
          <p:nvPr/>
        </p:nvSpPr>
        <p:spPr>
          <a:xfrm>
            <a:off x="2430379" y="5694947"/>
            <a:ext cx="1010653" cy="2406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E4606EB-6EA3-4E3B-B09D-3F11237AFFDE}"/>
              </a:ext>
            </a:extLst>
          </p:cNvPr>
          <p:cNvSpPr/>
          <p:nvPr/>
        </p:nvSpPr>
        <p:spPr>
          <a:xfrm>
            <a:off x="2430379" y="2093493"/>
            <a:ext cx="1010653" cy="2406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45415-BA92-4C2F-81EA-07563FFE9744}"/>
              </a:ext>
            </a:extLst>
          </p:cNvPr>
          <p:cNvSpPr txBox="1"/>
          <p:nvPr/>
        </p:nvSpPr>
        <p:spPr>
          <a:xfrm>
            <a:off x="7062053" y="3185595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Таймери гравців (</a:t>
            </a:r>
            <a:r>
              <a:rPr lang="en-US" dirty="0" err="1"/>
              <a:t>QLabel</a:t>
            </a:r>
            <a:r>
              <a:rPr lang="uk-UA" dirty="0"/>
              <a:t>) 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5DB8C39-7B53-4292-9735-D6DDA56264F6}"/>
              </a:ext>
            </a:extLst>
          </p:cNvPr>
          <p:cNvSpPr/>
          <p:nvPr/>
        </p:nvSpPr>
        <p:spPr>
          <a:xfrm>
            <a:off x="3882189" y="4372314"/>
            <a:ext cx="577515" cy="52052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1F4484-4658-43D6-930D-2CCE3713F03D}"/>
              </a:ext>
            </a:extLst>
          </p:cNvPr>
          <p:cNvSpPr txBox="1"/>
          <p:nvPr/>
        </p:nvSpPr>
        <p:spPr>
          <a:xfrm>
            <a:off x="7062053" y="3864328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Шашка (</a:t>
            </a:r>
            <a:r>
              <a:rPr lang="en-US" dirty="0" err="1"/>
              <a:t>CheckerItem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BBAE054-A034-4155-B8A5-A777B2EE562D}"/>
              </a:ext>
            </a:extLst>
          </p:cNvPr>
          <p:cNvSpPr/>
          <p:nvPr/>
        </p:nvSpPr>
        <p:spPr>
          <a:xfrm>
            <a:off x="1628274" y="1740568"/>
            <a:ext cx="2614863" cy="2741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21441F7-D6C6-4270-A46A-7430D1652653}"/>
              </a:ext>
            </a:extLst>
          </p:cNvPr>
          <p:cNvSpPr/>
          <p:nvPr/>
        </p:nvSpPr>
        <p:spPr>
          <a:xfrm>
            <a:off x="1628274" y="6018752"/>
            <a:ext cx="2614863" cy="2741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4478B4-8653-494D-A5F9-E2D29AD055AB}"/>
              </a:ext>
            </a:extLst>
          </p:cNvPr>
          <p:cNvSpPr txBox="1"/>
          <p:nvPr/>
        </p:nvSpPr>
        <p:spPr>
          <a:xfrm>
            <a:off x="7150285" y="4543061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Кнопки дій для гравців (</a:t>
            </a:r>
            <a:r>
              <a:rPr lang="en-US" dirty="0" err="1"/>
              <a:t>QPushButton</a:t>
            </a:r>
            <a:r>
              <a:rPr lang="uk-UA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74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EB5B-B548-4C12-9AC3-DFCCD32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4075"/>
            <a:ext cx="11029616" cy="557149"/>
          </a:xfrm>
        </p:spPr>
        <p:txBody>
          <a:bodyPr/>
          <a:lstStyle/>
          <a:p>
            <a:pPr algn="ctr"/>
            <a:r>
              <a:rPr lang="uk-UA" dirty="0"/>
              <a:t>Вхідні дані гравців Та запис ходів 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8CB05-8EE6-4534-ADED-595320C33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36" y="2259612"/>
            <a:ext cx="2902516" cy="9055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5D59E-E1CE-468A-BCBA-881FFC266BB6}"/>
              </a:ext>
            </a:extLst>
          </p:cNvPr>
          <p:cNvSpPr txBox="1"/>
          <p:nvPr/>
        </p:nvSpPr>
        <p:spPr>
          <a:xfrm>
            <a:off x="4921468" y="1422238"/>
            <a:ext cx="26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Приклад вхідних даних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0AC62-7F84-45B2-81E3-1F68B1074471}"/>
              </a:ext>
            </a:extLst>
          </p:cNvPr>
          <p:cNvSpPr txBox="1"/>
          <p:nvPr/>
        </p:nvSpPr>
        <p:spPr>
          <a:xfrm>
            <a:off x="8626092" y="1420982"/>
            <a:ext cx="26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Приклад записаної партії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43E612-A6C0-4258-94ED-8CF9B8678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30" y="1946234"/>
            <a:ext cx="2015542" cy="40576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142CC89-5B8F-44B5-843F-5D2D386A796A}"/>
              </a:ext>
            </a:extLst>
          </p:cNvPr>
          <p:cNvSpPr txBox="1">
            <a:spLocks/>
          </p:cNvSpPr>
          <p:nvPr/>
        </p:nvSpPr>
        <p:spPr>
          <a:xfrm>
            <a:off x="148056" y="1509247"/>
            <a:ext cx="4351756" cy="159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0340"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Вхідні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дані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 вхідних даних користувачів 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80340" indent="26924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Вихідні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дані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записана парт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 та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зафіксований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гри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6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48F8D-B46D-4790-A399-458833BB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233"/>
          </a:xfrm>
        </p:spPr>
        <p:txBody>
          <a:bodyPr/>
          <a:lstStyle/>
          <a:p>
            <a:pPr algn="ctr"/>
            <a:r>
              <a:rPr lang="uk-UA" dirty="0"/>
              <a:t>Тестування 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2ABCA82-6D38-4A51-8F84-80E7DFE7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5980"/>
            <a:ext cx="11029615" cy="2743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uk-UA" dirty="0"/>
              <a:t>Зіграно понад 20 тестових партій </a:t>
            </a:r>
          </a:p>
          <a:p>
            <a:pPr marL="342900" indent="-342900">
              <a:buAutoNum type="arabicPeriod"/>
            </a:pPr>
            <a:r>
              <a:rPr lang="uk-UA" dirty="0"/>
              <a:t>Імітовано найскладніші ігрові ситуації під час гри </a:t>
            </a:r>
          </a:p>
          <a:p>
            <a:pPr marL="342900" indent="-342900">
              <a:buAutoNum type="arabicPeriod"/>
            </a:pPr>
            <a:r>
              <a:rPr lang="uk-UA" dirty="0"/>
              <a:t>Протестована працездатність алгоритмів перевірки ходів</a:t>
            </a:r>
          </a:p>
          <a:p>
            <a:pPr marL="342900" indent="-342900">
              <a:buAutoNum type="arabicPeriod"/>
            </a:pPr>
            <a:r>
              <a:rPr lang="uk-UA" dirty="0"/>
              <a:t>Здійснена перевірка оцінок статусу гри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41623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Corbel</vt:lpstr>
      <vt:lpstr>Franklin Gothic Book</vt:lpstr>
      <vt:lpstr>Franklin Gothic Demi</vt:lpstr>
      <vt:lpstr>Times New Roman</vt:lpstr>
      <vt:lpstr>Wingdings 2</vt:lpstr>
      <vt:lpstr>ДивидендVTI</vt:lpstr>
      <vt:lpstr>Презентация PowerPoint</vt:lpstr>
      <vt:lpstr>Постановка задачі</vt:lpstr>
      <vt:lpstr>Опис предметної області </vt:lpstr>
      <vt:lpstr>Проектування </vt:lpstr>
      <vt:lpstr>Проектування коду</vt:lpstr>
      <vt:lpstr>Презентация PowerPoint</vt:lpstr>
      <vt:lpstr>Демонстрація графічного інтерфейсу гри </vt:lpstr>
      <vt:lpstr>Вхідні дані гравців Та запис ходів </vt:lpstr>
      <vt:lpstr>Тестування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2020-05-12T12:38:08Z</dcterms:created>
  <dcterms:modified xsi:type="dcterms:W3CDTF">2020-05-13T07:26:53Z</dcterms:modified>
</cp:coreProperties>
</file>