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6" r:id="rId5"/>
    <p:sldId id="269" r:id="rId6"/>
    <p:sldId id="261" r:id="rId7"/>
    <p:sldId id="258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CE6"/>
    <a:srgbClr val="F165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06.06.2020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svg"/><Relationship Id="rId10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819905"/>
            <a:ext cx="10993549" cy="655970"/>
          </a:xfrm>
        </p:spPr>
        <p:txBody>
          <a:bodyPr rtlCol="0">
            <a:noAutofit/>
          </a:bodyPr>
          <a:lstStyle/>
          <a:p>
            <a:pPr algn="ctr" rtl="0"/>
            <a:r>
              <a:rPr lang="en-US" sz="4000" dirty="0"/>
              <a:t>FACE </a:t>
            </a:r>
            <a:r>
              <a:rPr lang="en-US" sz="4000" dirty="0" err="1"/>
              <a:t>MAsK</a:t>
            </a:r>
            <a:r>
              <a:rPr lang="en-US" sz="4000" dirty="0"/>
              <a:t> </a:t>
            </a:r>
            <a:r>
              <a:rPr lang="en-US" sz="4000" dirty="0" err="1"/>
              <a:t>DEtECTor</a:t>
            </a:r>
            <a:r>
              <a:rPr lang="en-US" sz="4000" dirty="0"/>
              <a:t> bot </a:t>
            </a:r>
            <a:endParaRPr lang="ru" sz="40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55" y="2511704"/>
            <a:ext cx="11260667" cy="3310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891C78-8485-433B-BEE0-11483ED0CD38}"/>
              </a:ext>
            </a:extLst>
          </p:cNvPr>
          <p:cNvSpPr txBox="1"/>
          <p:nvPr/>
        </p:nvSpPr>
        <p:spPr>
          <a:xfrm>
            <a:off x="9252066" y="6155419"/>
            <a:ext cx="261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Bushmeniov</a:t>
            </a:r>
            <a:r>
              <a:rPr lang="en-US" dirty="0"/>
              <a:t> Vladislav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3CCA1-509B-449F-8157-2743F43D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89" y="400636"/>
            <a:ext cx="327651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matrix on validation set</a:t>
            </a:r>
            <a:endParaRPr lang="ru-RU" dirty="0"/>
          </a:p>
        </p:txBody>
      </p:sp>
      <p:pic>
        <p:nvPicPr>
          <p:cNvPr id="6" name="Объект 5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33E6BC63-EF21-4E41-A56B-B7D31AEA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1" y="2013092"/>
            <a:ext cx="3734651" cy="3340861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4448465-571F-4F9E-8807-93C66135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92875"/>
            <a:ext cx="2844799" cy="365125"/>
          </a:xfrm>
        </p:spPr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8" name="Рисунок 7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A7FA568C-E0F1-4E85-9F21-E9615339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841" y="2015999"/>
            <a:ext cx="3734651" cy="334086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FD5C2C2-F90C-4315-88E8-945D5D8EBF82}"/>
              </a:ext>
            </a:extLst>
          </p:cNvPr>
          <p:cNvSpPr txBox="1">
            <a:spLocks/>
          </p:cNvSpPr>
          <p:nvPr/>
        </p:nvSpPr>
        <p:spPr>
          <a:xfrm>
            <a:off x="4478908" y="452160"/>
            <a:ext cx="327651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Confusion matrix on test set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F7BDA5-6049-400B-836E-FF459D7089BB}"/>
              </a:ext>
            </a:extLst>
          </p:cNvPr>
          <p:cNvSpPr/>
          <p:nvPr/>
        </p:nvSpPr>
        <p:spPr>
          <a:xfrm>
            <a:off x="2676698" y="2338647"/>
            <a:ext cx="606829" cy="5818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33B9C17-3149-4C00-AD2D-D0CBF0E16544}"/>
              </a:ext>
            </a:extLst>
          </p:cNvPr>
          <p:cNvSpPr/>
          <p:nvPr/>
        </p:nvSpPr>
        <p:spPr>
          <a:xfrm>
            <a:off x="858982" y="4186843"/>
            <a:ext cx="606829" cy="58189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012C557-DD64-4A04-8D0D-F25AB8C388EC}"/>
              </a:ext>
            </a:extLst>
          </p:cNvPr>
          <p:cNvSpPr/>
          <p:nvPr/>
        </p:nvSpPr>
        <p:spPr>
          <a:xfrm>
            <a:off x="6393531" y="2327174"/>
            <a:ext cx="529244" cy="52168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18008-D1B6-4CE4-8390-D8A05669806B}"/>
              </a:ext>
            </a:extLst>
          </p:cNvPr>
          <p:cNvSpPr txBox="1"/>
          <p:nvPr/>
        </p:nvSpPr>
        <p:spPr>
          <a:xfrm>
            <a:off x="341781" y="5688676"/>
            <a:ext cx="373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 : 96.</a:t>
            </a:r>
            <a:r>
              <a:rPr lang="uk-UA" dirty="0"/>
              <a:t>6</a:t>
            </a:r>
            <a:r>
              <a:rPr lang="en-US" dirty="0"/>
              <a:t> %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E37956-220F-4D63-B067-5F84EE546971}"/>
              </a:ext>
            </a:extLst>
          </p:cNvPr>
          <p:cNvSpPr txBox="1"/>
          <p:nvPr/>
        </p:nvSpPr>
        <p:spPr>
          <a:xfrm>
            <a:off x="4249841" y="5673676"/>
            <a:ext cx="373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 : 95.8 %</a:t>
            </a:r>
            <a:endParaRPr lang="ru-RU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6D1CCE38-2231-478F-BF5B-EBAFE8839C22}"/>
              </a:ext>
            </a:extLst>
          </p:cNvPr>
          <p:cNvSpPr txBox="1">
            <a:spLocks/>
          </p:cNvSpPr>
          <p:nvPr/>
        </p:nvSpPr>
        <p:spPr>
          <a:xfrm>
            <a:off x="8544946" y="754596"/>
            <a:ext cx="3276518" cy="10077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Areas</a:t>
            </a:r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5BE86-33B4-4D25-8676-C54B450E2B85}"/>
              </a:ext>
            </a:extLst>
          </p:cNvPr>
          <p:cNvSpPr txBox="1"/>
          <p:nvPr/>
        </p:nvSpPr>
        <p:spPr>
          <a:xfrm>
            <a:off x="8544946" y="1929196"/>
            <a:ext cx="3558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allow our model to make incorrect prediction in      areas.</a:t>
            </a:r>
          </a:p>
          <a:p>
            <a:endParaRPr lang="en-US" dirty="0"/>
          </a:p>
          <a:p>
            <a:r>
              <a:rPr lang="en-US" dirty="0"/>
              <a:t>Minimize      and      zones.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B6C524C-0945-433E-A42D-6C52DA61A595}"/>
              </a:ext>
            </a:extLst>
          </p:cNvPr>
          <p:cNvSpPr/>
          <p:nvPr/>
        </p:nvSpPr>
        <p:spPr>
          <a:xfrm>
            <a:off x="10802893" y="2306279"/>
            <a:ext cx="177480" cy="1867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29F54D2-63A2-4F53-B903-28FB67A6BE99}"/>
              </a:ext>
            </a:extLst>
          </p:cNvPr>
          <p:cNvSpPr/>
          <p:nvPr/>
        </p:nvSpPr>
        <p:spPr>
          <a:xfrm>
            <a:off x="2676697" y="2951950"/>
            <a:ext cx="606829" cy="5818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682DB59-61E3-4AB0-9E56-A495E4188C4F}"/>
              </a:ext>
            </a:extLst>
          </p:cNvPr>
          <p:cNvSpPr/>
          <p:nvPr/>
        </p:nvSpPr>
        <p:spPr>
          <a:xfrm>
            <a:off x="6393532" y="2848861"/>
            <a:ext cx="529244" cy="5801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6AB07D1-CC79-4EB0-B92A-C33AE3C85F8B}"/>
              </a:ext>
            </a:extLst>
          </p:cNvPr>
          <p:cNvSpPr/>
          <p:nvPr/>
        </p:nvSpPr>
        <p:spPr>
          <a:xfrm>
            <a:off x="1465811" y="2327175"/>
            <a:ext cx="606829" cy="604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0A4BD76-316D-4D61-9F02-9F80F40196C0}"/>
              </a:ext>
            </a:extLst>
          </p:cNvPr>
          <p:cNvSpPr/>
          <p:nvPr/>
        </p:nvSpPr>
        <p:spPr>
          <a:xfrm>
            <a:off x="858982" y="2916912"/>
            <a:ext cx="606829" cy="604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9FE8EE2-F959-4C3C-AA74-7FDCC7307DB0}"/>
              </a:ext>
            </a:extLst>
          </p:cNvPr>
          <p:cNvSpPr/>
          <p:nvPr/>
        </p:nvSpPr>
        <p:spPr>
          <a:xfrm>
            <a:off x="5289291" y="2331497"/>
            <a:ext cx="543786" cy="521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5A87F60-3543-4616-9FEC-7FF6DC1C9146}"/>
              </a:ext>
            </a:extLst>
          </p:cNvPr>
          <p:cNvSpPr/>
          <p:nvPr/>
        </p:nvSpPr>
        <p:spPr>
          <a:xfrm>
            <a:off x="4758074" y="2848861"/>
            <a:ext cx="529244" cy="537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020D879-772B-4A10-873C-33DA27A4913A}"/>
              </a:ext>
            </a:extLst>
          </p:cNvPr>
          <p:cNvSpPr/>
          <p:nvPr/>
        </p:nvSpPr>
        <p:spPr>
          <a:xfrm>
            <a:off x="9585784" y="2858570"/>
            <a:ext cx="177480" cy="186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6AE1AFE-387D-4BFC-97EB-38421421F6A0}"/>
              </a:ext>
            </a:extLst>
          </p:cNvPr>
          <p:cNvSpPr/>
          <p:nvPr/>
        </p:nvSpPr>
        <p:spPr>
          <a:xfrm>
            <a:off x="10301591" y="2858570"/>
            <a:ext cx="177480" cy="1867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5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22C92-335A-49DD-8CBA-54FBB43E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48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telegram bot works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BE81F2-D09E-4374-841E-6A93F371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5" name="Рисунок 4" descr="Изображение выглядит как человек, монитор, сидит, молодой&#10;&#10;Автоматически созданное описание">
            <a:extLst>
              <a:ext uri="{FF2B5EF4-FFF2-40B4-BE49-F238E27FC236}">
                <a16:creationId xmlns:a16="http://schemas.microsoft.com/office/drawing/2014/main" id="{C9196BB7-0FF0-4543-BD0F-A57BED97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0" y="1465097"/>
            <a:ext cx="2416346" cy="2815951"/>
          </a:xfrm>
          <a:prstGeom prst="rect">
            <a:avLst/>
          </a:prstGeom>
        </p:spPr>
      </p:pic>
      <p:pic>
        <p:nvPicPr>
          <p:cNvPr id="9" name="Рисунок 8" descr="Изображение выглядит как автобус, экран, мужчина,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BBC30E5C-036B-4F8A-AFCC-340FA534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67" y="1465094"/>
            <a:ext cx="2416346" cy="281595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человек, мужчи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F2FB8055-DB8D-4C0F-93F1-CC862B4EF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465098"/>
            <a:ext cx="2618204" cy="2815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57003-D1E0-4E26-9E51-3E914F6FFBF4}"/>
              </a:ext>
            </a:extLst>
          </p:cNvPr>
          <p:cNvSpPr txBox="1"/>
          <p:nvPr/>
        </p:nvSpPr>
        <p:spPr>
          <a:xfrm>
            <a:off x="581192" y="4669588"/>
            <a:ext cx="685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Telegram bot was tested in production with my friends. </a:t>
            </a:r>
          </a:p>
          <a:p>
            <a:r>
              <a:rPr lang="en-US" dirty="0"/>
              <a:t>Accuracy in production : 93.2% 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Рисунок 5" descr="Изображение выглядит как велосипед, внешний, еде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7BA7B048-9129-4806-B63D-3BB4809DE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49" y="1465094"/>
            <a:ext cx="2693657" cy="28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0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2B6BF8-FDE4-4458-A595-960AE99B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5" y="892867"/>
            <a:ext cx="6733308" cy="37373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working on the project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Used different technics for collecting unique dataset </a:t>
            </a:r>
          </a:p>
          <a:p>
            <a:pPr marL="0" indent="0">
              <a:buNone/>
            </a:pPr>
            <a:r>
              <a:rPr lang="en-US" dirty="0"/>
              <a:t>	Tried to play around with different technics of data augmentation</a:t>
            </a:r>
          </a:p>
          <a:p>
            <a:pPr marL="0" indent="0">
              <a:buNone/>
            </a:pPr>
            <a:r>
              <a:rPr lang="en-US" dirty="0"/>
              <a:t>	Developed a personal approach to recognition problem</a:t>
            </a:r>
          </a:p>
          <a:p>
            <a:pPr marL="0" indent="0">
              <a:buNone/>
            </a:pPr>
            <a:r>
              <a:rPr lang="en-US" dirty="0"/>
              <a:t>	Tested application on real-world date in production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3EA02-B4F5-48C2-A816-B1CD246B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6E1C1-FBF2-49F5-BB12-544648EB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47" y="892868"/>
            <a:ext cx="3571701" cy="2809701"/>
          </a:xfrm>
          <a:prstGeom prst="rect">
            <a:avLst/>
          </a:prstGeom>
        </p:spPr>
      </p:pic>
      <p:pic>
        <p:nvPicPr>
          <p:cNvPr id="16" name="Рисунок 15" descr="флажок установлен">
            <a:extLst>
              <a:ext uri="{FF2B5EF4-FFF2-40B4-BE49-F238E27FC236}">
                <a16:creationId xmlns:a16="http://schemas.microsoft.com/office/drawing/2014/main" id="{D83EEF48-C30A-4790-AA93-3AA9BF923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402" y="1739062"/>
            <a:ext cx="403167" cy="403167"/>
          </a:xfrm>
          <a:prstGeom prst="rect">
            <a:avLst/>
          </a:prstGeom>
        </p:spPr>
      </p:pic>
      <p:pic>
        <p:nvPicPr>
          <p:cNvPr id="17" name="Рисунок 16" descr="флажок установлен">
            <a:extLst>
              <a:ext uri="{FF2B5EF4-FFF2-40B4-BE49-F238E27FC236}">
                <a16:creationId xmlns:a16="http://schemas.microsoft.com/office/drawing/2014/main" id="{8DBD8200-95C6-451F-A30A-5B9D4FA0B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324" y="2146955"/>
            <a:ext cx="403167" cy="403167"/>
          </a:xfrm>
          <a:prstGeom prst="rect">
            <a:avLst/>
          </a:prstGeom>
        </p:spPr>
      </p:pic>
      <p:pic>
        <p:nvPicPr>
          <p:cNvPr id="18" name="Рисунок 17" descr="флажок установлен">
            <a:extLst>
              <a:ext uri="{FF2B5EF4-FFF2-40B4-BE49-F238E27FC236}">
                <a16:creationId xmlns:a16="http://schemas.microsoft.com/office/drawing/2014/main" id="{6FA860B6-D286-4074-80F5-991EB53BC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324" y="2561834"/>
            <a:ext cx="403167" cy="403167"/>
          </a:xfrm>
          <a:prstGeom prst="rect">
            <a:avLst/>
          </a:prstGeom>
        </p:spPr>
      </p:pic>
      <p:pic>
        <p:nvPicPr>
          <p:cNvPr id="19" name="Рисунок 18" descr="флажок установлен">
            <a:extLst>
              <a:ext uri="{FF2B5EF4-FFF2-40B4-BE49-F238E27FC236}">
                <a16:creationId xmlns:a16="http://schemas.microsoft.com/office/drawing/2014/main" id="{9A8BBB0A-41A4-4EC8-905E-C40041364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325" y="2988424"/>
            <a:ext cx="403167" cy="403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D1279F-505C-4341-8E7E-FC509E259B9D}"/>
              </a:ext>
            </a:extLst>
          </p:cNvPr>
          <p:cNvSpPr txBox="1"/>
          <p:nvPr/>
        </p:nvSpPr>
        <p:spPr>
          <a:xfrm>
            <a:off x="482137" y="5880871"/>
            <a:ext cx="636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https://github.com/Bushmeniov/Face-Mask-Detector.git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C4BF7-028B-4F75-8434-FBC2D266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1257646"/>
            <a:ext cx="3031852" cy="73489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Motivation </a:t>
            </a:r>
            <a:endParaRPr lang="ru-RU" dirty="0"/>
          </a:p>
        </p:txBody>
      </p:sp>
      <p:pic>
        <p:nvPicPr>
          <p:cNvPr id="8" name="Рисунок 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2CCC4ADA-91B2-4626-B06F-14B300D10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45"/>
          <a:stretch/>
        </p:blipFill>
        <p:spPr>
          <a:xfrm>
            <a:off x="5955504" y="933450"/>
            <a:ext cx="4658216" cy="3533487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E519767-70FD-49C0-B518-C3F286DB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300051"/>
            <a:ext cx="3031852" cy="3402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I have completed a few courses from deeplerning.ai specialization on Coursera and started thinking about how to implement new skills in real life. After a few days of thinking about problems, which we have in our every day life – I decided to build </a:t>
            </a:r>
            <a:r>
              <a:rPr lang="en-US" sz="1500" b="0" i="0" dirty="0">
                <a:effectLst/>
              </a:rPr>
              <a:t>my own face mask detector to detect whether someone is wearing a mask or not.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b="0" i="0" dirty="0">
                <a:effectLst/>
              </a:rPr>
              <a:t>Let's to see implementation of my idea. </a:t>
            </a:r>
          </a:p>
          <a:p>
            <a:pPr marL="0" indent="0">
              <a:buNone/>
            </a:pPr>
            <a:endParaRPr lang="en-US" sz="1500" b="0" i="0" dirty="0">
              <a:effectLst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7B5605-DEC4-452B-929B-DAE53280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E13CF11-4D7C-4367-8D00-578223D03103}" type="datetime1">
              <a:rPr lang="ru-RU" smtClean="0"/>
              <a:pPr rtl="0">
                <a:spcAft>
                  <a:spcPts val="600"/>
                </a:spcAft>
              </a:pPr>
              <a:t>06.06.2020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773B-5A9E-47FF-B845-93CD97E4D32D}"/>
              </a:ext>
            </a:extLst>
          </p:cNvPr>
          <p:cNvSpPr txBox="1"/>
          <p:nvPr/>
        </p:nvSpPr>
        <p:spPr>
          <a:xfrm>
            <a:off x="6970704" y="4744490"/>
            <a:ext cx="262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deeplearning.ai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008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0C085-F111-491E-BC04-839C445C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149"/>
          </a:xfrm>
        </p:spPr>
        <p:txBody>
          <a:bodyPr/>
          <a:lstStyle/>
          <a:p>
            <a:pPr algn="ctr"/>
            <a:r>
              <a:rPr lang="en-US" dirty="0"/>
              <a:t>Describing how application works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B7A91-5D4E-4224-8E1B-BB433C9A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10" name="Рисунок 9" descr="Камера">
            <a:extLst>
              <a:ext uri="{FF2B5EF4-FFF2-40B4-BE49-F238E27FC236}">
                <a16:creationId xmlns:a16="http://schemas.microsoft.com/office/drawing/2014/main" id="{ED21675B-24F9-4F0F-85A9-2BC210CC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7095" y="1455215"/>
            <a:ext cx="1058996" cy="1058996"/>
          </a:xfrm>
          <a:prstGeom prst="rect">
            <a:avLst/>
          </a:prstGeom>
        </p:spPr>
      </p:pic>
      <p:pic>
        <p:nvPicPr>
          <p:cNvPr id="12" name="Рисунок 11" descr="Назад">
            <a:extLst>
              <a:ext uri="{FF2B5EF4-FFF2-40B4-BE49-F238E27FC236}">
                <a16:creationId xmlns:a16="http://schemas.microsoft.com/office/drawing/2014/main" id="{7D9D8A62-9F40-4ED1-98EE-A68214E2E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143642">
            <a:off x="7221853" y="1897536"/>
            <a:ext cx="768196" cy="92318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69D0B1BC-450B-4B7B-A4D4-3A7FEEB37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685" y="3091359"/>
            <a:ext cx="1202559" cy="1047390"/>
          </a:xfrm>
          <a:prstGeom prst="rect">
            <a:avLst/>
          </a:prstGeom>
        </p:spPr>
      </p:pic>
      <p:pic>
        <p:nvPicPr>
          <p:cNvPr id="15" name="Рисунок 14" descr="Назад">
            <a:extLst>
              <a:ext uri="{FF2B5EF4-FFF2-40B4-BE49-F238E27FC236}">
                <a16:creationId xmlns:a16="http://schemas.microsoft.com/office/drawing/2014/main" id="{6F14B957-1F88-48BA-BB97-F066FA6F9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7772">
            <a:off x="7508967" y="5044782"/>
            <a:ext cx="768196" cy="923185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E7F9D41E-E701-4B77-B25A-6F4604130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4799860"/>
            <a:ext cx="912743" cy="9127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E2EDDD-D1C4-4F83-B8C5-7DDA2B35DE35}"/>
              </a:ext>
            </a:extLst>
          </p:cNvPr>
          <p:cNvSpPr txBox="1"/>
          <p:nvPr/>
        </p:nvSpPr>
        <p:spPr>
          <a:xfrm>
            <a:off x="5724593" y="5712604"/>
            <a:ext cx="124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16528"/>
                </a:solidFill>
              </a:rPr>
              <a:t>Tensorflowserving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29798-8A60-4B4D-BFAE-4385D0F5EB10}"/>
              </a:ext>
            </a:extLst>
          </p:cNvPr>
          <p:cNvSpPr txBox="1"/>
          <p:nvPr/>
        </p:nvSpPr>
        <p:spPr>
          <a:xfrm>
            <a:off x="7308987" y="4167897"/>
            <a:ext cx="15419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Sending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photo to bot 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24" name="Рисунок 23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F4ECB26-8C02-4E5D-B7D9-BCBCAFDC0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27" y="3091359"/>
            <a:ext cx="1202559" cy="10473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B16A7D-BDF3-4A28-B4A0-EE5F02D2BB6E}"/>
              </a:ext>
            </a:extLst>
          </p:cNvPr>
          <p:cNvSpPr txBox="1"/>
          <p:nvPr/>
        </p:nvSpPr>
        <p:spPr>
          <a:xfrm>
            <a:off x="3482115" y="4234698"/>
            <a:ext cx="17989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Return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prediction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26" name="Рисунок 25" descr="Назад">
            <a:extLst>
              <a:ext uri="{FF2B5EF4-FFF2-40B4-BE49-F238E27FC236}">
                <a16:creationId xmlns:a16="http://schemas.microsoft.com/office/drawing/2014/main" id="{70B38325-7895-4D99-A624-35BD6736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278038">
            <a:off x="4338657" y="5187767"/>
            <a:ext cx="793892" cy="916237"/>
          </a:xfrm>
          <a:prstGeom prst="rect">
            <a:avLst/>
          </a:prstGeom>
        </p:spPr>
      </p:pic>
      <p:pic>
        <p:nvPicPr>
          <p:cNvPr id="27" name="Рисунок 26" descr="Назад">
            <a:extLst>
              <a:ext uri="{FF2B5EF4-FFF2-40B4-BE49-F238E27FC236}">
                <a16:creationId xmlns:a16="http://schemas.microsoft.com/office/drawing/2014/main" id="{9185F115-3CAA-466A-8648-A4F92AFAF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3411">
            <a:off x="4530220" y="1897535"/>
            <a:ext cx="885391" cy="9231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47E17A8-558B-4894-99D9-747F234366CE}"/>
              </a:ext>
            </a:extLst>
          </p:cNvPr>
          <p:cNvSpPr txBox="1"/>
          <p:nvPr/>
        </p:nvSpPr>
        <p:spPr>
          <a:xfrm>
            <a:off x="5606225" y="2366024"/>
            <a:ext cx="12407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Making photo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69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74FD5-A23C-4434-BF48-F34F4977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06" y="585778"/>
            <a:ext cx="11029616" cy="5031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Scraping dataset with selenium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A9202-4A2D-42E0-93DD-86AC0417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409F1-D2E9-421B-B6E9-0F86D3B49E12}"/>
              </a:ext>
            </a:extLst>
          </p:cNvPr>
          <p:cNvSpPr txBox="1"/>
          <p:nvPr/>
        </p:nvSpPr>
        <p:spPr>
          <a:xfrm>
            <a:off x="8602297" y="2244681"/>
            <a:ext cx="323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Continue scrapping again via model predictions.</a:t>
            </a:r>
          </a:p>
        </p:txBody>
      </p:sp>
      <p:pic>
        <p:nvPicPr>
          <p:cNvPr id="10" name="Рисунок 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16C1904-F6F7-426A-9A39-30A1549A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14" y="4015492"/>
            <a:ext cx="3905495" cy="7756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E80018-7066-4858-9DF5-88CC20CA8AC6}"/>
              </a:ext>
            </a:extLst>
          </p:cNvPr>
          <p:cNvSpPr txBox="1"/>
          <p:nvPr/>
        </p:nvSpPr>
        <p:spPr>
          <a:xfrm>
            <a:off x="1610106" y="1649885"/>
            <a:ext cx="9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STEP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AD6D6-EDA2-41DB-9D94-209E6B475DFD}"/>
              </a:ext>
            </a:extLst>
          </p:cNvPr>
          <p:cNvSpPr txBox="1"/>
          <p:nvPr/>
        </p:nvSpPr>
        <p:spPr>
          <a:xfrm>
            <a:off x="5614896" y="1649886"/>
            <a:ext cx="99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STEP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5B095-AA81-4EB6-BD3E-62B7C3FD430E}"/>
              </a:ext>
            </a:extLst>
          </p:cNvPr>
          <p:cNvSpPr txBox="1"/>
          <p:nvPr/>
        </p:nvSpPr>
        <p:spPr>
          <a:xfrm>
            <a:off x="9683334" y="1649885"/>
            <a:ext cx="9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STEP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C792A-D12D-4845-B3BD-857B33F9DB8D}"/>
              </a:ext>
            </a:extLst>
          </p:cNvPr>
          <p:cNvSpPr txBox="1"/>
          <p:nvPr/>
        </p:nvSpPr>
        <p:spPr>
          <a:xfrm>
            <a:off x="345631" y="2244203"/>
            <a:ext cx="323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Collected base dataset from different resources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4FD84-0F8C-404B-87E5-FDD86D4BB04A}"/>
              </a:ext>
            </a:extLst>
          </p:cNvPr>
          <p:cNvSpPr txBox="1"/>
          <p:nvPr/>
        </p:nvSpPr>
        <p:spPr>
          <a:xfrm>
            <a:off x="4150582" y="2256971"/>
            <a:ext cx="377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any pretrained model </a:t>
            </a:r>
          </a:p>
          <a:p>
            <a:pPr algn="ctr"/>
            <a:r>
              <a:rPr lang="en-US" dirty="0"/>
              <a:t>(only for collecting dataset in step 3)</a:t>
            </a:r>
            <a:endParaRPr lang="ru-RU" dirty="0"/>
          </a:p>
        </p:txBody>
      </p:sp>
      <p:pic>
        <p:nvPicPr>
          <p:cNvPr id="13" name="Рисунок 1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DCF26A7A-3762-45DF-8945-F2D1A027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1" y="4185854"/>
            <a:ext cx="618344" cy="618344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381C5DC3-FB85-4676-93E1-99AA98006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3" y="4185854"/>
            <a:ext cx="618344" cy="618344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рисунок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0B19D59F-C158-444B-8290-6F6C17733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27" y="4185855"/>
            <a:ext cx="890347" cy="618343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фотография, улица, телефон, размытый&#10;&#10;Автоматически созданное описание">
            <a:extLst>
              <a:ext uri="{FF2B5EF4-FFF2-40B4-BE49-F238E27FC236}">
                <a16:creationId xmlns:a16="http://schemas.microsoft.com/office/drawing/2014/main" id="{153C1131-1AAA-4C57-9D35-CFFFDF3FB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767" y="4185854"/>
            <a:ext cx="1003210" cy="618343"/>
          </a:xfrm>
          <a:prstGeom prst="rect">
            <a:avLst/>
          </a:prstGeom>
        </p:spPr>
      </p:pic>
      <p:pic>
        <p:nvPicPr>
          <p:cNvPr id="31" name="Рисунок 30" descr="Изображение выглядит как знак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DB4AECD0-3E17-45DF-8C9D-575B608C4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13" y="4185855"/>
            <a:ext cx="608174" cy="608174"/>
          </a:xfrm>
          <a:prstGeom prst="rect">
            <a:avLst/>
          </a:prstGeom>
        </p:spPr>
      </p:pic>
      <p:pic>
        <p:nvPicPr>
          <p:cNvPr id="1028" name="Рисунок 1027" descr="Изображение выглядит как рисунок, стол&#10;&#10;Автоматически созданное описание">
            <a:extLst>
              <a:ext uri="{FF2B5EF4-FFF2-40B4-BE49-F238E27FC236}">
                <a16:creationId xmlns:a16="http://schemas.microsoft.com/office/drawing/2014/main" id="{9BAA9F12-4979-49B4-A8FE-18D1B204C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08" y="4138477"/>
            <a:ext cx="1356634" cy="678317"/>
          </a:xfrm>
          <a:prstGeom prst="rect">
            <a:avLst/>
          </a:prstGeom>
        </p:spPr>
      </p:pic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248E1C8D-6582-418A-B288-014AFDFA9729}"/>
              </a:ext>
            </a:extLst>
          </p:cNvPr>
          <p:cNvSpPr/>
          <p:nvPr/>
        </p:nvSpPr>
        <p:spPr>
          <a:xfrm rot="5400000">
            <a:off x="1841568" y="3333896"/>
            <a:ext cx="280138" cy="34683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88BBC-3696-4EC0-B3DB-F788234C8310}"/>
              </a:ext>
            </a:extLst>
          </p:cNvPr>
          <p:cNvSpPr txBox="1"/>
          <p:nvPr/>
        </p:nvSpPr>
        <p:spPr>
          <a:xfrm>
            <a:off x="1127743" y="5393103"/>
            <a:ext cx="170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multiprocessing</a:t>
            </a:r>
            <a:endParaRPr lang="ru-RU" sz="1600" dirty="0"/>
          </a:p>
        </p:txBody>
      </p:sp>
      <p:pic>
        <p:nvPicPr>
          <p:cNvPr id="6" name="Рисунок 5" descr="Герой (мужчина)">
            <a:extLst>
              <a:ext uri="{FF2B5EF4-FFF2-40B4-BE49-F238E27FC236}">
                <a16:creationId xmlns:a16="http://schemas.microsoft.com/office/drawing/2014/main" id="{ED623DA1-0EAF-40FF-925B-A32EFF8BE3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0925" y="5433265"/>
            <a:ext cx="298392" cy="2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6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BCE6-E386-4252-96A7-BAE9E5E8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0841"/>
            <a:ext cx="11029616" cy="578004"/>
          </a:xfrm>
        </p:spPr>
        <p:txBody>
          <a:bodyPr/>
          <a:lstStyle/>
          <a:p>
            <a:pPr algn="ctr"/>
            <a:r>
              <a:rPr lang="en-US" dirty="0"/>
              <a:t>data augmentation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726FE-1E1F-4AD9-B1CB-1123AA1C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B5939-5099-4846-AF85-2A22EF851CEF}"/>
              </a:ext>
            </a:extLst>
          </p:cNvPr>
          <p:cNvSpPr txBox="1"/>
          <p:nvPr/>
        </p:nvSpPr>
        <p:spPr>
          <a:xfrm>
            <a:off x="581192" y="1409414"/>
            <a:ext cx="1127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collected photos is not enough to generalize data well on the validation and test set, as a result, we overfit to training dataset.</a:t>
            </a:r>
          </a:p>
        </p:txBody>
      </p:sp>
      <p:pic>
        <p:nvPicPr>
          <p:cNvPr id="17" name="Рисунок 16" descr="Космонавт">
            <a:extLst>
              <a:ext uri="{FF2B5EF4-FFF2-40B4-BE49-F238E27FC236}">
                <a16:creationId xmlns:a16="http://schemas.microsoft.com/office/drawing/2014/main" id="{2B63EB12-A0DA-4FDC-BC13-4630AF51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1512" y="587008"/>
            <a:ext cx="535905" cy="535905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2725EE0F-E48B-4513-B105-DF155064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0" y="9206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height_shift_range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E84A-574E-4E40-927A-2B96C80A6FDC}"/>
              </a:ext>
            </a:extLst>
          </p:cNvPr>
          <p:cNvSpPr txBox="1"/>
          <p:nvPr/>
        </p:nvSpPr>
        <p:spPr>
          <a:xfrm>
            <a:off x="3884296" y="2772918"/>
            <a:ext cx="161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 range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8186B-1369-41F1-B667-E98C47C0AC8A}"/>
              </a:ext>
            </a:extLst>
          </p:cNvPr>
          <p:cNvSpPr txBox="1"/>
          <p:nvPr/>
        </p:nvSpPr>
        <p:spPr>
          <a:xfrm>
            <a:off x="9034146" y="276756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 </a:t>
            </a:r>
            <a:r>
              <a:rPr lang="en-US" dirty="0"/>
              <a:t>Adjust brightness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4999B-835B-49A9-B5A7-6CC8720299E2}"/>
              </a:ext>
            </a:extLst>
          </p:cNvPr>
          <p:cNvSpPr txBox="1"/>
          <p:nvPr/>
        </p:nvSpPr>
        <p:spPr>
          <a:xfrm>
            <a:off x="6460145" y="2782669"/>
            <a:ext cx="21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Horizontal flip</a:t>
            </a:r>
            <a:endParaRPr lang="ru-RU" dirty="0"/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9D100-ECC6-4BAD-8EB7-D63850EDDE42}"/>
              </a:ext>
            </a:extLst>
          </p:cNvPr>
          <p:cNvSpPr txBox="1"/>
          <p:nvPr/>
        </p:nvSpPr>
        <p:spPr>
          <a:xfrm>
            <a:off x="720073" y="2772918"/>
            <a:ext cx="168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Original</a:t>
            </a:r>
            <a:endParaRPr lang="ru-RU" dirty="0"/>
          </a:p>
        </p:txBody>
      </p:sp>
      <p:pic>
        <p:nvPicPr>
          <p:cNvPr id="6" name="Рисунок 5" descr="Изображение выглядит как человек, внешний, забор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B2E652A3-6E93-4B75-9D83-97D34EB11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2" y="3529538"/>
            <a:ext cx="2508961" cy="250896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ловек, внешний, мужчин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032497C5-3A98-4C12-9965-E733FD9DE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81" y="3502353"/>
            <a:ext cx="2432388" cy="250896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человек, внешний, мужчина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C0A6FAC5-96FB-4D90-B0B9-8AC69DFA1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13" y="3502353"/>
            <a:ext cx="2508961" cy="2508961"/>
          </a:xfrm>
          <a:prstGeom prst="rect">
            <a:avLst/>
          </a:prstGeom>
        </p:spPr>
      </p:pic>
      <p:pic>
        <p:nvPicPr>
          <p:cNvPr id="30" name="Рисунок 29" descr="Изображение выглядит как человек, внешний, забор, дорога&#10;&#10;Автоматически созданное описание">
            <a:extLst>
              <a:ext uri="{FF2B5EF4-FFF2-40B4-BE49-F238E27FC236}">
                <a16:creationId xmlns:a16="http://schemas.microsoft.com/office/drawing/2014/main" id="{1DA5538D-FB41-4932-BDE5-7C40870A0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470" y="3502353"/>
            <a:ext cx="2508961" cy="25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9CF6-E182-4D49-AD4B-8A2A30C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20" y="586507"/>
            <a:ext cx="11029616" cy="5170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STRUCTURE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B61BD-505F-49DC-A8E0-88FD38AF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7201" y="6482098"/>
            <a:ext cx="2844799" cy="365125"/>
          </a:xfrm>
        </p:spPr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22697-7F2D-49AA-9576-C59C4C2673FD}"/>
              </a:ext>
            </a:extLst>
          </p:cNvPr>
          <p:cNvSpPr txBox="1"/>
          <p:nvPr/>
        </p:nvSpPr>
        <p:spPr>
          <a:xfrm>
            <a:off x="705942" y="3584253"/>
            <a:ext cx="10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BDD36-6A4A-49F8-BDF4-44CC8F2E56CD}"/>
              </a:ext>
            </a:extLst>
          </p:cNvPr>
          <p:cNvSpPr txBox="1"/>
          <p:nvPr/>
        </p:nvSpPr>
        <p:spPr>
          <a:xfrm>
            <a:off x="2332974" y="3303926"/>
            <a:ext cx="231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Depthwise</a:t>
            </a:r>
            <a:r>
              <a:rPr lang="en-US" sz="1400" dirty="0"/>
              <a:t> Convolutions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42118-F85A-4B1C-A727-1AFEA19A4B10}"/>
              </a:ext>
            </a:extLst>
          </p:cNvPr>
          <p:cNvSpPr txBox="1"/>
          <p:nvPr/>
        </p:nvSpPr>
        <p:spPr>
          <a:xfrm>
            <a:off x="6171495" y="3322857"/>
            <a:ext cx="195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Pointwise Convolutions</a:t>
            </a:r>
          </a:p>
        </p:txBody>
      </p:sp>
      <p:sp>
        <p:nvSpPr>
          <p:cNvPr id="15" name="Прямоугольник 6">
            <a:extLst>
              <a:ext uri="{FF2B5EF4-FFF2-40B4-BE49-F238E27FC236}">
                <a16:creationId xmlns:a16="http://schemas.microsoft.com/office/drawing/2014/main" id="{1367A59F-FB81-4190-86D8-72AE68443B82}"/>
              </a:ext>
            </a:extLst>
          </p:cNvPr>
          <p:cNvSpPr/>
          <p:nvPr/>
        </p:nvSpPr>
        <p:spPr>
          <a:xfrm>
            <a:off x="2858277" y="1389125"/>
            <a:ext cx="1344389" cy="1563530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DCBD2C-67A9-46A8-B537-0D2E5AE14D66}"/>
              </a:ext>
            </a:extLst>
          </p:cNvPr>
          <p:cNvSpPr/>
          <p:nvPr/>
        </p:nvSpPr>
        <p:spPr>
          <a:xfrm>
            <a:off x="4691575" y="2017038"/>
            <a:ext cx="441157" cy="683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BN</a:t>
            </a:r>
            <a:endParaRPr lang="ru-RU" sz="11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708E71D-4477-43CF-954C-D0FDE61D35C2}"/>
              </a:ext>
            </a:extLst>
          </p:cNvPr>
          <p:cNvSpPr/>
          <p:nvPr/>
        </p:nvSpPr>
        <p:spPr>
          <a:xfrm>
            <a:off x="5567967" y="2010387"/>
            <a:ext cx="710334" cy="6835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Relu</a:t>
            </a:r>
            <a:endParaRPr lang="ru-RU" sz="105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D3529B82-7407-4C77-A90F-F8CA7AF8D4DF}"/>
              </a:ext>
            </a:extLst>
          </p:cNvPr>
          <p:cNvSpPr/>
          <p:nvPr/>
        </p:nvSpPr>
        <p:spPr>
          <a:xfrm>
            <a:off x="4370002" y="2253533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B4F9B4F1-E539-4B82-AF9D-E0F84FE67CAD}"/>
              </a:ext>
            </a:extLst>
          </p:cNvPr>
          <p:cNvSpPr/>
          <p:nvPr/>
        </p:nvSpPr>
        <p:spPr>
          <a:xfrm>
            <a:off x="5286735" y="2284341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6">
            <a:extLst>
              <a:ext uri="{FF2B5EF4-FFF2-40B4-BE49-F238E27FC236}">
                <a16:creationId xmlns:a16="http://schemas.microsoft.com/office/drawing/2014/main" id="{264205CF-B66E-4652-9FC5-656D94034B37}"/>
              </a:ext>
            </a:extLst>
          </p:cNvPr>
          <p:cNvSpPr/>
          <p:nvPr/>
        </p:nvSpPr>
        <p:spPr>
          <a:xfrm>
            <a:off x="6766754" y="1461449"/>
            <a:ext cx="679803" cy="683586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24AEF25-F5EB-496A-B65E-C7591658CBB7}"/>
              </a:ext>
            </a:extLst>
          </p:cNvPr>
          <p:cNvSpPr/>
          <p:nvPr/>
        </p:nvSpPr>
        <p:spPr>
          <a:xfrm>
            <a:off x="7982915" y="2017038"/>
            <a:ext cx="441157" cy="683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BN</a:t>
            </a:r>
            <a:endParaRPr lang="ru-RU" sz="11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A5EB9B0B-10B6-49C4-AAF2-5E3FE3AFB392}"/>
              </a:ext>
            </a:extLst>
          </p:cNvPr>
          <p:cNvSpPr/>
          <p:nvPr/>
        </p:nvSpPr>
        <p:spPr>
          <a:xfrm>
            <a:off x="8890794" y="1992202"/>
            <a:ext cx="679803" cy="6835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Relu</a:t>
            </a:r>
            <a:endParaRPr lang="ru-RU" sz="105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36E8943E-202A-4D7A-9177-1451C88E96C9}"/>
              </a:ext>
            </a:extLst>
          </p:cNvPr>
          <p:cNvSpPr/>
          <p:nvPr/>
        </p:nvSpPr>
        <p:spPr>
          <a:xfrm>
            <a:off x="7600508" y="2242357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6C578AA4-2296-458D-8738-424269EC4A8C}"/>
              </a:ext>
            </a:extLst>
          </p:cNvPr>
          <p:cNvSpPr/>
          <p:nvPr/>
        </p:nvSpPr>
        <p:spPr>
          <a:xfrm>
            <a:off x="8574683" y="2229189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Стрелка: вправо 36">
            <a:extLst>
              <a:ext uri="{FF2B5EF4-FFF2-40B4-BE49-F238E27FC236}">
                <a16:creationId xmlns:a16="http://schemas.microsoft.com/office/drawing/2014/main" id="{B3AFD227-1DB6-4A35-B1AF-1A65285E19CF}"/>
              </a:ext>
            </a:extLst>
          </p:cNvPr>
          <p:cNvSpPr/>
          <p:nvPr/>
        </p:nvSpPr>
        <p:spPr>
          <a:xfrm>
            <a:off x="6444360" y="2286542"/>
            <a:ext cx="168443" cy="18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4AC74C0-C654-4400-8F38-49AC4B3F11B0}"/>
              </a:ext>
            </a:extLst>
          </p:cNvPr>
          <p:cNvSpPr/>
          <p:nvPr/>
        </p:nvSpPr>
        <p:spPr>
          <a:xfrm>
            <a:off x="2379894" y="1232396"/>
            <a:ext cx="7356763" cy="20934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48D0062-107E-4C1A-8D73-6B1977ADEE80}"/>
              </a:ext>
            </a:extLst>
          </p:cNvPr>
          <p:cNvSpPr/>
          <p:nvPr/>
        </p:nvSpPr>
        <p:spPr>
          <a:xfrm>
            <a:off x="6696733" y="2702654"/>
            <a:ext cx="742649" cy="305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N filters</a:t>
            </a:r>
            <a:endParaRPr lang="ru-RU" sz="11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Знак умножения 42">
            <a:extLst>
              <a:ext uri="{FF2B5EF4-FFF2-40B4-BE49-F238E27FC236}">
                <a16:creationId xmlns:a16="http://schemas.microsoft.com/office/drawing/2014/main" id="{A49BB5B1-D225-4ACC-8104-191963C5F019}"/>
              </a:ext>
            </a:extLst>
          </p:cNvPr>
          <p:cNvSpPr/>
          <p:nvPr/>
        </p:nvSpPr>
        <p:spPr>
          <a:xfrm>
            <a:off x="9990582" y="2018680"/>
            <a:ext cx="337288" cy="3937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CFFF77-BB55-4A91-8CA8-81A67E09C77A}"/>
              </a:ext>
            </a:extLst>
          </p:cNvPr>
          <p:cNvSpPr txBox="1"/>
          <p:nvPr/>
        </p:nvSpPr>
        <p:spPr>
          <a:xfrm>
            <a:off x="10476879" y="1906023"/>
            <a:ext cx="90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13</a:t>
            </a:r>
            <a:endParaRPr lang="ru-RU" sz="3600" b="1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5923873-9E29-4AF2-9EED-E4C70AE3D767}"/>
              </a:ext>
            </a:extLst>
          </p:cNvPr>
          <p:cNvSpPr/>
          <p:nvPr/>
        </p:nvSpPr>
        <p:spPr>
          <a:xfrm>
            <a:off x="3288881" y="4254689"/>
            <a:ext cx="280138" cy="1882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4096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6">
            <a:extLst>
              <a:ext uri="{FF2B5EF4-FFF2-40B4-BE49-F238E27FC236}">
                <a16:creationId xmlns:a16="http://schemas.microsoft.com/office/drawing/2014/main" id="{5ECD3948-3325-4F7B-B0C4-DB03A1EDF2C3}"/>
              </a:ext>
            </a:extLst>
          </p:cNvPr>
          <p:cNvSpPr/>
          <p:nvPr/>
        </p:nvSpPr>
        <p:spPr>
          <a:xfrm>
            <a:off x="2724682" y="1491014"/>
            <a:ext cx="1344389" cy="1563530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3*3*</a:t>
            </a:r>
            <a:r>
              <a:rPr lang="en-US" dirty="0" err="1"/>
              <a:t>ch</a:t>
            </a:r>
            <a:endParaRPr lang="en-US" dirty="0"/>
          </a:p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6" name="Прямоугольник 6">
            <a:extLst>
              <a:ext uri="{FF2B5EF4-FFF2-40B4-BE49-F238E27FC236}">
                <a16:creationId xmlns:a16="http://schemas.microsoft.com/office/drawing/2014/main" id="{78150634-24E5-4C87-9665-664FE19043A9}"/>
              </a:ext>
            </a:extLst>
          </p:cNvPr>
          <p:cNvSpPr/>
          <p:nvPr/>
        </p:nvSpPr>
        <p:spPr>
          <a:xfrm>
            <a:off x="2557346" y="1640538"/>
            <a:ext cx="1344389" cy="1563530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3*3*</a:t>
            </a:r>
            <a:r>
              <a:rPr lang="en-US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ch</a:t>
            </a:r>
            <a:endParaRPr lang="en-US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57" name="Прямоугольник 6">
            <a:extLst>
              <a:ext uri="{FF2B5EF4-FFF2-40B4-BE49-F238E27FC236}">
                <a16:creationId xmlns:a16="http://schemas.microsoft.com/office/drawing/2014/main" id="{9AA0E90F-7B1E-44F9-A73A-4DEB08F54EC7}"/>
              </a:ext>
            </a:extLst>
          </p:cNvPr>
          <p:cNvSpPr/>
          <p:nvPr/>
        </p:nvSpPr>
        <p:spPr>
          <a:xfrm>
            <a:off x="6703908" y="1524382"/>
            <a:ext cx="679803" cy="683586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6">
            <a:extLst>
              <a:ext uri="{FF2B5EF4-FFF2-40B4-BE49-F238E27FC236}">
                <a16:creationId xmlns:a16="http://schemas.microsoft.com/office/drawing/2014/main" id="{2BA9E84A-9284-4300-8535-C440BA86D95E}"/>
              </a:ext>
            </a:extLst>
          </p:cNvPr>
          <p:cNvSpPr/>
          <p:nvPr/>
        </p:nvSpPr>
        <p:spPr>
          <a:xfrm>
            <a:off x="6623339" y="1587315"/>
            <a:ext cx="679803" cy="683586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9652" h="3676431">
                <a:moveTo>
                  <a:pt x="0" y="0"/>
                </a:moveTo>
                <a:lnTo>
                  <a:pt x="685800" y="238540"/>
                </a:lnTo>
                <a:lnTo>
                  <a:pt x="1689652" y="556591"/>
                </a:lnTo>
                <a:lnTo>
                  <a:pt x="1649897" y="3676431"/>
                </a:lnTo>
                <a:lnTo>
                  <a:pt x="0" y="319935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Bookman Old Style" panose="02050604050505020204" pitchFamily="18" charset="0"/>
              </a:rPr>
              <a:t>1*1*</a:t>
            </a:r>
            <a:r>
              <a:rPr lang="en-US" sz="11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ch</a:t>
            </a:r>
            <a:endParaRPr lang="ru-RU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804AFE-217C-4DE6-B55B-DA87EFBAC72E}"/>
              </a:ext>
            </a:extLst>
          </p:cNvPr>
          <p:cNvSpPr/>
          <p:nvPr/>
        </p:nvSpPr>
        <p:spPr>
          <a:xfrm>
            <a:off x="3722865" y="4254689"/>
            <a:ext cx="280138" cy="1882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4096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8FEA0BEE-9CE1-492E-9066-EF00986E1B12}"/>
              </a:ext>
            </a:extLst>
          </p:cNvPr>
          <p:cNvSpPr/>
          <p:nvPr/>
        </p:nvSpPr>
        <p:spPr>
          <a:xfrm>
            <a:off x="4202666" y="4254689"/>
            <a:ext cx="280138" cy="1882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1028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0760EA9D-9021-43EE-9A7C-DD5C53CBA003}"/>
              </a:ext>
            </a:extLst>
          </p:cNvPr>
          <p:cNvSpPr/>
          <p:nvPr/>
        </p:nvSpPr>
        <p:spPr>
          <a:xfrm>
            <a:off x="4648078" y="4262177"/>
            <a:ext cx="280138" cy="1869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128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63" name="Прямоугольник 6">
            <a:extLst>
              <a:ext uri="{FF2B5EF4-FFF2-40B4-BE49-F238E27FC236}">
                <a16:creationId xmlns:a16="http://schemas.microsoft.com/office/drawing/2014/main" id="{3D7A3B1C-7C8C-4F3D-93F6-9AB17CE4B092}"/>
              </a:ext>
            </a:extLst>
          </p:cNvPr>
          <p:cNvSpPr/>
          <p:nvPr/>
        </p:nvSpPr>
        <p:spPr>
          <a:xfrm>
            <a:off x="523191" y="916692"/>
            <a:ext cx="1586477" cy="2508395"/>
          </a:xfrm>
          <a:custGeom>
            <a:avLst/>
            <a:gdLst>
              <a:gd name="connsiteX0" fmla="*/ 0 w 2315818"/>
              <a:gd name="connsiteY0" fmla="*/ 0 h 3199354"/>
              <a:gd name="connsiteX1" fmla="*/ 2315818 w 2315818"/>
              <a:gd name="connsiteY1" fmla="*/ 0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2315818"/>
              <a:gd name="connsiteY0" fmla="*/ 0 h 3199354"/>
              <a:gd name="connsiteX1" fmla="*/ 1808922 w 2315818"/>
              <a:gd name="connsiteY1" fmla="*/ 735496 h 3199354"/>
              <a:gd name="connsiteX2" fmla="*/ 2315818 w 2315818"/>
              <a:gd name="connsiteY2" fmla="*/ 3199354 h 3199354"/>
              <a:gd name="connsiteX3" fmla="*/ 0 w 2315818"/>
              <a:gd name="connsiteY3" fmla="*/ 3199354 h 3199354"/>
              <a:gd name="connsiteX4" fmla="*/ 0 w 2315818"/>
              <a:gd name="connsiteY4" fmla="*/ 0 h 3199354"/>
              <a:gd name="connsiteX0" fmla="*/ 0 w 1808922"/>
              <a:gd name="connsiteY0" fmla="*/ 0 h 3258988"/>
              <a:gd name="connsiteX1" fmla="*/ 1808922 w 1808922"/>
              <a:gd name="connsiteY1" fmla="*/ 735496 h 3258988"/>
              <a:gd name="connsiteX2" fmla="*/ 1709532 w 1808922"/>
              <a:gd name="connsiteY2" fmla="*/ 3258988 h 3258988"/>
              <a:gd name="connsiteX3" fmla="*/ 0 w 1808922"/>
              <a:gd name="connsiteY3" fmla="*/ 3199354 h 3258988"/>
              <a:gd name="connsiteX4" fmla="*/ 0 w 1808922"/>
              <a:gd name="connsiteY4" fmla="*/ 0 h 3258988"/>
              <a:gd name="connsiteX0" fmla="*/ 0 w 1709532"/>
              <a:gd name="connsiteY0" fmla="*/ 0 h 3258988"/>
              <a:gd name="connsiteX1" fmla="*/ 1689652 w 1709532"/>
              <a:gd name="connsiteY1" fmla="*/ 646044 h 3258988"/>
              <a:gd name="connsiteX2" fmla="*/ 1709532 w 1709532"/>
              <a:gd name="connsiteY2" fmla="*/ 3258988 h 3258988"/>
              <a:gd name="connsiteX3" fmla="*/ 0 w 1709532"/>
              <a:gd name="connsiteY3" fmla="*/ 3199354 h 3258988"/>
              <a:gd name="connsiteX4" fmla="*/ 0 w 1709532"/>
              <a:gd name="connsiteY4" fmla="*/ 0 h 3258988"/>
              <a:gd name="connsiteX0" fmla="*/ 0 w 1709532"/>
              <a:gd name="connsiteY0" fmla="*/ 0 h 3258988"/>
              <a:gd name="connsiteX1" fmla="*/ 626165 w 1709532"/>
              <a:gd name="connsiteY1" fmla="*/ 248479 h 3258988"/>
              <a:gd name="connsiteX2" fmla="*/ 1689652 w 1709532"/>
              <a:gd name="connsiteY2" fmla="*/ 646044 h 3258988"/>
              <a:gd name="connsiteX3" fmla="*/ 1709532 w 1709532"/>
              <a:gd name="connsiteY3" fmla="*/ 3258988 h 3258988"/>
              <a:gd name="connsiteX4" fmla="*/ 0 w 1709532"/>
              <a:gd name="connsiteY4" fmla="*/ 3199354 h 3258988"/>
              <a:gd name="connsiteX5" fmla="*/ 0 w 1709532"/>
              <a:gd name="connsiteY5" fmla="*/ 0 h 3258988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646044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26165 w 1689652"/>
              <a:gd name="connsiteY1" fmla="*/ 22860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65922 w 1689652"/>
              <a:gd name="connsiteY1" fmla="*/ 248479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199354 h 3676431"/>
              <a:gd name="connsiteX5" fmla="*/ 0 w 1689652"/>
              <a:gd name="connsiteY5" fmla="*/ 0 h 3676431"/>
              <a:gd name="connsiteX0" fmla="*/ 0 w 1689652"/>
              <a:gd name="connsiteY0" fmla="*/ 0 h 3676431"/>
              <a:gd name="connsiteX1" fmla="*/ 685800 w 1689652"/>
              <a:gd name="connsiteY1" fmla="*/ 238540 h 3676431"/>
              <a:gd name="connsiteX2" fmla="*/ 1689652 w 1689652"/>
              <a:gd name="connsiteY2" fmla="*/ 556591 h 3676431"/>
              <a:gd name="connsiteX3" fmla="*/ 1649897 w 1689652"/>
              <a:gd name="connsiteY3" fmla="*/ 3676431 h 3676431"/>
              <a:gd name="connsiteX4" fmla="*/ 0 w 1689652"/>
              <a:gd name="connsiteY4" fmla="*/ 3352661 h 3676431"/>
              <a:gd name="connsiteX5" fmla="*/ 0 w 1689652"/>
              <a:gd name="connsiteY5" fmla="*/ 0 h 3676431"/>
              <a:gd name="connsiteX0" fmla="*/ 0 w 1698551"/>
              <a:gd name="connsiteY0" fmla="*/ 0 h 3558504"/>
              <a:gd name="connsiteX1" fmla="*/ 694699 w 1698551"/>
              <a:gd name="connsiteY1" fmla="*/ 120613 h 3558504"/>
              <a:gd name="connsiteX2" fmla="*/ 1698551 w 1698551"/>
              <a:gd name="connsiteY2" fmla="*/ 438664 h 3558504"/>
              <a:gd name="connsiteX3" fmla="*/ 1658796 w 1698551"/>
              <a:gd name="connsiteY3" fmla="*/ 3558504 h 3558504"/>
              <a:gd name="connsiteX4" fmla="*/ 8899 w 1698551"/>
              <a:gd name="connsiteY4" fmla="*/ 3234734 h 3558504"/>
              <a:gd name="connsiteX5" fmla="*/ 0 w 1698551"/>
              <a:gd name="connsiteY5" fmla="*/ 0 h 3558504"/>
              <a:gd name="connsiteX0" fmla="*/ 0 w 1698551"/>
              <a:gd name="connsiteY0" fmla="*/ 0 h 3558504"/>
              <a:gd name="connsiteX1" fmla="*/ 703598 w 1698551"/>
              <a:gd name="connsiteY1" fmla="*/ 214953 h 3558504"/>
              <a:gd name="connsiteX2" fmla="*/ 1698551 w 1698551"/>
              <a:gd name="connsiteY2" fmla="*/ 438664 h 3558504"/>
              <a:gd name="connsiteX3" fmla="*/ 1658796 w 1698551"/>
              <a:gd name="connsiteY3" fmla="*/ 3558504 h 3558504"/>
              <a:gd name="connsiteX4" fmla="*/ 8899 w 1698551"/>
              <a:gd name="connsiteY4" fmla="*/ 3234734 h 3558504"/>
              <a:gd name="connsiteX5" fmla="*/ 0 w 1698551"/>
              <a:gd name="connsiteY5" fmla="*/ 0 h 3558504"/>
              <a:gd name="connsiteX0" fmla="*/ 0 w 1698551"/>
              <a:gd name="connsiteY0" fmla="*/ 0 h 3558504"/>
              <a:gd name="connsiteX1" fmla="*/ 703598 w 1698551"/>
              <a:gd name="connsiteY1" fmla="*/ 179575 h 3558504"/>
              <a:gd name="connsiteX2" fmla="*/ 1698551 w 1698551"/>
              <a:gd name="connsiteY2" fmla="*/ 438664 h 3558504"/>
              <a:gd name="connsiteX3" fmla="*/ 1658796 w 1698551"/>
              <a:gd name="connsiteY3" fmla="*/ 3558504 h 3558504"/>
              <a:gd name="connsiteX4" fmla="*/ 8899 w 1698551"/>
              <a:gd name="connsiteY4" fmla="*/ 3234734 h 3558504"/>
              <a:gd name="connsiteX5" fmla="*/ 0 w 1698551"/>
              <a:gd name="connsiteY5" fmla="*/ 0 h 355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551" h="3558504">
                <a:moveTo>
                  <a:pt x="0" y="0"/>
                </a:moveTo>
                <a:lnTo>
                  <a:pt x="703598" y="179575"/>
                </a:lnTo>
                <a:lnTo>
                  <a:pt x="1698551" y="438664"/>
                </a:lnTo>
                <a:lnTo>
                  <a:pt x="1658796" y="3558504"/>
                </a:lnTo>
                <a:lnTo>
                  <a:pt x="8899" y="3234734"/>
                </a:lnTo>
                <a:cubicBezTo>
                  <a:pt x="5933" y="2156489"/>
                  <a:pt x="2966" y="1078245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224*224*3</a:t>
            </a:r>
          </a:p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65" name="Стрелка: вправо 64">
            <a:extLst>
              <a:ext uri="{FF2B5EF4-FFF2-40B4-BE49-F238E27FC236}">
                <a16:creationId xmlns:a16="http://schemas.microsoft.com/office/drawing/2014/main" id="{4C6A4515-9216-4895-A454-E3656D94AB87}"/>
              </a:ext>
            </a:extLst>
          </p:cNvPr>
          <p:cNvSpPr/>
          <p:nvPr/>
        </p:nvSpPr>
        <p:spPr>
          <a:xfrm>
            <a:off x="2379894" y="4977212"/>
            <a:ext cx="643011" cy="34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AC8377-9C08-462A-86D3-3CE6C696046E}"/>
              </a:ext>
            </a:extLst>
          </p:cNvPr>
          <p:cNvSpPr txBox="1"/>
          <p:nvPr/>
        </p:nvSpPr>
        <p:spPr>
          <a:xfrm>
            <a:off x="6987741" y="6288628"/>
            <a:ext cx="2076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Classes probabilities</a:t>
            </a: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93EAB1A4-10A2-4363-8F83-00987E760C46}"/>
              </a:ext>
            </a:extLst>
          </p:cNvPr>
          <p:cNvSpPr/>
          <p:nvPr/>
        </p:nvSpPr>
        <p:spPr>
          <a:xfrm>
            <a:off x="5995683" y="4197518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C4356FE-C1AD-40D4-85DB-431281A8192A}"/>
              </a:ext>
            </a:extLst>
          </p:cNvPr>
          <p:cNvSpPr/>
          <p:nvPr/>
        </p:nvSpPr>
        <p:spPr>
          <a:xfrm>
            <a:off x="5993947" y="4692056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57F9C67C-987F-41F7-9F86-505F0308320A}"/>
              </a:ext>
            </a:extLst>
          </p:cNvPr>
          <p:cNvSpPr/>
          <p:nvPr/>
        </p:nvSpPr>
        <p:spPr>
          <a:xfrm>
            <a:off x="6023973" y="5235969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8B413323-65A7-4E7E-9E98-0C96A1E74832}"/>
              </a:ext>
            </a:extLst>
          </p:cNvPr>
          <p:cNvSpPr/>
          <p:nvPr/>
        </p:nvSpPr>
        <p:spPr>
          <a:xfrm>
            <a:off x="6025849" y="5761105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B84527AF-67FF-4084-B75C-72666B6F563F}"/>
              </a:ext>
            </a:extLst>
          </p:cNvPr>
          <p:cNvSpPr/>
          <p:nvPr/>
        </p:nvSpPr>
        <p:spPr>
          <a:xfrm>
            <a:off x="5139576" y="4977212"/>
            <a:ext cx="643011" cy="34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73FD21E-69DF-45BE-8F21-01E4EE44850D}"/>
              </a:ext>
            </a:extLst>
          </p:cNvPr>
          <p:cNvSpPr/>
          <p:nvPr/>
        </p:nvSpPr>
        <p:spPr>
          <a:xfrm>
            <a:off x="7670122" y="4197518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1B3F1053-33D7-411D-BF4C-5E4F2944548F}"/>
              </a:ext>
            </a:extLst>
          </p:cNvPr>
          <p:cNvSpPr/>
          <p:nvPr/>
        </p:nvSpPr>
        <p:spPr>
          <a:xfrm>
            <a:off x="7668386" y="4692056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F16E2D6D-34C6-4522-86CF-FB8E50C438C4}"/>
              </a:ext>
            </a:extLst>
          </p:cNvPr>
          <p:cNvSpPr/>
          <p:nvPr/>
        </p:nvSpPr>
        <p:spPr>
          <a:xfrm>
            <a:off x="7698412" y="5235969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95D1A3CD-20EF-41FC-8A13-CDED7F3EB183}"/>
              </a:ext>
            </a:extLst>
          </p:cNvPr>
          <p:cNvSpPr/>
          <p:nvPr/>
        </p:nvSpPr>
        <p:spPr>
          <a:xfrm>
            <a:off x="7700288" y="5761105"/>
            <a:ext cx="413732" cy="39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DE118E50-2CC3-42C8-A1DC-43AA12B2B6D1}"/>
              </a:ext>
            </a:extLst>
          </p:cNvPr>
          <p:cNvSpPr/>
          <p:nvPr/>
        </p:nvSpPr>
        <p:spPr>
          <a:xfrm>
            <a:off x="8339896" y="4223114"/>
            <a:ext cx="280138" cy="186901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F6D3F-539A-4CA9-8B28-10C9647B69B1}"/>
              </a:ext>
            </a:extLst>
          </p:cNvPr>
          <p:cNvSpPr txBox="1"/>
          <p:nvPr/>
        </p:nvSpPr>
        <p:spPr>
          <a:xfrm>
            <a:off x="6653210" y="4670955"/>
            <a:ext cx="829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Softmax</a:t>
            </a:r>
            <a:endParaRPr lang="en-US" sz="1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8318178-231C-4AA9-87BD-ED34B090D799}"/>
              </a:ext>
            </a:extLst>
          </p:cNvPr>
          <p:cNvSpPr/>
          <p:nvPr/>
        </p:nvSpPr>
        <p:spPr>
          <a:xfrm>
            <a:off x="8931790" y="5000566"/>
            <a:ext cx="413732" cy="390838"/>
          </a:xfrm>
          <a:prstGeom prst="ellipse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ECD05-6DF1-40AF-8713-4317CAD40CC2}"/>
              </a:ext>
            </a:extLst>
          </p:cNvPr>
          <p:cNvSpPr txBox="1"/>
          <p:nvPr/>
        </p:nvSpPr>
        <p:spPr>
          <a:xfrm>
            <a:off x="8483631" y="4000773"/>
            <a:ext cx="606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argmax</a:t>
            </a:r>
            <a:endParaRPr lang="ru-RU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B14346-8827-4D49-9BE6-25CC73A3A9D3}"/>
              </a:ext>
            </a:extLst>
          </p:cNvPr>
          <p:cNvSpPr txBox="1"/>
          <p:nvPr/>
        </p:nvSpPr>
        <p:spPr>
          <a:xfrm>
            <a:off x="2808716" y="6288628"/>
            <a:ext cx="264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FC layers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917E39-2003-4E23-9BB4-B83B430979A1}"/>
              </a:ext>
            </a:extLst>
          </p:cNvPr>
          <p:cNvSpPr txBox="1"/>
          <p:nvPr/>
        </p:nvSpPr>
        <p:spPr>
          <a:xfrm>
            <a:off x="5674789" y="6265274"/>
            <a:ext cx="116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Last layer</a:t>
            </a:r>
          </a:p>
        </p:txBody>
      </p:sp>
      <p:sp>
        <p:nvSpPr>
          <p:cNvPr id="14" name="Знак умножения 13">
            <a:extLst>
              <a:ext uri="{FF2B5EF4-FFF2-40B4-BE49-F238E27FC236}">
                <a16:creationId xmlns:a16="http://schemas.microsoft.com/office/drawing/2014/main" id="{90141FA8-D63B-4A98-8C9F-DAF8E2E0D21B}"/>
              </a:ext>
            </a:extLst>
          </p:cNvPr>
          <p:cNvSpPr/>
          <p:nvPr/>
        </p:nvSpPr>
        <p:spPr>
          <a:xfrm>
            <a:off x="6820478" y="2335709"/>
            <a:ext cx="368903" cy="263816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право 51">
            <a:extLst>
              <a:ext uri="{FF2B5EF4-FFF2-40B4-BE49-F238E27FC236}">
                <a16:creationId xmlns:a16="http://schemas.microsoft.com/office/drawing/2014/main" id="{63C64724-C6F5-46D0-A90C-17D091660748}"/>
              </a:ext>
            </a:extLst>
          </p:cNvPr>
          <p:cNvSpPr/>
          <p:nvPr/>
        </p:nvSpPr>
        <p:spPr>
          <a:xfrm>
            <a:off x="6753601" y="4966637"/>
            <a:ext cx="643011" cy="34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вправо 66">
            <a:extLst>
              <a:ext uri="{FF2B5EF4-FFF2-40B4-BE49-F238E27FC236}">
                <a16:creationId xmlns:a16="http://schemas.microsoft.com/office/drawing/2014/main" id="{6BD4BDBE-3431-4610-A5AF-1C39B8EB3BA0}"/>
              </a:ext>
            </a:extLst>
          </p:cNvPr>
          <p:cNvSpPr/>
          <p:nvPr/>
        </p:nvSpPr>
        <p:spPr>
          <a:xfrm>
            <a:off x="11368472" y="2035260"/>
            <a:ext cx="510327" cy="4141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9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105" y="684450"/>
            <a:ext cx="5663790" cy="5501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Output layer classes description </a:t>
            </a:r>
            <a:endParaRPr lang="ru" dirty="0"/>
          </a:p>
        </p:txBody>
      </p:sp>
      <p:pic>
        <p:nvPicPr>
          <p:cNvPr id="9" name="Рисунок 8" descr="Значок 1">
            <a:extLst>
              <a:ext uri="{FF2B5EF4-FFF2-40B4-BE49-F238E27FC236}">
                <a16:creationId xmlns:a16="http://schemas.microsoft.com/office/drawing/2014/main" id="{998B3AB4-441B-41A1-8DD3-04C7D8720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047" y="1533525"/>
            <a:ext cx="914400" cy="914400"/>
          </a:xfrm>
          <a:prstGeom prst="rect">
            <a:avLst/>
          </a:prstGeom>
        </p:spPr>
      </p:pic>
      <p:pic>
        <p:nvPicPr>
          <p:cNvPr id="11" name="Рисунок 10" descr="Значок">
            <a:extLst>
              <a:ext uri="{FF2B5EF4-FFF2-40B4-BE49-F238E27FC236}">
                <a16:creationId xmlns:a16="http://schemas.microsoft.com/office/drawing/2014/main" id="{DB910A5B-6CEE-48AF-BF64-64F9E95B5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3801" y="1475317"/>
            <a:ext cx="914400" cy="914400"/>
          </a:xfrm>
          <a:prstGeom prst="rect">
            <a:avLst/>
          </a:prstGeom>
        </p:spPr>
      </p:pic>
      <p:pic>
        <p:nvPicPr>
          <p:cNvPr id="13" name="Рисунок 12" descr="Значок 3">
            <a:extLst>
              <a:ext uri="{FF2B5EF4-FFF2-40B4-BE49-F238E27FC236}">
                <a16:creationId xmlns:a16="http://schemas.microsoft.com/office/drawing/2014/main" id="{91EBCDAC-F84F-42FB-8339-962EF7F0F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6341" y="1475317"/>
            <a:ext cx="914400" cy="914400"/>
          </a:xfrm>
          <a:prstGeom prst="rect">
            <a:avLst/>
          </a:prstGeom>
        </p:spPr>
      </p:pic>
      <p:pic>
        <p:nvPicPr>
          <p:cNvPr id="15" name="Рисунок 14" descr="Значок 4">
            <a:extLst>
              <a:ext uri="{FF2B5EF4-FFF2-40B4-BE49-F238E27FC236}">
                <a16:creationId xmlns:a16="http://schemas.microsoft.com/office/drawing/2014/main" id="{BAE37F87-64BF-479B-A0DB-0C8905866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6106" y="1425575"/>
            <a:ext cx="914400" cy="91440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ловек, женщина, одежда, улыбается&#10;&#10;Автоматически созданное описание">
            <a:extLst>
              <a:ext uri="{FF2B5EF4-FFF2-40B4-BE49-F238E27FC236}">
                <a16:creationId xmlns:a16="http://schemas.microsoft.com/office/drawing/2014/main" id="{7947F855-86F0-4691-B1B0-539119F257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83" y="3787776"/>
            <a:ext cx="2322328" cy="2870201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внешний, мобильный телефон, здание,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49A9E337-BE58-423A-8C8A-3449CA734C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27" y="3787775"/>
            <a:ext cx="2395357" cy="2870201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внешний, скала, трава, куча&#10;&#10;Автоматически созданное описание">
            <a:extLst>
              <a:ext uri="{FF2B5EF4-FFF2-40B4-BE49-F238E27FC236}">
                <a16:creationId xmlns:a16="http://schemas.microsoft.com/office/drawing/2014/main" id="{46280675-606B-47B9-8147-F1CF25C5C0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3787774"/>
            <a:ext cx="2514682" cy="2870201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сиди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9655B1CC-9CE1-430E-869E-7174A18811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406" y="3787773"/>
            <a:ext cx="2591594" cy="28702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77A410-6716-4E27-BB3B-2B88D4714897}"/>
              </a:ext>
            </a:extLst>
          </p:cNvPr>
          <p:cNvSpPr txBox="1"/>
          <p:nvPr/>
        </p:nvSpPr>
        <p:spPr>
          <a:xfrm>
            <a:off x="584200" y="2912533"/>
            <a:ext cx="1811867" cy="55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7B023-BD16-4F0C-B621-D39AB05B2B87}"/>
              </a:ext>
            </a:extLst>
          </p:cNvPr>
          <p:cNvSpPr txBox="1"/>
          <p:nvPr/>
        </p:nvSpPr>
        <p:spPr>
          <a:xfrm>
            <a:off x="592313" y="3059668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mask 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0F634-A00B-4B95-8F23-C90467112C89}"/>
              </a:ext>
            </a:extLst>
          </p:cNvPr>
          <p:cNvSpPr txBox="1"/>
          <p:nvPr/>
        </p:nvSpPr>
        <p:spPr>
          <a:xfrm>
            <a:off x="3781158" y="3053434"/>
            <a:ext cx="181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mask </a:t>
            </a:r>
            <a:endParaRPr lang="ru-RU" dirty="0"/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E8BC5-9223-45DF-8FF4-82203BD18B5E}"/>
              </a:ext>
            </a:extLst>
          </p:cNvPr>
          <p:cNvSpPr txBox="1"/>
          <p:nvPr/>
        </p:nvSpPr>
        <p:spPr>
          <a:xfrm>
            <a:off x="6777607" y="3053433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Garbage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E788B-E812-4772-8A4B-EA967F13DBB2}"/>
              </a:ext>
            </a:extLst>
          </p:cNvPr>
          <p:cNvSpPr txBox="1"/>
          <p:nvPr/>
        </p:nvSpPr>
        <p:spPr>
          <a:xfrm>
            <a:off x="9774056" y="2934899"/>
            <a:ext cx="181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4 classes ??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Really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1971F-58DD-4E95-B293-796B23F6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5160"/>
            <a:ext cx="11029616" cy="519815"/>
          </a:xfrm>
        </p:spPr>
        <p:txBody>
          <a:bodyPr/>
          <a:lstStyle/>
          <a:p>
            <a:pPr algn="ctr"/>
            <a:r>
              <a:rPr lang="en-US" dirty="0"/>
              <a:t>Problem with classifying “hard photos”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233CA-CCFB-4722-9E1C-42C7F5BE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0184" y="6432227"/>
            <a:ext cx="2844799" cy="365125"/>
          </a:xfrm>
        </p:spPr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6" name="Рисунок 5" descr="Изображение выглядит как человек, женщина, девочк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1594AFC8-E49D-4CE8-A2DA-1F034760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3" y="1827305"/>
            <a:ext cx="2857500" cy="28575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еловек, носит, шляпа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D2854FB2-873D-4417-A4F0-8972B5C5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593" y="1827305"/>
            <a:ext cx="2857500" cy="28575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человек, маленький, фрукт, держит&#10;&#10;Автоматически созданное описание">
            <a:extLst>
              <a:ext uri="{FF2B5EF4-FFF2-40B4-BE49-F238E27FC236}">
                <a16:creationId xmlns:a16="http://schemas.microsoft.com/office/drawing/2014/main" id="{2FCC0B44-2F35-4EEC-B018-4386FCF2E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08" y="1827305"/>
            <a:ext cx="2857500" cy="2857500"/>
          </a:xfrm>
          <a:prstGeom prst="rect">
            <a:avLst/>
          </a:prstGeom>
        </p:spPr>
      </p:pic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CFAB21A8-8C5A-4D40-A154-1E478640F615}"/>
              </a:ext>
            </a:extLst>
          </p:cNvPr>
          <p:cNvSpPr/>
          <p:nvPr/>
        </p:nvSpPr>
        <p:spPr>
          <a:xfrm rot="5400000">
            <a:off x="5909960" y="-590168"/>
            <a:ext cx="498764" cy="112728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3" name="Рисунок 32" descr="Прямоугольная призма">
            <a:extLst>
              <a:ext uri="{FF2B5EF4-FFF2-40B4-BE49-F238E27FC236}">
                <a16:creationId xmlns:a16="http://schemas.microsoft.com/office/drawing/2014/main" id="{C9D0B9CD-B8F9-45B7-A8EA-4F8AD22C3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201" y="5407697"/>
            <a:ext cx="1230283" cy="12302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28EAB18-7403-4EAD-A0C3-D25F9B07709E}"/>
              </a:ext>
            </a:extLst>
          </p:cNvPr>
          <p:cNvSpPr txBox="1"/>
          <p:nvPr/>
        </p:nvSpPr>
        <p:spPr>
          <a:xfrm>
            <a:off x="6032269" y="5838173"/>
            <a:ext cx="32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2236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EF22-BE75-4D31-A171-076F079E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pPr algn="ctr"/>
            <a:r>
              <a:rPr lang="en-US" dirty="0"/>
              <a:t>Training graphics </a:t>
            </a:r>
            <a:endParaRPr lang="ru-RU" dirty="0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0D7E7E-A1EE-4DCC-B539-84269268A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19" y="3169752"/>
            <a:ext cx="3629025" cy="3112209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C021B149-783E-4BE9-9BD1-46046591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06.06.2020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3363A0-2748-4492-8FB9-45AEF09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9" y="3169753"/>
            <a:ext cx="3629025" cy="3112209"/>
          </a:xfrm>
          <a:prstGeom prst="rect">
            <a:avLst/>
          </a:prstGeom>
        </p:spPr>
      </p:pic>
      <p:pic>
        <p:nvPicPr>
          <p:cNvPr id="10" name="Рисунок 9" descr="Изображение выглядит как монитор, экран, черный, часы&#10;&#10;Автоматически созданное описание">
            <a:extLst>
              <a:ext uri="{FF2B5EF4-FFF2-40B4-BE49-F238E27FC236}">
                <a16:creationId xmlns:a16="http://schemas.microsoft.com/office/drawing/2014/main" id="{9F9EC771-DD34-4EAB-99D0-EA83A25DC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74" y="3169752"/>
            <a:ext cx="3629025" cy="3112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1BDD22-C5C9-4361-A3A5-D6484BA1EA10}"/>
              </a:ext>
            </a:extLst>
          </p:cNvPr>
          <p:cNvSpPr txBox="1"/>
          <p:nvPr/>
        </p:nvSpPr>
        <p:spPr>
          <a:xfrm>
            <a:off x="375231" y="1830923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train accuracy : 95 %</a:t>
            </a:r>
          </a:p>
          <a:p>
            <a:r>
              <a:rPr lang="en-US" dirty="0"/>
              <a:t>Top validation accuracy : 89 %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681F7-7D20-4985-AF7A-34BF61863593}"/>
              </a:ext>
            </a:extLst>
          </p:cNvPr>
          <p:cNvSpPr txBox="1"/>
          <p:nvPr/>
        </p:nvSpPr>
        <p:spPr>
          <a:xfrm>
            <a:off x="8390148" y="1830923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train accuracy : 97.7 %</a:t>
            </a:r>
          </a:p>
          <a:p>
            <a:r>
              <a:rPr lang="en-US" dirty="0"/>
              <a:t>Top validation accuracy : 96.</a:t>
            </a:r>
            <a:r>
              <a:rPr lang="uk-UA" dirty="0"/>
              <a:t>6</a:t>
            </a:r>
            <a:r>
              <a:rPr lang="en-US" dirty="0"/>
              <a:t>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B3FEE-F044-447A-B237-F1C308CFEED8}"/>
              </a:ext>
            </a:extLst>
          </p:cNvPr>
          <p:cNvSpPr txBox="1"/>
          <p:nvPr/>
        </p:nvSpPr>
        <p:spPr>
          <a:xfrm>
            <a:off x="4382689" y="1830923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train loss : 0.1758</a:t>
            </a:r>
          </a:p>
          <a:p>
            <a:r>
              <a:rPr lang="en-US" dirty="0"/>
              <a:t>Top validation loss : 0.73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5884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Широкоэкранный</PresentationFormat>
  <Paragraphs>109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arial</vt:lpstr>
      <vt:lpstr>Bookman Old Style</vt:lpstr>
      <vt:lpstr>Calibri</vt:lpstr>
      <vt:lpstr>Corbel</vt:lpstr>
      <vt:lpstr>Franklin Gothic Book</vt:lpstr>
      <vt:lpstr>Franklin Gothic Demi</vt:lpstr>
      <vt:lpstr>Wingdings</vt:lpstr>
      <vt:lpstr>Wingdings 2</vt:lpstr>
      <vt:lpstr>ДивидендVTI</vt:lpstr>
      <vt:lpstr>FACE MAsK DEtECTor bot </vt:lpstr>
      <vt:lpstr>Motivation </vt:lpstr>
      <vt:lpstr>Describing how application works </vt:lpstr>
      <vt:lpstr>Scraping dataset with selenium </vt:lpstr>
      <vt:lpstr>data augmentation </vt:lpstr>
      <vt:lpstr>Model STRUCTURE </vt:lpstr>
      <vt:lpstr>Output layer classes description </vt:lpstr>
      <vt:lpstr>Problem with classifying “hard photos”</vt:lpstr>
      <vt:lpstr>Training graphics </vt:lpstr>
      <vt:lpstr>Confusion matrix on validation set</vt:lpstr>
      <vt:lpstr>How telegram bot works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2020-06-03T08:53:35Z</dcterms:created>
  <dcterms:modified xsi:type="dcterms:W3CDTF">2020-06-06T07:40:14Z</dcterms:modified>
</cp:coreProperties>
</file>