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7" r:id="rId3"/>
    <p:sldId id="270" r:id="rId4"/>
    <p:sldId id="271" r:id="rId5"/>
    <p:sldId id="272" r:id="rId6"/>
    <p:sldId id="273" r:id="rId7"/>
    <p:sldId id="276" r:id="rId8"/>
    <p:sldId id="277" r:id="rId9"/>
    <p:sldId id="278" r:id="rId10"/>
    <p:sldId id="279" r:id="rId11"/>
    <p:sldId id="280" r:id="rId12"/>
    <p:sldId id="274" r:id="rId13"/>
    <p:sldId id="27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57" d="100"/>
          <a:sy n="57" d="100"/>
        </p:scale>
        <p:origin x="99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1B410-6E1F-4E05-8ECE-F5BB2B5F9A11}" type="datetimeFigureOut">
              <a:rPr lang="en-US" smtClean="0"/>
              <a:t>6/21/2021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2CE7B-35EA-4D95-BAD3-FF20ED08AB0D}" type="slidenum">
              <a:rPr lang="en-US" smtClean="0"/>
              <a:t>‹#›</a:t>
            </a:fld>
            <a:endParaRPr lang="en-US"/>
          </a:p>
        </p:txBody>
      </p:sp>
    </p:spTree>
    <p:extLst>
      <p:ext uri="{BB962C8B-B14F-4D97-AF65-F5344CB8AC3E}">
        <p14:creationId xmlns:p14="http://schemas.microsoft.com/office/powerpoint/2010/main" val="48392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B2CE7B-35EA-4D95-BAD3-FF20ED08AB0D}" type="slidenum">
              <a:rPr lang="en-US" smtClean="0"/>
              <a:t>6</a:t>
            </a:fld>
            <a:endParaRPr lang="en-US"/>
          </a:p>
        </p:txBody>
      </p:sp>
    </p:spTree>
    <p:extLst>
      <p:ext uri="{BB962C8B-B14F-4D97-AF65-F5344CB8AC3E}">
        <p14:creationId xmlns:p14="http://schemas.microsoft.com/office/powerpoint/2010/main" val="157421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B2CE7B-35EA-4D95-BAD3-FF20ED08AB0D}" type="slidenum">
              <a:rPr lang="en-US" smtClean="0"/>
              <a:t>7</a:t>
            </a:fld>
            <a:endParaRPr lang="en-US"/>
          </a:p>
        </p:txBody>
      </p:sp>
    </p:spTree>
    <p:extLst>
      <p:ext uri="{BB962C8B-B14F-4D97-AF65-F5344CB8AC3E}">
        <p14:creationId xmlns:p14="http://schemas.microsoft.com/office/powerpoint/2010/main" val="76040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B2CE7B-35EA-4D95-BAD3-FF20ED08AB0D}" type="slidenum">
              <a:rPr lang="en-US" smtClean="0"/>
              <a:t>8</a:t>
            </a:fld>
            <a:endParaRPr lang="en-US"/>
          </a:p>
        </p:txBody>
      </p:sp>
    </p:spTree>
    <p:extLst>
      <p:ext uri="{BB962C8B-B14F-4D97-AF65-F5344CB8AC3E}">
        <p14:creationId xmlns:p14="http://schemas.microsoft.com/office/powerpoint/2010/main" val="729876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B2CE7B-35EA-4D95-BAD3-FF20ED08AB0D}" type="slidenum">
              <a:rPr lang="en-US" smtClean="0"/>
              <a:t>9</a:t>
            </a:fld>
            <a:endParaRPr lang="en-US"/>
          </a:p>
        </p:txBody>
      </p:sp>
    </p:spTree>
    <p:extLst>
      <p:ext uri="{BB962C8B-B14F-4D97-AF65-F5344CB8AC3E}">
        <p14:creationId xmlns:p14="http://schemas.microsoft.com/office/powerpoint/2010/main" val="2662634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B2CE7B-35EA-4D95-BAD3-FF20ED08AB0D}" type="slidenum">
              <a:rPr lang="en-US" smtClean="0"/>
              <a:t>10</a:t>
            </a:fld>
            <a:endParaRPr lang="en-US"/>
          </a:p>
        </p:txBody>
      </p:sp>
    </p:spTree>
    <p:extLst>
      <p:ext uri="{BB962C8B-B14F-4D97-AF65-F5344CB8AC3E}">
        <p14:creationId xmlns:p14="http://schemas.microsoft.com/office/powerpoint/2010/main" val="3306875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B2CE7B-35EA-4D95-BAD3-FF20ED08AB0D}" type="slidenum">
              <a:rPr lang="en-US" smtClean="0"/>
              <a:t>11</a:t>
            </a:fld>
            <a:endParaRPr lang="en-US"/>
          </a:p>
        </p:txBody>
      </p:sp>
    </p:spTree>
    <p:extLst>
      <p:ext uri="{BB962C8B-B14F-4D97-AF65-F5344CB8AC3E}">
        <p14:creationId xmlns:p14="http://schemas.microsoft.com/office/powerpoint/2010/main" val="106927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GB" sz="4000" dirty="0"/>
              <a:t>G2M insight for Cab Investment firm</a:t>
            </a:r>
          </a:p>
          <a:p>
            <a:endParaRPr lang="en-US" sz="4000" dirty="0"/>
          </a:p>
          <a:p>
            <a:r>
              <a:rPr lang="en-US" sz="2800" b="1" dirty="0"/>
              <a:t>21/06/2021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EDA - Genders</a:t>
            </a:r>
          </a:p>
        </p:txBody>
      </p:sp>
      <p:sp>
        <p:nvSpPr>
          <p:cNvPr id="8" name="TextBox 7">
            <a:extLst>
              <a:ext uri="{FF2B5EF4-FFF2-40B4-BE49-F238E27FC236}">
                <a16:creationId xmlns:a16="http://schemas.microsoft.com/office/drawing/2014/main" id="{176AF323-5AD5-4C46-BE28-4092DF0724E0}"/>
              </a:ext>
            </a:extLst>
          </p:cNvPr>
          <p:cNvSpPr txBox="1"/>
          <p:nvPr/>
        </p:nvSpPr>
        <p:spPr>
          <a:xfrm>
            <a:off x="0" y="6269069"/>
            <a:ext cx="12192000" cy="369332"/>
          </a:xfrm>
          <a:prstGeom prst="rect">
            <a:avLst/>
          </a:prstGeom>
          <a:noFill/>
        </p:spPr>
        <p:txBody>
          <a:bodyPr wrap="square">
            <a:spAutoFit/>
          </a:bodyPr>
          <a:lstStyle/>
          <a:p>
            <a:pPr algn="ctr"/>
            <a:r>
              <a:rPr lang="en-GB" dirty="0"/>
              <a:t>According to the data, more women use the Pink Cab</a:t>
            </a:r>
            <a:endParaRPr lang="en-US" dirty="0"/>
          </a:p>
        </p:txBody>
      </p:sp>
      <p:sp>
        <p:nvSpPr>
          <p:cNvPr id="12" name="TextBox 11">
            <a:extLst>
              <a:ext uri="{FF2B5EF4-FFF2-40B4-BE49-F238E27FC236}">
                <a16:creationId xmlns:a16="http://schemas.microsoft.com/office/drawing/2014/main" id="{C4975548-0D77-4390-815B-D5A490E53B11}"/>
              </a:ext>
            </a:extLst>
          </p:cNvPr>
          <p:cNvSpPr txBox="1"/>
          <p:nvPr/>
        </p:nvSpPr>
        <p:spPr>
          <a:xfrm>
            <a:off x="5951034" y="1309978"/>
            <a:ext cx="5798634" cy="369332"/>
          </a:xfrm>
          <a:prstGeom prst="rect">
            <a:avLst/>
          </a:prstGeom>
          <a:noFill/>
        </p:spPr>
        <p:txBody>
          <a:bodyPr wrap="square">
            <a:spAutoFit/>
          </a:bodyPr>
          <a:lstStyle/>
          <a:p>
            <a:pPr algn="ctr"/>
            <a:r>
              <a:rPr lang="en-US" b="1" dirty="0"/>
              <a:t>The percentage of each gender for Pink Cab:</a:t>
            </a:r>
          </a:p>
        </p:txBody>
      </p:sp>
      <p:sp>
        <p:nvSpPr>
          <p:cNvPr id="15" name="TextBox 14">
            <a:extLst>
              <a:ext uri="{FF2B5EF4-FFF2-40B4-BE49-F238E27FC236}">
                <a16:creationId xmlns:a16="http://schemas.microsoft.com/office/drawing/2014/main" id="{A2D33B30-94C5-49D8-9648-86FD4309BCB1}"/>
              </a:ext>
            </a:extLst>
          </p:cNvPr>
          <p:cNvSpPr txBox="1"/>
          <p:nvPr/>
        </p:nvSpPr>
        <p:spPr>
          <a:xfrm>
            <a:off x="152400" y="1309978"/>
            <a:ext cx="5798634" cy="369332"/>
          </a:xfrm>
          <a:prstGeom prst="rect">
            <a:avLst/>
          </a:prstGeom>
          <a:noFill/>
        </p:spPr>
        <p:txBody>
          <a:bodyPr wrap="square">
            <a:spAutoFit/>
          </a:bodyPr>
          <a:lstStyle/>
          <a:p>
            <a:pPr algn="ctr"/>
            <a:r>
              <a:rPr lang="en-US" b="1" dirty="0"/>
              <a:t>The percentage of each gender for Yellow Cab:</a:t>
            </a:r>
          </a:p>
        </p:txBody>
      </p:sp>
      <p:pic>
        <p:nvPicPr>
          <p:cNvPr id="6" name="Picture 5">
            <a:extLst>
              <a:ext uri="{FF2B5EF4-FFF2-40B4-BE49-F238E27FC236}">
                <a16:creationId xmlns:a16="http://schemas.microsoft.com/office/drawing/2014/main" id="{8C732D5F-0C07-4522-A201-4357E1B0D154}"/>
              </a:ext>
            </a:extLst>
          </p:cNvPr>
          <p:cNvPicPr>
            <a:picLocks noChangeAspect="1"/>
          </p:cNvPicPr>
          <p:nvPr/>
        </p:nvPicPr>
        <p:blipFill>
          <a:blip r:embed="rId4"/>
          <a:stretch>
            <a:fillRect/>
          </a:stretch>
        </p:blipFill>
        <p:spPr>
          <a:xfrm>
            <a:off x="1245800" y="2309923"/>
            <a:ext cx="3076575" cy="3095625"/>
          </a:xfrm>
          <a:prstGeom prst="rect">
            <a:avLst/>
          </a:prstGeom>
        </p:spPr>
      </p:pic>
      <p:pic>
        <p:nvPicPr>
          <p:cNvPr id="10" name="Picture 9">
            <a:extLst>
              <a:ext uri="{FF2B5EF4-FFF2-40B4-BE49-F238E27FC236}">
                <a16:creationId xmlns:a16="http://schemas.microsoft.com/office/drawing/2014/main" id="{7E6B4F50-5BAE-471E-B82F-F9BEC58E6C7D}"/>
              </a:ext>
            </a:extLst>
          </p:cNvPr>
          <p:cNvPicPr>
            <a:picLocks noChangeAspect="1"/>
          </p:cNvPicPr>
          <p:nvPr/>
        </p:nvPicPr>
        <p:blipFill>
          <a:blip r:embed="rId5"/>
          <a:stretch>
            <a:fillRect/>
          </a:stretch>
        </p:blipFill>
        <p:spPr>
          <a:xfrm>
            <a:off x="7364451" y="2357547"/>
            <a:ext cx="2971800" cy="3000375"/>
          </a:xfrm>
          <a:prstGeom prst="rect">
            <a:avLst/>
          </a:prstGeom>
        </p:spPr>
      </p:pic>
    </p:spTree>
    <p:extLst>
      <p:ext uri="{BB962C8B-B14F-4D97-AF65-F5344CB8AC3E}">
        <p14:creationId xmlns:p14="http://schemas.microsoft.com/office/powerpoint/2010/main" val="1281269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EDA – Payment Methods</a:t>
            </a:r>
          </a:p>
        </p:txBody>
      </p:sp>
      <p:sp>
        <p:nvSpPr>
          <p:cNvPr id="8" name="TextBox 7">
            <a:extLst>
              <a:ext uri="{FF2B5EF4-FFF2-40B4-BE49-F238E27FC236}">
                <a16:creationId xmlns:a16="http://schemas.microsoft.com/office/drawing/2014/main" id="{176AF323-5AD5-4C46-BE28-4092DF0724E0}"/>
              </a:ext>
            </a:extLst>
          </p:cNvPr>
          <p:cNvSpPr txBox="1"/>
          <p:nvPr/>
        </p:nvSpPr>
        <p:spPr>
          <a:xfrm>
            <a:off x="0" y="6269069"/>
            <a:ext cx="12192000" cy="369332"/>
          </a:xfrm>
          <a:prstGeom prst="rect">
            <a:avLst/>
          </a:prstGeom>
          <a:noFill/>
        </p:spPr>
        <p:txBody>
          <a:bodyPr wrap="square">
            <a:spAutoFit/>
          </a:bodyPr>
          <a:lstStyle/>
          <a:p>
            <a:pPr algn="ctr"/>
            <a:r>
              <a:rPr lang="en-GB" dirty="0"/>
              <a:t>According to the data, the most used payment method is Cash for both companies</a:t>
            </a:r>
            <a:endParaRPr lang="en-US" dirty="0"/>
          </a:p>
        </p:txBody>
      </p:sp>
      <p:sp>
        <p:nvSpPr>
          <p:cNvPr id="12" name="TextBox 11">
            <a:extLst>
              <a:ext uri="{FF2B5EF4-FFF2-40B4-BE49-F238E27FC236}">
                <a16:creationId xmlns:a16="http://schemas.microsoft.com/office/drawing/2014/main" id="{C4975548-0D77-4390-815B-D5A490E53B11}"/>
              </a:ext>
            </a:extLst>
          </p:cNvPr>
          <p:cNvSpPr txBox="1"/>
          <p:nvPr/>
        </p:nvSpPr>
        <p:spPr>
          <a:xfrm>
            <a:off x="5951034" y="1309978"/>
            <a:ext cx="5798634" cy="369332"/>
          </a:xfrm>
          <a:prstGeom prst="rect">
            <a:avLst/>
          </a:prstGeom>
          <a:noFill/>
        </p:spPr>
        <p:txBody>
          <a:bodyPr wrap="square">
            <a:spAutoFit/>
          </a:bodyPr>
          <a:lstStyle/>
          <a:p>
            <a:pPr algn="ctr"/>
            <a:r>
              <a:rPr lang="en-US" b="1" dirty="0"/>
              <a:t>The Payment Methods for Pink Cab:</a:t>
            </a:r>
          </a:p>
        </p:txBody>
      </p:sp>
      <p:sp>
        <p:nvSpPr>
          <p:cNvPr id="15" name="TextBox 14">
            <a:extLst>
              <a:ext uri="{FF2B5EF4-FFF2-40B4-BE49-F238E27FC236}">
                <a16:creationId xmlns:a16="http://schemas.microsoft.com/office/drawing/2014/main" id="{A2D33B30-94C5-49D8-9648-86FD4309BCB1}"/>
              </a:ext>
            </a:extLst>
          </p:cNvPr>
          <p:cNvSpPr txBox="1"/>
          <p:nvPr/>
        </p:nvSpPr>
        <p:spPr>
          <a:xfrm>
            <a:off x="152400" y="1309978"/>
            <a:ext cx="5798634" cy="369332"/>
          </a:xfrm>
          <a:prstGeom prst="rect">
            <a:avLst/>
          </a:prstGeom>
          <a:noFill/>
        </p:spPr>
        <p:txBody>
          <a:bodyPr wrap="square">
            <a:spAutoFit/>
          </a:bodyPr>
          <a:lstStyle/>
          <a:p>
            <a:pPr algn="ctr"/>
            <a:r>
              <a:rPr lang="en-US" b="1" dirty="0"/>
              <a:t>The Payment Methods for Yellow Cab:</a:t>
            </a:r>
          </a:p>
        </p:txBody>
      </p:sp>
      <p:pic>
        <p:nvPicPr>
          <p:cNvPr id="5" name="Picture 4">
            <a:extLst>
              <a:ext uri="{FF2B5EF4-FFF2-40B4-BE49-F238E27FC236}">
                <a16:creationId xmlns:a16="http://schemas.microsoft.com/office/drawing/2014/main" id="{F37EB559-B70D-477D-920A-B6C5FAEFA503}"/>
              </a:ext>
            </a:extLst>
          </p:cNvPr>
          <p:cNvPicPr>
            <a:picLocks noChangeAspect="1"/>
          </p:cNvPicPr>
          <p:nvPr/>
        </p:nvPicPr>
        <p:blipFill>
          <a:blip r:embed="rId4"/>
          <a:stretch>
            <a:fillRect/>
          </a:stretch>
        </p:blipFill>
        <p:spPr>
          <a:xfrm>
            <a:off x="7402551" y="2173499"/>
            <a:ext cx="2895600" cy="3124200"/>
          </a:xfrm>
          <a:prstGeom prst="rect">
            <a:avLst/>
          </a:prstGeom>
        </p:spPr>
      </p:pic>
      <p:pic>
        <p:nvPicPr>
          <p:cNvPr id="11" name="Picture 10">
            <a:extLst>
              <a:ext uri="{FF2B5EF4-FFF2-40B4-BE49-F238E27FC236}">
                <a16:creationId xmlns:a16="http://schemas.microsoft.com/office/drawing/2014/main" id="{59EEC18D-890C-4A21-A2E1-13A010367F2B}"/>
              </a:ext>
            </a:extLst>
          </p:cNvPr>
          <p:cNvPicPr>
            <a:picLocks noChangeAspect="1"/>
          </p:cNvPicPr>
          <p:nvPr/>
        </p:nvPicPr>
        <p:blipFill>
          <a:blip r:embed="rId5"/>
          <a:stretch>
            <a:fillRect/>
          </a:stretch>
        </p:blipFill>
        <p:spPr>
          <a:xfrm>
            <a:off x="1406680" y="2088703"/>
            <a:ext cx="3067050" cy="3248025"/>
          </a:xfrm>
          <a:prstGeom prst="rect">
            <a:avLst/>
          </a:prstGeom>
        </p:spPr>
      </p:pic>
    </p:spTree>
    <p:extLst>
      <p:ext uri="{BB962C8B-B14F-4D97-AF65-F5344CB8AC3E}">
        <p14:creationId xmlns:p14="http://schemas.microsoft.com/office/powerpoint/2010/main" val="77679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 EDA Summary</a:t>
            </a:r>
          </a:p>
        </p:txBody>
      </p:sp>
      <p:sp>
        <p:nvSpPr>
          <p:cNvPr id="6" name="TextBox 5">
            <a:extLst>
              <a:ext uri="{FF2B5EF4-FFF2-40B4-BE49-F238E27FC236}">
                <a16:creationId xmlns:a16="http://schemas.microsoft.com/office/drawing/2014/main" id="{62238F05-713C-4FBE-9300-9C298A7AC83C}"/>
              </a:ext>
            </a:extLst>
          </p:cNvPr>
          <p:cNvSpPr txBox="1"/>
          <p:nvPr/>
        </p:nvSpPr>
        <p:spPr>
          <a:xfrm>
            <a:off x="150033" y="2300703"/>
            <a:ext cx="11792923" cy="1754326"/>
          </a:xfrm>
          <a:prstGeom prst="rect">
            <a:avLst/>
          </a:prstGeom>
          <a:noFill/>
        </p:spPr>
        <p:txBody>
          <a:bodyPr wrap="square">
            <a:spAutoFit/>
          </a:bodyPr>
          <a:lstStyle/>
          <a:p>
            <a:r>
              <a:rPr lang="en-US" dirty="0"/>
              <a:t>1. The Yellow Cab profited approximately 8 times more than the Pink Cab from 2016-2018, with a noticeable increase during the holidays</a:t>
            </a:r>
          </a:p>
          <a:p>
            <a:r>
              <a:rPr lang="en-US" dirty="0"/>
              <a:t>2. Yellow Cab dominates more cities than the Pink Cab. However, Pink Cab is cheaper for the user</a:t>
            </a:r>
          </a:p>
          <a:p>
            <a:r>
              <a:rPr lang="en-US" dirty="0"/>
              <a:t>3.  The Yellow Cab is earning more profit than the Pink Cab in cities such as New York and Los Angeles</a:t>
            </a:r>
          </a:p>
          <a:p>
            <a:r>
              <a:rPr lang="en-US" dirty="0"/>
              <a:t>4.  Women are more likely to be the customers of the Pink Cab.</a:t>
            </a:r>
          </a:p>
          <a:p>
            <a:r>
              <a:rPr lang="en-US" dirty="0"/>
              <a:t>5. The majority of users preferred to use card as a payment method in both companies</a:t>
            </a:r>
          </a:p>
        </p:txBody>
      </p:sp>
    </p:spTree>
    <p:extLst>
      <p:ext uri="{BB962C8B-B14F-4D97-AF65-F5344CB8AC3E}">
        <p14:creationId xmlns:p14="http://schemas.microsoft.com/office/powerpoint/2010/main" val="299610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Recommendations</a:t>
            </a:r>
          </a:p>
        </p:txBody>
      </p:sp>
      <p:sp>
        <p:nvSpPr>
          <p:cNvPr id="6" name="TextBox 5">
            <a:extLst>
              <a:ext uri="{FF2B5EF4-FFF2-40B4-BE49-F238E27FC236}">
                <a16:creationId xmlns:a16="http://schemas.microsoft.com/office/drawing/2014/main" id="{3560A86A-8DF9-493D-A759-DCDC174D194C}"/>
              </a:ext>
            </a:extLst>
          </p:cNvPr>
          <p:cNvSpPr txBox="1"/>
          <p:nvPr/>
        </p:nvSpPr>
        <p:spPr>
          <a:xfrm>
            <a:off x="-5" y="3061230"/>
            <a:ext cx="12192005" cy="400110"/>
          </a:xfrm>
          <a:prstGeom prst="rect">
            <a:avLst/>
          </a:prstGeom>
          <a:noFill/>
        </p:spPr>
        <p:txBody>
          <a:bodyPr wrap="square">
            <a:spAutoFit/>
          </a:bodyPr>
          <a:lstStyle/>
          <a:p>
            <a:pPr algn="ctr"/>
            <a:r>
              <a:rPr lang="en-US" sz="2000" b="1" dirty="0"/>
              <a:t> Due to the strong evidence and data, we highly recommend the Yellow Cab company to invest in.</a:t>
            </a:r>
          </a:p>
        </p:txBody>
      </p:sp>
    </p:spTree>
    <p:extLst>
      <p:ext uri="{BB962C8B-B14F-4D97-AF65-F5344CB8AC3E}">
        <p14:creationId xmlns:p14="http://schemas.microsoft.com/office/powerpoint/2010/main" val="321738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Executive Summary</a:t>
            </a:r>
          </a:p>
        </p:txBody>
      </p:sp>
      <p:sp>
        <p:nvSpPr>
          <p:cNvPr id="11" name="TextBox 10">
            <a:extLst>
              <a:ext uri="{FF2B5EF4-FFF2-40B4-BE49-F238E27FC236}">
                <a16:creationId xmlns:a16="http://schemas.microsoft.com/office/drawing/2014/main" id="{675E9CE6-CBF4-427F-9823-57EFB810B397}"/>
              </a:ext>
            </a:extLst>
          </p:cNvPr>
          <p:cNvSpPr txBox="1"/>
          <p:nvPr/>
        </p:nvSpPr>
        <p:spPr>
          <a:xfrm>
            <a:off x="150033" y="1697182"/>
            <a:ext cx="6105292" cy="461665"/>
          </a:xfrm>
          <a:prstGeom prst="rect">
            <a:avLst/>
          </a:prstGeom>
          <a:noFill/>
        </p:spPr>
        <p:txBody>
          <a:bodyPr wrap="square">
            <a:spAutoFit/>
          </a:bodyPr>
          <a:lstStyle/>
          <a:p>
            <a:r>
              <a:rPr lang="en-GB" sz="2400" b="1" i="0" dirty="0">
                <a:solidFill>
                  <a:srgbClr val="2D3B45"/>
                </a:solidFill>
                <a:effectLst/>
                <a:latin typeface="Lato Extended"/>
              </a:rPr>
              <a:t>The Objective:</a:t>
            </a:r>
            <a:endParaRPr lang="en-US" sz="2400" b="1" dirty="0"/>
          </a:p>
        </p:txBody>
      </p:sp>
      <p:sp>
        <p:nvSpPr>
          <p:cNvPr id="13" name="TextBox 12">
            <a:extLst>
              <a:ext uri="{FF2B5EF4-FFF2-40B4-BE49-F238E27FC236}">
                <a16:creationId xmlns:a16="http://schemas.microsoft.com/office/drawing/2014/main" id="{BFEABB76-EC48-41BE-AA3D-1DBB3B44BDBF}"/>
              </a:ext>
            </a:extLst>
          </p:cNvPr>
          <p:cNvSpPr txBox="1"/>
          <p:nvPr/>
        </p:nvSpPr>
        <p:spPr>
          <a:xfrm>
            <a:off x="70370" y="2248068"/>
            <a:ext cx="11988344" cy="369332"/>
          </a:xfrm>
          <a:prstGeom prst="rect">
            <a:avLst/>
          </a:prstGeom>
          <a:noFill/>
        </p:spPr>
        <p:txBody>
          <a:bodyPr wrap="square">
            <a:spAutoFit/>
          </a:bodyPr>
          <a:lstStyle/>
          <a:p>
            <a:r>
              <a:rPr lang="en-GB" b="0" i="0" dirty="0">
                <a:solidFill>
                  <a:srgbClr val="2D3B45"/>
                </a:solidFill>
                <a:effectLst/>
                <a:latin typeface="Lato Extended"/>
              </a:rPr>
              <a:t>Recommend a company for the investor to invest in.</a:t>
            </a:r>
            <a:endParaRPr lang="en-US" dirty="0"/>
          </a:p>
        </p:txBody>
      </p:sp>
      <p:sp>
        <p:nvSpPr>
          <p:cNvPr id="14" name="TextBox 13">
            <a:extLst>
              <a:ext uri="{FF2B5EF4-FFF2-40B4-BE49-F238E27FC236}">
                <a16:creationId xmlns:a16="http://schemas.microsoft.com/office/drawing/2014/main" id="{7B2346E5-40E6-4CF5-A7FE-02EF957CFA51}"/>
              </a:ext>
            </a:extLst>
          </p:cNvPr>
          <p:cNvSpPr txBox="1"/>
          <p:nvPr/>
        </p:nvSpPr>
        <p:spPr>
          <a:xfrm>
            <a:off x="133286" y="3398072"/>
            <a:ext cx="6105292" cy="461665"/>
          </a:xfrm>
          <a:prstGeom prst="rect">
            <a:avLst/>
          </a:prstGeom>
          <a:noFill/>
        </p:spPr>
        <p:txBody>
          <a:bodyPr wrap="square">
            <a:spAutoFit/>
          </a:bodyPr>
          <a:lstStyle/>
          <a:p>
            <a:r>
              <a:rPr lang="en-GB" sz="2400" b="1" i="0" dirty="0">
                <a:solidFill>
                  <a:srgbClr val="2D3B45"/>
                </a:solidFill>
                <a:effectLst/>
                <a:latin typeface="Lato Extended"/>
              </a:rPr>
              <a:t>The Procedure :</a:t>
            </a:r>
            <a:endParaRPr lang="en-US" sz="2400" b="1" dirty="0"/>
          </a:p>
        </p:txBody>
      </p:sp>
      <p:sp>
        <p:nvSpPr>
          <p:cNvPr id="15" name="TextBox 14">
            <a:extLst>
              <a:ext uri="{FF2B5EF4-FFF2-40B4-BE49-F238E27FC236}">
                <a16:creationId xmlns:a16="http://schemas.microsoft.com/office/drawing/2014/main" id="{B9E9A985-98B5-44FE-8EA7-FF27C3F29D1D}"/>
              </a:ext>
            </a:extLst>
          </p:cNvPr>
          <p:cNvSpPr txBox="1"/>
          <p:nvPr/>
        </p:nvSpPr>
        <p:spPr>
          <a:xfrm>
            <a:off x="53623" y="4042324"/>
            <a:ext cx="11988344" cy="369332"/>
          </a:xfrm>
          <a:prstGeom prst="rect">
            <a:avLst/>
          </a:prstGeom>
          <a:noFill/>
        </p:spPr>
        <p:txBody>
          <a:bodyPr wrap="square">
            <a:spAutoFit/>
          </a:bodyPr>
          <a:lstStyle/>
          <a:p>
            <a:r>
              <a:rPr lang="en-GB" b="0" i="0" dirty="0">
                <a:solidFill>
                  <a:srgbClr val="2D3B45"/>
                </a:solidFill>
                <a:effectLst/>
                <a:latin typeface="Lato Extended"/>
              </a:rPr>
              <a:t>Analyse</a:t>
            </a:r>
            <a:r>
              <a:rPr lang="en-GB" dirty="0">
                <a:solidFill>
                  <a:srgbClr val="2D3B45"/>
                </a:solidFill>
                <a:latin typeface="Lato Extended"/>
              </a:rPr>
              <a:t> the companies' users, demand and its potential and find out which </a:t>
            </a:r>
            <a:r>
              <a:rPr lang="en-US" dirty="0">
                <a:solidFill>
                  <a:srgbClr val="2D3B45"/>
                </a:solidFill>
                <a:latin typeface="Lato Extended"/>
              </a:rPr>
              <a:t>company</a:t>
            </a:r>
            <a:r>
              <a:rPr lang="en-GB" dirty="0">
                <a:solidFill>
                  <a:srgbClr val="2D3B45"/>
                </a:solidFill>
                <a:latin typeface="Lato Extended"/>
              </a:rPr>
              <a:t> would be a better investment</a:t>
            </a:r>
            <a:endParaRPr lang="en-US" dirty="0"/>
          </a:p>
        </p:txBody>
      </p:sp>
    </p:spTree>
    <p:extLst>
      <p:ext uri="{BB962C8B-B14F-4D97-AF65-F5344CB8AC3E}">
        <p14:creationId xmlns:p14="http://schemas.microsoft.com/office/powerpoint/2010/main" val="76514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 Problem Statement</a:t>
            </a:r>
          </a:p>
        </p:txBody>
      </p:sp>
      <p:sp>
        <p:nvSpPr>
          <p:cNvPr id="5" name="TextBox 4">
            <a:extLst>
              <a:ext uri="{FF2B5EF4-FFF2-40B4-BE49-F238E27FC236}">
                <a16:creationId xmlns:a16="http://schemas.microsoft.com/office/drawing/2014/main" id="{F6BFBA4F-47CA-4ADC-9504-488BDE96CBE8}"/>
              </a:ext>
            </a:extLst>
          </p:cNvPr>
          <p:cNvSpPr txBox="1"/>
          <p:nvPr/>
        </p:nvSpPr>
        <p:spPr>
          <a:xfrm>
            <a:off x="0" y="2226890"/>
            <a:ext cx="12192000" cy="923330"/>
          </a:xfrm>
          <a:prstGeom prst="rect">
            <a:avLst/>
          </a:prstGeom>
          <a:noFill/>
        </p:spPr>
        <p:txBody>
          <a:bodyPr wrap="square">
            <a:spAutoFit/>
          </a:bodyPr>
          <a:lstStyle/>
          <a:p>
            <a:pPr algn="ctr"/>
            <a:r>
              <a:rPr lang="en-GB"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dirty="0"/>
          </a:p>
        </p:txBody>
      </p:sp>
      <p:sp>
        <p:nvSpPr>
          <p:cNvPr id="6" name="TextBox 5">
            <a:extLst>
              <a:ext uri="{FF2B5EF4-FFF2-40B4-BE49-F238E27FC236}">
                <a16:creationId xmlns:a16="http://schemas.microsoft.com/office/drawing/2014/main" id="{EF738553-4EBA-4E0A-B15B-D34D95EAD7B3}"/>
              </a:ext>
            </a:extLst>
          </p:cNvPr>
          <p:cNvSpPr txBox="1"/>
          <p:nvPr/>
        </p:nvSpPr>
        <p:spPr>
          <a:xfrm>
            <a:off x="0" y="3537938"/>
            <a:ext cx="12192000" cy="369332"/>
          </a:xfrm>
          <a:prstGeom prst="rect">
            <a:avLst/>
          </a:prstGeom>
          <a:noFill/>
        </p:spPr>
        <p:txBody>
          <a:bodyPr wrap="square">
            <a:spAutoFit/>
          </a:bodyPr>
          <a:lstStyle/>
          <a:p>
            <a:pPr algn="ctr"/>
            <a:r>
              <a:rPr lang="en-GB" b="0" i="0" dirty="0">
                <a:solidFill>
                  <a:srgbClr val="2D3B45"/>
                </a:solidFill>
                <a:effectLst/>
                <a:latin typeface="Lato Extended"/>
              </a:rPr>
              <a:t>But with the two leading cab companies, which one should the investors pick? </a:t>
            </a:r>
            <a:endParaRPr lang="en-US" dirty="0"/>
          </a:p>
        </p:txBody>
      </p:sp>
      <p:sp>
        <p:nvSpPr>
          <p:cNvPr id="8" name="TextBox 7">
            <a:extLst>
              <a:ext uri="{FF2B5EF4-FFF2-40B4-BE49-F238E27FC236}">
                <a16:creationId xmlns:a16="http://schemas.microsoft.com/office/drawing/2014/main" id="{5DB14ED0-FC04-4BDA-B7C5-AA36E4BCB7E3}"/>
              </a:ext>
            </a:extLst>
          </p:cNvPr>
          <p:cNvSpPr txBox="1"/>
          <p:nvPr/>
        </p:nvSpPr>
        <p:spPr>
          <a:xfrm>
            <a:off x="0" y="4216161"/>
            <a:ext cx="12192000" cy="369332"/>
          </a:xfrm>
          <a:prstGeom prst="rect">
            <a:avLst/>
          </a:prstGeom>
          <a:noFill/>
        </p:spPr>
        <p:txBody>
          <a:bodyPr wrap="square">
            <a:spAutoFit/>
          </a:bodyPr>
          <a:lstStyle/>
          <a:p>
            <a:pPr algn="ctr"/>
            <a:r>
              <a:rPr lang="en-GB" b="1" i="0" dirty="0">
                <a:solidFill>
                  <a:srgbClr val="2D3B45"/>
                </a:solidFill>
                <a:effectLst/>
                <a:latin typeface="Lato Extended"/>
              </a:rPr>
              <a:t>The Yellow Cab or The Pink Cab?</a:t>
            </a:r>
            <a:endParaRPr lang="en-US" b="1" dirty="0"/>
          </a:p>
        </p:txBody>
      </p:sp>
    </p:spTree>
    <p:extLst>
      <p:ext uri="{BB962C8B-B14F-4D97-AF65-F5344CB8AC3E}">
        <p14:creationId xmlns:p14="http://schemas.microsoft.com/office/powerpoint/2010/main" val="375871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Approach</a:t>
            </a:r>
          </a:p>
        </p:txBody>
      </p:sp>
      <p:sp>
        <p:nvSpPr>
          <p:cNvPr id="6" name="TextBox 5">
            <a:extLst>
              <a:ext uri="{FF2B5EF4-FFF2-40B4-BE49-F238E27FC236}">
                <a16:creationId xmlns:a16="http://schemas.microsoft.com/office/drawing/2014/main" id="{507BE839-B529-4EA8-977E-202C73D3963F}"/>
              </a:ext>
            </a:extLst>
          </p:cNvPr>
          <p:cNvSpPr txBox="1"/>
          <p:nvPr/>
        </p:nvSpPr>
        <p:spPr>
          <a:xfrm>
            <a:off x="559419" y="1167964"/>
            <a:ext cx="11073161" cy="3785652"/>
          </a:xfrm>
          <a:prstGeom prst="rect">
            <a:avLst/>
          </a:prstGeom>
          <a:noFill/>
        </p:spPr>
        <p:txBody>
          <a:bodyPr wrap="square">
            <a:spAutoFit/>
          </a:bodyPr>
          <a:lstStyle/>
          <a:p>
            <a:r>
              <a:rPr lang="en-GB" sz="2000" b="0" i="0" u="none" strike="noStrike" baseline="0" dirty="0">
                <a:solidFill>
                  <a:srgbClr val="000000"/>
                </a:solidFill>
                <a:latin typeface="Times New Roman" panose="02020603050405020304" pitchFamily="18" charset="0"/>
              </a:rPr>
              <a:t>To make sure we make the correct decision we need to analyse the data properly.</a:t>
            </a:r>
          </a:p>
          <a:p>
            <a:r>
              <a:rPr lang="en-GB" sz="2000" b="0" i="0" u="none" strike="noStrike" baseline="0" dirty="0">
                <a:solidFill>
                  <a:srgbClr val="000000"/>
                </a:solidFill>
                <a:latin typeface="Times New Roman" panose="02020603050405020304" pitchFamily="18" charset="0"/>
              </a:rPr>
              <a:t>I started off by loading the CSV files provided into a Jupyter notebook and started merging the relevant files together to form a single master data frame to preform the analysis on. I have also added a calculated ‘Profit’ column by subtracting the Cost of Trip from the Price Charged and changed the data type for the Date of Travel. After checking for Null values, my data frame was in perfect condition to start the analysis. </a:t>
            </a:r>
          </a:p>
          <a:p>
            <a:r>
              <a:rPr lang="en-GB" sz="2000" b="0" i="0" u="none" strike="noStrike" baseline="0" dirty="0">
                <a:solidFill>
                  <a:srgbClr val="000000"/>
                </a:solidFill>
                <a:latin typeface="Times New Roman" panose="02020603050405020304" pitchFamily="18" charset="0"/>
              </a:rPr>
              <a:t>The data analysis consisted of: </a:t>
            </a:r>
          </a:p>
          <a:p>
            <a:r>
              <a:rPr lang="en-GB" sz="2000" b="0" i="0" u="none" strike="noStrike" baseline="0" dirty="0">
                <a:solidFill>
                  <a:srgbClr val="000000"/>
                </a:solidFill>
                <a:latin typeface="Times New Roman" panose="02020603050405020304" pitchFamily="18" charset="0"/>
              </a:rPr>
              <a:t>• Calculating the profits for both companies, the Yellow Cab and the Pink Cab, annually and monthly. </a:t>
            </a:r>
          </a:p>
          <a:p>
            <a:r>
              <a:rPr lang="en-GB" sz="2000" b="0" i="0" u="none" strike="noStrike" baseline="0" dirty="0">
                <a:solidFill>
                  <a:srgbClr val="000000"/>
                </a:solidFill>
                <a:latin typeface="Times New Roman" panose="02020603050405020304" pitchFamily="18" charset="0"/>
              </a:rPr>
              <a:t>• Checking which company has more demand per city </a:t>
            </a:r>
          </a:p>
          <a:p>
            <a:r>
              <a:rPr lang="en-GB" sz="2000" b="0" i="0" u="none" strike="noStrike" baseline="0" dirty="0">
                <a:solidFill>
                  <a:srgbClr val="000000"/>
                </a:solidFill>
                <a:latin typeface="Times New Roman" panose="02020603050405020304" pitchFamily="18" charset="0"/>
              </a:rPr>
              <a:t>• The cost of the trip per KM for each company </a:t>
            </a:r>
          </a:p>
          <a:p>
            <a:r>
              <a:rPr lang="en-GB" sz="2000" b="0" i="0" u="none" strike="noStrike" baseline="0" dirty="0">
                <a:solidFill>
                  <a:srgbClr val="000000"/>
                </a:solidFill>
                <a:latin typeface="Times New Roman" panose="02020603050405020304" pitchFamily="18" charset="0"/>
              </a:rPr>
              <a:t>• How much percentage the users spend out of their income on the cabs for each company </a:t>
            </a:r>
          </a:p>
          <a:p>
            <a:r>
              <a:rPr lang="en-GB" sz="2000" b="0" i="0" u="none" strike="noStrike" baseline="0" dirty="0">
                <a:solidFill>
                  <a:srgbClr val="000000"/>
                </a:solidFill>
                <a:latin typeface="Times New Roman" panose="02020603050405020304" pitchFamily="18" charset="0"/>
              </a:rPr>
              <a:t>• The gender of the users for each company </a:t>
            </a:r>
          </a:p>
          <a:p>
            <a:r>
              <a:rPr lang="en-GB" sz="2000" b="0" i="0" u="none" strike="noStrike" baseline="0" dirty="0">
                <a:solidFill>
                  <a:srgbClr val="000000"/>
                </a:solidFill>
                <a:latin typeface="Times New Roman" panose="02020603050405020304" pitchFamily="18" charset="0"/>
              </a:rPr>
              <a:t>• The payment methods for the users for each company </a:t>
            </a:r>
          </a:p>
        </p:txBody>
      </p:sp>
      <p:pic>
        <p:nvPicPr>
          <p:cNvPr id="8" name="Picture 7" descr="Icon&#10;&#10;Description automatically generated">
            <a:extLst>
              <a:ext uri="{FF2B5EF4-FFF2-40B4-BE49-F238E27FC236}">
                <a16:creationId xmlns:a16="http://schemas.microsoft.com/office/drawing/2014/main" id="{CB836335-D565-4382-A846-EF50AA73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317" y="5113181"/>
            <a:ext cx="2259699" cy="1600202"/>
          </a:xfrm>
          <a:prstGeom prst="rect">
            <a:avLst/>
          </a:prstGeom>
        </p:spPr>
      </p:pic>
      <p:pic>
        <p:nvPicPr>
          <p:cNvPr id="10" name="Picture 9" descr="Logo, company name&#10;&#10;Description automatically generated">
            <a:extLst>
              <a:ext uri="{FF2B5EF4-FFF2-40B4-BE49-F238E27FC236}">
                <a16:creationId xmlns:a16="http://schemas.microsoft.com/office/drawing/2014/main" id="{19BA121C-498C-496E-A41D-DB93E76C29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0779" y="5113181"/>
            <a:ext cx="1497980" cy="1600202"/>
          </a:xfrm>
          <a:prstGeom prst="rect">
            <a:avLst/>
          </a:prstGeom>
        </p:spPr>
      </p:pic>
      <p:pic>
        <p:nvPicPr>
          <p:cNvPr id="12" name="Picture 11" descr="Diagram&#10;&#10;Description automatically generated with medium confidence">
            <a:extLst>
              <a:ext uri="{FF2B5EF4-FFF2-40B4-BE49-F238E27FC236}">
                <a16:creationId xmlns:a16="http://schemas.microsoft.com/office/drawing/2014/main" id="{DEDC2F9D-D1C1-49F8-89AB-2C14E73869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9961" y="5113181"/>
            <a:ext cx="3248722" cy="1600202"/>
          </a:xfrm>
          <a:prstGeom prst="rect">
            <a:avLst/>
          </a:prstGeom>
        </p:spPr>
      </p:pic>
      <p:cxnSp>
        <p:nvCxnSpPr>
          <p:cNvPr id="14" name="Straight Arrow Connector 13">
            <a:extLst>
              <a:ext uri="{FF2B5EF4-FFF2-40B4-BE49-F238E27FC236}">
                <a16:creationId xmlns:a16="http://schemas.microsoft.com/office/drawing/2014/main" id="{4EC32C53-8A5B-421F-9EF4-636738904EF5}"/>
              </a:ext>
            </a:extLst>
          </p:cNvPr>
          <p:cNvCxnSpPr/>
          <p:nvPr/>
        </p:nvCxnSpPr>
        <p:spPr>
          <a:xfrm>
            <a:off x="3423424" y="5787483"/>
            <a:ext cx="1148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C293FE5-6532-4F0B-B678-C1D8F034F921}"/>
              </a:ext>
            </a:extLst>
          </p:cNvPr>
          <p:cNvCxnSpPr/>
          <p:nvPr/>
        </p:nvCxnSpPr>
        <p:spPr>
          <a:xfrm>
            <a:off x="6553200" y="5787483"/>
            <a:ext cx="1148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23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EDA - Profit</a:t>
            </a:r>
          </a:p>
        </p:txBody>
      </p:sp>
      <p:sp>
        <p:nvSpPr>
          <p:cNvPr id="8" name="TextBox 7">
            <a:extLst>
              <a:ext uri="{FF2B5EF4-FFF2-40B4-BE49-F238E27FC236}">
                <a16:creationId xmlns:a16="http://schemas.microsoft.com/office/drawing/2014/main" id="{176AF323-5AD5-4C46-BE28-4092DF0724E0}"/>
              </a:ext>
            </a:extLst>
          </p:cNvPr>
          <p:cNvSpPr txBox="1"/>
          <p:nvPr/>
        </p:nvSpPr>
        <p:spPr>
          <a:xfrm>
            <a:off x="0" y="6086894"/>
            <a:ext cx="12192000" cy="369332"/>
          </a:xfrm>
          <a:prstGeom prst="rect">
            <a:avLst/>
          </a:prstGeom>
          <a:noFill/>
        </p:spPr>
        <p:txBody>
          <a:bodyPr wrap="square">
            <a:spAutoFit/>
          </a:bodyPr>
          <a:lstStyle/>
          <a:p>
            <a:pPr algn="ctr"/>
            <a:r>
              <a:rPr lang="en-US" dirty="0"/>
              <a:t>We Can clearly see that the Yellow Cab is earning more profit than the Pink Cab</a:t>
            </a:r>
          </a:p>
        </p:txBody>
      </p:sp>
      <p:pic>
        <p:nvPicPr>
          <p:cNvPr id="9" name="Picture 8">
            <a:extLst>
              <a:ext uri="{FF2B5EF4-FFF2-40B4-BE49-F238E27FC236}">
                <a16:creationId xmlns:a16="http://schemas.microsoft.com/office/drawing/2014/main" id="{EF120E9C-48AC-48A0-905F-AC6ECA9F52BC}"/>
              </a:ext>
            </a:extLst>
          </p:cNvPr>
          <p:cNvPicPr>
            <a:picLocks noChangeAspect="1"/>
          </p:cNvPicPr>
          <p:nvPr/>
        </p:nvPicPr>
        <p:blipFill>
          <a:blip r:embed="rId4"/>
          <a:stretch>
            <a:fillRect/>
          </a:stretch>
        </p:blipFill>
        <p:spPr>
          <a:xfrm>
            <a:off x="752358" y="1599859"/>
            <a:ext cx="4873780" cy="3958428"/>
          </a:xfrm>
          <a:prstGeom prst="rect">
            <a:avLst/>
          </a:prstGeom>
        </p:spPr>
      </p:pic>
      <p:sp>
        <p:nvSpPr>
          <p:cNvPr id="12" name="TextBox 11">
            <a:extLst>
              <a:ext uri="{FF2B5EF4-FFF2-40B4-BE49-F238E27FC236}">
                <a16:creationId xmlns:a16="http://schemas.microsoft.com/office/drawing/2014/main" id="{C4975548-0D77-4390-815B-D5A490E53B11}"/>
              </a:ext>
            </a:extLst>
          </p:cNvPr>
          <p:cNvSpPr txBox="1"/>
          <p:nvPr/>
        </p:nvSpPr>
        <p:spPr>
          <a:xfrm>
            <a:off x="7199971" y="1195127"/>
            <a:ext cx="4308087" cy="369332"/>
          </a:xfrm>
          <a:prstGeom prst="rect">
            <a:avLst/>
          </a:prstGeom>
          <a:noFill/>
        </p:spPr>
        <p:txBody>
          <a:bodyPr wrap="square">
            <a:spAutoFit/>
          </a:bodyPr>
          <a:lstStyle/>
          <a:p>
            <a:pPr algn="ctr"/>
            <a:r>
              <a:rPr lang="en-US" b="1" dirty="0"/>
              <a:t>Monthly Profit for both companies:</a:t>
            </a:r>
          </a:p>
        </p:txBody>
      </p:sp>
      <p:pic>
        <p:nvPicPr>
          <p:cNvPr id="14" name="Picture 13">
            <a:extLst>
              <a:ext uri="{FF2B5EF4-FFF2-40B4-BE49-F238E27FC236}">
                <a16:creationId xmlns:a16="http://schemas.microsoft.com/office/drawing/2014/main" id="{89D8CC13-6836-438D-B045-279C9B6B445D}"/>
              </a:ext>
            </a:extLst>
          </p:cNvPr>
          <p:cNvPicPr>
            <a:picLocks noChangeAspect="1"/>
          </p:cNvPicPr>
          <p:nvPr/>
        </p:nvPicPr>
        <p:blipFill>
          <a:blip r:embed="rId5"/>
          <a:stretch>
            <a:fillRect/>
          </a:stretch>
        </p:blipFill>
        <p:spPr>
          <a:xfrm>
            <a:off x="7192536" y="1564459"/>
            <a:ext cx="4315522" cy="3958428"/>
          </a:xfrm>
          <a:prstGeom prst="rect">
            <a:avLst/>
          </a:prstGeom>
        </p:spPr>
      </p:pic>
      <p:sp>
        <p:nvSpPr>
          <p:cNvPr id="15" name="TextBox 14">
            <a:extLst>
              <a:ext uri="{FF2B5EF4-FFF2-40B4-BE49-F238E27FC236}">
                <a16:creationId xmlns:a16="http://schemas.microsoft.com/office/drawing/2014/main" id="{A2D33B30-94C5-49D8-9648-86FD4309BCB1}"/>
              </a:ext>
            </a:extLst>
          </p:cNvPr>
          <p:cNvSpPr txBox="1"/>
          <p:nvPr/>
        </p:nvSpPr>
        <p:spPr>
          <a:xfrm>
            <a:off x="439964" y="1230524"/>
            <a:ext cx="5798634" cy="369332"/>
          </a:xfrm>
          <a:prstGeom prst="rect">
            <a:avLst/>
          </a:prstGeom>
          <a:noFill/>
        </p:spPr>
        <p:txBody>
          <a:bodyPr wrap="square">
            <a:spAutoFit/>
          </a:bodyPr>
          <a:lstStyle/>
          <a:p>
            <a:pPr algn="ctr"/>
            <a:r>
              <a:rPr lang="en-US" b="1" dirty="0"/>
              <a:t>Annual Profit for both companies:</a:t>
            </a:r>
          </a:p>
        </p:txBody>
      </p:sp>
    </p:spTree>
    <p:extLst>
      <p:ext uri="{BB962C8B-B14F-4D97-AF65-F5344CB8AC3E}">
        <p14:creationId xmlns:p14="http://schemas.microsoft.com/office/powerpoint/2010/main" val="404821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EDA - Demand</a:t>
            </a:r>
          </a:p>
        </p:txBody>
      </p:sp>
      <p:sp>
        <p:nvSpPr>
          <p:cNvPr id="8" name="TextBox 7">
            <a:extLst>
              <a:ext uri="{FF2B5EF4-FFF2-40B4-BE49-F238E27FC236}">
                <a16:creationId xmlns:a16="http://schemas.microsoft.com/office/drawing/2014/main" id="{176AF323-5AD5-4C46-BE28-4092DF0724E0}"/>
              </a:ext>
            </a:extLst>
          </p:cNvPr>
          <p:cNvSpPr txBox="1"/>
          <p:nvPr/>
        </p:nvSpPr>
        <p:spPr>
          <a:xfrm>
            <a:off x="0" y="6086894"/>
            <a:ext cx="12192000" cy="369332"/>
          </a:xfrm>
          <a:prstGeom prst="rect">
            <a:avLst/>
          </a:prstGeom>
          <a:noFill/>
        </p:spPr>
        <p:txBody>
          <a:bodyPr wrap="square">
            <a:spAutoFit/>
          </a:bodyPr>
          <a:lstStyle/>
          <a:p>
            <a:pPr algn="ctr"/>
            <a:r>
              <a:rPr lang="en-US" dirty="0"/>
              <a:t>The Yellow Cab has more demand per city, Especially in cities such as New York and Chicago.</a:t>
            </a:r>
          </a:p>
        </p:txBody>
      </p:sp>
      <p:sp>
        <p:nvSpPr>
          <p:cNvPr id="15" name="TextBox 14">
            <a:extLst>
              <a:ext uri="{FF2B5EF4-FFF2-40B4-BE49-F238E27FC236}">
                <a16:creationId xmlns:a16="http://schemas.microsoft.com/office/drawing/2014/main" id="{A2D33B30-94C5-49D8-9648-86FD4309BCB1}"/>
              </a:ext>
            </a:extLst>
          </p:cNvPr>
          <p:cNvSpPr txBox="1"/>
          <p:nvPr/>
        </p:nvSpPr>
        <p:spPr>
          <a:xfrm>
            <a:off x="150033" y="1195127"/>
            <a:ext cx="5798634" cy="369332"/>
          </a:xfrm>
          <a:prstGeom prst="rect">
            <a:avLst/>
          </a:prstGeom>
          <a:noFill/>
        </p:spPr>
        <p:txBody>
          <a:bodyPr wrap="square">
            <a:spAutoFit/>
          </a:bodyPr>
          <a:lstStyle/>
          <a:p>
            <a:pPr algn="ctr"/>
            <a:r>
              <a:rPr lang="en-US" b="1" dirty="0"/>
              <a:t>Demand Per City for both companies:</a:t>
            </a:r>
          </a:p>
        </p:txBody>
      </p:sp>
      <p:pic>
        <p:nvPicPr>
          <p:cNvPr id="5" name="Picture 4">
            <a:extLst>
              <a:ext uri="{FF2B5EF4-FFF2-40B4-BE49-F238E27FC236}">
                <a16:creationId xmlns:a16="http://schemas.microsoft.com/office/drawing/2014/main" id="{7B4C89EE-5BAA-458D-9443-FBD8BF649832}"/>
              </a:ext>
            </a:extLst>
          </p:cNvPr>
          <p:cNvPicPr>
            <a:picLocks noChangeAspect="1"/>
          </p:cNvPicPr>
          <p:nvPr/>
        </p:nvPicPr>
        <p:blipFill>
          <a:blip r:embed="rId4"/>
          <a:stretch>
            <a:fillRect/>
          </a:stretch>
        </p:blipFill>
        <p:spPr>
          <a:xfrm>
            <a:off x="1271239" y="1815511"/>
            <a:ext cx="9935737" cy="3847362"/>
          </a:xfrm>
          <a:prstGeom prst="rect">
            <a:avLst/>
          </a:prstGeom>
        </p:spPr>
      </p:pic>
    </p:spTree>
    <p:extLst>
      <p:ext uri="{BB962C8B-B14F-4D97-AF65-F5344CB8AC3E}">
        <p14:creationId xmlns:p14="http://schemas.microsoft.com/office/powerpoint/2010/main" val="378906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EDA – Cost of the Trip</a:t>
            </a:r>
          </a:p>
        </p:txBody>
      </p:sp>
      <p:sp>
        <p:nvSpPr>
          <p:cNvPr id="8" name="TextBox 7">
            <a:extLst>
              <a:ext uri="{FF2B5EF4-FFF2-40B4-BE49-F238E27FC236}">
                <a16:creationId xmlns:a16="http://schemas.microsoft.com/office/drawing/2014/main" id="{176AF323-5AD5-4C46-BE28-4092DF0724E0}"/>
              </a:ext>
            </a:extLst>
          </p:cNvPr>
          <p:cNvSpPr txBox="1"/>
          <p:nvPr/>
        </p:nvSpPr>
        <p:spPr>
          <a:xfrm>
            <a:off x="0" y="6269069"/>
            <a:ext cx="12192000" cy="369332"/>
          </a:xfrm>
          <a:prstGeom prst="rect">
            <a:avLst/>
          </a:prstGeom>
          <a:noFill/>
        </p:spPr>
        <p:txBody>
          <a:bodyPr wrap="square">
            <a:spAutoFit/>
          </a:bodyPr>
          <a:lstStyle/>
          <a:p>
            <a:pPr algn="ctr"/>
            <a:r>
              <a:rPr lang="en-GB" dirty="0"/>
              <a:t>The data shows that the Pink Cab company costs less.</a:t>
            </a:r>
            <a:endParaRPr lang="en-US" dirty="0"/>
          </a:p>
        </p:txBody>
      </p:sp>
      <p:sp>
        <p:nvSpPr>
          <p:cNvPr id="12" name="TextBox 11">
            <a:extLst>
              <a:ext uri="{FF2B5EF4-FFF2-40B4-BE49-F238E27FC236}">
                <a16:creationId xmlns:a16="http://schemas.microsoft.com/office/drawing/2014/main" id="{C4975548-0D77-4390-815B-D5A490E53B11}"/>
              </a:ext>
            </a:extLst>
          </p:cNvPr>
          <p:cNvSpPr txBox="1"/>
          <p:nvPr/>
        </p:nvSpPr>
        <p:spPr>
          <a:xfrm>
            <a:off x="5951034" y="1309978"/>
            <a:ext cx="5798634" cy="369332"/>
          </a:xfrm>
          <a:prstGeom prst="rect">
            <a:avLst/>
          </a:prstGeom>
          <a:noFill/>
        </p:spPr>
        <p:txBody>
          <a:bodyPr wrap="square">
            <a:spAutoFit/>
          </a:bodyPr>
          <a:lstStyle/>
          <a:p>
            <a:pPr algn="ctr"/>
            <a:r>
              <a:rPr lang="en-US" b="1" dirty="0"/>
              <a:t>The cost of the trip per KM for Pink Cab:</a:t>
            </a:r>
          </a:p>
        </p:txBody>
      </p:sp>
      <p:sp>
        <p:nvSpPr>
          <p:cNvPr id="15" name="TextBox 14">
            <a:extLst>
              <a:ext uri="{FF2B5EF4-FFF2-40B4-BE49-F238E27FC236}">
                <a16:creationId xmlns:a16="http://schemas.microsoft.com/office/drawing/2014/main" id="{A2D33B30-94C5-49D8-9648-86FD4309BCB1}"/>
              </a:ext>
            </a:extLst>
          </p:cNvPr>
          <p:cNvSpPr txBox="1"/>
          <p:nvPr/>
        </p:nvSpPr>
        <p:spPr>
          <a:xfrm>
            <a:off x="152400" y="1309978"/>
            <a:ext cx="5798634" cy="369332"/>
          </a:xfrm>
          <a:prstGeom prst="rect">
            <a:avLst/>
          </a:prstGeom>
          <a:noFill/>
        </p:spPr>
        <p:txBody>
          <a:bodyPr wrap="square">
            <a:spAutoFit/>
          </a:bodyPr>
          <a:lstStyle/>
          <a:p>
            <a:pPr algn="ctr"/>
            <a:r>
              <a:rPr lang="en-US" b="1" dirty="0"/>
              <a:t>The cost of the trip per KM for Yellow Cab:</a:t>
            </a:r>
          </a:p>
        </p:txBody>
      </p:sp>
      <p:pic>
        <p:nvPicPr>
          <p:cNvPr id="5" name="Picture 4">
            <a:extLst>
              <a:ext uri="{FF2B5EF4-FFF2-40B4-BE49-F238E27FC236}">
                <a16:creationId xmlns:a16="http://schemas.microsoft.com/office/drawing/2014/main" id="{091601F2-C879-4164-AE95-2AEE9FA632A9}"/>
              </a:ext>
            </a:extLst>
          </p:cNvPr>
          <p:cNvPicPr>
            <a:picLocks noChangeAspect="1"/>
          </p:cNvPicPr>
          <p:nvPr/>
        </p:nvPicPr>
        <p:blipFill>
          <a:blip r:embed="rId4"/>
          <a:stretch>
            <a:fillRect/>
          </a:stretch>
        </p:blipFill>
        <p:spPr>
          <a:xfrm>
            <a:off x="1337217" y="1679310"/>
            <a:ext cx="3429000" cy="4438650"/>
          </a:xfrm>
          <a:prstGeom prst="rect">
            <a:avLst/>
          </a:prstGeom>
        </p:spPr>
      </p:pic>
      <p:pic>
        <p:nvPicPr>
          <p:cNvPr id="13" name="Picture 12">
            <a:extLst>
              <a:ext uri="{FF2B5EF4-FFF2-40B4-BE49-F238E27FC236}">
                <a16:creationId xmlns:a16="http://schemas.microsoft.com/office/drawing/2014/main" id="{D1C6DB5C-A4E8-4953-9079-1C31FEDA6393}"/>
              </a:ext>
            </a:extLst>
          </p:cNvPr>
          <p:cNvPicPr>
            <a:picLocks noChangeAspect="1"/>
          </p:cNvPicPr>
          <p:nvPr/>
        </p:nvPicPr>
        <p:blipFill>
          <a:blip r:embed="rId5"/>
          <a:stretch>
            <a:fillRect/>
          </a:stretch>
        </p:blipFill>
        <p:spPr>
          <a:xfrm>
            <a:off x="7135851" y="1676819"/>
            <a:ext cx="3152775" cy="4410075"/>
          </a:xfrm>
          <a:prstGeom prst="rect">
            <a:avLst/>
          </a:prstGeom>
        </p:spPr>
      </p:pic>
    </p:spTree>
    <p:extLst>
      <p:ext uri="{BB962C8B-B14F-4D97-AF65-F5344CB8AC3E}">
        <p14:creationId xmlns:p14="http://schemas.microsoft.com/office/powerpoint/2010/main" val="429458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EDA – Money Spent</a:t>
            </a:r>
          </a:p>
        </p:txBody>
      </p:sp>
      <p:sp>
        <p:nvSpPr>
          <p:cNvPr id="15" name="TextBox 14">
            <a:extLst>
              <a:ext uri="{FF2B5EF4-FFF2-40B4-BE49-F238E27FC236}">
                <a16:creationId xmlns:a16="http://schemas.microsoft.com/office/drawing/2014/main" id="{A2D33B30-94C5-49D8-9648-86FD4309BCB1}"/>
              </a:ext>
            </a:extLst>
          </p:cNvPr>
          <p:cNvSpPr txBox="1"/>
          <p:nvPr/>
        </p:nvSpPr>
        <p:spPr>
          <a:xfrm>
            <a:off x="0" y="988366"/>
            <a:ext cx="11906314" cy="369332"/>
          </a:xfrm>
          <a:prstGeom prst="rect">
            <a:avLst/>
          </a:prstGeom>
          <a:noFill/>
        </p:spPr>
        <p:txBody>
          <a:bodyPr wrap="square">
            <a:spAutoFit/>
          </a:bodyPr>
          <a:lstStyle/>
          <a:p>
            <a:pPr algn="ctr"/>
            <a:r>
              <a:rPr lang="en-GB" b="1" i="1" dirty="0">
                <a:solidFill>
                  <a:srgbClr val="000000"/>
                </a:solidFill>
                <a:effectLst/>
                <a:latin typeface="Helvetica Neue"/>
              </a:rPr>
              <a:t>The percentage of money users spend on cabs out of their income</a:t>
            </a:r>
          </a:p>
        </p:txBody>
      </p:sp>
      <p:pic>
        <p:nvPicPr>
          <p:cNvPr id="5" name="Picture 4">
            <a:extLst>
              <a:ext uri="{FF2B5EF4-FFF2-40B4-BE49-F238E27FC236}">
                <a16:creationId xmlns:a16="http://schemas.microsoft.com/office/drawing/2014/main" id="{56F9DF00-C8F5-4654-8359-60A2E260CB8C}"/>
              </a:ext>
            </a:extLst>
          </p:cNvPr>
          <p:cNvPicPr>
            <a:picLocks noChangeAspect="1"/>
          </p:cNvPicPr>
          <p:nvPr/>
        </p:nvPicPr>
        <p:blipFill>
          <a:blip r:embed="rId4"/>
          <a:stretch>
            <a:fillRect/>
          </a:stretch>
        </p:blipFill>
        <p:spPr>
          <a:xfrm>
            <a:off x="540253" y="1329015"/>
            <a:ext cx="5000625" cy="4333875"/>
          </a:xfrm>
          <a:prstGeom prst="rect">
            <a:avLst/>
          </a:prstGeom>
        </p:spPr>
      </p:pic>
      <p:pic>
        <p:nvPicPr>
          <p:cNvPr id="10" name="Picture 9">
            <a:extLst>
              <a:ext uri="{FF2B5EF4-FFF2-40B4-BE49-F238E27FC236}">
                <a16:creationId xmlns:a16="http://schemas.microsoft.com/office/drawing/2014/main" id="{6FDBB8C0-D149-49B8-8070-E8B222A1C5B2}"/>
              </a:ext>
            </a:extLst>
          </p:cNvPr>
          <p:cNvPicPr>
            <a:picLocks noChangeAspect="1"/>
          </p:cNvPicPr>
          <p:nvPr/>
        </p:nvPicPr>
        <p:blipFill>
          <a:blip r:embed="rId5"/>
          <a:stretch>
            <a:fillRect/>
          </a:stretch>
        </p:blipFill>
        <p:spPr>
          <a:xfrm>
            <a:off x="6342346" y="1364100"/>
            <a:ext cx="4762500" cy="4352925"/>
          </a:xfrm>
          <a:prstGeom prst="rect">
            <a:avLst/>
          </a:prstGeom>
        </p:spPr>
      </p:pic>
      <p:pic>
        <p:nvPicPr>
          <p:cNvPr id="17" name="Picture 16">
            <a:extLst>
              <a:ext uri="{FF2B5EF4-FFF2-40B4-BE49-F238E27FC236}">
                <a16:creationId xmlns:a16="http://schemas.microsoft.com/office/drawing/2014/main" id="{BAE5B745-9987-4FDB-A7E1-50AED5DDFED6}"/>
              </a:ext>
            </a:extLst>
          </p:cNvPr>
          <p:cNvPicPr>
            <a:picLocks noChangeAspect="1"/>
          </p:cNvPicPr>
          <p:nvPr/>
        </p:nvPicPr>
        <p:blipFill>
          <a:blip r:embed="rId6"/>
          <a:stretch>
            <a:fillRect/>
          </a:stretch>
        </p:blipFill>
        <p:spPr>
          <a:xfrm>
            <a:off x="3155192" y="6003539"/>
            <a:ext cx="5276850" cy="523875"/>
          </a:xfrm>
          <a:prstGeom prst="rect">
            <a:avLst/>
          </a:prstGeom>
        </p:spPr>
      </p:pic>
    </p:spTree>
    <p:extLst>
      <p:ext uri="{BB962C8B-B14F-4D97-AF65-F5344CB8AC3E}">
        <p14:creationId xmlns:p14="http://schemas.microsoft.com/office/powerpoint/2010/main" val="37242651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121</TotalTime>
  <Words>668</Words>
  <Application>Microsoft Office PowerPoint</Application>
  <PresentationFormat>Widescreen</PresentationFormat>
  <Paragraphs>82</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Lato Extended</vt:lpstr>
      <vt:lpstr>Times New Roman</vt:lpstr>
      <vt:lpstr>Office Theme</vt:lpstr>
      <vt:lpstr>PowerPoint Presentation</vt:lpstr>
      <vt:lpstr>   Agenda</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Bushra Eisa</dc:creator>
  <cp:lastModifiedBy>Bushra Eisa</cp:lastModifiedBy>
  <cp:revision>6</cp:revision>
  <dcterms:created xsi:type="dcterms:W3CDTF">2021-06-21T06:54:57Z</dcterms:created>
  <dcterms:modified xsi:type="dcterms:W3CDTF">2021-06-21T08:56:41Z</dcterms:modified>
</cp:coreProperties>
</file>