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02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E3AF8-8990-4DEB-88F8-4ABD483310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0136-12DF-4280-B069-0E1DC1B605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0136-12DF-4280-B069-0E1DC1B605B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6FE250C-C75A-4C5D-BF5F-D3282032544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9524FC-AD3C-4F31-B63F-2C1975503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 DESIGN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0"/>
            <a:ext cx="635796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🌍 Advantages of Smart Street Lighting Systems:</a:t>
            </a:r>
          </a:p>
          <a:p>
            <a:pPr marL="342900" indent="-342900">
              <a:buAutoNum type="arabicPeriod"/>
            </a:pPr>
            <a:r>
              <a:rPr lang="en-US" sz="2800" dirty="0"/>
              <a:t>Energy Efficiency: Saves up to 60-80% of energy through automation and LED usage.</a:t>
            </a:r>
          </a:p>
          <a:p>
            <a:pPr marL="342900" indent="-342900"/>
            <a:r>
              <a:rPr lang="en-US" sz="2800" dirty="0"/>
              <a:t>2. Reduced Maintenance Costs: Early fault detection reduces manual checks.</a:t>
            </a:r>
          </a:p>
          <a:p>
            <a:pPr marL="342900" indent="-342900"/>
            <a:r>
              <a:rPr lang="en-US" sz="2800" dirty="0"/>
              <a:t>3. Public Safety: Improves visibility, reduces crime, and enhances road safety.</a:t>
            </a:r>
          </a:p>
          <a:p>
            <a:pPr marL="342900" indent="-342900"/>
            <a:r>
              <a:rPr lang="en-US" sz="2800" dirty="0"/>
              <a:t>4. Environmental Sustainability: Reduces carbon emissions using renewable sources.</a:t>
            </a:r>
          </a:p>
          <a:p>
            <a:pPr marL="342900" indent="-342900"/>
            <a:r>
              <a:rPr lang="en-US" sz="2800" dirty="0"/>
              <a:t>5. Cost Savings: Lowers energy bills and maintenance costs long-term.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0"/>
            <a:ext cx="80010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📌 Applications of Automatic Smart Street Lights:</a:t>
            </a:r>
          </a:p>
          <a:p>
            <a:pPr marL="342900" indent="-342900">
              <a:buAutoNum type="arabicPeriod"/>
            </a:pPr>
            <a:r>
              <a:rPr lang="en-US" sz="3200" dirty="0"/>
              <a:t>Urban Smart Cities: Intelligent lighting enhances city infrastructure.</a:t>
            </a:r>
          </a:p>
          <a:p>
            <a:pPr marL="342900" indent="-342900"/>
            <a:r>
              <a:rPr lang="en-US" sz="3200" dirty="0"/>
              <a:t>2. Highways &amp; Roads: Adaptive lighting ensures driver safety and saves energy.</a:t>
            </a:r>
          </a:p>
          <a:p>
            <a:pPr marL="342900" indent="-342900"/>
            <a:r>
              <a:rPr lang="en-US" sz="3200" dirty="0"/>
              <a:t>3. Parks &amp; Public Spaces: Automated lights ensure better security and ambiance.</a:t>
            </a:r>
          </a:p>
          <a:p>
            <a:pPr marL="342900" indent="-342900"/>
            <a:r>
              <a:rPr lang="en-US" sz="3200" dirty="0"/>
              <a:t>4. Parking Lots: Motion-based lighting reduces unnecessary energy use.</a:t>
            </a:r>
          </a:p>
          <a:p>
            <a:pPr marL="342900" indent="-342900"/>
            <a:r>
              <a:rPr lang="en-US" sz="3200" dirty="0"/>
              <a:t>5. Industrial Zones: Enhanced safety through motion and environmental sensing.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85728"/>
            <a:ext cx="77867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🔮 Future Trends in Smart Street Lighting:</a:t>
            </a:r>
          </a:p>
          <a:p>
            <a:pPr marL="342900" indent="-342900">
              <a:buAutoNum type="arabicPeriod"/>
            </a:pPr>
            <a:r>
              <a:rPr lang="en-US" sz="3600" dirty="0"/>
              <a:t>AI-Driven Insights: Predict and optimize lighting patterns.</a:t>
            </a:r>
          </a:p>
          <a:p>
            <a:pPr marL="342900" indent="-342900"/>
            <a:r>
              <a:rPr lang="en-US" sz="3600" dirty="0"/>
              <a:t>2. 5G Connectivity: Faster and more reliable communication for real-time monitoring.</a:t>
            </a:r>
          </a:p>
          <a:p>
            <a:pPr marL="342900" indent="-342900"/>
            <a:r>
              <a:rPr lang="en-US" sz="3600" dirty="0"/>
              <a:t>3. Smart Poles: Integrate lights with EV chargers, cameras, and sensors.</a:t>
            </a:r>
          </a:p>
          <a:p>
            <a:pPr marL="342900" indent="-342900"/>
            <a:r>
              <a:rPr lang="en-US" sz="3600" dirty="0"/>
              <a:t>4. Dynamic Lighting: Adjust brightness based on environmental condition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SOWMYA D K</a:t>
            </a:r>
          </a:p>
          <a:p>
            <a:r>
              <a:rPr lang="en-US" dirty="0"/>
              <a:t>DUMBIKA C</a:t>
            </a:r>
          </a:p>
          <a:p>
            <a:r>
              <a:rPr lang="en-US" dirty="0"/>
              <a:t>THANUJA B</a:t>
            </a:r>
          </a:p>
          <a:p>
            <a:r>
              <a:rPr lang="en-US" dirty="0"/>
              <a:t>BHOOMIKA H 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4MC24CV073</a:t>
            </a:r>
          </a:p>
          <a:p>
            <a:r>
              <a:rPr lang="en-US" dirty="0"/>
              <a:t>4MC24CV022</a:t>
            </a:r>
          </a:p>
          <a:p>
            <a:r>
              <a:rPr lang="en-US" dirty="0"/>
              <a:t>4MC24CV082</a:t>
            </a:r>
          </a:p>
          <a:p>
            <a:r>
              <a:rPr lang="en-US" dirty="0"/>
              <a:t>4MC24CV011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8926" y="-36361966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282" y="285728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Automatic Smart Street Light – In-Depth Overview</a:t>
            </a:r>
          </a:p>
          <a:p>
            <a:endParaRPr lang="en-US" sz="3600" dirty="0"/>
          </a:p>
          <a:p>
            <a:r>
              <a:rPr lang="en-US" sz="3600" dirty="0"/>
              <a:t>Smart street lights represent the next generation of urban lighting, combining automation, sensors, and connectivity to provide efficient and intelligent illumination. Below is a deeper dive into their working principles, components, technologies,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62" y="0"/>
            <a:ext cx="74295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✅ Working Principle of Automatic Smart Street Light:</a:t>
            </a:r>
          </a:p>
          <a:p>
            <a:pPr marL="342900" indent="-342900">
              <a:buAutoNum type="arabicPeriod"/>
            </a:pPr>
            <a:r>
              <a:rPr lang="en-US" sz="2400" dirty="0"/>
              <a:t>Ambient Light </a:t>
            </a:r>
            <a:r>
              <a:rPr lang="en-US" sz="2400" dirty="0" err="1"/>
              <a:t>Detection:Uses</a:t>
            </a:r>
            <a:r>
              <a:rPr lang="en-US" sz="2400" dirty="0"/>
              <a:t> an LDR (Light Dependent Resistor) to measure surrounding light </a:t>
            </a:r>
            <a:r>
              <a:rPr lang="en-US" sz="2400" dirty="0" err="1"/>
              <a:t>intensity.Lights</a:t>
            </a:r>
            <a:r>
              <a:rPr lang="en-US" sz="2400" dirty="0"/>
              <a:t> automatically turn on when ambient light falls below a specific threshold (e.g., sunset) and turn off at sunrise</a:t>
            </a:r>
          </a:p>
          <a:p>
            <a:pPr marL="342900" indent="-342900"/>
            <a:r>
              <a:rPr lang="en-US" sz="2400" dirty="0"/>
              <a:t>.2. Motion </a:t>
            </a:r>
            <a:r>
              <a:rPr lang="en-US" sz="2400" dirty="0" err="1"/>
              <a:t>Detection:PIR</a:t>
            </a:r>
            <a:r>
              <a:rPr lang="en-US" sz="2400" dirty="0"/>
              <a:t> (Passive Infrared Sensor) detects human and vehicle </a:t>
            </a:r>
            <a:r>
              <a:rPr lang="en-US" sz="2400" dirty="0" err="1"/>
              <a:t>movement.When</a:t>
            </a:r>
            <a:r>
              <a:rPr lang="en-US" sz="2400" dirty="0"/>
              <a:t> motion is detected, the light increases </a:t>
            </a:r>
            <a:r>
              <a:rPr lang="en-US" sz="2400" dirty="0" err="1"/>
              <a:t>brightness.If</a:t>
            </a:r>
            <a:r>
              <a:rPr lang="en-US" sz="2400" dirty="0"/>
              <a:t> no motion is detected for a certain time, the light dims or turns off to conserve energy</a:t>
            </a:r>
          </a:p>
          <a:p>
            <a:pPr marL="342900" indent="-342900"/>
            <a:r>
              <a:rPr lang="en-US" sz="2400" dirty="0"/>
              <a:t>.3. Microcontroller </a:t>
            </a:r>
            <a:r>
              <a:rPr lang="en-US" sz="2400" dirty="0" err="1"/>
              <a:t>Control:Microcontrollers</a:t>
            </a:r>
            <a:r>
              <a:rPr lang="en-US" sz="2400" dirty="0"/>
              <a:t> (e.g., </a:t>
            </a:r>
            <a:r>
              <a:rPr lang="en-US" sz="2400" dirty="0" err="1"/>
              <a:t>Arduino</a:t>
            </a:r>
            <a:r>
              <a:rPr lang="en-US" sz="2400" dirty="0"/>
              <a:t>, ESP32, Raspberry Pi) process data from </a:t>
            </a:r>
            <a:r>
              <a:rPr lang="en-US" sz="2400" dirty="0" err="1"/>
              <a:t>sensors.They</a:t>
            </a:r>
            <a:r>
              <a:rPr lang="en-US" sz="2400" dirty="0"/>
              <a:t> control the switching and dimming of LED lights based on pre-programmed conditions</a:t>
            </a:r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0"/>
            <a:ext cx="7143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5. Energy Source and </a:t>
            </a:r>
            <a:r>
              <a:rPr lang="en-US" sz="2400" dirty="0" err="1"/>
              <a:t>Management:Grid</a:t>
            </a:r>
            <a:r>
              <a:rPr lang="en-US" sz="2400" dirty="0"/>
              <a:t>-based Power: Traditional electric grid connections</a:t>
            </a:r>
          </a:p>
          <a:p>
            <a:r>
              <a:rPr lang="en-US" sz="2400" dirty="0"/>
              <a:t>.Solar Power: Photovoltaic (PV) panels collect solar energy during the day and store it in batteries for nighttime use</a:t>
            </a:r>
          </a:p>
          <a:p>
            <a:endParaRPr lang="en-US" sz="2400" dirty="0"/>
          </a:p>
          <a:p>
            <a:r>
              <a:rPr lang="en-US" sz="2400" dirty="0"/>
              <a:t>.---⚙️ Key Components of a Smart Street Light System:1. </a:t>
            </a:r>
            <a:r>
              <a:rPr lang="en-US" sz="2400" dirty="0" err="1"/>
              <a:t>Sensors:LDR</a:t>
            </a:r>
            <a:r>
              <a:rPr lang="en-US" sz="2400" dirty="0"/>
              <a:t> (Light Dependent Resistor): Detects day/night conditions.PIR Sensor: Detects motion (humans and vehicles).Ultrasonic Sensor: Measures motion and distance more accurately</a:t>
            </a:r>
          </a:p>
          <a:p>
            <a:r>
              <a:rPr lang="en-US" sz="2400" dirty="0"/>
              <a:t>.2. Microcontrollers &amp; </a:t>
            </a:r>
            <a:r>
              <a:rPr lang="en-US" sz="2400" dirty="0" err="1"/>
              <a:t>Processors:Arduino</a:t>
            </a:r>
            <a:r>
              <a:rPr lang="en-US" sz="2400" dirty="0"/>
              <a:t> UNO/</a:t>
            </a:r>
            <a:r>
              <a:rPr lang="en-US" sz="2400" dirty="0" err="1"/>
              <a:t>Nano</a:t>
            </a:r>
            <a:r>
              <a:rPr lang="en-US" sz="2400" dirty="0"/>
              <a:t>: Ideal for small-scale smart light projects.ESP32/ESP8266: For </a:t>
            </a:r>
            <a:r>
              <a:rPr lang="en-US" sz="2400" dirty="0" err="1"/>
              <a:t>IoT</a:t>
            </a:r>
            <a:r>
              <a:rPr lang="en-US" sz="2400" dirty="0"/>
              <a:t>-based solutions with Wi-Fi </a:t>
            </a:r>
            <a:r>
              <a:rPr lang="en-US" sz="2400" dirty="0" err="1"/>
              <a:t>capability.Raspberry</a:t>
            </a:r>
            <a:r>
              <a:rPr lang="en-US" sz="2400" dirty="0"/>
              <a:t> Pi: For advanced projects with real-time data processing.</a:t>
            </a:r>
          </a:p>
          <a:p>
            <a:r>
              <a:rPr lang="en-US" sz="2400" dirty="0"/>
              <a:t>3. Light </a:t>
            </a:r>
            <a:r>
              <a:rPr lang="en-US" sz="2400" dirty="0" err="1"/>
              <a:t>Source:LED</a:t>
            </a:r>
            <a:r>
              <a:rPr lang="en-US" sz="2400" dirty="0"/>
              <a:t> Lights: Highly energy-efficient and long-lasting, reducing power consumption by up to 80% compared to traditional lamps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857232"/>
            <a:ext cx="80010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800" dirty="0"/>
              <a:t>. Communication Module (for </a:t>
            </a:r>
            <a:r>
              <a:rPr lang="en-US" sz="2800" dirty="0" err="1"/>
              <a:t>IoT</a:t>
            </a:r>
            <a:r>
              <a:rPr lang="en-US" sz="2800" dirty="0"/>
              <a:t> Monitoring):Wi-Fi (ESP32, ESP8266): Local network </a:t>
            </a:r>
            <a:r>
              <a:rPr lang="en-US" sz="2800" dirty="0" err="1"/>
              <a:t>control.LoRa</a:t>
            </a:r>
            <a:r>
              <a:rPr lang="en-US" sz="2800" dirty="0"/>
              <a:t> (Long Range): Ideal for long-distance, low-power communication.GSM (SIM800L): For cellular communication (SMS alerts).</a:t>
            </a:r>
            <a:r>
              <a:rPr lang="en-US" sz="2800" dirty="0" err="1"/>
              <a:t>Zigbee</a:t>
            </a:r>
            <a:r>
              <a:rPr lang="en-US" sz="2800" dirty="0"/>
              <a:t>: Low-power, short-range communication.</a:t>
            </a:r>
          </a:p>
          <a:p>
            <a:r>
              <a:rPr lang="en-US" sz="2800" dirty="0"/>
              <a:t>5. Power </a:t>
            </a:r>
            <a:r>
              <a:rPr lang="en-US" sz="2800" dirty="0" err="1"/>
              <a:t>Supply:Solar</a:t>
            </a:r>
            <a:r>
              <a:rPr lang="en-US" sz="2800" dirty="0"/>
              <a:t> Panels + Battery Storage: Renewable, sustainable </a:t>
            </a:r>
            <a:r>
              <a:rPr lang="en-US" sz="2800" dirty="0" err="1"/>
              <a:t>energy.Grid</a:t>
            </a:r>
            <a:r>
              <a:rPr lang="en-US" sz="2800" dirty="0"/>
              <a:t> Power: Reliable for areas without </a:t>
            </a:r>
            <a:r>
              <a:rPr lang="en-US" sz="2800" dirty="0" err="1"/>
              <a:t>sunlight.Hybrid</a:t>
            </a:r>
            <a:r>
              <a:rPr lang="en-US" sz="2800" dirty="0"/>
              <a:t> Systems: Combine solar and grid for backup purposes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792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📐 Basic Circuit Diagram of Smart Street Light (Overview)</a:t>
            </a:r>
          </a:p>
          <a:p>
            <a:r>
              <a:rPr lang="en-US" sz="2400" dirty="0"/>
              <a:t>Components Needed:</a:t>
            </a:r>
          </a:p>
          <a:p>
            <a:r>
              <a:rPr lang="en-US" sz="2400" dirty="0" err="1"/>
              <a:t>Arduino</a:t>
            </a:r>
            <a:r>
              <a:rPr lang="en-US" sz="2400" dirty="0"/>
              <a:t>/ESP32 (Microcontroller)</a:t>
            </a:r>
          </a:p>
          <a:p>
            <a:r>
              <a:rPr lang="en-US" sz="2400" dirty="0"/>
              <a:t>LDR Sensor (Light Detection)</a:t>
            </a:r>
          </a:p>
          <a:p>
            <a:r>
              <a:rPr lang="en-US" sz="2400" dirty="0"/>
              <a:t>PIR Sensor (Motion Detection)</a:t>
            </a:r>
          </a:p>
          <a:p>
            <a:r>
              <a:rPr lang="en-US" sz="2400" dirty="0"/>
              <a:t>LED (Light Source)</a:t>
            </a:r>
          </a:p>
          <a:p>
            <a:r>
              <a:rPr lang="en-US" sz="2400" dirty="0"/>
              <a:t>Relay Module (For controlling high-voltage lights)</a:t>
            </a:r>
          </a:p>
          <a:p>
            <a:r>
              <a:rPr lang="en-US" sz="2400" dirty="0"/>
              <a:t>Power Supply (Solar/Grid)</a:t>
            </a:r>
          </a:p>
          <a:p>
            <a:endParaRPr lang="en-US" sz="2400" dirty="0"/>
          </a:p>
          <a:p>
            <a:r>
              <a:rPr lang="en-US" sz="2400" dirty="0"/>
              <a:t>Basic Logic Flow:</a:t>
            </a:r>
          </a:p>
          <a:p>
            <a:pPr marL="342900" indent="-342900">
              <a:buAutoNum type="arabicPeriod"/>
            </a:pPr>
            <a:r>
              <a:rPr lang="en-US" sz="2400" dirty="0"/>
              <a:t>Check LDR: If ambient light is low → Proceed.</a:t>
            </a:r>
          </a:p>
          <a:p>
            <a:pPr marL="342900" indent="-342900"/>
            <a:r>
              <a:rPr lang="en-US" sz="2400" dirty="0"/>
              <a:t>2. Check PIR Sensor: If motion is detected → Turn LED ON (Full Brightness).</a:t>
            </a:r>
          </a:p>
          <a:p>
            <a:pPr marL="342900" indent="-342900"/>
            <a:r>
              <a:rPr lang="en-US" sz="2400" dirty="0"/>
              <a:t>3. No Motion: Dim or turn off the LED after a delay.</a:t>
            </a:r>
          </a:p>
          <a:p>
            <a:pPr marL="342900" indent="-342900"/>
            <a:r>
              <a:rPr lang="en-US" sz="2400" dirty="0"/>
              <a:t>4. </a:t>
            </a:r>
            <a:r>
              <a:rPr lang="en-US" sz="2400" dirty="0" err="1"/>
              <a:t>IoT</a:t>
            </a:r>
            <a:r>
              <a:rPr lang="en-US" sz="2400" dirty="0"/>
              <a:t> Control (Optional): Send data to the cloud for remote monitoring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0"/>
            <a:ext cx="7000924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📊 </a:t>
            </a:r>
            <a:r>
              <a:rPr lang="en-US" sz="2800" dirty="0"/>
              <a:t>Advanced Features of Smart Street Lights:</a:t>
            </a:r>
          </a:p>
          <a:p>
            <a:pPr marL="342900" indent="-342900">
              <a:buAutoNum type="arabicPeriod"/>
            </a:pPr>
            <a:r>
              <a:rPr lang="en-US" sz="2800" dirty="0"/>
              <a:t>Dimming Control: Adjust brightness based on real-time traffic and environmental conditions.</a:t>
            </a:r>
          </a:p>
          <a:p>
            <a:pPr marL="342900" indent="-342900"/>
            <a:r>
              <a:rPr lang="en-US" sz="2800" dirty="0"/>
              <a:t>2. Remote Monitoring: Monitor performance, energy usage, and failures via </a:t>
            </a:r>
            <a:r>
              <a:rPr lang="en-US" sz="2800" dirty="0" err="1"/>
              <a:t>IoT</a:t>
            </a:r>
            <a:r>
              <a:rPr lang="en-US" sz="2800" dirty="0"/>
              <a:t> platforms.</a:t>
            </a:r>
          </a:p>
          <a:p>
            <a:pPr marL="342900" indent="-342900"/>
            <a:r>
              <a:rPr lang="en-US" sz="2800" dirty="0"/>
              <a:t>3. Data Analytics: Analyze traffic patterns and optimize lighting schedules.</a:t>
            </a:r>
          </a:p>
          <a:p>
            <a:pPr marL="342900" indent="-342900"/>
            <a:r>
              <a:rPr lang="en-US" sz="2800" dirty="0"/>
              <a:t>4. Fault Detection: Detect and report faults (e.g., LED failures) in real time.</a:t>
            </a:r>
          </a:p>
          <a:p>
            <a:pPr marL="342900" indent="-342900"/>
            <a:r>
              <a:rPr lang="en-US" sz="2800" dirty="0"/>
              <a:t>5. Adaptive Lighting: Adjust light intensity based on weather (e.g., brighter during fog).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0"/>
            <a:ext cx="750099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📈 Technologies Used in Smart Street Lights:</a:t>
            </a:r>
          </a:p>
          <a:p>
            <a:pPr marL="342900" indent="-342900">
              <a:buAutoNum type="arabicPeriod"/>
            </a:pPr>
            <a:r>
              <a:rPr lang="en-US" sz="3200" dirty="0"/>
              <a:t>Internet of Things (</a:t>
            </a:r>
            <a:r>
              <a:rPr lang="en-US" sz="3200" dirty="0" err="1"/>
              <a:t>IoT</a:t>
            </a:r>
            <a:r>
              <a:rPr lang="en-US" sz="3200" dirty="0"/>
              <a:t>): Enables real-time data monitoring and remote control.</a:t>
            </a:r>
          </a:p>
          <a:p>
            <a:pPr marL="342900" indent="-342900"/>
            <a:r>
              <a:rPr lang="en-US" sz="3200" dirty="0"/>
              <a:t>2. Artificial Intelligence (AI) &amp; Machine Learning (ML): Predictive maintenance, traffic analysis.</a:t>
            </a:r>
          </a:p>
          <a:p>
            <a:pPr marL="342900" indent="-342900"/>
            <a:r>
              <a:rPr lang="en-US" sz="3200" dirty="0"/>
              <a:t>3. Renewable Energy Integration: Solar-powered solutions for sustainable lighting.</a:t>
            </a:r>
          </a:p>
          <a:p>
            <a:pPr marL="342900" indent="-342900"/>
            <a:r>
              <a:rPr lang="en-US" sz="3200" dirty="0"/>
              <a:t>4. Smart Sensors: Detect environmental conditions (e.g., temperature, humidity).</a:t>
            </a:r>
          </a:p>
          <a:p>
            <a:pPr marL="342900" indent="-342900"/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</TotalTime>
  <Words>864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INNOVATION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DESIGN THINKING</dc:title>
  <dc:creator>hp</dc:creator>
  <cp:lastModifiedBy>kumaregawda@gmail.com</cp:lastModifiedBy>
  <cp:revision>10</cp:revision>
  <dcterms:created xsi:type="dcterms:W3CDTF">2025-02-28T09:01:42Z</dcterms:created>
  <dcterms:modified xsi:type="dcterms:W3CDTF">2025-02-28T12:30:45Z</dcterms:modified>
</cp:coreProperties>
</file>