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07613816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8" d="100"/>
          <a:sy n="58" d="100"/>
        </p:scale>
        <p:origin x="42"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80108-91E3-4FBD-8C21-59A6DA93D497}" type="datetimeFigureOut">
              <a:rPr lang="en-AU" smtClean="0"/>
              <a:t>11/12/2020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9107B7-AFAD-4B28-A8B3-6D29907B0A59}" type="slidenum">
              <a:rPr lang="en-AU" smtClean="0"/>
              <a:t>‹#›</a:t>
            </a:fld>
            <a:endParaRPr lang="en-AU"/>
          </a:p>
        </p:txBody>
      </p:sp>
    </p:spTree>
    <p:extLst>
      <p:ext uri="{BB962C8B-B14F-4D97-AF65-F5344CB8AC3E}">
        <p14:creationId xmlns:p14="http://schemas.microsoft.com/office/powerpoint/2010/main" val="1146440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Arial" pitchFamily="34" charset="0"/>
            </a:endParaRPr>
          </a:p>
        </p:txBody>
      </p:sp>
    </p:spTree>
    <p:extLst>
      <p:ext uri="{BB962C8B-B14F-4D97-AF65-F5344CB8AC3E}">
        <p14:creationId xmlns:p14="http://schemas.microsoft.com/office/powerpoint/2010/main" val="24769582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183365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8072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22559102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11726436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47399870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197230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2146624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08900385"/>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82133894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16132040"/>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7949374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921945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8975368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92120881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1750577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4493572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12086913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852794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0417779"/>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9481710"/>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43157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850430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5797443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9938462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20712962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18709448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47647688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6419614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3673850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327269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767688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133227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0675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01784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07335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002170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2782813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3403371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901493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184849249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929960"/>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baseline="0">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348910884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990757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D10869-6060-4E47-B931-1432A5FBCBE3}" type="datetimeFigureOut">
              <a:rPr lang="en-US" smtClean="0"/>
              <a:pPr/>
              <a:t>12/11/2020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73776-38B5-E341-9A0A-D0D4E37B79B3}" type="slidenum">
              <a:rPr lang="en-US" smtClean="0"/>
              <a:pPr/>
              <a:t>‹#›</a:t>
            </a:fld>
            <a:endParaRPr lang="en-US"/>
          </a:p>
        </p:txBody>
      </p:sp>
      <p:pic>
        <p:nvPicPr>
          <p:cNvPr id="7" name="MS logo gray - EMF" descr="Microsoft logo, gray text version">
            <a:extLst>
              <a:ext uri="{FF2B5EF4-FFF2-40B4-BE49-F238E27FC236}">
                <a16:creationId xmlns:a16="http://schemas.microsoft.com/office/drawing/2014/main" id="{D5E12FAF-ADF3-4E3C-A0E2-0DD488DF0D6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565650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770218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97153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977669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249517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351457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350755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3.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64" name="Rectangle 63">
            <a:extLst>
              <a:ext uri="{FF2B5EF4-FFF2-40B4-BE49-F238E27FC236}">
                <a16:creationId xmlns:a16="http://schemas.microsoft.com/office/drawing/2014/main" id="{4412024A-277C-45A0-837A-49D0779D3523}"/>
              </a:ext>
            </a:extLst>
          </p:cNvPr>
          <p:cNvSpPr/>
          <p:nvPr/>
        </p:nvSpPr>
        <p:spPr>
          <a:xfrm>
            <a:off x="3936484" y="2171276"/>
            <a:ext cx="1588551" cy="3727062"/>
          </a:xfrm>
          <a:prstGeom prst="rect">
            <a:avLst/>
          </a:prstGeom>
          <a:solidFill>
            <a:schemeClr val="accent1">
              <a:lumMod val="40000"/>
              <a:lumOff val="6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IoT Hub</a:t>
            </a:r>
          </a:p>
        </p:txBody>
      </p:sp>
      <p:sp>
        <p:nvSpPr>
          <p:cNvPr id="68" name="Rectangle 67">
            <a:extLst>
              <a:ext uri="{FF2B5EF4-FFF2-40B4-BE49-F238E27FC236}">
                <a16:creationId xmlns:a16="http://schemas.microsoft.com/office/drawing/2014/main" id="{8005BA36-018B-4F25-B5F6-76ED1BB0E9D9}"/>
              </a:ext>
            </a:extLst>
          </p:cNvPr>
          <p:cNvSpPr/>
          <p:nvPr/>
        </p:nvSpPr>
        <p:spPr>
          <a:xfrm>
            <a:off x="4104655" y="3190835"/>
            <a:ext cx="1295349" cy="1153356"/>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IoT Hub Messaging</a:t>
            </a:r>
          </a:p>
        </p:txBody>
      </p:sp>
      <p:sp>
        <p:nvSpPr>
          <p:cNvPr id="70" name="Rectangle 69">
            <a:extLst>
              <a:ext uri="{FF2B5EF4-FFF2-40B4-BE49-F238E27FC236}">
                <a16:creationId xmlns:a16="http://schemas.microsoft.com/office/drawing/2014/main" id="{A3612737-2893-492F-83AB-078F4974B26A}"/>
              </a:ext>
            </a:extLst>
          </p:cNvPr>
          <p:cNvSpPr/>
          <p:nvPr/>
        </p:nvSpPr>
        <p:spPr>
          <a:xfrm>
            <a:off x="4087788" y="4576491"/>
            <a:ext cx="1295349" cy="936003"/>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Device twin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Desired Temperature</a:t>
            </a:r>
          </a:p>
        </p:txBody>
      </p:sp>
      <p:sp>
        <p:nvSpPr>
          <p:cNvPr id="71" name="TextBox 70">
            <a:extLst>
              <a:ext uri="{FF2B5EF4-FFF2-40B4-BE49-F238E27FC236}">
                <a16:creationId xmlns:a16="http://schemas.microsoft.com/office/drawing/2014/main" id="{055BFC9A-7691-4161-8395-811F996F585E}"/>
              </a:ext>
            </a:extLst>
          </p:cNvPr>
          <p:cNvSpPr txBox="1"/>
          <p:nvPr/>
        </p:nvSpPr>
        <p:spPr>
          <a:xfrm>
            <a:off x="4283428" y="5180425"/>
            <a:ext cx="937802" cy="261610"/>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JSON</a:t>
            </a:r>
          </a:p>
        </p:txBody>
      </p:sp>
      <p:sp>
        <p:nvSpPr>
          <p:cNvPr id="53" name="Rectangle 52">
            <a:extLst>
              <a:ext uri="{FF2B5EF4-FFF2-40B4-BE49-F238E27FC236}">
                <a16:creationId xmlns:a16="http://schemas.microsoft.com/office/drawing/2014/main" id="{ADF0BEC4-2BFB-4572-B0BF-7FC33A5DEB1A}"/>
              </a:ext>
            </a:extLst>
          </p:cNvPr>
          <p:cNvSpPr/>
          <p:nvPr/>
        </p:nvSpPr>
        <p:spPr>
          <a:xfrm>
            <a:off x="6125484" y="2171276"/>
            <a:ext cx="3710725" cy="3727062"/>
          </a:xfrm>
          <a:prstGeom prst="rect">
            <a:avLst/>
          </a:prstGeom>
          <a:solidFill>
            <a:schemeClr val="accent1">
              <a:lumMod val="20000"/>
              <a:lumOff val="8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Sphere</a:t>
            </a:r>
          </a:p>
        </p:txBody>
      </p:sp>
      <p:sp>
        <p:nvSpPr>
          <p:cNvPr id="3" name="Rectangle 2">
            <a:extLst>
              <a:ext uri="{FF2B5EF4-FFF2-40B4-BE49-F238E27FC236}">
                <a16:creationId xmlns:a16="http://schemas.microsoft.com/office/drawing/2014/main" id="{B159AFC7-CF0E-403C-B709-4F9C1488693F}"/>
              </a:ext>
            </a:extLst>
          </p:cNvPr>
          <p:cNvSpPr/>
          <p:nvPr/>
        </p:nvSpPr>
        <p:spPr bwMode="auto">
          <a:xfrm>
            <a:off x="6198135" y="2443349"/>
            <a:ext cx="1227854" cy="3383290"/>
          </a:xfrm>
          <a:prstGeom prst="rect">
            <a:avLst/>
          </a:prstGeom>
          <a:solidFill>
            <a:srgbClr val="008A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Calibri" panose="020F0502020204030204" pitchFamily="34" charset="0"/>
                <a:ea typeface="Segoe UI" pitchFamily="34" charset="0"/>
                <a:cs typeface="Calibri" panose="020F0502020204030204" pitchFamily="34" charset="0"/>
              </a:rPr>
              <a:t>Cortex A7 High-level</a:t>
            </a:r>
          </a:p>
        </p:txBody>
      </p:sp>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0805" y="904608"/>
            <a:ext cx="1957473" cy="1092158"/>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1754163" y="2171276"/>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IoT Explorer</a:t>
            </a:r>
          </a:p>
        </p:txBody>
      </p:sp>
      <p:sp>
        <p:nvSpPr>
          <p:cNvPr id="31" name="Rectangle 30">
            <a:extLst>
              <a:ext uri="{FF2B5EF4-FFF2-40B4-BE49-F238E27FC236}">
                <a16:creationId xmlns:a16="http://schemas.microsoft.com/office/drawing/2014/main" id="{BD21EC29-56BF-438B-8C00-B8C59EA309D1}"/>
              </a:ext>
            </a:extLst>
          </p:cNvPr>
          <p:cNvSpPr/>
          <p:nvPr/>
        </p:nvSpPr>
        <p:spPr>
          <a:xfrm>
            <a:off x="1925247" y="2841450"/>
            <a:ext cx="1242647" cy="2671037"/>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pic>
        <p:nvPicPr>
          <p:cNvPr id="36" name="Picture 2" descr="See the source image">
            <a:extLst>
              <a:ext uri="{FF2B5EF4-FFF2-40B4-BE49-F238E27FC236}">
                <a16:creationId xmlns:a16="http://schemas.microsoft.com/office/drawing/2014/main" id="{48502AAD-15D2-4F15-955A-3704EAB325E5}"/>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3125" b="96307" l="3797" r="94304">
                        <a14:foregroundMark x1="28797" y1="16761" x2="28797" y2="16761"/>
                        <a14:foregroundMark x1="6646" y1="35227" x2="6646" y2="35227"/>
                        <a14:foregroundMark x1="51266" y1="4545" x2="51266" y2="4545"/>
                        <a14:foregroundMark x1="94620" y1="41761" x2="94620" y2="41761"/>
                        <a14:foregroundMark x1="48418" y1="96307" x2="48418" y2="96307"/>
                        <a14:foregroundMark x1="4747" y1="70170" x2="4747" y2="70170"/>
                        <a14:foregroundMark x1="4114" y1="34091" x2="4114" y2="34091"/>
                        <a14:foregroundMark x1="3797" y1="68182" x2="3797" y2="68182"/>
                        <a14:foregroundMark x1="53797" y1="49432" x2="53797" y2="49432"/>
                      </a14:backgroundRemoval>
                    </a14:imgEffect>
                  </a14:imgLayer>
                </a14:imgProps>
              </a:ext>
              <a:ext uri="{28A0092B-C50C-407E-A947-70E740481C1C}">
                <a14:useLocalDpi xmlns:a14="http://schemas.microsoft.com/office/drawing/2010/main" val="0"/>
              </a:ext>
            </a:extLst>
          </a:blip>
          <a:srcRect/>
          <a:stretch>
            <a:fillRect/>
          </a:stretch>
        </p:blipFill>
        <p:spPr bwMode="auto">
          <a:xfrm>
            <a:off x="2127587" y="1045753"/>
            <a:ext cx="837966" cy="9334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7" name="Oval 36">
            <a:extLst>
              <a:ext uri="{FF2B5EF4-FFF2-40B4-BE49-F238E27FC236}">
                <a16:creationId xmlns:a16="http://schemas.microsoft.com/office/drawing/2014/main" id="{C4704B70-6D45-413E-A194-E21001C7378F}"/>
              </a:ext>
            </a:extLst>
          </p:cNvPr>
          <p:cNvSpPr/>
          <p:nvPr/>
        </p:nvSpPr>
        <p:spPr>
          <a:xfrm>
            <a:off x="3028306" y="2728639"/>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5</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76" name="Oval 75">
            <a:extLst>
              <a:ext uri="{FF2B5EF4-FFF2-40B4-BE49-F238E27FC236}">
                <a16:creationId xmlns:a16="http://schemas.microsoft.com/office/drawing/2014/main" id="{FA171BA4-28A3-4DEF-94E1-2C6806F8D72A}"/>
              </a:ext>
            </a:extLst>
          </p:cNvPr>
          <p:cNvSpPr/>
          <p:nvPr/>
        </p:nvSpPr>
        <p:spPr>
          <a:xfrm>
            <a:off x="3028306" y="5363323"/>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6</a:t>
            </a:r>
          </a:p>
        </p:txBody>
      </p:sp>
      <p:cxnSp>
        <p:nvCxnSpPr>
          <p:cNvPr id="32" name="Straight Arrow Connector 31">
            <a:extLst>
              <a:ext uri="{FF2B5EF4-FFF2-40B4-BE49-F238E27FC236}">
                <a16:creationId xmlns:a16="http://schemas.microsoft.com/office/drawing/2014/main" id="{3B81D555-A38B-44F0-825D-1DADC884AFAE}"/>
              </a:ext>
            </a:extLst>
          </p:cNvPr>
          <p:cNvCxnSpPr>
            <a:cxnSpLocks/>
          </p:cNvCxnSpPr>
          <p:nvPr/>
        </p:nvCxnSpPr>
        <p:spPr>
          <a:xfrm flipH="1">
            <a:off x="3175197" y="3561078"/>
            <a:ext cx="929458" cy="0"/>
          </a:xfrm>
          <a:prstGeom prst="straightConnector1">
            <a:avLst/>
          </a:prstGeom>
          <a:noFill/>
          <a:ln w="38100" cap="flat" cmpd="sng" algn="ctr">
            <a:solidFill>
              <a:srgbClr val="4472C4"/>
            </a:solidFill>
            <a:prstDash val="solid"/>
            <a:miter lim="800000"/>
            <a:headEnd type="triangle" w="med" len="med"/>
            <a:tailEnd type="triangle" w="med" len="med"/>
          </a:ln>
          <a:effectLst/>
        </p:spPr>
      </p:cxnSp>
      <p:cxnSp>
        <p:nvCxnSpPr>
          <p:cNvPr id="75" name="Straight Arrow Connector 74">
            <a:extLst>
              <a:ext uri="{FF2B5EF4-FFF2-40B4-BE49-F238E27FC236}">
                <a16:creationId xmlns:a16="http://schemas.microsoft.com/office/drawing/2014/main" id="{85EAF4E5-0BAB-48FB-8EA9-CF9901AA3326}"/>
              </a:ext>
            </a:extLst>
          </p:cNvPr>
          <p:cNvCxnSpPr>
            <a:cxnSpLocks/>
            <a:endCxn id="70" idx="1"/>
          </p:cNvCxnSpPr>
          <p:nvPr/>
        </p:nvCxnSpPr>
        <p:spPr>
          <a:xfrm>
            <a:off x="3167894" y="5044493"/>
            <a:ext cx="919894" cy="0"/>
          </a:xfrm>
          <a:prstGeom prst="straightConnector1">
            <a:avLst/>
          </a:prstGeom>
          <a:noFill/>
          <a:ln w="38100" cap="flat" cmpd="sng" algn="ctr">
            <a:solidFill>
              <a:srgbClr val="4472C4"/>
            </a:solidFill>
            <a:prstDash val="solid"/>
            <a:miter lim="800000"/>
            <a:headEnd type="triangle" w="med" len="med"/>
            <a:tailEnd type="triangle" w="med" len="med"/>
          </a:ln>
          <a:effectLst/>
        </p:spPr>
      </p:cxnSp>
      <p:sp>
        <p:nvSpPr>
          <p:cNvPr id="2" name="Oval 1">
            <a:extLst>
              <a:ext uri="{FF2B5EF4-FFF2-40B4-BE49-F238E27FC236}">
                <a16:creationId xmlns:a16="http://schemas.microsoft.com/office/drawing/2014/main" id="{E55674D5-44EE-4A41-8F7B-2546F1ED6E34}"/>
              </a:ext>
            </a:extLst>
          </p:cNvPr>
          <p:cNvSpPr/>
          <p:nvPr/>
        </p:nvSpPr>
        <p:spPr>
          <a:xfrm>
            <a:off x="5254800" y="3074455"/>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4</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2E35516B-D8D1-4547-B1B9-A0D6BFD58B7F}"/>
              </a:ext>
            </a:extLst>
          </p:cNvPr>
          <p:cNvSpPr/>
          <p:nvPr/>
        </p:nvSpPr>
        <p:spPr bwMode="auto">
          <a:xfrm>
            <a:off x="8405010" y="2443349"/>
            <a:ext cx="1349797" cy="3383290"/>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AU" sz="1600" b="0" i="0" u="none" strike="noStrike" kern="1200" cap="none" spc="0" normalizeH="0" baseline="0" noProof="0" dirty="0">
                <a:ln>
                  <a:noFill/>
                </a:ln>
                <a:solidFill>
                  <a:srgbClr val="FFFFFF"/>
                </a:solidFill>
                <a:effectLst/>
                <a:uLnTx/>
                <a:uFillTx/>
                <a:latin typeface="Calibri" panose="020F0502020204030204" pitchFamily="34" charset="0"/>
                <a:ea typeface="Segoe UI" pitchFamily="34" charset="0"/>
                <a:cs typeface="Calibri" panose="020F0502020204030204" pitchFamily="34" charset="0"/>
              </a:rPr>
              <a:t>Cortex M4 Real-time</a:t>
            </a:r>
          </a:p>
        </p:txBody>
      </p:sp>
      <p:sp>
        <p:nvSpPr>
          <p:cNvPr id="16" name="Rectangle 15">
            <a:extLst>
              <a:ext uri="{FF2B5EF4-FFF2-40B4-BE49-F238E27FC236}">
                <a16:creationId xmlns:a16="http://schemas.microsoft.com/office/drawing/2014/main" id="{F9FBFEF7-DEAF-4F8B-B44D-058BEE0CFFEB}"/>
              </a:ext>
            </a:extLst>
          </p:cNvPr>
          <p:cNvSpPr/>
          <p:nvPr/>
        </p:nvSpPr>
        <p:spPr>
          <a:xfrm>
            <a:off x="6294608" y="3280704"/>
            <a:ext cx="1018773"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Telemetry streaming</a:t>
            </a:r>
          </a:p>
        </p:txBody>
      </p:sp>
      <p:sp>
        <p:nvSpPr>
          <p:cNvPr id="17" name="Rectangle 16">
            <a:extLst>
              <a:ext uri="{FF2B5EF4-FFF2-40B4-BE49-F238E27FC236}">
                <a16:creationId xmlns:a16="http://schemas.microsoft.com/office/drawing/2014/main" id="{EA59DD6C-0A60-46AB-A399-5F6353B24B26}"/>
              </a:ext>
            </a:extLst>
          </p:cNvPr>
          <p:cNvSpPr/>
          <p:nvPr/>
        </p:nvSpPr>
        <p:spPr>
          <a:xfrm>
            <a:off x="8574072" y="3280704"/>
            <a:ext cx="1025045"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Environment service thread</a:t>
            </a:r>
          </a:p>
        </p:txBody>
      </p:sp>
      <p:sp>
        <p:nvSpPr>
          <p:cNvPr id="18" name="Rectangle 17">
            <a:extLst>
              <a:ext uri="{FF2B5EF4-FFF2-40B4-BE49-F238E27FC236}">
                <a16:creationId xmlns:a16="http://schemas.microsoft.com/office/drawing/2014/main" id="{4B6C9EE3-BF33-48B6-8621-66A02A25DF77}"/>
              </a:ext>
            </a:extLst>
          </p:cNvPr>
          <p:cNvSpPr/>
          <p:nvPr/>
        </p:nvSpPr>
        <p:spPr>
          <a:xfrm>
            <a:off x="8574072" y="4533880"/>
            <a:ext cx="1025045"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Environment sensor thread</a:t>
            </a:r>
            <a:endParaRPr kumimoji="0" lang="en-AU" sz="12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
        <p:nvSpPr>
          <p:cNvPr id="24" name="Rectangle 23">
            <a:extLst>
              <a:ext uri="{FF2B5EF4-FFF2-40B4-BE49-F238E27FC236}">
                <a16:creationId xmlns:a16="http://schemas.microsoft.com/office/drawing/2014/main" id="{CAD6B417-882E-4FD0-9471-07B4DA7D9B22}"/>
              </a:ext>
            </a:extLst>
          </p:cNvPr>
          <p:cNvSpPr/>
          <p:nvPr/>
        </p:nvSpPr>
        <p:spPr bwMode="auto">
          <a:xfrm>
            <a:off x="7705455" y="2443349"/>
            <a:ext cx="396475" cy="3360200"/>
          </a:xfrm>
          <a:prstGeom prst="rect">
            <a:avLst/>
          </a:prstGeom>
          <a:solidFill>
            <a:srgbClr val="FFD44B"/>
          </a:solidFill>
          <a:ln w="12700" cap="flat" cmpd="sng" algn="ctr">
            <a:solidFill>
              <a:srgbClr val="4472C4">
                <a:shade val="50000"/>
              </a:srgbClr>
            </a:solidFill>
            <a:prstDash val="solid"/>
            <a:miter lim="800000"/>
          </a:ln>
          <a:effectLst/>
        </p:spPr>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Intercore</a:t>
            </a:r>
            <a:r>
              <a:rPr kumimoji="0" lang="en-AU"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message bridge</a:t>
            </a:r>
          </a:p>
        </p:txBody>
      </p:sp>
      <p:cxnSp>
        <p:nvCxnSpPr>
          <p:cNvPr id="66" name="Straight Arrow Connector 65">
            <a:extLst>
              <a:ext uri="{FF2B5EF4-FFF2-40B4-BE49-F238E27FC236}">
                <a16:creationId xmlns:a16="http://schemas.microsoft.com/office/drawing/2014/main" id="{DC3D84F9-6383-4333-B442-308F4AB1EC7A}"/>
              </a:ext>
            </a:extLst>
          </p:cNvPr>
          <p:cNvCxnSpPr>
            <a:cxnSpLocks/>
            <a:stCxn id="16" idx="1"/>
          </p:cNvCxnSpPr>
          <p:nvPr/>
        </p:nvCxnSpPr>
        <p:spPr>
          <a:xfrm flipH="1" flipV="1">
            <a:off x="5391386" y="3767513"/>
            <a:ext cx="903222" cy="2498"/>
          </a:xfrm>
          <a:prstGeom prst="straightConnector1">
            <a:avLst/>
          </a:prstGeom>
          <a:noFill/>
          <a:ln w="38100" cap="flat" cmpd="sng" algn="ctr">
            <a:solidFill>
              <a:srgbClr val="4472C4"/>
            </a:solidFill>
            <a:prstDash val="solid"/>
            <a:miter lim="800000"/>
            <a:tailEnd type="triangle"/>
          </a:ln>
          <a:effectLst/>
        </p:spPr>
      </p:cxnSp>
      <p:sp>
        <p:nvSpPr>
          <p:cNvPr id="51" name="TextBox 50">
            <a:extLst>
              <a:ext uri="{FF2B5EF4-FFF2-40B4-BE49-F238E27FC236}">
                <a16:creationId xmlns:a16="http://schemas.microsoft.com/office/drawing/2014/main" id="{382B468B-7884-4053-BF44-8A5C49ED7993}"/>
              </a:ext>
            </a:extLst>
          </p:cNvPr>
          <p:cNvSpPr txBox="1"/>
          <p:nvPr/>
        </p:nvSpPr>
        <p:spPr>
          <a:xfrm>
            <a:off x="4175248" y="3432129"/>
            <a:ext cx="1154162" cy="84638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“Temperature”:26,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“Humidity”:55,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“Pressure”: 1100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p:txBody>
      </p:sp>
      <p:sp>
        <p:nvSpPr>
          <p:cNvPr id="80" name="Rectangle 79">
            <a:extLst>
              <a:ext uri="{FF2B5EF4-FFF2-40B4-BE49-F238E27FC236}">
                <a16:creationId xmlns:a16="http://schemas.microsoft.com/office/drawing/2014/main" id="{649424B0-5BEA-4333-960A-DB2246FA60DE}"/>
              </a:ext>
            </a:extLst>
          </p:cNvPr>
          <p:cNvSpPr/>
          <p:nvPr/>
        </p:nvSpPr>
        <p:spPr>
          <a:xfrm>
            <a:off x="6294607" y="4576491"/>
            <a:ext cx="1018774" cy="936002"/>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Device twin virtual HVAC control</a:t>
            </a:r>
          </a:p>
        </p:txBody>
      </p:sp>
      <p:sp>
        <p:nvSpPr>
          <p:cNvPr id="83" name="Oval 82">
            <a:extLst>
              <a:ext uri="{FF2B5EF4-FFF2-40B4-BE49-F238E27FC236}">
                <a16:creationId xmlns:a16="http://schemas.microsoft.com/office/drawing/2014/main" id="{177E0C17-0B71-4542-BF03-3426814F7AFB}"/>
              </a:ext>
            </a:extLst>
          </p:cNvPr>
          <p:cNvSpPr/>
          <p:nvPr/>
        </p:nvSpPr>
        <p:spPr>
          <a:xfrm>
            <a:off x="7185044" y="3156378"/>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2</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87" name="Oval 86">
            <a:extLst>
              <a:ext uri="{FF2B5EF4-FFF2-40B4-BE49-F238E27FC236}">
                <a16:creationId xmlns:a16="http://schemas.microsoft.com/office/drawing/2014/main" id="{022F6089-A562-4BCC-A890-5472D59BB117}"/>
              </a:ext>
            </a:extLst>
          </p:cNvPr>
          <p:cNvSpPr/>
          <p:nvPr/>
        </p:nvSpPr>
        <p:spPr>
          <a:xfrm>
            <a:off x="7168904" y="4485873"/>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7</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cxnSp>
        <p:nvCxnSpPr>
          <p:cNvPr id="39" name="Straight Arrow Connector 38">
            <a:extLst>
              <a:ext uri="{FF2B5EF4-FFF2-40B4-BE49-F238E27FC236}">
                <a16:creationId xmlns:a16="http://schemas.microsoft.com/office/drawing/2014/main" id="{F979FA1E-ADAC-4EE1-87A8-A05719F402E3}"/>
              </a:ext>
            </a:extLst>
          </p:cNvPr>
          <p:cNvCxnSpPr>
            <a:cxnSpLocks/>
          </p:cNvCxnSpPr>
          <p:nvPr/>
        </p:nvCxnSpPr>
        <p:spPr>
          <a:xfrm>
            <a:off x="5391385" y="5169166"/>
            <a:ext cx="903222" cy="11259"/>
          </a:xfrm>
          <a:prstGeom prst="straightConnector1">
            <a:avLst/>
          </a:prstGeom>
          <a:noFill/>
          <a:ln w="38100" cap="flat" cmpd="sng" algn="ctr">
            <a:solidFill>
              <a:srgbClr val="4472C4"/>
            </a:solidFill>
            <a:prstDash val="solid"/>
            <a:miter lim="800000"/>
            <a:headEnd type="triangle" w="med" len="med"/>
            <a:tailEnd type="triangle" w="med" len="med"/>
          </a:ln>
          <a:effectLst/>
        </p:spPr>
      </p:cxnSp>
      <p:cxnSp>
        <p:nvCxnSpPr>
          <p:cNvPr id="43" name="Straight Arrow Connector 42">
            <a:extLst>
              <a:ext uri="{FF2B5EF4-FFF2-40B4-BE49-F238E27FC236}">
                <a16:creationId xmlns:a16="http://schemas.microsoft.com/office/drawing/2014/main" id="{F96BE471-E2AC-406B-B12C-B5A4571F5F72}"/>
              </a:ext>
            </a:extLst>
          </p:cNvPr>
          <p:cNvCxnSpPr>
            <a:cxnSpLocks/>
          </p:cNvCxnSpPr>
          <p:nvPr/>
        </p:nvCxnSpPr>
        <p:spPr>
          <a:xfrm>
            <a:off x="7330473" y="3579050"/>
            <a:ext cx="374982" cy="0"/>
          </a:xfrm>
          <a:prstGeom prst="straightConnector1">
            <a:avLst/>
          </a:prstGeom>
          <a:noFill/>
          <a:ln w="38100" cap="flat" cmpd="sng" algn="ctr">
            <a:solidFill>
              <a:srgbClr val="4472C4"/>
            </a:solidFill>
            <a:prstDash val="solid"/>
            <a:miter lim="800000"/>
            <a:headEnd type="triangle" w="med" len="med"/>
            <a:tailEnd type="triangle" w="med" len="med"/>
          </a:ln>
          <a:effectLst/>
        </p:spPr>
      </p:cxnSp>
      <p:cxnSp>
        <p:nvCxnSpPr>
          <p:cNvPr id="48" name="Straight Arrow Connector 47">
            <a:extLst>
              <a:ext uri="{FF2B5EF4-FFF2-40B4-BE49-F238E27FC236}">
                <a16:creationId xmlns:a16="http://schemas.microsoft.com/office/drawing/2014/main" id="{1303B46C-71AF-48EF-8BB5-C6DF32C9E1D7}"/>
              </a:ext>
            </a:extLst>
          </p:cNvPr>
          <p:cNvCxnSpPr>
            <a:cxnSpLocks/>
          </p:cNvCxnSpPr>
          <p:nvPr/>
        </p:nvCxnSpPr>
        <p:spPr>
          <a:xfrm>
            <a:off x="8101930" y="3579050"/>
            <a:ext cx="374982" cy="0"/>
          </a:xfrm>
          <a:prstGeom prst="straightConnector1">
            <a:avLst/>
          </a:prstGeom>
          <a:noFill/>
          <a:ln w="38100" cap="flat" cmpd="sng" algn="ctr">
            <a:solidFill>
              <a:srgbClr val="4472C4"/>
            </a:solidFill>
            <a:prstDash val="solid"/>
            <a:miter lim="800000"/>
            <a:headEnd type="triangle" w="med" len="med"/>
            <a:tailEnd type="triangle" w="med" len="med"/>
          </a:ln>
          <a:effectLst/>
        </p:spPr>
      </p:cxnSp>
      <p:sp>
        <p:nvSpPr>
          <p:cNvPr id="20" name="Oval 19">
            <a:extLst>
              <a:ext uri="{FF2B5EF4-FFF2-40B4-BE49-F238E27FC236}">
                <a16:creationId xmlns:a16="http://schemas.microsoft.com/office/drawing/2014/main" id="{036420B2-1F4A-4AB8-8C44-2C880DA25429}"/>
              </a:ext>
            </a:extLst>
          </p:cNvPr>
          <p:cNvSpPr/>
          <p:nvPr/>
        </p:nvSpPr>
        <p:spPr>
          <a:xfrm>
            <a:off x="9464553" y="3146028"/>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3</a:t>
            </a:r>
          </a:p>
        </p:txBody>
      </p:sp>
      <p:pic>
        <p:nvPicPr>
          <p:cNvPr id="35" name="Picture 2" descr="Reekoh | Plugins">
            <a:extLst>
              <a:ext uri="{FF2B5EF4-FFF2-40B4-BE49-F238E27FC236}">
                <a16:creationId xmlns:a16="http://schemas.microsoft.com/office/drawing/2014/main" id="{C565641A-BACC-48C5-AD05-A73D53516E6F}"/>
              </a:ext>
            </a:extLst>
          </p:cNvPr>
          <p:cNvPicPr>
            <a:picLocks noChangeAspect="1" noChangeArrowheads="1"/>
          </p:cNvPicPr>
          <p:nvPr/>
        </p:nvPicPr>
        <p:blipFill rotWithShape="1">
          <a:blip r:embed="rId6" cstate="print">
            <a:extLst>
              <a:ext uri="{BEBA8EAE-BF5A-486C-A8C5-ECC9F3942E4B}">
                <a14:imgProps xmlns:a14="http://schemas.microsoft.com/office/drawing/2010/main">
                  <a14:imgLayer r:embed="rId7">
                    <a14:imgEffect>
                      <a14:backgroundRemoval t="13333" b="86000" l="13000" r="86667">
                        <a14:foregroundMark x1="17333" y1="82333" x2="17333" y2="82333"/>
                        <a14:foregroundMark x1="17000" y1="70333" x2="17000" y2="70333"/>
                        <a14:foregroundMark x1="17667" y1="71667" x2="26333" y2="83333"/>
                        <a14:foregroundMark x1="13333" y1="70333" x2="13333" y2="70333"/>
                        <a14:foregroundMark x1="26333" y1="86000" x2="26333" y2="86000"/>
                        <a14:foregroundMark x1="80333" y1="26333" x2="80333" y2="26333"/>
                        <a14:foregroundMark x1="86667" y1="24667" x2="86667" y2="24667"/>
                        <a14:foregroundMark x1="85000" y1="13333" x2="85000" y2="13333"/>
                      </a14:backgroundRemoval>
                    </a14:imgEffect>
                  </a14:imgLayer>
                </a14:imgProps>
              </a:ext>
              <a:ext uri="{28A0092B-C50C-407E-A947-70E740481C1C}">
                <a14:useLocalDpi xmlns:a14="http://schemas.microsoft.com/office/drawing/2010/main" val="0"/>
              </a:ext>
            </a:extLst>
          </a:blip>
          <a:srcRect l="8393" t="8395" r="10628" b="8418"/>
          <a:stretch/>
        </p:blipFill>
        <p:spPr bwMode="auto">
          <a:xfrm>
            <a:off x="4254651" y="1018570"/>
            <a:ext cx="952215" cy="9781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6651AD79-8AB0-4A78-93C8-4E0DBC6B4F62}"/>
              </a:ext>
            </a:extLst>
          </p:cNvPr>
          <p:cNvSpPr/>
          <p:nvPr/>
        </p:nvSpPr>
        <p:spPr>
          <a:xfrm>
            <a:off x="9455290" y="4426339"/>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1</a:t>
            </a:r>
          </a:p>
        </p:txBody>
      </p:sp>
      <p:pic>
        <p:nvPicPr>
          <p:cNvPr id="38" name="Picture 37">
            <a:extLst>
              <a:ext uri="{FF2B5EF4-FFF2-40B4-BE49-F238E27FC236}">
                <a16:creationId xmlns:a16="http://schemas.microsoft.com/office/drawing/2014/main" id="{C375EFE2-8D24-4DC7-AD98-16E4D9C138DD}"/>
              </a:ext>
            </a:extLst>
          </p:cNvPr>
          <p:cNvPicPr>
            <a:picLocks noChangeAspect="1"/>
          </p:cNvPicPr>
          <p:nvPr/>
        </p:nvPicPr>
        <p:blipFill>
          <a:blip r:embed="rId8"/>
          <a:stretch>
            <a:fillRect/>
          </a:stretch>
        </p:blipFill>
        <p:spPr>
          <a:xfrm>
            <a:off x="1984250" y="1013224"/>
            <a:ext cx="1229474" cy="978195"/>
          </a:xfrm>
          <a:prstGeom prst="rect">
            <a:avLst/>
          </a:prstGeom>
        </p:spPr>
      </p:pic>
      <p:pic>
        <p:nvPicPr>
          <p:cNvPr id="40" name="Picture 39">
            <a:extLst>
              <a:ext uri="{FF2B5EF4-FFF2-40B4-BE49-F238E27FC236}">
                <a16:creationId xmlns:a16="http://schemas.microsoft.com/office/drawing/2014/main" id="{531C33D1-19D6-41E3-9383-8EED431C6912}"/>
              </a:ext>
            </a:extLst>
          </p:cNvPr>
          <p:cNvPicPr>
            <a:picLocks noChangeAspect="1"/>
          </p:cNvPicPr>
          <p:nvPr/>
        </p:nvPicPr>
        <p:blipFill>
          <a:blip r:embed="rId9"/>
          <a:stretch>
            <a:fillRect/>
          </a:stretch>
        </p:blipFill>
        <p:spPr>
          <a:xfrm>
            <a:off x="1989968" y="3583721"/>
            <a:ext cx="1135096" cy="1400443"/>
          </a:xfrm>
          <a:prstGeom prst="rect">
            <a:avLst/>
          </a:prstGeom>
        </p:spPr>
      </p:pic>
    </p:spTree>
    <p:extLst>
      <p:ext uri="{BB962C8B-B14F-4D97-AF65-F5344CB8AC3E}">
        <p14:creationId xmlns:p14="http://schemas.microsoft.com/office/powerpoint/2010/main" val="5406518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72</Words>
  <Application>Microsoft Office PowerPoint</Application>
  <PresentationFormat>Widescreen</PresentationFormat>
  <Paragraphs>29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Consolas</vt:lpstr>
      <vt:lpstr>Segoe UI</vt:lpstr>
      <vt:lpstr>Segoe UI Semibold</vt:lpstr>
      <vt:lpstr>Wingdings</vt:lpstr>
      <vt:lpstr>Microsoft_Learn_White_Template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Glover</dc:creator>
  <cp:lastModifiedBy>Dave Glover</cp:lastModifiedBy>
  <cp:revision>9</cp:revision>
  <dcterms:created xsi:type="dcterms:W3CDTF">2020-11-02T12:06:54Z</dcterms:created>
  <dcterms:modified xsi:type="dcterms:W3CDTF">2020-12-10T23:59:56Z</dcterms:modified>
</cp:coreProperties>
</file>