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>
        <p:scale>
          <a:sx n="150" d="100"/>
          <a:sy n="150" d="100"/>
        </p:scale>
        <p:origin x="-228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6800" cy="46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323E-AF58-42BB-A296-6A7CCDDBB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A5400-172D-4E26-B5A7-A00CD640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E2C8D-E2E5-45B8-9B07-C56FB483A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F94D-D670-4BAC-85FE-E124618F9928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D5676-6831-4F96-9A90-AF3BEB4B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08EBB-5164-45C0-871B-81470264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C7D4-34FD-438F-BDE3-E7B9956D5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61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ED2F-5A3B-43E7-B876-DB2A18E2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E7299-B6DA-4F5F-8EE9-ED1094F6D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D8C10-8294-4BFD-8438-31A4E73D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F94D-D670-4BAC-85FE-E124618F9928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96557-CA50-4C84-AA4A-9E2F0DE0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A4180-5968-4979-844B-1A661C2C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C7D4-34FD-438F-BDE3-E7B9956D5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70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038BD-3927-4255-92AF-21CE603B4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C8C88-4F64-46CF-99B7-169D9EE6D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BC30F-6D71-43FB-8816-EFBA1AC72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F94D-D670-4BAC-85FE-E124618F9928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17D80-B09D-4EAA-A666-E1B47BA1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4866A-F65E-49A9-8B2D-0757138A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C7D4-34FD-438F-BDE3-E7B9956D5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94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944F7-1E9C-43C8-8555-ACB29B40B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7B78E-3E3F-40B8-8442-F605BE1CA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50374-B9E5-477A-816B-BF49FFD5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F94D-D670-4BAC-85FE-E124618F9928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162C4-F036-469F-832A-DA6E72B9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DE69B-9604-45D4-B7B3-422D4789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C7D4-34FD-438F-BDE3-E7B9956D5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51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52B2-B8BB-4B56-ACDE-DF98D5AB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182FD-B767-449B-B5B3-D2BA9D124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883EC-BA08-4FD7-86DC-3B9D7EA1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F94D-D670-4BAC-85FE-E124618F9928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66C13-0353-4F4D-8CEC-8AA58337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ECF94-7D6A-4A32-8895-F1DC43DE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C7D4-34FD-438F-BDE3-E7B9956D5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42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B91B-3949-42A7-AE11-D1E770F6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AB17C-C45B-4090-BD7F-8A0950864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1C844-56AE-451C-AFD5-F0280FE85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95E2C-B758-4306-88EB-81C7A41F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F94D-D670-4BAC-85FE-E124618F9928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3E49B-1674-4F0A-912C-50B2DC12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3C1AE-28FF-4C6B-A99A-531295AE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C7D4-34FD-438F-BDE3-E7B9956D5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28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A518-8E29-475C-B5DF-66ED9188F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6EF94-2313-4A6C-855C-513AEBCFC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C2339-8C56-4499-A0D9-2D4E66293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F3599-8F61-46FD-80A5-91361B980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12E800-A130-48A7-979C-5D35B00A0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6C06FA-A04D-4EF8-A82C-A61D9E9F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F94D-D670-4BAC-85FE-E124618F9928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650F7-3D6E-4891-98D6-D9A6F77A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0F1AE-DE37-4AEF-83EC-F51F738E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C7D4-34FD-438F-BDE3-E7B9956D5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7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E434-DACF-4B95-94C4-21D7872F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BC8E7-7AB2-446E-910C-0EF6E2B8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F94D-D670-4BAC-85FE-E124618F9928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03B1C-0641-4930-8AF8-A8D72E6F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6D4FB-7643-40DD-B5AE-AF1A19FA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C7D4-34FD-438F-BDE3-E7B9956D5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36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7BC2FA-27DF-4944-A453-7693954C3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F94D-D670-4BAC-85FE-E124618F9928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A7F77-8D73-4963-B6F7-EF41EA00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547D6-BEF3-4D0A-AF5C-9EF48157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C7D4-34FD-438F-BDE3-E7B9956D5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65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2BD3A-767E-40BE-B3EA-231435A0E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5FB7-F0F0-4157-B42F-7935AC911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02BD2-52D1-4466-B9AA-1E8EE28E9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E15C8-A5F9-4AA6-B28B-4D91A72F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F94D-D670-4BAC-85FE-E124618F9928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C8282-B249-4B4F-8F96-159EDA5B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E2E60-9410-4B94-8969-916664CA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C7D4-34FD-438F-BDE3-E7B9956D5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66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37DE-E930-41FC-BAD4-152CF1C37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CBCF4A-328E-4E14-8CAB-B56ECF88F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7C735-790D-4590-9C0E-A7936EF39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CB4DC-694E-4A55-A99A-C3F9EDA0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F94D-D670-4BAC-85FE-E124618F9928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03FDE-DBE3-410D-B4EB-D072743A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B075B-12A7-42CC-926A-025BB3F0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C7D4-34FD-438F-BDE3-E7B9956D5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32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5D8B1-0693-4220-868F-0783FADD2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9FADB-049B-4173-B872-56282241E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C44E9-49E4-4724-B6AB-E653C5758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DF94D-D670-4BAC-85FE-E124618F9928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EB7CC-08AD-4CAB-A30C-A09039FBD7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014F-8699-41D6-BE7B-209B6B72C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9C7D4-34FD-438F-BDE3-E7B9956D5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70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FC8E20D3-786C-46B5-AF59-726DC3C2CE5E}"/>
              </a:ext>
            </a:extLst>
          </p:cNvPr>
          <p:cNvGrpSpPr/>
          <p:nvPr/>
        </p:nvGrpSpPr>
        <p:grpSpPr>
          <a:xfrm>
            <a:off x="1439187" y="1003852"/>
            <a:ext cx="6940487" cy="3106972"/>
            <a:chOff x="1439187" y="1003852"/>
            <a:chExt cx="6940487" cy="310697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D876E0D-4185-4F1D-B418-B3339D44F825}"/>
                </a:ext>
              </a:extLst>
            </p:cNvPr>
            <p:cNvSpPr/>
            <p:nvPr/>
          </p:nvSpPr>
          <p:spPr>
            <a:xfrm>
              <a:off x="1439187" y="1003852"/>
              <a:ext cx="1534601" cy="3106972"/>
            </a:xfrm>
            <a:prstGeom prst="roundRect">
              <a:avLst>
                <a:gd name="adj" fmla="val 311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Account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962626F-7974-4EC1-A3CE-AFCF23B23366}"/>
                </a:ext>
              </a:extLst>
            </p:cNvPr>
            <p:cNvSpPr/>
            <p:nvPr/>
          </p:nvSpPr>
          <p:spPr>
            <a:xfrm>
              <a:off x="3241149" y="1003852"/>
              <a:ext cx="1534601" cy="3106972"/>
            </a:xfrm>
            <a:prstGeom prst="roundRect">
              <a:avLst>
                <a:gd name="adj" fmla="val 3114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Share</a:t>
              </a:r>
            </a:p>
          </p:txBody>
        </p:sp>
        <p:pic>
          <p:nvPicPr>
            <p:cNvPr id="20" name="Graphic 19" descr="Line arrow Straight">
              <a:extLst>
                <a:ext uri="{FF2B5EF4-FFF2-40B4-BE49-F238E27FC236}">
                  <a16:creationId xmlns:a16="http://schemas.microsoft.com/office/drawing/2014/main" id="{CBF75754-54B0-47BB-A8E7-874539A78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807928" y="2341659"/>
              <a:ext cx="525780" cy="525780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6A0E7C2-AB65-4EBF-96CB-3D52914C3D8C}"/>
                </a:ext>
              </a:extLst>
            </p:cNvPr>
            <p:cNvGrpSpPr/>
            <p:nvPr/>
          </p:nvGrpSpPr>
          <p:grpSpPr>
            <a:xfrm>
              <a:off x="2679702" y="1511735"/>
              <a:ext cx="798644" cy="525780"/>
              <a:chOff x="2669117" y="1511735"/>
              <a:chExt cx="798644" cy="525780"/>
            </a:xfrm>
          </p:grpSpPr>
          <p:pic>
            <p:nvPicPr>
              <p:cNvPr id="21" name="Graphic 20" descr="Line arrow Straight">
                <a:extLst>
                  <a:ext uri="{FF2B5EF4-FFF2-40B4-BE49-F238E27FC236}">
                    <a16:creationId xmlns:a16="http://schemas.microsoft.com/office/drawing/2014/main" id="{DCC5D097-29BB-42E3-97B6-4B4B3DED66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2941981" y="1511735"/>
                <a:ext cx="525780" cy="525780"/>
              </a:xfrm>
              <a:prstGeom prst="rect">
                <a:avLst/>
              </a:prstGeom>
            </p:spPr>
          </p:pic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0D46503-FF6B-4F3E-9E25-BE77004471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9117" y="1774625"/>
                <a:ext cx="742953" cy="0"/>
              </a:xfrm>
              <a:prstGeom prst="line">
                <a:avLst/>
              </a:prstGeom>
              <a:ln w="32385" cap="rnd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13A679F-0C19-4047-809A-79CCB0BF16DB}"/>
                </a:ext>
              </a:extLst>
            </p:cNvPr>
            <p:cNvGrpSpPr/>
            <p:nvPr/>
          </p:nvGrpSpPr>
          <p:grpSpPr>
            <a:xfrm>
              <a:off x="2679702" y="2715550"/>
              <a:ext cx="798644" cy="525780"/>
              <a:chOff x="2669117" y="1511735"/>
              <a:chExt cx="798644" cy="525780"/>
            </a:xfrm>
          </p:grpSpPr>
          <p:pic>
            <p:nvPicPr>
              <p:cNvPr id="32" name="Graphic 31" descr="Line arrow Straight">
                <a:extLst>
                  <a:ext uri="{FF2B5EF4-FFF2-40B4-BE49-F238E27FC236}">
                    <a16:creationId xmlns:a16="http://schemas.microsoft.com/office/drawing/2014/main" id="{B30D512E-D138-445C-80D2-51FFDD1190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2941981" y="1511735"/>
                <a:ext cx="525780" cy="525780"/>
              </a:xfrm>
              <a:prstGeom prst="rect">
                <a:avLst/>
              </a:prstGeom>
            </p:spPr>
          </p:pic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6687DF8-B793-4A0C-9F3A-74BEB13D1E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9117" y="1774625"/>
                <a:ext cx="742953" cy="0"/>
              </a:xfrm>
              <a:prstGeom prst="line">
                <a:avLst/>
              </a:prstGeom>
              <a:ln w="32385" cap="rnd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3AFB80C-5226-4011-841A-975A98948BEE}"/>
                </a:ext>
              </a:extLst>
            </p:cNvPr>
            <p:cNvGrpSpPr/>
            <p:nvPr/>
          </p:nvGrpSpPr>
          <p:grpSpPr>
            <a:xfrm>
              <a:off x="2679702" y="3310225"/>
              <a:ext cx="798644" cy="525780"/>
              <a:chOff x="2669117" y="1511735"/>
              <a:chExt cx="798644" cy="525780"/>
            </a:xfrm>
          </p:grpSpPr>
          <p:pic>
            <p:nvPicPr>
              <p:cNvPr id="35" name="Graphic 34" descr="Line arrow Straight">
                <a:extLst>
                  <a:ext uri="{FF2B5EF4-FFF2-40B4-BE49-F238E27FC236}">
                    <a16:creationId xmlns:a16="http://schemas.microsoft.com/office/drawing/2014/main" id="{8E852E41-4E3D-4142-B735-454D115EBA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2941981" y="1511735"/>
                <a:ext cx="525780" cy="525780"/>
              </a:xfrm>
              <a:prstGeom prst="rect">
                <a:avLst/>
              </a:prstGeom>
            </p:spPr>
          </p:pic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7ED7FCB-F190-4AD0-83AD-EADFC9303D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9117" y="1774625"/>
                <a:ext cx="742953" cy="0"/>
              </a:xfrm>
              <a:prstGeom prst="line">
                <a:avLst/>
              </a:prstGeom>
              <a:ln w="32385" cap="rnd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606F1D-C847-4DA1-9FCE-90F763F4731C}"/>
                </a:ext>
              </a:extLst>
            </p:cNvPr>
            <p:cNvGrpSpPr/>
            <p:nvPr/>
          </p:nvGrpSpPr>
          <p:grpSpPr>
            <a:xfrm>
              <a:off x="1706548" y="1494843"/>
              <a:ext cx="999877" cy="2361540"/>
              <a:chOff x="1721457" y="1709528"/>
              <a:chExt cx="999877" cy="236154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72EAF8E-B859-4CE8-954A-85AC08B90EFF}"/>
                  </a:ext>
                </a:extLst>
              </p:cNvPr>
              <p:cNvSpPr/>
              <p:nvPr/>
            </p:nvSpPr>
            <p:spPr>
              <a:xfrm rot="16200000">
                <a:off x="737483" y="2693504"/>
                <a:ext cx="2361538" cy="39358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accent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Azure Storage Account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418BDC7-DD24-40A9-9A77-51926E728CAB}"/>
                  </a:ext>
                </a:extLst>
              </p:cNvPr>
              <p:cNvSpPr/>
              <p:nvPr/>
            </p:nvSpPr>
            <p:spPr>
              <a:xfrm rot="16200000">
                <a:off x="1343770" y="2693503"/>
                <a:ext cx="2361540" cy="39358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accent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Azure File Shares</a:t>
                </a:r>
              </a:p>
            </p:txBody>
          </p:sp>
        </p:grp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2642C3A0-57A1-4570-9CDB-6E8B46D2CE7A}"/>
                </a:ext>
              </a:extLst>
            </p:cNvPr>
            <p:cNvSpPr/>
            <p:nvPr/>
          </p:nvSpPr>
          <p:spPr>
            <a:xfrm>
              <a:off x="5043111" y="1003852"/>
              <a:ext cx="1534601" cy="3106972"/>
            </a:xfrm>
            <a:prstGeom prst="roundRect">
              <a:avLst>
                <a:gd name="adj" fmla="val 3114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Directories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4D9E1CA-DB52-428A-9647-B6493FBC23B2}"/>
                </a:ext>
              </a:extLst>
            </p:cNvPr>
            <p:cNvGrpSpPr/>
            <p:nvPr/>
          </p:nvGrpSpPr>
          <p:grpSpPr>
            <a:xfrm>
              <a:off x="4483771" y="1511735"/>
              <a:ext cx="798644" cy="525780"/>
              <a:chOff x="2669117" y="1511735"/>
              <a:chExt cx="798644" cy="525780"/>
            </a:xfrm>
            <a:solidFill>
              <a:schemeClr val="accent4">
                <a:lumMod val="50000"/>
              </a:schemeClr>
            </a:solidFill>
          </p:grpSpPr>
          <p:pic>
            <p:nvPicPr>
              <p:cNvPr id="44" name="Graphic 43" descr="Line arrow Straight">
                <a:extLst>
                  <a:ext uri="{FF2B5EF4-FFF2-40B4-BE49-F238E27FC236}">
                    <a16:creationId xmlns:a16="http://schemas.microsoft.com/office/drawing/2014/main" id="{7EC1AF9B-F10D-4C1F-94B9-BD0D505F29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0800000">
                <a:off x="2941981" y="1511735"/>
                <a:ext cx="525780" cy="525780"/>
              </a:xfrm>
              <a:prstGeom prst="rect">
                <a:avLst/>
              </a:prstGeom>
            </p:spPr>
          </p:pic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19BBDB5-560E-4C48-A3FB-2ADAC68E7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9117" y="1774625"/>
                <a:ext cx="742953" cy="0"/>
              </a:xfrm>
              <a:prstGeom prst="line">
                <a:avLst/>
              </a:prstGeom>
              <a:grpFill/>
              <a:ln w="32385" cap="rnd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7" name="Graphic 46" descr="Line arrow Straight">
              <a:extLst>
                <a:ext uri="{FF2B5EF4-FFF2-40B4-BE49-F238E27FC236}">
                  <a16:creationId xmlns:a16="http://schemas.microsoft.com/office/drawing/2014/main" id="{E35EE250-5714-43E9-AAA9-FCA0545FC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2859942">
              <a:off x="4811564" y="1993706"/>
              <a:ext cx="525780" cy="525780"/>
            </a:xfrm>
            <a:prstGeom prst="rect">
              <a:avLst/>
            </a:prstGeom>
          </p:spPr>
        </p:pic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1F715A5-FC72-464A-A705-FF95F9A2C1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01500" y="1865279"/>
              <a:ext cx="744055" cy="508175"/>
            </a:xfrm>
            <a:prstGeom prst="line">
              <a:avLst/>
            </a:prstGeom>
            <a:solidFill>
              <a:schemeClr val="accent4">
                <a:lumMod val="50000"/>
              </a:schemeClr>
            </a:solidFill>
            <a:ln w="32385" cap="rnd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10062A4-A86F-42C9-ADE9-3DA2351AE264}"/>
                </a:ext>
              </a:extLst>
            </p:cNvPr>
            <p:cNvGrpSpPr/>
            <p:nvPr/>
          </p:nvGrpSpPr>
          <p:grpSpPr>
            <a:xfrm>
              <a:off x="4483771" y="2708229"/>
              <a:ext cx="798644" cy="525780"/>
              <a:chOff x="2669117" y="1511735"/>
              <a:chExt cx="798644" cy="525780"/>
            </a:xfrm>
            <a:solidFill>
              <a:schemeClr val="accent4">
                <a:lumMod val="50000"/>
              </a:schemeClr>
            </a:solidFill>
          </p:grpSpPr>
          <p:pic>
            <p:nvPicPr>
              <p:cNvPr id="51" name="Graphic 50" descr="Line arrow Straight">
                <a:extLst>
                  <a:ext uri="{FF2B5EF4-FFF2-40B4-BE49-F238E27FC236}">
                    <a16:creationId xmlns:a16="http://schemas.microsoft.com/office/drawing/2014/main" id="{C4F4802F-45F5-48DF-8D09-AD04FC792A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0800000">
                <a:off x="2941981" y="1511735"/>
                <a:ext cx="525780" cy="525780"/>
              </a:xfrm>
              <a:prstGeom prst="rect">
                <a:avLst/>
              </a:prstGeom>
            </p:spPr>
          </p:pic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8078810-3F09-4103-B45E-0F226B7AB8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9117" y="1774625"/>
                <a:ext cx="742953" cy="0"/>
              </a:xfrm>
              <a:prstGeom prst="line">
                <a:avLst/>
              </a:prstGeom>
              <a:grpFill/>
              <a:ln w="32385" cap="rnd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B83B377-69B8-4665-84C6-FECE66F15DEA}"/>
                </a:ext>
              </a:extLst>
            </p:cNvPr>
            <p:cNvGrpSpPr/>
            <p:nvPr/>
          </p:nvGrpSpPr>
          <p:grpSpPr>
            <a:xfrm>
              <a:off x="4483771" y="3315753"/>
              <a:ext cx="798644" cy="525780"/>
              <a:chOff x="2669117" y="1511735"/>
              <a:chExt cx="798644" cy="525780"/>
            </a:xfrm>
            <a:solidFill>
              <a:schemeClr val="accent4">
                <a:lumMod val="50000"/>
              </a:schemeClr>
            </a:solidFill>
          </p:grpSpPr>
          <p:pic>
            <p:nvPicPr>
              <p:cNvPr id="54" name="Graphic 53" descr="Line arrow Straight">
                <a:extLst>
                  <a:ext uri="{FF2B5EF4-FFF2-40B4-BE49-F238E27FC236}">
                    <a16:creationId xmlns:a16="http://schemas.microsoft.com/office/drawing/2014/main" id="{E9A1F82E-1523-4E86-AA63-8FC954A603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0800000">
                <a:off x="2941981" y="1511735"/>
                <a:ext cx="525780" cy="525780"/>
              </a:xfrm>
              <a:prstGeom prst="rect">
                <a:avLst/>
              </a:prstGeom>
            </p:spPr>
          </p:pic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C76BF72-BEA1-43A9-A3D5-947F77BBEA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9117" y="1774625"/>
                <a:ext cx="742953" cy="0"/>
              </a:xfrm>
              <a:prstGeom prst="line">
                <a:avLst/>
              </a:prstGeom>
              <a:grpFill/>
              <a:ln w="32385" cap="rnd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689137F-75B2-4578-AD61-F2C4FA919BD5}"/>
                </a:ext>
              </a:extLst>
            </p:cNvPr>
            <p:cNvGrpSpPr/>
            <p:nvPr/>
          </p:nvGrpSpPr>
          <p:grpSpPr>
            <a:xfrm>
              <a:off x="3455833" y="1581313"/>
              <a:ext cx="1105232" cy="2188598"/>
              <a:chOff x="3455833" y="1579332"/>
              <a:chExt cx="1105232" cy="2188598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A2C1DED7-98CB-4A36-9F1F-339B73C4A17E}"/>
                  </a:ext>
                </a:extLst>
              </p:cNvPr>
              <p:cNvSpPr/>
              <p:nvPr/>
            </p:nvSpPr>
            <p:spPr>
              <a:xfrm>
                <a:off x="3455833" y="1579332"/>
                <a:ext cx="1105231" cy="39358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accent6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File Share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6764187-2F94-4F0E-8842-684E7B928A27}"/>
                  </a:ext>
                </a:extLst>
              </p:cNvPr>
              <p:cNvSpPr/>
              <p:nvPr/>
            </p:nvSpPr>
            <p:spPr>
              <a:xfrm>
                <a:off x="3455833" y="2776004"/>
                <a:ext cx="1105231" cy="39358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accent6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File Share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833B6B02-4E82-46EB-9630-77AF78E9DAC5}"/>
                  </a:ext>
                </a:extLst>
              </p:cNvPr>
              <p:cNvSpPr/>
              <p:nvPr/>
            </p:nvSpPr>
            <p:spPr>
              <a:xfrm>
                <a:off x="3455833" y="3374341"/>
                <a:ext cx="1105232" cy="39358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accent6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File Share</a:t>
                </a:r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8F890937-7576-4E64-AB06-148769FB9870}"/>
                </a:ext>
              </a:extLst>
            </p:cNvPr>
            <p:cNvSpPr/>
            <p:nvPr/>
          </p:nvSpPr>
          <p:spPr>
            <a:xfrm>
              <a:off x="6845073" y="1003852"/>
              <a:ext cx="1534601" cy="3106972"/>
            </a:xfrm>
            <a:prstGeom prst="roundRect">
              <a:avLst>
                <a:gd name="adj" fmla="val 3114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Files</a:t>
              </a: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E163E08-D702-4B53-AD27-B327A23AEEA9}"/>
                </a:ext>
              </a:extLst>
            </p:cNvPr>
            <p:cNvGrpSpPr/>
            <p:nvPr/>
          </p:nvGrpSpPr>
          <p:grpSpPr>
            <a:xfrm>
              <a:off x="7024832" y="2179649"/>
              <a:ext cx="1206832" cy="491021"/>
              <a:chOff x="6958157" y="2179649"/>
              <a:chExt cx="1206832" cy="491021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8A65BD6E-2F70-4D71-A7C2-DDAE28DFC146}"/>
                  </a:ext>
                </a:extLst>
              </p:cNvPr>
              <p:cNvSpPr/>
              <p:nvPr/>
            </p:nvSpPr>
            <p:spPr>
              <a:xfrm>
                <a:off x="7059757" y="2179649"/>
                <a:ext cx="1105232" cy="39358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accent3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Logs</a:t>
                </a:r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AE6B0AF6-0CBE-4B1E-AA97-FD3FEED5B761}"/>
                  </a:ext>
                </a:extLst>
              </p:cNvPr>
              <p:cNvSpPr/>
              <p:nvPr/>
            </p:nvSpPr>
            <p:spPr>
              <a:xfrm>
                <a:off x="7008957" y="2228365"/>
                <a:ext cx="1105232" cy="39358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accent3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Logs</a:t>
                </a:r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005B884A-7FF5-440A-80CC-4CCC38C65A5A}"/>
                  </a:ext>
                </a:extLst>
              </p:cNvPr>
              <p:cNvSpPr/>
              <p:nvPr/>
            </p:nvSpPr>
            <p:spPr>
              <a:xfrm>
                <a:off x="6958157" y="2277081"/>
                <a:ext cx="1105232" cy="39358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accent3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log.txt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A6E4F44-C702-4E5F-A816-6A694789EEFD}"/>
                </a:ext>
              </a:extLst>
            </p:cNvPr>
            <p:cNvGrpSpPr/>
            <p:nvPr/>
          </p:nvGrpSpPr>
          <p:grpSpPr>
            <a:xfrm>
              <a:off x="7024832" y="1495263"/>
              <a:ext cx="1206832" cy="491021"/>
              <a:chOff x="6958157" y="2179649"/>
              <a:chExt cx="1206832" cy="491021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2C7B11D7-6CC3-4CA8-A869-9FF6362CEDA7}"/>
                  </a:ext>
                </a:extLst>
              </p:cNvPr>
              <p:cNvSpPr/>
              <p:nvPr/>
            </p:nvSpPr>
            <p:spPr>
              <a:xfrm>
                <a:off x="7059757" y="2179649"/>
                <a:ext cx="1105232" cy="39358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accent3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Logs</a:t>
                </a:r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51C61809-1BE9-4698-999A-3A1A2DF9B4E3}"/>
                  </a:ext>
                </a:extLst>
              </p:cNvPr>
              <p:cNvSpPr/>
              <p:nvPr/>
            </p:nvSpPr>
            <p:spPr>
              <a:xfrm>
                <a:off x="7008957" y="2228365"/>
                <a:ext cx="1105232" cy="39358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accent3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Logs</a:t>
                </a:r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DDA6A959-C7D8-486A-AD12-9C68D1B2899D}"/>
                  </a:ext>
                </a:extLst>
              </p:cNvPr>
              <p:cNvSpPr/>
              <p:nvPr/>
            </p:nvSpPr>
            <p:spPr>
              <a:xfrm>
                <a:off x="6958157" y="2277081"/>
                <a:ext cx="1105232" cy="39358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accent3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app.exe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2A621B4-EE49-4680-A080-12B1B896656E}"/>
                </a:ext>
              </a:extLst>
            </p:cNvPr>
            <p:cNvGrpSpPr/>
            <p:nvPr/>
          </p:nvGrpSpPr>
          <p:grpSpPr>
            <a:xfrm>
              <a:off x="7024832" y="2885301"/>
              <a:ext cx="1206832" cy="491021"/>
              <a:chOff x="6958157" y="2179649"/>
              <a:chExt cx="1206832" cy="491021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F2ADDA56-88FA-4600-8DD6-1891BD2A2E7E}"/>
                  </a:ext>
                </a:extLst>
              </p:cNvPr>
              <p:cNvSpPr/>
              <p:nvPr/>
            </p:nvSpPr>
            <p:spPr>
              <a:xfrm>
                <a:off x="7059757" y="2179649"/>
                <a:ext cx="1105232" cy="39358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accent3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Logs</a:t>
                </a:r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D493BD95-93D8-42A2-92B8-DB78D1D521DF}"/>
                  </a:ext>
                </a:extLst>
              </p:cNvPr>
              <p:cNvSpPr/>
              <p:nvPr/>
            </p:nvSpPr>
            <p:spPr>
              <a:xfrm>
                <a:off x="7008957" y="2228365"/>
                <a:ext cx="1105232" cy="39358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accent3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Logs</a:t>
                </a:r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A3DF1638-5AE1-4EDD-B65A-195BB58EA10A}"/>
                  </a:ext>
                </a:extLst>
              </p:cNvPr>
              <p:cNvSpPr/>
              <p:nvPr/>
            </p:nvSpPr>
            <p:spPr>
              <a:xfrm>
                <a:off x="6958157" y="2277081"/>
                <a:ext cx="1105232" cy="39358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accent3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image.jpg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6F9EC1F0-2978-46DA-A7CD-505DEEA2ADFE}"/>
                </a:ext>
              </a:extLst>
            </p:cNvPr>
            <p:cNvGrpSpPr/>
            <p:nvPr/>
          </p:nvGrpSpPr>
          <p:grpSpPr>
            <a:xfrm>
              <a:off x="6237909" y="1511735"/>
              <a:ext cx="798644" cy="525780"/>
              <a:chOff x="2669117" y="1511735"/>
              <a:chExt cx="798644" cy="525780"/>
            </a:xfrm>
            <a:solidFill>
              <a:schemeClr val="accent3">
                <a:lumMod val="50000"/>
              </a:schemeClr>
            </a:solidFill>
          </p:grpSpPr>
          <p:pic>
            <p:nvPicPr>
              <p:cNvPr id="74" name="Graphic 73" descr="Line arrow Straight">
                <a:extLst>
                  <a:ext uri="{FF2B5EF4-FFF2-40B4-BE49-F238E27FC236}">
                    <a16:creationId xmlns:a16="http://schemas.microsoft.com/office/drawing/2014/main" id="{C1D42C88-5460-4587-B8AD-E501B66590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10800000">
                <a:off x="2941981" y="1511735"/>
                <a:ext cx="525780" cy="525780"/>
              </a:xfrm>
              <a:prstGeom prst="rect">
                <a:avLst/>
              </a:prstGeom>
            </p:spPr>
          </p:pic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E6831B05-B0EC-429E-B533-99F24AA85D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9117" y="1774625"/>
                <a:ext cx="742953" cy="0"/>
              </a:xfrm>
              <a:prstGeom prst="line">
                <a:avLst/>
              </a:prstGeom>
              <a:grpFill/>
              <a:ln w="32385" cap="rnd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C68E43C-1352-48F0-9862-BA254CD10E71}"/>
                </a:ext>
              </a:extLst>
            </p:cNvPr>
            <p:cNvGrpSpPr/>
            <p:nvPr/>
          </p:nvGrpSpPr>
          <p:grpSpPr>
            <a:xfrm>
              <a:off x="6237909" y="2128046"/>
              <a:ext cx="798644" cy="525780"/>
              <a:chOff x="2669117" y="1511735"/>
              <a:chExt cx="798644" cy="525780"/>
            </a:xfrm>
            <a:solidFill>
              <a:schemeClr val="accent3">
                <a:lumMod val="50000"/>
              </a:schemeClr>
            </a:solidFill>
          </p:grpSpPr>
          <p:pic>
            <p:nvPicPr>
              <p:cNvPr id="77" name="Graphic 76" descr="Line arrow Straight">
                <a:extLst>
                  <a:ext uri="{FF2B5EF4-FFF2-40B4-BE49-F238E27FC236}">
                    <a16:creationId xmlns:a16="http://schemas.microsoft.com/office/drawing/2014/main" id="{AA52B007-49A9-4A53-A2BA-9B088B9072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10800000">
                <a:off x="2941981" y="1511735"/>
                <a:ext cx="525780" cy="525780"/>
              </a:xfrm>
              <a:prstGeom prst="rect">
                <a:avLst/>
              </a:prstGeom>
            </p:spPr>
          </p:pic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D799EAF-BBD9-44FD-AC54-401F969891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9117" y="1774625"/>
                <a:ext cx="742953" cy="0"/>
              </a:xfrm>
              <a:prstGeom prst="line">
                <a:avLst/>
              </a:prstGeom>
              <a:grpFill/>
              <a:ln w="32385" cap="rnd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8794D9E-BB0F-4881-AB78-F059D4FBB792}"/>
                </a:ext>
              </a:extLst>
            </p:cNvPr>
            <p:cNvGrpSpPr/>
            <p:nvPr/>
          </p:nvGrpSpPr>
          <p:grpSpPr>
            <a:xfrm>
              <a:off x="6237909" y="2808288"/>
              <a:ext cx="798644" cy="525780"/>
              <a:chOff x="2669117" y="1511735"/>
              <a:chExt cx="798644" cy="525780"/>
            </a:xfrm>
            <a:solidFill>
              <a:schemeClr val="accent3">
                <a:lumMod val="50000"/>
              </a:schemeClr>
            </a:solidFill>
          </p:grpSpPr>
          <p:pic>
            <p:nvPicPr>
              <p:cNvPr id="80" name="Graphic 79" descr="Line arrow Straight">
                <a:extLst>
                  <a:ext uri="{FF2B5EF4-FFF2-40B4-BE49-F238E27FC236}">
                    <a16:creationId xmlns:a16="http://schemas.microsoft.com/office/drawing/2014/main" id="{AEDDB21F-3125-43B8-B763-E4ABA89723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10800000">
                <a:off x="2941981" y="1511735"/>
                <a:ext cx="525780" cy="525780"/>
              </a:xfrm>
              <a:prstGeom prst="rect">
                <a:avLst/>
              </a:prstGeom>
            </p:spPr>
          </p:pic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86A2D26-5C5E-480D-90A8-B9901FFC7C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9117" y="1774625"/>
                <a:ext cx="742953" cy="0"/>
              </a:xfrm>
              <a:prstGeom prst="line">
                <a:avLst/>
              </a:prstGeom>
              <a:grpFill/>
              <a:ln w="32385" cap="rnd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BEE91F8-4C91-4B4D-B45D-E7C113927271}"/>
                </a:ext>
              </a:extLst>
            </p:cNvPr>
            <p:cNvGrpSpPr/>
            <p:nvPr/>
          </p:nvGrpSpPr>
          <p:grpSpPr>
            <a:xfrm>
              <a:off x="5257795" y="1581313"/>
              <a:ext cx="1105232" cy="2188598"/>
              <a:chOff x="3455833" y="1579332"/>
              <a:chExt cx="1105232" cy="2188598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A034416B-5BA8-4B14-8ED3-CA7EE1CCAD22}"/>
                  </a:ext>
                </a:extLst>
              </p:cNvPr>
              <p:cNvSpPr/>
              <p:nvPr/>
            </p:nvSpPr>
            <p:spPr>
              <a:xfrm>
                <a:off x="3455833" y="1579332"/>
                <a:ext cx="1105231" cy="39358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Tools</a:t>
                </a: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58A55F29-A947-472C-83F1-61C498C5B26B}"/>
                  </a:ext>
                </a:extLst>
              </p:cNvPr>
              <p:cNvSpPr/>
              <p:nvPr/>
            </p:nvSpPr>
            <p:spPr>
              <a:xfrm>
                <a:off x="3455833" y="2177668"/>
                <a:ext cx="1105232" cy="39358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Logs</a:t>
                </a:r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43E27D55-9C22-48D9-87DF-3176AF55278A}"/>
                  </a:ext>
                </a:extLst>
              </p:cNvPr>
              <p:cNvSpPr/>
              <p:nvPr/>
            </p:nvSpPr>
            <p:spPr>
              <a:xfrm>
                <a:off x="3455833" y="2776004"/>
                <a:ext cx="1105231" cy="39358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Media</a:t>
                </a:r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3EF02DF9-FEEC-4544-821B-763FFB4510DA}"/>
                  </a:ext>
                </a:extLst>
              </p:cNvPr>
              <p:cNvSpPr/>
              <p:nvPr/>
            </p:nvSpPr>
            <p:spPr>
              <a:xfrm>
                <a:off x="3455833" y="3374341"/>
                <a:ext cx="1105232" cy="39358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063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8BC72B8-4E86-4BEC-AFE1-E906F5CB1EBF}"/>
              </a:ext>
            </a:extLst>
          </p:cNvPr>
          <p:cNvGrpSpPr/>
          <p:nvPr/>
        </p:nvGrpSpPr>
        <p:grpSpPr>
          <a:xfrm>
            <a:off x="573600" y="340200"/>
            <a:ext cx="8049600" cy="5148000"/>
            <a:chOff x="573600" y="340200"/>
            <a:chExt cx="8049600" cy="5148000"/>
          </a:xfrm>
        </p:grpSpPr>
        <p:sp>
          <p:nvSpPr>
            <p:cNvPr id="2" name="Flowchart: Process 1">
              <a:extLst>
                <a:ext uri="{FF2B5EF4-FFF2-40B4-BE49-F238E27FC236}">
                  <a16:creationId xmlns:a16="http://schemas.microsoft.com/office/drawing/2014/main" id="{3FA77CD7-52F8-4AD9-A22E-DDBCC684DBE6}"/>
                </a:ext>
              </a:extLst>
            </p:cNvPr>
            <p:cNvSpPr/>
            <p:nvPr/>
          </p:nvSpPr>
          <p:spPr>
            <a:xfrm>
              <a:off x="573600" y="340200"/>
              <a:ext cx="8049600" cy="5148000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8B24BEE-92DF-4D53-80B8-E7603063F156}"/>
                </a:ext>
              </a:extLst>
            </p:cNvPr>
            <p:cNvGrpSpPr/>
            <p:nvPr/>
          </p:nvGrpSpPr>
          <p:grpSpPr>
            <a:xfrm>
              <a:off x="745393" y="621000"/>
              <a:ext cx="7853786" cy="4680000"/>
              <a:chOff x="745393" y="621000"/>
              <a:chExt cx="7853786" cy="468000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85157F-AF7C-45DB-A0A6-8A7EB718491F}"/>
                  </a:ext>
                </a:extLst>
              </p:cNvPr>
              <p:cNvSpPr txBox="1"/>
              <p:nvPr/>
            </p:nvSpPr>
            <p:spPr>
              <a:xfrm>
                <a:off x="3662400" y="3007800"/>
                <a:ext cx="8654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Share and</a:t>
                </a:r>
              </a:p>
              <a:p>
                <a:pPr algn="ctr"/>
                <a:endParaRPr lang="en-GB" sz="12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/>
                <a:r>
                  <a:rPr lang="en-GB" sz="1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file level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34636E-2680-4A8B-A0E3-E5F1B1C12D0F}"/>
                  </a:ext>
                </a:extLst>
              </p:cNvPr>
              <p:cNvSpPr txBox="1"/>
              <p:nvPr/>
            </p:nvSpPr>
            <p:spPr>
              <a:xfrm>
                <a:off x="2491663" y="963433"/>
                <a:ext cx="16065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SMB, NFS, FTPS, more</a:t>
                </a:r>
              </a:p>
            </p:txBody>
          </p:sp>
          <p:sp>
            <p:nvSpPr>
              <p:cNvPr id="4" name="Flowchart: Decision 3">
                <a:extLst>
                  <a:ext uri="{FF2B5EF4-FFF2-40B4-BE49-F238E27FC236}">
                    <a16:creationId xmlns:a16="http://schemas.microsoft.com/office/drawing/2014/main" id="{C3E3AC96-53B7-4367-A443-990DE72A5550}"/>
                  </a:ext>
                </a:extLst>
              </p:cNvPr>
              <p:cNvSpPr/>
              <p:nvPr/>
            </p:nvSpPr>
            <p:spPr>
              <a:xfrm>
                <a:off x="745393" y="621000"/>
                <a:ext cx="1746269" cy="1170000"/>
              </a:xfrm>
              <a:prstGeom prst="flowChartDecision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GB" sz="1200" b="1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What </a:t>
                </a:r>
              </a:p>
              <a:p>
                <a:pPr algn="ctr"/>
                <a:r>
                  <a:rPr lang="en-GB" sz="1200" b="1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protocols do you</a:t>
                </a:r>
              </a:p>
              <a:p>
                <a:pPr algn="ctr"/>
                <a:r>
                  <a:rPr lang="en-GB" sz="1200" b="1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need to use?</a:t>
                </a:r>
              </a:p>
              <a:p>
                <a:pPr algn="ctr"/>
                <a:endParaRPr lang="en-GB" sz="1200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6" name="Connector: Elbow 5">
                <a:extLst>
                  <a:ext uri="{FF2B5EF4-FFF2-40B4-BE49-F238E27FC236}">
                    <a16:creationId xmlns:a16="http://schemas.microsoft.com/office/drawing/2014/main" id="{EB02489F-FDB6-40A7-AA10-3C197E3E83B0}"/>
                  </a:ext>
                </a:extLst>
              </p:cNvPr>
              <p:cNvCxnSpPr>
                <a:cxnSpLocks/>
                <a:stCxn id="4" idx="2"/>
                <a:endCxn id="12" idx="1"/>
              </p:cNvCxnSpPr>
              <p:nvPr/>
            </p:nvCxnSpPr>
            <p:spPr>
              <a:xfrm rot="16200000" flipH="1">
                <a:off x="1093456" y="2316072"/>
                <a:ext cx="1549617" cy="499472"/>
              </a:xfrm>
              <a:prstGeom prst="bentConnector2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  <a:round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945214-231D-4D86-BA71-09C58A6B2941}"/>
                  </a:ext>
                </a:extLst>
              </p:cNvPr>
              <p:cNvSpPr txBox="1"/>
              <p:nvPr/>
            </p:nvSpPr>
            <p:spPr>
              <a:xfrm>
                <a:off x="1603200" y="2125716"/>
                <a:ext cx="12474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SMB or REST </a:t>
                </a:r>
                <a:r>
                  <a:rPr lang="en-GB" sz="12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api</a:t>
                </a:r>
                <a:endParaRPr lang="en-GB" sz="12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1F5612D-697F-49F1-A069-04A9AB6DD1AA}"/>
                  </a:ext>
                </a:extLst>
              </p:cNvPr>
              <p:cNvCxnSpPr>
                <a:cxnSpLocks/>
                <a:stCxn id="4" idx="3"/>
                <a:endCxn id="13" idx="1"/>
              </p:cNvCxnSpPr>
              <p:nvPr/>
            </p:nvCxnSpPr>
            <p:spPr>
              <a:xfrm>
                <a:off x="2491662" y="1206000"/>
                <a:ext cx="2248346" cy="0"/>
              </a:xfrm>
              <a:prstGeom prst="line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  <a:round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CDBA7EBF-EE93-4766-9AC9-F94E15B0F2E8}"/>
                  </a:ext>
                </a:extLst>
              </p:cNvPr>
              <p:cNvSpPr/>
              <p:nvPr/>
            </p:nvSpPr>
            <p:spPr>
              <a:xfrm>
                <a:off x="2118000" y="2802417"/>
                <a:ext cx="1606567" cy="1076400"/>
              </a:xfrm>
              <a:prstGeom prst="flowChartProcess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Direct cloud access</a:t>
                </a:r>
              </a:p>
              <a:p>
                <a:pPr algn="ctr"/>
                <a:r>
                  <a:rPr lang="en-GB" sz="1200" i="1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Mounted SMB Share</a:t>
                </a:r>
              </a:p>
            </p:txBody>
          </p:sp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D7F61BD9-4612-4984-BB58-D109CA1F2CC4}"/>
                  </a:ext>
                </a:extLst>
              </p:cNvPr>
              <p:cNvSpPr/>
              <p:nvPr/>
            </p:nvSpPr>
            <p:spPr>
              <a:xfrm>
                <a:off x="4740008" y="667800"/>
                <a:ext cx="1606567" cy="1076400"/>
              </a:xfrm>
              <a:prstGeom prst="flowChartProcess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Azure File Sync</a:t>
                </a:r>
              </a:p>
            </p:txBody>
          </p:sp>
          <p:sp>
            <p:nvSpPr>
              <p:cNvPr id="22" name="Flowchart: Decision 21">
                <a:extLst>
                  <a:ext uri="{FF2B5EF4-FFF2-40B4-BE49-F238E27FC236}">
                    <a16:creationId xmlns:a16="http://schemas.microsoft.com/office/drawing/2014/main" id="{39E89C5B-9CF8-4A6C-879E-F0877A6BFD30}"/>
                  </a:ext>
                </a:extLst>
              </p:cNvPr>
              <p:cNvSpPr/>
              <p:nvPr/>
            </p:nvSpPr>
            <p:spPr>
              <a:xfrm>
                <a:off x="5079556" y="4131000"/>
                <a:ext cx="1746269" cy="1170000"/>
              </a:xfrm>
              <a:prstGeom prst="flowChartDecision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GB" sz="1200" b="1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Where are</a:t>
                </a:r>
              </a:p>
              <a:p>
                <a:pPr algn="ctr"/>
                <a:r>
                  <a:rPr lang="en-GB" sz="1200" b="1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you running your</a:t>
                </a:r>
              </a:p>
              <a:p>
                <a:pPr algn="ctr"/>
                <a:r>
                  <a:rPr lang="en-GB" sz="1200" b="1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workload?</a:t>
                </a:r>
              </a:p>
            </p:txBody>
          </p:sp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A1F1A518-365E-451D-AF3D-09A241856A8D}"/>
                  </a:ext>
                </a:extLst>
              </p:cNvPr>
              <p:cNvCxnSpPr>
                <a:cxnSpLocks/>
                <a:stCxn id="12" idx="2"/>
                <a:endCxn id="22" idx="1"/>
              </p:cNvCxnSpPr>
              <p:nvPr/>
            </p:nvCxnSpPr>
            <p:spPr>
              <a:xfrm rot="16200000" flipH="1">
                <a:off x="3581829" y="3218272"/>
                <a:ext cx="837183" cy="2158272"/>
              </a:xfrm>
              <a:prstGeom prst="bentConnector2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  <a:round/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63D5D0-0F7A-48D6-8AC8-903E8F866C6D}"/>
                  </a:ext>
                </a:extLst>
              </p:cNvPr>
              <p:cNvSpPr txBox="1"/>
              <p:nvPr/>
            </p:nvSpPr>
            <p:spPr>
              <a:xfrm>
                <a:off x="4219022" y="4433030"/>
                <a:ext cx="982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 Azure</a:t>
                </a:r>
              </a:p>
            </p:txBody>
          </p:sp>
          <p:cxnSp>
            <p:nvCxnSpPr>
              <p:cNvPr id="27" name="Connector: Elbow 26">
                <a:extLst>
                  <a:ext uri="{FF2B5EF4-FFF2-40B4-BE49-F238E27FC236}">
                    <a16:creationId xmlns:a16="http://schemas.microsoft.com/office/drawing/2014/main" id="{FD8AA132-77BF-49C7-8BD9-3ACBF4B9A7CE}"/>
                  </a:ext>
                </a:extLst>
              </p:cNvPr>
              <p:cNvCxnSpPr>
                <a:cxnSpLocks/>
                <a:stCxn id="13" idx="3"/>
                <a:endCxn id="22" idx="3"/>
              </p:cNvCxnSpPr>
              <p:nvPr/>
            </p:nvCxnSpPr>
            <p:spPr>
              <a:xfrm>
                <a:off x="6346575" y="1206000"/>
                <a:ext cx="479250" cy="3510000"/>
              </a:xfrm>
              <a:prstGeom prst="bentConnector3">
                <a:avLst>
                  <a:gd name="adj1" fmla="val 213949"/>
                </a:avLst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  <a:round/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373DD22-7BF0-451B-88DF-32C9ED100850}"/>
                  </a:ext>
                </a:extLst>
              </p:cNvPr>
              <p:cNvSpPr txBox="1"/>
              <p:nvPr/>
            </p:nvSpPr>
            <p:spPr>
              <a:xfrm>
                <a:off x="7341975" y="4250964"/>
                <a:ext cx="12572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On-premise with</a:t>
                </a:r>
              </a:p>
              <a:p>
                <a:r>
                  <a:rPr lang="en-GB" sz="1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Slow network</a:t>
                </a:r>
              </a:p>
            </p:txBody>
          </p:sp>
          <p:sp>
            <p:nvSpPr>
              <p:cNvPr id="33" name="Flowchart: Decision 32">
                <a:extLst>
                  <a:ext uri="{FF2B5EF4-FFF2-40B4-BE49-F238E27FC236}">
                    <a16:creationId xmlns:a16="http://schemas.microsoft.com/office/drawing/2014/main" id="{1CBBEAE0-CA64-4ADB-BCC1-8E878B4789D8}"/>
                  </a:ext>
                </a:extLst>
              </p:cNvPr>
              <p:cNvSpPr/>
              <p:nvPr/>
            </p:nvSpPr>
            <p:spPr>
              <a:xfrm>
                <a:off x="4670157" y="2755616"/>
                <a:ext cx="1746269" cy="1170000"/>
              </a:xfrm>
              <a:prstGeom prst="flowChartDecision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GB" sz="1200" b="1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What level of </a:t>
                </a:r>
              </a:p>
              <a:p>
                <a:pPr algn="ctr"/>
                <a:r>
                  <a:rPr lang="en-GB" sz="1200" b="1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access control do</a:t>
                </a:r>
              </a:p>
              <a:p>
                <a:pPr algn="ctr"/>
                <a:r>
                  <a:rPr lang="en-GB" sz="1200" b="1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you need?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D794873-C972-4E8E-8AFA-9709498784DA}"/>
                  </a:ext>
                </a:extLst>
              </p:cNvPr>
              <p:cNvCxnSpPr>
                <a:stCxn id="33" idx="0"/>
                <a:endCxn id="13" idx="2"/>
              </p:cNvCxnSpPr>
              <p:nvPr/>
            </p:nvCxnSpPr>
            <p:spPr>
              <a:xfrm flipV="1">
                <a:off x="5543292" y="1744200"/>
                <a:ext cx="0" cy="1011416"/>
              </a:xfrm>
              <a:prstGeom prst="line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  <a:round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357557A-31F0-4DA5-9B55-935C15A862BA}"/>
                  </a:ext>
                </a:extLst>
              </p:cNvPr>
              <p:cNvCxnSpPr>
                <a:stCxn id="12" idx="3"/>
                <a:endCxn id="33" idx="1"/>
              </p:cNvCxnSpPr>
              <p:nvPr/>
            </p:nvCxnSpPr>
            <p:spPr>
              <a:xfrm flipV="1">
                <a:off x="3724567" y="3340616"/>
                <a:ext cx="945590" cy="1"/>
              </a:xfrm>
              <a:prstGeom prst="line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  <a:round/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6939AC9-5595-4DD5-BF96-9248F17E06A9}"/>
                  </a:ext>
                </a:extLst>
              </p:cNvPr>
              <p:cNvSpPr txBox="1"/>
              <p:nvPr/>
            </p:nvSpPr>
            <p:spPr>
              <a:xfrm>
                <a:off x="5523335" y="2111408"/>
                <a:ext cx="17621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Share, file, and user level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94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C8B24BEE-92DF-4D53-80B8-E7603063F156}"/>
              </a:ext>
            </a:extLst>
          </p:cNvPr>
          <p:cNvGrpSpPr/>
          <p:nvPr/>
        </p:nvGrpSpPr>
        <p:grpSpPr>
          <a:xfrm>
            <a:off x="745393" y="621000"/>
            <a:ext cx="7853786" cy="4680000"/>
            <a:chOff x="745393" y="621000"/>
            <a:chExt cx="7853786" cy="468000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685157F-AF7C-45DB-A0A6-8A7EB718491F}"/>
                </a:ext>
              </a:extLst>
            </p:cNvPr>
            <p:cNvSpPr txBox="1"/>
            <p:nvPr/>
          </p:nvSpPr>
          <p:spPr>
            <a:xfrm>
              <a:off x="3662400" y="3007800"/>
              <a:ext cx="865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Share and</a:t>
              </a:r>
            </a:p>
            <a:p>
              <a:pPr algn="ctr"/>
              <a:endParaRPr lang="en-GB" sz="1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/>
              <a:r>
                <a:rPr lang="en-GB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file level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34636E-2680-4A8B-A0E3-E5F1B1C12D0F}"/>
                </a:ext>
              </a:extLst>
            </p:cNvPr>
            <p:cNvSpPr txBox="1"/>
            <p:nvPr/>
          </p:nvSpPr>
          <p:spPr>
            <a:xfrm>
              <a:off x="2491663" y="963433"/>
              <a:ext cx="1606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SMB, NFS, FTPS, more</a:t>
              </a:r>
            </a:p>
          </p:txBody>
        </p:sp>
        <p:sp>
          <p:nvSpPr>
            <p:cNvPr id="4" name="Flowchart: Decision 3">
              <a:extLst>
                <a:ext uri="{FF2B5EF4-FFF2-40B4-BE49-F238E27FC236}">
                  <a16:creationId xmlns:a16="http://schemas.microsoft.com/office/drawing/2014/main" id="{C3E3AC96-53B7-4367-A443-990DE72A5550}"/>
                </a:ext>
              </a:extLst>
            </p:cNvPr>
            <p:cNvSpPr/>
            <p:nvPr/>
          </p:nvSpPr>
          <p:spPr>
            <a:xfrm>
              <a:off x="745393" y="621000"/>
              <a:ext cx="1746269" cy="1170000"/>
            </a:xfrm>
            <a:prstGeom prst="flowChartDecision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What </a:t>
              </a:r>
            </a:p>
            <a:p>
              <a:pPr algn="ctr"/>
              <a:r>
                <a:rPr lang="en-GB" sz="1200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protocols do you</a:t>
              </a:r>
            </a:p>
            <a:p>
              <a:pPr algn="ctr"/>
              <a:r>
                <a:rPr lang="en-GB" sz="1200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need to use?</a:t>
              </a:r>
            </a:p>
            <a:p>
              <a:pPr algn="ctr"/>
              <a:endParaRPr lang="en-GB" sz="12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EB02489F-FDB6-40A7-AA10-3C197E3E83B0}"/>
                </a:ext>
              </a:extLst>
            </p:cNvPr>
            <p:cNvCxnSpPr>
              <a:cxnSpLocks/>
              <a:stCxn id="4" idx="2"/>
              <a:endCxn id="12" idx="1"/>
            </p:cNvCxnSpPr>
            <p:nvPr/>
          </p:nvCxnSpPr>
          <p:spPr>
            <a:xfrm rot="16200000" flipH="1">
              <a:off x="1093456" y="2316072"/>
              <a:ext cx="1549617" cy="499472"/>
            </a:xfrm>
            <a:prstGeom prst="bentConnector2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945214-231D-4D86-BA71-09C58A6B2941}"/>
                </a:ext>
              </a:extLst>
            </p:cNvPr>
            <p:cNvSpPr txBox="1"/>
            <p:nvPr/>
          </p:nvSpPr>
          <p:spPr>
            <a:xfrm>
              <a:off x="1603200" y="2125716"/>
              <a:ext cx="12474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SMB or REST </a:t>
              </a:r>
              <a:r>
                <a:rPr lang="en-GB" sz="1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api</a:t>
              </a:r>
              <a:endParaRPr lang="en-GB" sz="1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1F5612D-697F-49F1-A069-04A9AB6DD1AA}"/>
                </a:ext>
              </a:extLst>
            </p:cNvPr>
            <p:cNvCxnSpPr>
              <a:cxnSpLocks/>
              <a:stCxn id="4" idx="3"/>
              <a:endCxn id="13" idx="1"/>
            </p:cNvCxnSpPr>
            <p:nvPr/>
          </p:nvCxnSpPr>
          <p:spPr>
            <a:xfrm>
              <a:off x="2491662" y="1206000"/>
              <a:ext cx="2248346" cy="0"/>
            </a:xfrm>
            <a:prstGeom prst="lin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CDBA7EBF-EE93-4766-9AC9-F94E15B0F2E8}"/>
                </a:ext>
              </a:extLst>
            </p:cNvPr>
            <p:cNvSpPr/>
            <p:nvPr/>
          </p:nvSpPr>
          <p:spPr>
            <a:xfrm>
              <a:off x="2118000" y="2802417"/>
              <a:ext cx="1606567" cy="1076400"/>
            </a:xfrm>
            <a:prstGeom prst="flowChartProcess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Direct cloud access</a:t>
              </a:r>
            </a:p>
            <a:p>
              <a:pPr algn="ctr"/>
              <a:r>
                <a:rPr lang="en-GB" sz="1200" i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Mounted SMB Share</a:t>
              </a:r>
            </a:p>
          </p:txBody>
        </p:sp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D7F61BD9-4612-4984-BB58-D109CA1F2CC4}"/>
                </a:ext>
              </a:extLst>
            </p:cNvPr>
            <p:cNvSpPr/>
            <p:nvPr/>
          </p:nvSpPr>
          <p:spPr>
            <a:xfrm>
              <a:off x="4740008" y="667800"/>
              <a:ext cx="1606567" cy="1076400"/>
            </a:xfrm>
            <a:prstGeom prst="flowChartProcess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 File Sync</a:t>
              </a:r>
            </a:p>
          </p:txBody>
        </p:sp>
        <p:sp>
          <p:nvSpPr>
            <p:cNvPr id="22" name="Flowchart: Decision 21">
              <a:extLst>
                <a:ext uri="{FF2B5EF4-FFF2-40B4-BE49-F238E27FC236}">
                  <a16:creationId xmlns:a16="http://schemas.microsoft.com/office/drawing/2014/main" id="{39E89C5B-9CF8-4A6C-879E-F0877A6BFD30}"/>
                </a:ext>
              </a:extLst>
            </p:cNvPr>
            <p:cNvSpPr/>
            <p:nvPr/>
          </p:nvSpPr>
          <p:spPr>
            <a:xfrm>
              <a:off x="5079556" y="4131000"/>
              <a:ext cx="1746269" cy="1170000"/>
            </a:xfrm>
            <a:prstGeom prst="flowChartDecision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Where are</a:t>
              </a:r>
            </a:p>
            <a:p>
              <a:pPr algn="ctr"/>
              <a:r>
                <a:rPr lang="en-GB" sz="1200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you running your</a:t>
              </a:r>
            </a:p>
            <a:p>
              <a:pPr algn="ctr"/>
              <a:r>
                <a:rPr lang="en-GB" sz="1200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workload?</a:t>
              </a: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A1F1A518-365E-451D-AF3D-09A241856A8D}"/>
                </a:ext>
              </a:extLst>
            </p:cNvPr>
            <p:cNvCxnSpPr>
              <a:cxnSpLocks/>
              <a:stCxn id="12" idx="2"/>
              <a:endCxn id="22" idx="1"/>
            </p:cNvCxnSpPr>
            <p:nvPr/>
          </p:nvCxnSpPr>
          <p:spPr>
            <a:xfrm rot="16200000" flipH="1">
              <a:off x="3581829" y="3218272"/>
              <a:ext cx="837183" cy="2158272"/>
            </a:xfrm>
            <a:prstGeom prst="bentConnector2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63D5D0-0F7A-48D6-8AC8-903E8F866C6D}"/>
                </a:ext>
              </a:extLst>
            </p:cNvPr>
            <p:cNvSpPr txBox="1"/>
            <p:nvPr/>
          </p:nvSpPr>
          <p:spPr>
            <a:xfrm>
              <a:off x="4219022" y="4433030"/>
              <a:ext cx="9828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 Azure</a:t>
              </a: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FD8AA132-77BF-49C7-8BD9-3ACBF4B9A7CE}"/>
                </a:ext>
              </a:extLst>
            </p:cNvPr>
            <p:cNvCxnSpPr>
              <a:cxnSpLocks/>
              <a:stCxn id="13" idx="3"/>
              <a:endCxn id="22" idx="3"/>
            </p:cNvCxnSpPr>
            <p:nvPr/>
          </p:nvCxnSpPr>
          <p:spPr>
            <a:xfrm>
              <a:off x="6346575" y="1206000"/>
              <a:ext cx="479250" cy="3510000"/>
            </a:xfrm>
            <a:prstGeom prst="bentConnector3">
              <a:avLst>
                <a:gd name="adj1" fmla="val 213949"/>
              </a:avLst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73DD22-7BF0-451B-88DF-32C9ED100850}"/>
                </a:ext>
              </a:extLst>
            </p:cNvPr>
            <p:cNvSpPr txBox="1"/>
            <p:nvPr/>
          </p:nvSpPr>
          <p:spPr>
            <a:xfrm>
              <a:off x="7341975" y="4250964"/>
              <a:ext cx="1257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On-premise with</a:t>
              </a:r>
            </a:p>
            <a:p>
              <a:r>
                <a:rPr lang="en-GB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Slow network</a:t>
              </a:r>
            </a:p>
          </p:txBody>
        </p:sp>
        <p:sp>
          <p:nvSpPr>
            <p:cNvPr id="33" name="Flowchart: Decision 32">
              <a:extLst>
                <a:ext uri="{FF2B5EF4-FFF2-40B4-BE49-F238E27FC236}">
                  <a16:creationId xmlns:a16="http://schemas.microsoft.com/office/drawing/2014/main" id="{1CBBEAE0-CA64-4ADB-BCC1-8E878B4789D8}"/>
                </a:ext>
              </a:extLst>
            </p:cNvPr>
            <p:cNvSpPr/>
            <p:nvPr/>
          </p:nvSpPr>
          <p:spPr>
            <a:xfrm>
              <a:off x="4670157" y="2755616"/>
              <a:ext cx="1746269" cy="1170000"/>
            </a:xfrm>
            <a:prstGeom prst="flowChartDecision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What level of </a:t>
              </a:r>
            </a:p>
            <a:p>
              <a:pPr algn="ctr"/>
              <a:r>
                <a:rPr lang="en-GB" sz="1200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access control do</a:t>
              </a:r>
            </a:p>
            <a:p>
              <a:pPr algn="ctr"/>
              <a:r>
                <a:rPr lang="en-GB" sz="1200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you need?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D794873-C972-4E8E-8AFA-9709498784DA}"/>
                </a:ext>
              </a:extLst>
            </p:cNvPr>
            <p:cNvCxnSpPr>
              <a:stCxn id="33" idx="0"/>
              <a:endCxn id="13" idx="2"/>
            </p:cNvCxnSpPr>
            <p:nvPr/>
          </p:nvCxnSpPr>
          <p:spPr>
            <a:xfrm flipV="1">
              <a:off x="5543292" y="1744200"/>
              <a:ext cx="0" cy="1011416"/>
            </a:xfrm>
            <a:prstGeom prst="lin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57557A-31F0-4DA5-9B55-935C15A862BA}"/>
                </a:ext>
              </a:extLst>
            </p:cNvPr>
            <p:cNvCxnSpPr>
              <a:stCxn id="12" idx="3"/>
              <a:endCxn id="33" idx="1"/>
            </p:cNvCxnSpPr>
            <p:nvPr/>
          </p:nvCxnSpPr>
          <p:spPr>
            <a:xfrm flipV="1">
              <a:off x="3724567" y="3340616"/>
              <a:ext cx="945590" cy="1"/>
            </a:xfrm>
            <a:prstGeom prst="lin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6939AC9-5595-4DD5-BF96-9248F17E06A9}"/>
                </a:ext>
              </a:extLst>
            </p:cNvPr>
            <p:cNvSpPr txBox="1"/>
            <p:nvPr/>
          </p:nvSpPr>
          <p:spPr>
            <a:xfrm>
              <a:off x="5523335" y="2111408"/>
              <a:ext cx="1762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Share, file, and user level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826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FBA1-8958-42D2-B561-32A277FD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E80ED-6FF3-4BAE-AE33-01106AF0D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6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solidFill>
          <a:schemeClr val="bg1"/>
        </a:solidFill>
        <a:ln w="28575" cap="rnd">
          <a:solidFill>
            <a:schemeClr val="tx1"/>
          </a:solidFill>
          <a:round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none" rtlCol="0">
        <a:spAutoFit/>
      </a:bodyPr>
      <a:lstStyle>
        <a:defPPr algn="l">
          <a:defRPr sz="12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159</Words>
  <Application>Microsoft Office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Stollery</dc:creator>
  <cp:lastModifiedBy>Phil Stollery</cp:lastModifiedBy>
  <cp:revision>13</cp:revision>
  <dcterms:created xsi:type="dcterms:W3CDTF">2019-11-28T10:04:11Z</dcterms:created>
  <dcterms:modified xsi:type="dcterms:W3CDTF">2019-11-28T17:29:15Z</dcterms:modified>
</cp:coreProperties>
</file>