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076138166" r:id="rId2"/>
    <p:sldId id="207613816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78" y="108"/>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828106-0F01-44B1-A1A8-4C810F1279DB}" type="datetimeFigureOut">
              <a:rPr lang="en-AU" smtClean="0"/>
              <a:t>10/12/2020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EF4CE-7659-46EE-B315-E605912E5C7A}" type="slidenum">
              <a:rPr lang="en-AU" smtClean="0"/>
              <a:t>‹#›</a:t>
            </a:fld>
            <a:endParaRPr lang="en-AU"/>
          </a:p>
        </p:txBody>
      </p:sp>
    </p:spTree>
    <p:extLst>
      <p:ext uri="{BB962C8B-B14F-4D97-AF65-F5344CB8AC3E}">
        <p14:creationId xmlns:p14="http://schemas.microsoft.com/office/powerpoint/2010/main" val="971615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1347788"/>
            <a:ext cx="6462712" cy="3636962"/>
          </a:xfrm>
        </p:spPr>
      </p:sp>
      <p:sp>
        <p:nvSpPr>
          <p:cNvPr id="3" name="Notes Placeholder 2"/>
          <p:cNvSpPr>
            <a:spLocks noGrp="1"/>
          </p:cNvSpPr>
          <p:nvPr>
            <p:ph type="body" idx="1"/>
          </p:nvPr>
        </p:nvSpPr>
        <p:spPr/>
        <p:txBody>
          <a:bodyPr>
            <a:normAutofit/>
          </a:bodyPr>
          <a:lstStyle/>
          <a:p>
            <a:r>
              <a:rPr lang="en-AU"/>
              <a:t>Change the rate the sensor </a:t>
            </a:r>
            <a:r>
              <a:rPr lang="en-AU" err="1"/>
              <a:t>os</a:t>
            </a:r>
            <a:r>
              <a:rPr lang="en-AU"/>
              <a:t> measured</a:t>
            </a:r>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1347788"/>
            <a:ext cx="6462712" cy="3636962"/>
          </a:xfrm>
        </p:spPr>
      </p:sp>
      <p:sp>
        <p:nvSpPr>
          <p:cNvPr id="3" name="Notes Placeholder 2"/>
          <p:cNvSpPr>
            <a:spLocks noGrp="1"/>
          </p:cNvSpPr>
          <p:nvPr>
            <p:ph type="body" idx="1"/>
          </p:nvPr>
        </p:nvSpPr>
        <p:spPr/>
        <p:txBody>
          <a:bodyPr>
            <a:normAutofit/>
          </a:bodyPr>
          <a:lstStyle/>
          <a:p>
            <a:r>
              <a:rPr lang="en-AU"/>
              <a:t>Change the rate the sensor </a:t>
            </a:r>
            <a:r>
              <a:rPr lang="en-AU" err="1"/>
              <a:t>os</a:t>
            </a:r>
            <a:r>
              <a:rPr lang="en-AU"/>
              <a:t> measured</a:t>
            </a:r>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Arial" pitchFamily="34" charset="0"/>
            </a:endParaRPr>
          </a:p>
        </p:txBody>
      </p:sp>
    </p:spTree>
    <p:extLst>
      <p:ext uri="{BB962C8B-B14F-4D97-AF65-F5344CB8AC3E}">
        <p14:creationId xmlns:p14="http://schemas.microsoft.com/office/powerpoint/2010/main" val="24268864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219237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11708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419035056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p15:clr>
            <a:srgbClr val="FBAE40"/>
          </p15:clr>
        </p15:guide>
        <p15:guide id="32" orient="horz" pos="2160">
          <p15:clr>
            <a:srgbClr val="5ACBF0"/>
          </p15:clr>
        </p15:guide>
        <p15:guide id="33" pos="299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492732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1146328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199315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76509575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73195027"/>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595840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62754044"/>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0130471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092219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4872645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15659694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8464189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4347023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6955106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02759496"/>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42358318"/>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1">
          <p15:clr>
            <a:srgbClr val="5ACBF0"/>
          </p15:clr>
        </p15:guide>
        <p15:guide id="3" pos="3840">
          <p15:clr>
            <a:srgbClr val="5ACBF0"/>
          </p15:clr>
        </p15:guide>
        <p15:guide id="4" pos="1904">
          <p15:clr>
            <a:srgbClr val="5ACBF0"/>
          </p15:clr>
        </p15:guide>
        <p15:guide id="5" pos="5775">
          <p15:clr>
            <a:srgbClr val="5ACBF0"/>
          </p15:clr>
        </p15:guide>
        <p15:guide id="6" pos="1104">
          <p15:clr>
            <a:srgbClr val="5ACBF0"/>
          </p15:clr>
        </p15:guide>
        <p15:guide id="7" pos="2705">
          <p15:clr>
            <a:srgbClr val="5ACBF0"/>
          </p15:clr>
        </p15:guide>
        <p15:guide id="8" pos="3043">
          <p15:clr>
            <a:srgbClr val="5ACBF0"/>
          </p15:clr>
        </p15:guide>
        <p15:guide id="9" pos="4642">
          <p15:clr>
            <a:srgbClr val="5ACBF0"/>
          </p15:clr>
        </p15:guide>
        <p15:guide id="10" pos="4980">
          <p15:clr>
            <a:srgbClr val="5ACBF0"/>
          </p15:clr>
        </p15:guide>
        <p15:guide id="11" pos="6576">
          <p15:clr>
            <a:srgbClr val="5ACBF0"/>
          </p15:clr>
        </p15:guide>
        <p15:guide id="12" orient="horz" pos="1502">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78671495"/>
      </p:ext>
    </p:extLst>
  </p:cSld>
  <p:clrMapOvr>
    <a:masterClrMapping/>
  </p:clrMapOvr>
  <p:transition>
    <p:fade/>
  </p:transition>
  <p:extLst>
    <p:ext uri="{DCECCB84-F9BA-43D5-87BE-67443E8EF086}">
      <p15:sldGuideLst xmlns:p15="http://schemas.microsoft.com/office/powerpoint/2012/main">
        <p15:guide id="1" orient="horz" pos="751">
          <p15:clr>
            <a:srgbClr val="FBAE40"/>
          </p15:clr>
        </p15:guide>
        <p15:guide id="2" orient="horz" pos="3138">
          <p15:clr>
            <a:srgbClr val="5ACBF0"/>
          </p15:clr>
        </p15:guide>
        <p15:guide id="3" pos="3937">
          <p15:clr>
            <a:srgbClr val="5ACBF0"/>
          </p15:clr>
        </p15:guide>
        <p15:guide id="4" pos="1961">
          <p15:clr>
            <a:srgbClr val="5ACBF0"/>
          </p15:clr>
        </p15:guide>
        <p15:guide id="5" pos="5717">
          <p15:clr>
            <a:srgbClr val="5ACBF0"/>
          </p15:clr>
        </p15:guide>
        <p15:guide id="6" pos="5534">
          <p15:clr>
            <a:srgbClr val="5ACBF0"/>
          </p15:clr>
        </p15:guide>
        <p15:guide id="7" pos="3760">
          <p15:clr>
            <a:srgbClr val="5ACBF0"/>
          </p15:clr>
        </p15:guide>
        <p15:guide id="8" pos="2162">
          <p15:clr>
            <a:srgbClr val="5ACBF0"/>
          </p15:clr>
        </p15:guide>
        <p15:guide id="10" pos="2955">
          <p15:clr>
            <a:srgbClr val="5ACBF0"/>
          </p15:clr>
        </p15:guide>
        <p15:guide id="11" pos="4727">
          <p15:clr>
            <a:srgbClr val="5ACBF0"/>
          </p15:clr>
        </p15:guide>
        <p15:guide id="12" pos="6515">
          <p15:clr>
            <a:srgbClr val="5ACBF0"/>
          </p15:clr>
        </p15:guide>
        <p15:guide id="13" pos="1176">
          <p15:clr>
            <a:srgbClr val="5ACBF0"/>
          </p15:clr>
        </p15:guide>
        <p15:guide id="14" orient="horz" pos="15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895442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25787095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7357923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37422503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558182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03955275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8871909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340211678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2164287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36562540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72028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4382730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638357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33552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4011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66224016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41769422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84327331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all to action">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p:nvPr>
        </p:nvSpPr>
        <p:spPr>
          <a:xfrm>
            <a:off x="585217" y="1592022"/>
            <a:ext cx="33771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endParaRPr lang="en-US"/>
          </a:p>
        </p:txBody>
      </p:sp>
      <p:sp>
        <p:nvSpPr>
          <p:cNvPr id="5" name="Text Placeholder 4"/>
          <p:cNvSpPr>
            <a:spLocks noGrp="1"/>
          </p:cNvSpPr>
          <p:nvPr>
            <p:ph type="body" sz="quarter" idx="12" hasCustomPrompt="1"/>
          </p:nvPr>
        </p:nvSpPr>
        <p:spPr>
          <a:xfrm>
            <a:off x="585217" y="2895600"/>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Subtext</a:t>
            </a:r>
          </a:p>
        </p:txBody>
      </p:sp>
      <p:sp>
        <p:nvSpPr>
          <p:cNvPr id="6" name="Text Placeholder 4">
            <a:extLst>
              <a:ext uri="{FF2B5EF4-FFF2-40B4-BE49-F238E27FC236}">
                <a16:creationId xmlns:a16="http://schemas.microsoft.com/office/drawing/2014/main" id="{78BDC10D-9253-429C-A245-B719203F5ADA}"/>
              </a:ext>
            </a:extLst>
          </p:cNvPr>
          <p:cNvSpPr>
            <a:spLocks noGrp="1"/>
          </p:cNvSpPr>
          <p:nvPr>
            <p:ph type="body" sz="quarter" idx="13"/>
          </p:nvPr>
        </p:nvSpPr>
        <p:spPr>
          <a:xfrm>
            <a:off x="585217" y="2319375"/>
            <a:ext cx="33771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rgbClr val="50E6FF"/>
                </a:solidFill>
                <a:latin typeface="+mn-lt"/>
              </a:defRPr>
            </a:lvl1pPr>
          </a:lstStyle>
          <a:p>
            <a:pPr lvl="0"/>
            <a:endParaRPr lang="en-US"/>
          </a:p>
        </p:txBody>
      </p:sp>
      <p:pic>
        <p:nvPicPr>
          <p:cNvPr id="4" name="Picture 3" descr="A close up of a logo&#10;&#10;Description automatically generated">
            <a:extLst>
              <a:ext uri="{FF2B5EF4-FFF2-40B4-BE49-F238E27FC236}">
                <a16:creationId xmlns:a16="http://schemas.microsoft.com/office/drawing/2014/main" id="{F0A407CE-09F5-453F-A5D6-69B1874889B7}"/>
              </a:ext>
            </a:extLst>
          </p:cNvPr>
          <p:cNvPicPr>
            <a:picLocks noChangeAspect="1"/>
          </p:cNvPicPr>
          <p:nvPr userDrawn="1"/>
        </p:nvPicPr>
        <p:blipFill>
          <a:blip r:embed="rId4"/>
          <a:stretch>
            <a:fillRect/>
          </a:stretch>
        </p:blipFill>
        <p:spPr>
          <a:xfrm>
            <a:off x="3251952" y="-258058"/>
            <a:ext cx="9568521" cy="6793650"/>
          </a:xfrm>
          <a:prstGeom prst="rect">
            <a:avLst/>
          </a:prstGeom>
        </p:spPr>
      </p:pic>
    </p:spTree>
    <p:extLst>
      <p:ext uri="{BB962C8B-B14F-4D97-AF65-F5344CB8AC3E}">
        <p14:creationId xmlns:p14="http://schemas.microsoft.com/office/powerpoint/2010/main" val="640846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96">
          <p15:clr>
            <a:srgbClr val="5ACBF0"/>
          </p15:clr>
        </p15:guide>
        <p15:guide id="3" orient="horz" pos="1318">
          <p15:clr>
            <a:srgbClr val="5ACBF0"/>
          </p15:clr>
        </p15:guide>
        <p15:guide id="4" orient="horz" pos="1824">
          <p15:clr>
            <a:srgbClr val="5ACBF0"/>
          </p15:clr>
        </p15:guide>
        <p15:guide id="5" orient="horz" pos="1460">
          <p15:clr>
            <a:srgbClr val="5ACBF0"/>
          </p15:clr>
        </p15:guide>
        <p15:guide id="6" pos="283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282111451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929960"/>
            <a:ext cx="11339774" cy="1106487"/>
          </a:xfrm>
        </p:spPr>
        <p:txBody>
          <a:bodyPr wrap="square" lIns="0" tIns="0" rIns="0" bIns="0">
            <a:spAutoFit/>
          </a:bodyPr>
          <a:lstStyle>
            <a:lvl1pPr marL="0" marR="0" indent="0" algn="l" defTabSz="914367" rtl="0" eaLnBrk="1" fontAlgn="auto" latinLnBrk="0" hangingPunct="1">
              <a:lnSpc>
                <a:spcPct val="100000"/>
              </a:lnSpc>
              <a:spcBef>
                <a:spcPts val="0"/>
              </a:spcBef>
              <a:spcAft>
                <a:spcPts val="1372"/>
              </a:spcAft>
              <a:buClrTx/>
              <a:buSzPct val="90000"/>
              <a:buFont typeface="Wingdings" panose="05000000000000000000" pitchFamily="2" charset="2"/>
              <a:buNone/>
              <a:tabLst/>
              <a:defRPr lang="en-US" sz="1765" b="1" i="0" kern="1200" spc="0" baseline="0" dirty="0">
                <a:solidFill>
                  <a:srgbClr val="000000"/>
                </a:solidFill>
                <a:latin typeface="+mn-lt"/>
                <a:ea typeface="+mn-ea"/>
                <a:cs typeface="+mn-cs"/>
              </a:defRPr>
            </a:lvl1pPr>
            <a:lvl2pPr marL="0" indent="0">
              <a:lnSpc>
                <a:spcPct val="100000"/>
              </a:lnSpc>
              <a:spcBef>
                <a:spcPts val="0"/>
              </a:spcBef>
              <a:spcAft>
                <a:spcPts val="1372"/>
              </a:spcAft>
              <a:buNone/>
              <a:defRPr sz="1765">
                <a:solidFill>
                  <a:srgbClr val="000000"/>
                </a:solidFill>
              </a:defRPr>
            </a:lvl2pPr>
            <a:lvl3pPr marL="0"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a:t>
            </a:r>
            <a:r>
              <a:rPr lang="en-US" err="1"/>
              <a:t>Semibold</a:t>
            </a:r>
            <a:r>
              <a:rPr lang="en-US"/>
              <a:t> 18pt</a:t>
            </a:r>
          </a:p>
          <a:p>
            <a:pPr lvl="1"/>
            <a:r>
              <a:rPr lang="en-US"/>
              <a:t>Second level Segoe UI 18pt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baseline="0">
                <a:solidFill>
                  <a:schemeClr val="tx2"/>
                </a:solidFill>
              </a:defRPr>
            </a:lvl1pPr>
          </a:lstStyle>
          <a:p>
            <a:r>
              <a:rPr lang="en-US"/>
              <a:t>Heading Segoe UI </a:t>
            </a:r>
            <a:r>
              <a:rPr lang="en-US" err="1"/>
              <a:t>Semibold</a:t>
            </a:r>
            <a:r>
              <a:rPr lang="en-US"/>
              <a:t> 36pt</a:t>
            </a:r>
          </a:p>
        </p:txBody>
      </p:sp>
    </p:spTree>
    <p:extLst>
      <p:ext uri="{BB962C8B-B14F-4D97-AF65-F5344CB8AC3E}">
        <p14:creationId xmlns:p14="http://schemas.microsoft.com/office/powerpoint/2010/main" val="100143243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ection Title diagon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3224151"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10" name="Freeform: Shape 9">
            <a:extLst>
              <a:ext uri="{FF2B5EF4-FFF2-40B4-BE49-F238E27FC236}">
                <a16:creationId xmlns:a16="http://schemas.microsoft.com/office/drawing/2014/main" id="{E6DD577C-C13B-4699-AEF8-7A86F0FC6BC3}"/>
              </a:ext>
            </a:extLst>
          </p:cNvPr>
          <p:cNvSpPr/>
          <p:nvPr userDrawn="1"/>
        </p:nvSpPr>
        <p:spPr bwMode="auto">
          <a:xfrm>
            <a:off x="3809367" y="0"/>
            <a:ext cx="8382633" cy="6858000"/>
          </a:xfrm>
          <a:custGeom>
            <a:avLst/>
            <a:gdLst>
              <a:gd name="connsiteX0" fmla="*/ 1544125 w 8382633"/>
              <a:gd name="connsiteY0" fmla="*/ 0 h 6858000"/>
              <a:gd name="connsiteX1" fmla="*/ 3077650 w 8382633"/>
              <a:gd name="connsiteY1" fmla="*/ 0 h 6858000"/>
              <a:gd name="connsiteX2" fmla="*/ 6849108 w 8382633"/>
              <a:gd name="connsiteY2" fmla="*/ 0 h 6858000"/>
              <a:gd name="connsiteX3" fmla="*/ 8382633 w 8382633"/>
              <a:gd name="connsiteY3" fmla="*/ 0 h 6858000"/>
              <a:gd name="connsiteX4" fmla="*/ 8382633 w 8382633"/>
              <a:gd name="connsiteY4" fmla="*/ 6858000 h 6858000"/>
              <a:gd name="connsiteX5" fmla="*/ 6849108 w 8382633"/>
              <a:gd name="connsiteY5" fmla="*/ 6858000 h 6858000"/>
              <a:gd name="connsiteX6" fmla="*/ 1533525 w 8382633"/>
              <a:gd name="connsiteY6" fmla="*/ 6858000 h 6858000"/>
              <a:gd name="connsiteX7" fmla="*/ 0 w 8382633"/>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82633" h="6858000">
                <a:moveTo>
                  <a:pt x="1544125" y="0"/>
                </a:moveTo>
                <a:lnTo>
                  <a:pt x="3077650" y="0"/>
                </a:lnTo>
                <a:lnTo>
                  <a:pt x="6849108" y="0"/>
                </a:lnTo>
                <a:lnTo>
                  <a:pt x="8382633" y="0"/>
                </a:lnTo>
                <a:lnTo>
                  <a:pt x="8382633" y="6858000"/>
                </a:lnTo>
                <a:lnTo>
                  <a:pt x="6849108" y="6858000"/>
                </a:lnTo>
                <a:lnTo>
                  <a:pt x="1533525" y="6858000"/>
                </a:lnTo>
                <a:lnTo>
                  <a:pt x="0" y="6858000"/>
                </a:lnTo>
                <a:close/>
              </a:path>
            </a:pathLst>
          </a:cu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83126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00">
          <p15:clr>
            <a:srgbClr val="5ACBF0"/>
          </p15:clr>
        </p15:guide>
        <p15:guide id="3" orient="horz" pos="191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D10869-6060-4E47-B931-1432A5FBCBE3}" type="datetimeFigureOut">
              <a:rPr lang="en-US" smtClean="0"/>
              <a:pPr/>
              <a:t>12/10/2020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973776-38B5-E341-9A0A-D0D4E37B79B3}" type="slidenum">
              <a:rPr lang="en-US" smtClean="0"/>
              <a:pPr/>
              <a:t>‹#›</a:t>
            </a:fld>
            <a:endParaRPr lang="en-US"/>
          </a:p>
        </p:txBody>
      </p:sp>
      <p:pic>
        <p:nvPicPr>
          <p:cNvPr id="7" name="MS logo gray - EMF" descr="Microsoft logo, gray text version">
            <a:extLst>
              <a:ext uri="{FF2B5EF4-FFF2-40B4-BE49-F238E27FC236}">
                <a16:creationId xmlns:a16="http://schemas.microsoft.com/office/drawing/2014/main" id="{D5E12FAF-ADF3-4E3C-A0E2-0DD488DF0D6A}"/>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562733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17527399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p15:clr>
            <a:srgbClr val="5ACBF0"/>
          </p15:clr>
        </p15:guide>
        <p15:guide id="4" pos="3660">
          <p15:clr>
            <a:srgbClr val="5ACBF0"/>
          </p15:clr>
        </p15:guide>
        <p15:guide id="5" pos="402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85756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p15:clr>
            <a:srgbClr val="5ACBF0"/>
          </p15:clr>
        </p15:guide>
        <p15:guide id="4" pos="3656">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8421171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267433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9896347"/>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370494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p:txBody>
      </p:sp>
      <p:sp>
        <p:nvSpPr>
          <p:cNvPr id="64" name="Rectangle 63">
            <a:extLst>
              <a:ext uri="{FF2B5EF4-FFF2-40B4-BE49-F238E27FC236}">
                <a16:creationId xmlns:a16="http://schemas.microsoft.com/office/drawing/2014/main" id="{4412024A-277C-45A0-837A-49D0779D3523}"/>
              </a:ext>
            </a:extLst>
          </p:cNvPr>
          <p:cNvSpPr/>
          <p:nvPr/>
        </p:nvSpPr>
        <p:spPr>
          <a:xfrm>
            <a:off x="4113080" y="2171276"/>
            <a:ext cx="1588551" cy="3727062"/>
          </a:xfrm>
          <a:prstGeom prst="rect">
            <a:avLst/>
          </a:prstGeom>
          <a:solidFill>
            <a:schemeClr val="accent1">
              <a:lumMod val="40000"/>
              <a:lumOff val="6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Hub Device Twin</a:t>
            </a:r>
          </a:p>
        </p:txBody>
      </p:sp>
      <p:sp>
        <p:nvSpPr>
          <p:cNvPr id="68" name="Rectangle 67">
            <a:extLst>
              <a:ext uri="{FF2B5EF4-FFF2-40B4-BE49-F238E27FC236}">
                <a16:creationId xmlns:a16="http://schemas.microsoft.com/office/drawing/2014/main" id="{8005BA36-018B-4F25-B5F6-76ED1BB0E9D9}"/>
              </a:ext>
            </a:extLst>
          </p:cNvPr>
          <p:cNvSpPr/>
          <p:nvPr/>
        </p:nvSpPr>
        <p:spPr>
          <a:xfrm>
            <a:off x="4264384" y="2891434"/>
            <a:ext cx="1295349" cy="761075"/>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Tahoma" panose="020B0604030504040204" pitchFamily="34" charset="0"/>
              </a:rPr>
              <a:t>Properties.Desired</a:t>
            </a:r>
            <a:endParaRPr kumimoji="0" lang="en-AU"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9" name="TextBox 68">
            <a:extLst>
              <a:ext uri="{FF2B5EF4-FFF2-40B4-BE49-F238E27FC236}">
                <a16:creationId xmlns:a16="http://schemas.microsoft.com/office/drawing/2014/main" id="{F76E2FC2-D140-45CC-ABE9-1EE8D57A8E8E}"/>
              </a:ext>
            </a:extLst>
          </p:cNvPr>
          <p:cNvSpPr txBox="1"/>
          <p:nvPr/>
        </p:nvSpPr>
        <p:spPr>
          <a:xfrm>
            <a:off x="4444188" y="3183411"/>
            <a:ext cx="937802" cy="246221"/>
          </a:xfrm>
          <a:prstGeom prst="rect">
            <a:avLst/>
          </a:prstGeom>
          <a:solidFill>
            <a:srgbClr val="5B9BD5">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a:ln>
                  <a:noFill/>
                </a:ln>
                <a:solidFill>
                  <a:prstClr val="white"/>
                </a:solidFill>
                <a:effectLst/>
                <a:uLnTx/>
                <a:uFillTx/>
                <a:latin typeface="Calibri" panose="020F0502020204030204"/>
                <a:cs typeface="Arial" pitchFamily="34" charset="0"/>
              </a:rPr>
              <a:t>JSON</a:t>
            </a:r>
          </a:p>
        </p:txBody>
      </p:sp>
      <p:sp>
        <p:nvSpPr>
          <p:cNvPr id="70" name="Rectangle 69">
            <a:extLst>
              <a:ext uri="{FF2B5EF4-FFF2-40B4-BE49-F238E27FC236}">
                <a16:creationId xmlns:a16="http://schemas.microsoft.com/office/drawing/2014/main" id="{A3612737-2893-492F-83AB-078F4974B26A}"/>
              </a:ext>
            </a:extLst>
          </p:cNvPr>
          <p:cNvSpPr/>
          <p:nvPr/>
        </p:nvSpPr>
        <p:spPr>
          <a:xfrm>
            <a:off x="4264384" y="4682318"/>
            <a:ext cx="1295349" cy="759717"/>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Tahoma" panose="020B0604030504040204" pitchFamily="34" charset="0"/>
              </a:rPr>
              <a:t>Properties.Reported</a:t>
            </a:r>
            <a:endParaRPr kumimoji="0" lang="en-AU"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71" name="TextBox 70">
            <a:extLst>
              <a:ext uri="{FF2B5EF4-FFF2-40B4-BE49-F238E27FC236}">
                <a16:creationId xmlns:a16="http://schemas.microsoft.com/office/drawing/2014/main" id="{055BFC9A-7691-4161-8395-811F996F585E}"/>
              </a:ext>
            </a:extLst>
          </p:cNvPr>
          <p:cNvSpPr txBox="1"/>
          <p:nvPr/>
        </p:nvSpPr>
        <p:spPr>
          <a:xfrm>
            <a:off x="4453349" y="4974295"/>
            <a:ext cx="937802" cy="246221"/>
          </a:xfrm>
          <a:prstGeom prst="rect">
            <a:avLst/>
          </a:prstGeom>
          <a:solidFill>
            <a:srgbClr val="5B9BD5">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a:ln>
                  <a:noFill/>
                </a:ln>
                <a:solidFill>
                  <a:prstClr val="white"/>
                </a:solidFill>
                <a:effectLst/>
                <a:uLnTx/>
                <a:uFillTx/>
                <a:latin typeface="Calibri" panose="020F0502020204030204"/>
                <a:cs typeface="Arial" pitchFamily="34" charset="0"/>
              </a:rPr>
              <a:t>JSON</a:t>
            </a:r>
          </a:p>
        </p:txBody>
      </p:sp>
      <p:pic>
        <p:nvPicPr>
          <p:cNvPr id="95" name="Picture 94">
            <a:extLst>
              <a:ext uri="{FF2B5EF4-FFF2-40B4-BE49-F238E27FC236}">
                <a16:creationId xmlns:a16="http://schemas.microsoft.com/office/drawing/2014/main" id="{7D6839E6-EE34-4A7B-B888-1AEBE0227FF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522" b="93478" l="7500" r="92500">
                        <a14:foregroundMark x1="41250" y1="82609" x2="41250" y2="82609"/>
                        <a14:foregroundMark x1="42500" y1="89130" x2="41250" y2="92391"/>
                        <a14:foregroundMark x1="32000" y1="89130" x2="40000" y2="93478"/>
                        <a14:foregroundMark x1="30000" y1="88043" x2="32000" y2="89130"/>
                        <a14:foregroundMark x1="82500" y1="81522" x2="86250" y2="81522"/>
                        <a14:foregroundMark x1="78750" y1="52174" x2="80000" y2="48913"/>
                        <a14:foregroundMark x1="92500" y1="21739" x2="92500" y2="18478"/>
                        <a14:foregroundMark x1="57500" y1="7609" x2="8750" y2="42391"/>
                        <a14:foregroundMark x1="8750" y1="42391" x2="7500" y2="66304"/>
                        <a14:foregroundMark x1="7500" y1="7609" x2="56250" y2="6522"/>
                        <a14:foregroundMark x1="82082" y1="86957" x2="78750" y2="89130"/>
                        <a14:foregroundMark x1="83749" y1="85870" x2="82082" y2="86957"/>
                        <a14:foregroundMark x1="88750" y1="82609" x2="86142" y2="84310"/>
                        <a14:foregroundMark x1="88751" y1="89130" x2="92500" y2="86957"/>
                        <a14:foregroundMark x1="86876" y1="90217" x2="88751" y2="89130"/>
                        <a14:foregroundMark x1="81250" y1="93478" x2="86876" y2="90217"/>
                        <a14:foregroundMark x1="88750" y1="91304" x2="88750" y2="91304"/>
                        <a14:foregroundMark x1="90000" y1="90217" x2="88750" y2="92391"/>
                        <a14:backgroundMark x1="37500" y1="88043" x2="37500" y2="88043"/>
                        <a14:backgroundMark x1="36250" y1="89130" x2="36250" y2="89130"/>
                        <a14:backgroundMark x1="33750" y1="89130" x2="33750" y2="89130"/>
                        <a14:backgroundMark x1="85000" y1="86957" x2="85000" y2="86957"/>
                        <a14:backgroundMark x1="86250" y1="85870" x2="86250" y2="85870"/>
                        <a14:backgroundMark x1="85000" y1="85870" x2="86250" y2="86957"/>
                        <a14:backgroundMark x1="83750" y1="86957" x2="83750" y2="86957"/>
                        <a14:backgroundMark x1="83750" y1="85870" x2="85000" y2="85870"/>
                        <a14:backgroundMark x1="85000" y1="84783" x2="85000" y2="84783"/>
                        <a14:backgroundMark x1="82500" y1="86957" x2="82500" y2="86957"/>
                        <a14:backgroundMark x1="86250" y1="89130" x2="86250" y2="89130"/>
                        <a14:backgroundMark x1="85000" y1="90217" x2="85000" y2="90217"/>
                      </a14:backgroundRemoval>
                    </a14:imgEffect>
                  </a14:imgLayer>
                </a14:imgProps>
              </a:ext>
            </a:extLst>
          </a:blip>
          <a:stretch>
            <a:fillRect/>
          </a:stretch>
        </p:blipFill>
        <p:spPr>
          <a:xfrm>
            <a:off x="4521576" y="1074371"/>
            <a:ext cx="761908" cy="876194"/>
          </a:xfrm>
          <a:prstGeom prst="rect">
            <a:avLst/>
          </a:prstGeom>
          <a:effectLst>
            <a:outerShdw blurRad="50800" dist="38100" dir="2700000" algn="tl" rotWithShape="0">
              <a:prstClr val="black">
                <a:alpha val="40000"/>
              </a:prstClr>
            </a:outerShdw>
          </a:effectLst>
        </p:spPr>
      </p:pic>
      <p:sp>
        <p:nvSpPr>
          <p:cNvPr id="53" name="Rectangle 52">
            <a:extLst>
              <a:ext uri="{FF2B5EF4-FFF2-40B4-BE49-F238E27FC236}">
                <a16:creationId xmlns:a16="http://schemas.microsoft.com/office/drawing/2014/main" id="{ADF0BEC4-2BFB-4572-B0BF-7FC33A5DEB1A}"/>
              </a:ext>
            </a:extLst>
          </p:cNvPr>
          <p:cNvSpPr/>
          <p:nvPr/>
        </p:nvSpPr>
        <p:spPr>
          <a:xfrm>
            <a:off x="6319792" y="2171276"/>
            <a:ext cx="1584227" cy="3727062"/>
          </a:xfrm>
          <a:prstGeom prst="rect">
            <a:avLst/>
          </a:prstGeom>
          <a:solidFill>
            <a:schemeClr val="accent1">
              <a:lumMod val="20000"/>
              <a:lumOff val="8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Sphere</a:t>
            </a:r>
          </a:p>
        </p:txBody>
      </p:sp>
      <p:sp>
        <p:nvSpPr>
          <p:cNvPr id="55" name="Rectangle 54">
            <a:extLst>
              <a:ext uri="{FF2B5EF4-FFF2-40B4-BE49-F238E27FC236}">
                <a16:creationId xmlns:a16="http://schemas.microsoft.com/office/drawing/2014/main" id="{737AA393-4C77-4814-B97F-4F146C413A7A}"/>
              </a:ext>
            </a:extLst>
          </p:cNvPr>
          <p:cNvSpPr/>
          <p:nvPr/>
        </p:nvSpPr>
        <p:spPr>
          <a:xfrm>
            <a:off x="6473634" y="2826606"/>
            <a:ext cx="1275153" cy="2615429"/>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Report HVAC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operating mode.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AU" sz="1100" kern="0" dirty="0">
              <a:solidFill>
                <a:prstClr val="black"/>
              </a:solidFill>
              <a:latin typeface="Verdana" panose="020B0604030504040204" pitchFamily="34" charset="0"/>
              <a:ea typeface="Verdana" panose="020B0604030504040204" pitchFamily="34" charset="0"/>
              <a:cs typeface="Tahom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For example the heating unit </a:t>
            </a:r>
            <a:r>
              <a:rPr lang="en-AU" sz="1100" kern="0" dirty="0">
                <a:solidFill>
                  <a:prstClr val="black"/>
                </a:solidFill>
                <a:latin typeface="Verdana" panose="020B0604030504040204" pitchFamily="34" charset="0"/>
                <a:ea typeface="Verdana" panose="020B0604030504040204" pitchFamily="34" charset="0"/>
                <a:cs typeface="Tahoma" panose="020B0604030504040204" pitchFamily="34" charset="0"/>
              </a:rPr>
              <a:t>turned off</a:t>
            </a:r>
            <a:endPar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1" name="Oval 60">
            <a:extLst>
              <a:ext uri="{FF2B5EF4-FFF2-40B4-BE49-F238E27FC236}">
                <a16:creationId xmlns:a16="http://schemas.microsoft.com/office/drawing/2014/main" id="{E12402ED-3CA0-496F-88F7-1C4DA4073AAF}"/>
              </a:ext>
            </a:extLst>
          </p:cNvPr>
          <p:cNvSpPr/>
          <p:nvPr/>
        </p:nvSpPr>
        <p:spPr>
          <a:xfrm>
            <a:off x="7620450" y="5317709"/>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1</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pic>
        <p:nvPicPr>
          <p:cNvPr id="98" name="Picture 97">
            <a:extLst>
              <a:ext uri="{FF2B5EF4-FFF2-40B4-BE49-F238E27FC236}">
                <a16:creationId xmlns:a16="http://schemas.microsoft.com/office/drawing/2014/main" id="{DD649830-9C19-457C-BA09-453B6B4FB8F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90307" y="1054452"/>
            <a:ext cx="1641805" cy="916033"/>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0531FC31-631D-4B66-86B9-9E42BB3D5C46}"/>
              </a:ext>
            </a:extLst>
          </p:cNvPr>
          <p:cNvSpPr/>
          <p:nvPr/>
        </p:nvSpPr>
        <p:spPr>
          <a:xfrm>
            <a:off x="1754163" y="2171276"/>
            <a:ext cx="1584817" cy="3727062"/>
          </a:xfrm>
          <a:prstGeom prst="rect">
            <a:avLst/>
          </a:prstGeom>
          <a:solidFill>
            <a:schemeClr val="accent1">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Explorer</a:t>
            </a:r>
          </a:p>
        </p:txBody>
      </p:sp>
      <p:sp>
        <p:nvSpPr>
          <p:cNvPr id="31" name="Rectangle 30">
            <a:extLst>
              <a:ext uri="{FF2B5EF4-FFF2-40B4-BE49-F238E27FC236}">
                <a16:creationId xmlns:a16="http://schemas.microsoft.com/office/drawing/2014/main" id="{BD21EC29-56BF-438B-8C00-B8C59EA309D1}"/>
              </a:ext>
            </a:extLst>
          </p:cNvPr>
          <p:cNvSpPr/>
          <p:nvPr/>
        </p:nvSpPr>
        <p:spPr>
          <a:xfrm>
            <a:off x="1925247" y="2841451"/>
            <a:ext cx="1242647" cy="2600584"/>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76" name="Oval 75">
            <a:extLst>
              <a:ext uri="{FF2B5EF4-FFF2-40B4-BE49-F238E27FC236}">
                <a16:creationId xmlns:a16="http://schemas.microsoft.com/office/drawing/2014/main" id="{FA171BA4-28A3-4DEF-94E1-2C6806F8D72A}"/>
              </a:ext>
            </a:extLst>
          </p:cNvPr>
          <p:cNvSpPr/>
          <p:nvPr/>
        </p:nvSpPr>
        <p:spPr>
          <a:xfrm>
            <a:off x="3028306" y="529191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Verdana" panose="020B0604030504040204" pitchFamily="34" charset="0"/>
                <a:ea typeface="Verdana" panose="020B0604030504040204" pitchFamily="34" charset="0"/>
                <a:cs typeface="Tahoma" panose="020B0604030504040204" pitchFamily="34" charset="0"/>
              </a:rPr>
              <a:t>3</a:t>
            </a:r>
            <a:endPar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cxnSp>
        <p:nvCxnSpPr>
          <p:cNvPr id="75" name="Straight Arrow Connector 74">
            <a:extLst>
              <a:ext uri="{FF2B5EF4-FFF2-40B4-BE49-F238E27FC236}">
                <a16:creationId xmlns:a16="http://schemas.microsoft.com/office/drawing/2014/main" id="{85EAF4E5-0BAB-48FB-8EA9-CF9901AA3326}"/>
              </a:ext>
            </a:extLst>
          </p:cNvPr>
          <p:cNvCxnSpPr>
            <a:cxnSpLocks/>
            <a:endCxn id="70" idx="1"/>
          </p:cNvCxnSpPr>
          <p:nvPr/>
        </p:nvCxnSpPr>
        <p:spPr>
          <a:xfrm>
            <a:off x="3167894" y="5062177"/>
            <a:ext cx="1096490" cy="0"/>
          </a:xfrm>
          <a:prstGeom prst="straightConnector1">
            <a:avLst/>
          </a:prstGeom>
          <a:noFill/>
          <a:ln w="38100" cap="flat" cmpd="sng" algn="ctr">
            <a:solidFill>
              <a:srgbClr val="4472C4"/>
            </a:solidFill>
            <a:prstDash val="solid"/>
            <a:miter lim="800000"/>
            <a:tailEnd type="triangle"/>
          </a:ln>
          <a:effectLst/>
        </p:spPr>
      </p:cxnSp>
      <p:cxnSp>
        <p:nvCxnSpPr>
          <p:cNvPr id="74" name="Straight Arrow Connector 73">
            <a:extLst>
              <a:ext uri="{FF2B5EF4-FFF2-40B4-BE49-F238E27FC236}">
                <a16:creationId xmlns:a16="http://schemas.microsoft.com/office/drawing/2014/main" id="{381C368F-AE56-478F-BB9D-87DB6EEFF508}"/>
              </a:ext>
            </a:extLst>
          </p:cNvPr>
          <p:cNvCxnSpPr>
            <a:cxnSpLocks/>
            <a:endCxn id="71" idx="3"/>
          </p:cNvCxnSpPr>
          <p:nvPr/>
        </p:nvCxnSpPr>
        <p:spPr>
          <a:xfrm flipH="1" flipV="1">
            <a:off x="5391151" y="5097406"/>
            <a:ext cx="1064772" cy="5623"/>
          </a:xfrm>
          <a:prstGeom prst="straightConnector1">
            <a:avLst/>
          </a:prstGeom>
          <a:noFill/>
          <a:ln w="38100" cap="flat" cmpd="sng" algn="ctr">
            <a:solidFill>
              <a:srgbClr val="4472C4"/>
            </a:solidFill>
            <a:prstDash val="solid"/>
            <a:miter lim="800000"/>
            <a:tailEnd type="triangle"/>
          </a:ln>
          <a:effectLst/>
        </p:spPr>
      </p:cxnSp>
      <p:sp>
        <p:nvSpPr>
          <p:cNvPr id="22" name="TextBox 21">
            <a:extLst>
              <a:ext uri="{FF2B5EF4-FFF2-40B4-BE49-F238E27FC236}">
                <a16:creationId xmlns:a16="http://schemas.microsoft.com/office/drawing/2014/main" id="{5048F278-D4E2-4DF5-ACEC-EB85D7408910}"/>
              </a:ext>
            </a:extLst>
          </p:cNvPr>
          <p:cNvSpPr txBox="1"/>
          <p:nvPr/>
        </p:nvSpPr>
        <p:spPr>
          <a:xfrm>
            <a:off x="2011201" y="3865530"/>
            <a:ext cx="1035540" cy="507831"/>
          </a:xfrm>
          <a:prstGeom prst="rect">
            <a:avLst/>
          </a:prstGeom>
          <a:noFill/>
        </p:spPr>
        <p:txBody>
          <a:bodyPr wrap="none" lIns="0" tIns="0" rIns="0" bIns="0" rtlCol="0">
            <a:spAutoFit/>
          </a:bodyPr>
          <a:lstStyle/>
          <a:p>
            <a:pPr algn="ctr"/>
            <a:r>
              <a:rPr lang="en-AU" sz="1100" dirty="0"/>
              <a:t>Query HVAC </a:t>
            </a:r>
          </a:p>
          <a:p>
            <a:pPr algn="ctr"/>
            <a:r>
              <a:rPr lang="en-AU" sz="1100" dirty="0"/>
              <a:t>Operating Mode</a:t>
            </a:r>
          </a:p>
          <a:p>
            <a:pPr algn="ctr"/>
            <a:r>
              <a:rPr lang="en-AU" sz="1100" dirty="0"/>
              <a:t>device twin</a:t>
            </a:r>
          </a:p>
        </p:txBody>
      </p:sp>
      <p:sp>
        <p:nvSpPr>
          <p:cNvPr id="3" name="Oval 2">
            <a:extLst>
              <a:ext uri="{FF2B5EF4-FFF2-40B4-BE49-F238E27FC236}">
                <a16:creationId xmlns:a16="http://schemas.microsoft.com/office/drawing/2014/main" id="{575581DE-B109-454E-9095-73EFFD074006}"/>
              </a:ext>
            </a:extLst>
          </p:cNvPr>
          <p:cNvSpPr/>
          <p:nvPr/>
        </p:nvSpPr>
        <p:spPr>
          <a:xfrm>
            <a:off x="5431396" y="529191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Verdana" panose="020B0604030504040204" pitchFamily="34" charset="0"/>
                <a:ea typeface="Verdana" panose="020B0604030504040204" pitchFamily="34" charset="0"/>
                <a:cs typeface="Tahoma" panose="020B0604030504040204" pitchFamily="34" charset="0"/>
              </a:rPr>
              <a:t>2</a:t>
            </a:r>
            <a:endPar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pic>
        <p:nvPicPr>
          <p:cNvPr id="21" name="Picture 20">
            <a:extLst>
              <a:ext uri="{FF2B5EF4-FFF2-40B4-BE49-F238E27FC236}">
                <a16:creationId xmlns:a16="http://schemas.microsoft.com/office/drawing/2014/main" id="{ECF79E54-533C-4630-A0E3-D0CC05A6A448}"/>
              </a:ext>
            </a:extLst>
          </p:cNvPr>
          <p:cNvPicPr>
            <a:picLocks noChangeAspect="1"/>
          </p:cNvPicPr>
          <p:nvPr/>
        </p:nvPicPr>
        <p:blipFill>
          <a:blip r:embed="rId6"/>
          <a:stretch>
            <a:fillRect/>
          </a:stretch>
        </p:blipFill>
        <p:spPr>
          <a:xfrm>
            <a:off x="1984250" y="1013224"/>
            <a:ext cx="1229474" cy="978195"/>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p:cNvSpPr txBox="1">
            <a:spLocks noGrp="1" noSelect="1" noRot="1" noMove="1"/>
          </p:cNvSpPr>
          <p:nvPr/>
        </p:nvSpPr>
        <p:spPr>
          <a:xfrm>
            <a:off x="2890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a:p>
            <a:pPr marL="0" marR="0" lvl="0" indent="0" algn="ctr" defTabSz="914400" rtl="0" eaLnBrk="1" fontAlgn="auto" latinLnBrk="0" hangingPunct="1">
              <a:lnSpc>
                <a:spcPct val="150000"/>
              </a:lnSpc>
              <a:spcBef>
                <a:spcPct val="0"/>
              </a:spcBef>
              <a:spcAft>
                <a:spcPct val="0"/>
              </a:spcAft>
              <a:buClrTx/>
              <a:buSzTx/>
              <a:buFontTx/>
              <a:buNone/>
              <a:tabLst/>
              <a:defRPr/>
            </a:pPr>
            <a:endParaRPr kumimoji="0" lang="en-US" sz="3200" b="1" i="0" u="none" strike="noStrike" kern="1200" cap="none" spc="0" normalizeH="0" baseline="0" noProof="1">
              <a:ln>
                <a:noFill/>
              </a:ln>
              <a:solidFill>
                <a:prstClr val="red">
                  <a:lumOff val="30000"/>
                  <a:alpha val="40000"/>
                </a:prstClr>
              </a:solidFill>
              <a:effectLst>
                <a:outerShdw blurRad="50800" dist="38100" algn="tr" rotWithShape="0">
                  <a:prstClr val="black">
                    <a:alpha val="80000"/>
                  </a:prstClr>
                </a:outerShdw>
              </a:effectLst>
              <a:uLnTx/>
              <a:uFillTx/>
              <a:latin typeface="Calibri" pitchFamily="34" charset="0"/>
              <a:cs typeface="Arial" pitchFamily="34" charset="0"/>
            </a:endParaRPr>
          </a:p>
        </p:txBody>
      </p:sp>
      <p:sp>
        <p:nvSpPr>
          <p:cNvPr id="64" name="Rectangle 63">
            <a:extLst>
              <a:ext uri="{FF2B5EF4-FFF2-40B4-BE49-F238E27FC236}">
                <a16:creationId xmlns:a16="http://schemas.microsoft.com/office/drawing/2014/main" id="{4412024A-277C-45A0-837A-49D0779D3523}"/>
              </a:ext>
            </a:extLst>
          </p:cNvPr>
          <p:cNvSpPr/>
          <p:nvPr/>
        </p:nvSpPr>
        <p:spPr>
          <a:xfrm>
            <a:off x="4113080" y="2171276"/>
            <a:ext cx="1588551" cy="3727062"/>
          </a:xfrm>
          <a:prstGeom prst="rect">
            <a:avLst/>
          </a:prstGeom>
          <a:solidFill>
            <a:schemeClr val="accent1">
              <a:lumMod val="40000"/>
              <a:lumOff val="6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Hub Device Twin</a:t>
            </a:r>
          </a:p>
        </p:txBody>
      </p:sp>
      <p:sp>
        <p:nvSpPr>
          <p:cNvPr id="68" name="Rectangle 67">
            <a:extLst>
              <a:ext uri="{FF2B5EF4-FFF2-40B4-BE49-F238E27FC236}">
                <a16:creationId xmlns:a16="http://schemas.microsoft.com/office/drawing/2014/main" id="{8005BA36-018B-4F25-B5F6-76ED1BB0E9D9}"/>
              </a:ext>
            </a:extLst>
          </p:cNvPr>
          <p:cNvSpPr/>
          <p:nvPr/>
        </p:nvSpPr>
        <p:spPr>
          <a:xfrm>
            <a:off x="4264384" y="2891434"/>
            <a:ext cx="1295349" cy="761075"/>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Tahoma" panose="020B0604030504040204" pitchFamily="34" charset="0"/>
              </a:rPr>
              <a:t>Properties.Desired</a:t>
            </a:r>
            <a:endParaRPr kumimoji="0" lang="en-AU"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69" name="TextBox 68">
            <a:extLst>
              <a:ext uri="{FF2B5EF4-FFF2-40B4-BE49-F238E27FC236}">
                <a16:creationId xmlns:a16="http://schemas.microsoft.com/office/drawing/2014/main" id="{F76E2FC2-D140-45CC-ABE9-1EE8D57A8E8E}"/>
              </a:ext>
            </a:extLst>
          </p:cNvPr>
          <p:cNvSpPr txBox="1"/>
          <p:nvPr/>
        </p:nvSpPr>
        <p:spPr>
          <a:xfrm>
            <a:off x="4444188" y="3183411"/>
            <a:ext cx="937802" cy="246221"/>
          </a:xfrm>
          <a:prstGeom prst="rect">
            <a:avLst/>
          </a:prstGeom>
          <a:solidFill>
            <a:srgbClr val="5B9BD5">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a:ln>
                  <a:noFill/>
                </a:ln>
                <a:solidFill>
                  <a:prstClr val="white"/>
                </a:solidFill>
                <a:effectLst/>
                <a:uLnTx/>
                <a:uFillTx/>
                <a:latin typeface="Calibri" panose="020F0502020204030204"/>
                <a:cs typeface="Arial" pitchFamily="34" charset="0"/>
              </a:rPr>
              <a:t>JSON</a:t>
            </a:r>
          </a:p>
        </p:txBody>
      </p:sp>
      <p:sp>
        <p:nvSpPr>
          <p:cNvPr id="70" name="Rectangle 69">
            <a:extLst>
              <a:ext uri="{FF2B5EF4-FFF2-40B4-BE49-F238E27FC236}">
                <a16:creationId xmlns:a16="http://schemas.microsoft.com/office/drawing/2014/main" id="{A3612737-2893-492F-83AB-078F4974B26A}"/>
              </a:ext>
            </a:extLst>
          </p:cNvPr>
          <p:cNvSpPr/>
          <p:nvPr/>
        </p:nvSpPr>
        <p:spPr>
          <a:xfrm>
            <a:off x="4264384" y="4682318"/>
            <a:ext cx="1295349" cy="759717"/>
          </a:xfrm>
          <a:prstGeom prst="rect">
            <a:avLst/>
          </a:prstGeom>
          <a:solidFill>
            <a:srgbClr val="FFD44B"/>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800" b="0" i="0" u="none" strike="noStrike" kern="0" cap="none" spc="0" normalizeH="0" baseline="0" noProof="0" dirty="0" err="1">
                <a:ln>
                  <a:noFill/>
                </a:ln>
                <a:solidFill>
                  <a:srgbClr val="000000"/>
                </a:solidFill>
                <a:effectLst/>
                <a:uLnTx/>
                <a:uFillTx/>
                <a:latin typeface="Verdana" panose="020B0604030504040204" pitchFamily="34" charset="0"/>
                <a:ea typeface="Verdana" panose="020B0604030504040204" pitchFamily="34" charset="0"/>
                <a:cs typeface="Tahoma" panose="020B0604030504040204" pitchFamily="34" charset="0"/>
              </a:rPr>
              <a:t>Properties.Reported</a:t>
            </a:r>
            <a:endParaRPr kumimoji="0" lang="en-AU" sz="8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71" name="TextBox 70">
            <a:extLst>
              <a:ext uri="{FF2B5EF4-FFF2-40B4-BE49-F238E27FC236}">
                <a16:creationId xmlns:a16="http://schemas.microsoft.com/office/drawing/2014/main" id="{055BFC9A-7691-4161-8395-811F996F585E}"/>
              </a:ext>
            </a:extLst>
          </p:cNvPr>
          <p:cNvSpPr txBox="1"/>
          <p:nvPr/>
        </p:nvSpPr>
        <p:spPr>
          <a:xfrm>
            <a:off x="4453349" y="4974295"/>
            <a:ext cx="937802" cy="246221"/>
          </a:xfrm>
          <a:prstGeom prst="rect">
            <a:avLst/>
          </a:prstGeom>
          <a:solidFill>
            <a:srgbClr val="5B9BD5">
              <a:lumMod val="75000"/>
            </a:srgb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0" cap="none" spc="0" normalizeH="0" baseline="0" noProof="0" dirty="0">
                <a:ln>
                  <a:noFill/>
                </a:ln>
                <a:solidFill>
                  <a:prstClr val="white"/>
                </a:solidFill>
                <a:effectLst/>
                <a:uLnTx/>
                <a:uFillTx/>
                <a:latin typeface="Calibri" panose="020F0502020204030204"/>
                <a:cs typeface="Arial" pitchFamily="34" charset="0"/>
              </a:rPr>
              <a:t>JSON</a:t>
            </a:r>
          </a:p>
        </p:txBody>
      </p:sp>
      <p:pic>
        <p:nvPicPr>
          <p:cNvPr id="95" name="Picture 94">
            <a:extLst>
              <a:ext uri="{FF2B5EF4-FFF2-40B4-BE49-F238E27FC236}">
                <a16:creationId xmlns:a16="http://schemas.microsoft.com/office/drawing/2014/main" id="{7D6839E6-EE34-4A7B-B888-1AEBE0227FF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522" b="93478" l="7500" r="92500">
                        <a14:foregroundMark x1="41250" y1="82609" x2="41250" y2="82609"/>
                        <a14:foregroundMark x1="42500" y1="89130" x2="41250" y2="92391"/>
                        <a14:foregroundMark x1="32000" y1="89130" x2="40000" y2="93478"/>
                        <a14:foregroundMark x1="30000" y1="88043" x2="32000" y2="89130"/>
                        <a14:foregroundMark x1="82500" y1="81522" x2="86250" y2="81522"/>
                        <a14:foregroundMark x1="78750" y1="52174" x2="80000" y2="48913"/>
                        <a14:foregroundMark x1="92500" y1="21739" x2="92500" y2="18478"/>
                        <a14:foregroundMark x1="57500" y1="7609" x2="8750" y2="42391"/>
                        <a14:foregroundMark x1="8750" y1="42391" x2="7500" y2="66304"/>
                        <a14:foregroundMark x1="7500" y1="7609" x2="56250" y2="6522"/>
                        <a14:foregroundMark x1="82082" y1="86957" x2="78750" y2="89130"/>
                        <a14:foregroundMark x1="83749" y1="85870" x2="82082" y2="86957"/>
                        <a14:foregroundMark x1="88750" y1="82609" x2="86142" y2="84310"/>
                        <a14:foregroundMark x1="88751" y1="89130" x2="92500" y2="86957"/>
                        <a14:foregroundMark x1="86876" y1="90217" x2="88751" y2="89130"/>
                        <a14:foregroundMark x1="81250" y1="93478" x2="86876" y2="90217"/>
                        <a14:foregroundMark x1="88750" y1="91304" x2="88750" y2="91304"/>
                        <a14:foregroundMark x1="90000" y1="90217" x2="88750" y2="92391"/>
                        <a14:backgroundMark x1="37500" y1="88043" x2="37500" y2="88043"/>
                        <a14:backgroundMark x1="36250" y1="89130" x2="36250" y2="89130"/>
                        <a14:backgroundMark x1="33750" y1="89130" x2="33750" y2="89130"/>
                        <a14:backgroundMark x1="85000" y1="86957" x2="85000" y2="86957"/>
                        <a14:backgroundMark x1="86250" y1="85870" x2="86250" y2="85870"/>
                        <a14:backgroundMark x1="85000" y1="85870" x2="86250" y2="86957"/>
                        <a14:backgroundMark x1="83750" y1="86957" x2="83750" y2="86957"/>
                        <a14:backgroundMark x1="83750" y1="85870" x2="85000" y2="85870"/>
                        <a14:backgroundMark x1="85000" y1="84783" x2="85000" y2="84783"/>
                        <a14:backgroundMark x1="82500" y1="86957" x2="82500" y2="86957"/>
                        <a14:backgroundMark x1="86250" y1="89130" x2="86250" y2="89130"/>
                        <a14:backgroundMark x1="85000" y1="90217" x2="85000" y2="90217"/>
                      </a14:backgroundRemoval>
                    </a14:imgEffect>
                  </a14:imgLayer>
                </a14:imgProps>
              </a:ext>
            </a:extLst>
          </a:blip>
          <a:stretch>
            <a:fillRect/>
          </a:stretch>
        </p:blipFill>
        <p:spPr>
          <a:xfrm>
            <a:off x="4521576" y="1074371"/>
            <a:ext cx="761908" cy="876194"/>
          </a:xfrm>
          <a:prstGeom prst="rect">
            <a:avLst/>
          </a:prstGeom>
          <a:effectLst>
            <a:outerShdw blurRad="50800" dist="38100" dir="2700000" algn="tl" rotWithShape="0">
              <a:prstClr val="black">
                <a:alpha val="40000"/>
              </a:prstClr>
            </a:outerShdw>
          </a:effectLst>
        </p:spPr>
      </p:pic>
      <p:sp>
        <p:nvSpPr>
          <p:cNvPr id="53" name="Rectangle 52">
            <a:extLst>
              <a:ext uri="{FF2B5EF4-FFF2-40B4-BE49-F238E27FC236}">
                <a16:creationId xmlns:a16="http://schemas.microsoft.com/office/drawing/2014/main" id="{ADF0BEC4-2BFB-4572-B0BF-7FC33A5DEB1A}"/>
              </a:ext>
            </a:extLst>
          </p:cNvPr>
          <p:cNvSpPr/>
          <p:nvPr/>
        </p:nvSpPr>
        <p:spPr>
          <a:xfrm>
            <a:off x="6319792" y="2171276"/>
            <a:ext cx="1584227" cy="3727062"/>
          </a:xfrm>
          <a:prstGeom prst="rect">
            <a:avLst/>
          </a:prstGeom>
          <a:solidFill>
            <a:schemeClr val="accent1">
              <a:lumMod val="20000"/>
              <a:lumOff val="8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Sphere</a:t>
            </a:r>
          </a:p>
        </p:txBody>
      </p:sp>
      <p:sp>
        <p:nvSpPr>
          <p:cNvPr id="55" name="Rectangle 54">
            <a:extLst>
              <a:ext uri="{FF2B5EF4-FFF2-40B4-BE49-F238E27FC236}">
                <a16:creationId xmlns:a16="http://schemas.microsoft.com/office/drawing/2014/main" id="{737AA393-4C77-4814-B97F-4F146C413A7A}"/>
              </a:ext>
            </a:extLst>
          </p:cNvPr>
          <p:cNvSpPr/>
          <p:nvPr/>
        </p:nvSpPr>
        <p:spPr>
          <a:xfrm>
            <a:off x="6473634" y="2826607"/>
            <a:ext cx="1275153" cy="884250"/>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Device twin </a:t>
            </a:r>
            <a:r>
              <a:rPr kumimoji="0" lang="en-AU" sz="110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temperature</a:t>
            </a:r>
            <a:r>
              <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 handler</a:t>
            </a:r>
          </a:p>
        </p:txBody>
      </p:sp>
      <p:pic>
        <p:nvPicPr>
          <p:cNvPr id="98" name="Picture 97">
            <a:extLst>
              <a:ext uri="{FF2B5EF4-FFF2-40B4-BE49-F238E27FC236}">
                <a16:creationId xmlns:a16="http://schemas.microsoft.com/office/drawing/2014/main" id="{DD649830-9C19-457C-BA09-453B6B4FB8F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90307" y="1054452"/>
            <a:ext cx="1641805" cy="916033"/>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0531FC31-631D-4B66-86B9-9E42BB3D5C46}"/>
              </a:ext>
            </a:extLst>
          </p:cNvPr>
          <p:cNvSpPr/>
          <p:nvPr/>
        </p:nvSpPr>
        <p:spPr>
          <a:xfrm>
            <a:off x="1754163" y="2171276"/>
            <a:ext cx="1584817" cy="3727062"/>
          </a:xfrm>
          <a:prstGeom prst="rect">
            <a:avLst/>
          </a:prstGeom>
          <a:solidFill>
            <a:schemeClr val="accent1">
              <a:lumMod val="60000"/>
              <a:lumOff val="40000"/>
            </a:schemeClr>
          </a:solidFill>
          <a:ln w="12700" cap="flat" cmpd="sng" algn="ctr">
            <a:solidFill>
              <a:srgbClr val="4472C4">
                <a:shade val="50000"/>
              </a:srgbClr>
            </a:solidFill>
            <a:prstDash val="solid"/>
            <a:miter lim="800000"/>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Azure IoT Explorer</a:t>
            </a:r>
          </a:p>
        </p:txBody>
      </p:sp>
      <p:sp>
        <p:nvSpPr>
          <p:cNvPr id="31" name="Rectangle 30">
            <a:extLst>
              <a:ext uri="{FF2B5EF4-FFF2-40B4-BE49-F238E27FC236}">
                <a16:creationId xmlns:a16="http://schemas.microsoft.com/office/drawing/2014/main" id="{BD21EC29-56BF-438B-8C00-B8C59EA309D1}"/>
              </a:ext>
            </a:extLst>
          </p:cNvPr>
          <p:cNvSpPr/>
          <p:nvPr/>
        </p:nvSpPr>
        <p:spPr>
          <a:xfrm>
            <a:off x="1925247" y="2841451"/>
            <a:ext cx="1242647" cy="2600584"/>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76" name="Oval 75">
            <a:extLst>
              <a:ext uri="{FF2B5EF4-FFF2-40B4-BE49-F238E27FC236}">
                <a16:creationId xmlns:a16="http://schemas.microsoft.com/office/drawing/2014/main" id="{FA171BA4-28A3-4DEF-94E1-2C6806F8D72A}"/>
              </a:ext>
            </a:extLst>
          </p:cNvPr>
          <p:cNvSpPr/>
          <p:nvPr/>
        </p:nvSpPr>
        <p:spPr>
          <a:xfrm>
            <a:off x="3028306" y="529191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100" kern="0" dirty="0">
                <a:solidFill>
                  <a:prstClr val="white"/>
                </a:solidFill>
                <a:latin typeface="Verdana" panose="020B0604030504040204" pitchFamily="34" charset="0"/>
                <a:ea typeface="Verdana" panose="020B0604030504040204" pitchFamily="34" charset="0"/>
                <a:cs typeface="Tahoma" panose="020B0604030504040204" pitchFamily="34" charset="0"/>
              </a:rPr>
              <a:t>6</a:t>
            </a:r>
            <a:endParaRPr kumimoji="0" lang="en-AU" sz="110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cxnSp>
        <p:nvCxnSpPr>
          <p:cNvPr id="75" name="Straight Arrow Connector 74">
            <a:extLst>
              <a:ext uri="{FF2B5EF4-FFF2-40B4-BE49-F238E27FC236}">
                <a16:creationId xmlns:a16="http://schemas.microsoft.com/office/drawing/2014/main" id="{85EAF4E5-0BAB-48FB-8EA9-CF9901AA3326}"/>
              </a:ext>
            </a:extLst>
          </p:cNvPr>
          <p:cNvCxnSpPr>
            <a:cxnSpLocks/>
            <a:endCxn id="70" idx="1"/>
          </p:cNvCxnSpPr>
          <p:nvPr/>
        </p:nvCxnSpPr>
        <p:spPr>
          <a:xfrm>
            <a:off x="3167894" y="5062177"/>
            <a:ext cx="1096490" cy="0"/>
          </a:xfrm>
          <a:prstGeom prst="straightConnector1">
            <a:avLst/>
          </a:prstGeom>
          <a:noFill/>
          <a:ln w="38100" cap="flat" cmpd="sng" algn="ctr">
            <a:solidFill>
              <a:srgbClr val="4472C4"/>
            </a:solidFill>
            <a:prstDash val="solid"/>
            <a:miter lim="800000"/>
            <a:tailEnd type="triangle"/>
          </a:ln>
          <a:effectLst/>
        </p:spPr>
      </p:cxnSp>
      <p:cxnSp>
        <p:nvCxnSpPr>
          <p:cNvPr id="74" name="Straight Arrow Connector 73">
            <a:extLst>
              <a:ext uri="{FF2B5EF4-FFF2-40B4-BE49-F238E27FC236}">
                <a16:creationId xmlns:a16="http://schemas.microsoft.com/office/drawing/2014/main" id="{381C368F-AE56-478F-BB9D-87DB6EEFF508}"/>
              </a:ext>
            </a:extLst>
          </p:cNvPr>
          <p:cNvCxnSpPr>
            <a:cxnSpLocks/>
            <a:endCxn id="71" idx="3"/>
          </p:cNvCxnSpPr>
          <p:nvPr/>
        </p:nvCxnSpPr>
        <p:spPr>
          <a:xfrm flipH="1" flipV="1">
            <a:off x="5391151" y="5097406"/>
            <a:ext cx="1064772" cy="5623"/>
          </a:xfrm>
          <a:prstGeom prst="straightConnector1">
            <a:avLst/>
          </a:prstGeom>
          <a:noFill/>
          <a:ln w="38100" cap="flat" cmpd="sng" algn="ctr">
            <a:solidFill>
              <a:srgbClr val="4472C4"/>
            </a:solidFill>
            <a:prstDash val="solid"/>
            <a:miter lim="800000"/>
            <a:tailEnd type="triangle"/>
          </a:ln>
          <a:effectLst/>
        </p:spPr>
      </p:cxnSp>
      <p:sp>
        <p:nvSpPr>
          <p:cNvPr id="22" name="TextBox 21">
            <a:extLst>
              <a:ext uri="{FF2B5EF4-FFF2-40B4-BE49-F238E27FC236}">
                <a16:creationId xmlns:a16="http://schemas.microsoft.com/office/drawing/2014/main" id="{5048F278-D4E2-4DF5-ACEC-EB85D7408910}"/>
              </a:ext>
            </a:extLst>
          </p:cNvPr>
          <p:cNvSpPr txBox="1"/>
          <p:nvPr/>
        </p:nvSpPr>
        <p:spPr>
          <a:xfrm>
            <a:off x="2017482" y="3710856"/>
            <a:ext cx="1058175" cy="861774"/>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0"/>
                </a:solidFill>
                <a:effectLst/>
                <a:uLnTx/>
                <a:uFillTx/>
                <a:latin typeface="Segoe UI"/>
                <a:cs typeface="Arial" pitchFamily="34" charset="0"/>
              </a:rPr>
              <a:t>Update</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400" b="1" dirty="0">
                <a:solidFill>
                  <a:srgbClr val="000000"/>
                </a:solidFill>
                <a:latin typeface="Segoe UI"/>
                <a:cs typeface="Arial" pitchFamily="34" charset="0"/>
              </a:rPr>
              <a:t>desired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000000"/>
                </a:solidFill>
                <a:effectLst/>
                <a:uLnTx/>
                <a:uFillTx/>
                <a:latin typeface="Segoe UI"/>
                <a:cs typeface="Arial" pitchFamily="34" charset="0"/>
              </a:rPr>
              <a:t>temperature</a:t>
            </a:r>
          </a:p>
          <a:p>
            <a:pPr marL="0" marR="0" lvl="0" indent="0" algn="ctr" defTabSz="914400" rtl="0" eaLnBrk="1" fontAlgn="auto" latinLnBrk="0" hangingPunct="1">
              <a:lnSpc>
                <a:spcPct val="100000"/>
              </a:lnSpc>
              <a:spcBef>
                <a:spcPts val="0"/>
              </a:spcBef>
              <a:spcAft>
                <a:spcPts val="0"/>
              </a:spcAft>
              <a:buClrTx/>
              <a:buSzTx/>
              <a:buFontTx/>
              <a:buNone/>
              <a:tabLst/>
              <a:defRPr/>
            </a:pPr>
            <a:r>
              <a:rPr lang="en-AU" sz="1400" dirty="0">
                <a:solidFill>
                  <a:srgbClr val="000000"/>
                </a:solidFill>
                <a:latin typeface="Segoe UI"/>
                <a:cs typeface="Arial" pitchFamily="34" charset="0"/>
              </a:rPr>
              <a:t>device twin</a:t>
            </a:r>
            <a:endParaRPr kumimoji="0" lang="en-AU" sz="1400" b="0" i="0" u="none" strike="noStrike" kern="1200" cap="none" spc="0" normalizeH="0" baseline="0" noProof="0" dirty="0">
              <a:ln>
                <a:noFill/>
              </a:ln>
              <a:solidFill>
                <a:srgbClr val="000000"/>
              </a:solidFill>
              <a:effectLst/>
              <a:uLnTx/>
              <a:uFillTx/>
              <a:latin typeface="Segoe UI"/>
              <a:cs typeface="Arial" pitchFamily="34" charset="0"/>
            </a:endParaRPr>
          </a:p>
        </p:txBody>
      </p:sp>
      <p:pic>
        <p:nvPicPr>
          <p:cNvPr id="20" name="Picture 19">
            <a:extLst>
              <a:ext uri="{FF2B5EF4-FFF2-40B4-BE49-F238E27FC236}">
                <a16:creationId xmlns:a16="http://schemas.microsoft.com/office/drawing/2014/main" id="{7A71AA99-BA9B-4075-ACEE-E40DB2783357}"/>
              </a:ext>
            </a:extLst>
          </p:cNvPr>
          <p:cNvPicPr>
            <a:picLocks noChangeAspect="1"/>
          </p:cNvPicPr>
          <p:nvPr/>
        </p:nvPicPr>
        <p:blipFill>
          <a:blip r:embed="rId6"/>
          <a:stretch>
            <a:fillRect/>
          </a:stretch>
        </p:blipFill>
        <p:spPr>
          <a:xfrm>
            <a:off x="1984250" y="1013224"/>
            <a:ext cx="1229474" cy="978195"/>
          </a:xfrm>
          <a:prstGeom prst="rect">
            <a:avLst/>
          </a:prstGeom>
        </p:spPr>
      </p:pic>
      <p:cxnSp>
        <p:nvCxnSpPr>
          <p:cNvPr id="21" name="Straight Arrow Connector 20">
            <a:extLst>
              <a:ext uri="{FF2B5EF4-FFF2-40B4-BE49-F238E27FC236}">
                <a16:creationId xmlns:a16="http://schemas.microsoft.com/office/drawing/2014/main" id="{FB540914-E7CA-4AA1-A743-0AA4E7B5B696}"/>
              </a:ext>
            </a:extLst>
          </p:cNvPr>
          <p:cNvCxnSpPr>
            <a:cxnSpLocks/>
          </p:cNvCxnSpPr>
          <p:nvPr/>
        </p:nvCxnSpPr>
        <p:spPr>
          <a:xfrm>
            <a:off x="3167894" y="3271971"/>
            <a:ext cx="1096490" cy="0"/>
          </a:xfrm>
          <a:prstGeom prst="straightConnector1">
            <a:avLst/>
          </a:prstGeom>
          <a:noFill/>
          <a:ln w="38100" cap="flat" cmpd="sng" algn="ctr">
            <a:solidFill>
              <a:srgbClr val="4472C4"/>
            </a:solidFill>
            <a:prstDash val="solid"/>
            <a:miter lim="800000"/>
            <a:tailEnd type="triangle"/>
          </a:ln>
          <a:effectLst/>
        </p:spPr>
      </p:cxnSp>
      <p:cxnSp>
        <p:nvCxnSpPr>
          <p:cNvPr id="23" name="Straight Arrow Connector 22">
            <a:extLst>
              <a:ext uri="{FF2B5EF4-FFF2-40B4-BE49-F238E27FC236}">
                <a16:creationId xmlns:a16="http://schemas.microsoft.com/office/drawing/2014/main" id="{690AE044-397C-4EBE-9560-1D0A16FCA750}"/>
              </a:ext>
            </a:extLst>
          </p:cNvPr>
          <p:cNvCxnSpPr>
            <a:cxnSpLocks/>
          </p:cNvCxnSpPr>
          <p:nvPr/>
        </p:nvCxnSpPr>
        <p:spPr>
          <a:xfrm>
            <a:off x="5559733" y="3271971"/>
            <a:ext cx="913901" cy="0"/>
          </a:xfrm>
          <a:prstGeom prst="straightConnector1">
            <a:avLst/>
          </a:prstGeom>
          <a:noFill/>
          <a:ln w="38100" cap="flat" cmpd="sng" algn="ctr">
            <a:solidFill>
              <a:srgbClr val="4472C4"/>
            </a:solidFill>
            <a:prstDash val="solid"/>
            <a:miter lim="800000"/>
            <a:tailEnd type="triangle"/>
          </a:ln>
          <a:effectLst/>
        </p:spPr>
      </p:cxnSp>
      <p:sp>
        <p:nvSpPr>
          <p:cNvPr id="24" name="Rectangle 23">
            <a:extLst>
              <a:ext uri="{FF2B5EF4-FFF2-40B4-BE49-F238E27FC236}">
                <a16:creationId xmlns:a16="http://schemas.microsoft.com/office/drawing/2014/main" id="{1A2D75C7-50A5-4E1F-80B8-62B1846BF49A}"/>
              </a:ext>
            </a:extLst>
          </p:cNvPr>
          <p:cNvSpPr/>
          <p:nvPr/>
        </p:nvSpPr>
        <p:spPr>
          <a:xfrm>
            <a:off x="6475889" y="3981861"/>
            <a:ext cx="1275153" cy="525455"/>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Set HVAC </a:t>
            </a:r>
            <a:r>
              <a:rPr kumimoji="0" lang="en-AU" sz="1100" b="1"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temperature</a:t>
            </a:r>
          </a:p>
        </p:txBody>
      </p:sp>
      <p:sp>
        <p:nvSpPr>
          <p:cNvPr id="25" name="Rectangle 24">
            <a:extLst>
              <a:ext uri="{FF2B5EF4-FFF2-40B4-BE49-F238E27FC236}">
                <a16:creationId xmlns:a16="http://schemas.microsoft.com/office/drawing/2014/main" id="{890E6DC7-CDBB-4865-90D4-C4099F3C58E2}"/>
              </a:ext>
            </a:extLst>
          </p:cNvPr>
          <p:cNvSpPr/>
          <p:nvPr/>
        </p:nvSpPr>
        <p:spPr>
          <a:xfrm>
            <a:off x="6455923" y="4766070"/>
            <a:ext cx="1275153" cy="662670"/>
          </a:xfrm>
          <a:prstGeom prst="rect">
            <a:avLst/>
          </a:prstGeom>
          <a:solidFill>
            <a:srgbClr val="FFD44B"/>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100" b="0" i="0" u="none" strike="noStrike" kern="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Tahoma" panose="020B0604030504040204" pitchFamily="34" charset="0"/>
              </a:rPr>
              <a:t>Acknowledge configuration</a:t>
            </a:r>
          </a:p>
        </p:txBody>
      </p:sp>
      <p:sp>
        <p:nvSpPr>
          <p:cNvPr id="61" name="Oval 60">
            <a:extLst>
              <a:ext uri="{FF2B5EF4-FFF2-40B4-BE49-F238E27FC236}">
                <a16:creationId xmlns:a16="http://schemas.microsoft.com/office/drawing/2014/main" id="{E12402ED-3CA0-496F-88F7-1C4DA4073AAF}"/>
              </a:ext>
            </a:extLst>
          </p:cNvPr>
          <p:cNvSpPr/>
          <p:nvPr/>
        </p:nvSpPr>
        <p:spPr>
          <a:xfrm>
            <a:off x="3024918" y="2736498"/>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rPr>
              <a:t>1</a:t>
            </a:r>
          </a:p>
        </p:txBody>
      </p:sp>
      <p:sp>
        <p:nvSpPr>
          <p:cNvPr id="26" name="Oval 25">
            <a:extLst>
              <a:ext uri="{FF2B5EF4-FFF2-40B4-BE49-F238E27FC236}">
                <a16:creationId xmlns:a16="http://schemas.microsoft.com/office/drawing/2014/main" id="{97E8007B-596C-4859-942B-51C1ABCFFEB8}"/>
              </a:ext>
            </a:extLst>
          </p:cNvPr>
          <p:cNvSpPr/>
          <p:nvPr/>
        </p:nvSpPr>
        <p:spPr>
          <a:xfrm>
            <a:off x="7602739" y="4641744"/>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5</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27" name="Oval 26">
            <a:extLst>
              <a:ext uri="{FF2B5EF4-FFF2-40B4-BE49-F238E27FC236}">
                <a16:creationId xmlns:a16="http://schemas.microsoft.com/office/drawing/2014/main" id="{B85FF625-FE92-45A0-8E84-46D25EA11F85}"/>
              </a:ext>
            </a:extLst>
          </p:cNvPr>
          <p:cNvSpPr/>
          <p:nvPr/>
        </p:nvSpPr>
        <p:spPr>
          <a:xfrm>
            <a:off x="7620448" y="3837331"/>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4</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28" name="Oval 27">
            <a:extLst>
              <a:ext uri="{FF2B5EF4-FFF2-40B4-BE49-F238E27FC236}">
                <a16:creationId xmlns:a16="http://schemas.microsoft.com/office/drawing/2014/main" id="{E96328BA-A686-450F-A68C-57BC86E20295}"/>
              </a:ext>
            </a:extLst>
          </p:cNvPr>
          <p:cNvSpPr/>
          <p:nvPr/>
        </p:nvSpPr>
        <p:spPr>
          <a:xfrm>
            <a:off x="7620448" y="2688428"/>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3</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sp>
        <p:nvSpPr>
          <p:cNvPr id="29" name="Oval 28">
            <a:extLst>
              <a:ext uri="{FF2B5EF4-FFF2-40B4-BE49-F238E27FC236}">
                <a16:creationId xmlns:a16="http://schemas.microsoft.com/office/drawing/2014/main" id="{84D5570F-13D8-49E6-BC75-6C7AF12720D4}"/>
              </a:ext>
            </a:extLst>
          </p:cNvPr>
          <p:cNvSpPr/>
          <p:nvPr/>
        </p:nvSpPr>
        <p:spPr>
          <a:xfrm>
            <a:off x="5431396" y="2762342"/>
            <a:ext cx="256674" cy="248652"/>
          </a:xfrm>
          <a:prstGeom prst="ellipse">
            <a:avLst/>
          </a:prstGeom>
          <a:solidFill>
            <a:srgbClr val="5B9BD5">
              <a:lumMod val="75000"/>
            </a:srgbClr>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050" kern="0" dirty="0">
                <a:solidFill>
                  <a:prstClr val="white"/>
                </a:solidFill>
                <a:latin typeface="Verdana" panose="020B0604030504040204" pitchFamily="34" charset="0"/>
                <a:ea typeface="Verdana" panose="020B0604030504040204" pitchFamily="34" charset="0"/>
                <a:cs typeface="Tahoma" panose="020B0604030504040204" pitchFamily="34" charset="0"/>
              </a:rPr>
              <a:t>2</a:t>
            </a:r>
            <a:endParaRPr kumimoji="0" lang="en-AU" sz="1050" b="0" i="0" u="none" strike="noStrike" kern="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Tahoma" panose="020B0604030504040204" pitchFamily="34" charset="0"/>
            </a:endParaRPr>
          </a:p>
        </p:txBody>
      </p:sp>
      <p:cxnSp>
        <p:nvCxnSpPr>
          <p:cNvPr id="32" name="Straight Arrow Connector 31">
            <a:extLst>
              <a:ext uri="{FF2B5EF4-FFF2-40B4-BE49-F238E27FC236}">
                <a16:creationId xmlns:a16="http://schemas.microsoft.com/office/drawing/2014/main" id="{85E63F42-151D-4130-B815-42EC6138ED72}"/>
              </a:ext>
            </a:extLst>
          </p:cNvPr>
          <p:cNvCxnSpPr>
            <a:cxnSpLocks/>
          </p:cNvCxnSpPr>
          <p:nvPr/>
        </p:nvCxnSpPr>
        <p:spPr>
          <a:xfrm>
            <a:off x="7113466" y="3713566"/>
            <a:ext cx="0" cy="259749"/>
          </a:xfrm>
          <a:prstGeom prst="straightConnector1">
            <a:avLst/>
          </a:prstGeom>
          <a:noFill/>
          <a:ln w="38100" cap="flat" cmpd="sng" algn="ctr">
            <a:solidFill>
              <a:srgbClr val="4472C4"/>
            </a:solidFill>
            <a:prstDash val="solid"/>
            <a:miter lim="800000"/>
            <a:tailEnd type="triangle"/>
          </a:ln>
          <a:effectLst/>
        </p:spPr>
      </p:cxnSp>
      <p:cxnSp>
        <p:nvCxnSpPr>
          <p:cNvPr id="33" name="Straight Arrow Connector 32">
            <a:extLst>
              <a:ext uri="{FF2B5EF4-FFF2-40B4-BE49-F238E27FC236}">
                <a16:creationId xmlns:a16="http://schemas.microsoft.com/office/drawing/2014/main" id="{1FF76E56-F999-438C-A12D-DF15811824E9}"/>
              </a:ext>
            </a:extLst>
          </p:cNvPr>
          <p:cNvCxnSpPr>
            <a:cxnSpLocks/>
          </p:cNvCxnSpPr>
          <p:nvPr/>
        </p:nvCxnSpPr>
        <p:spPr>
          <a:xfrm>
            <a:off x="7106861" y="4511869"/>
            <a:ext cx="0" cy="259749"/>
          </a:xfrm>
          <a:prstGeom prst="straightConnector1">
            <a:avLst/>
          </a:prstGeom>
          <a:noFill/>
          <a:ln w="38100" cap="flat" cmpd="sng" algn="ctr">
            <a:solidFill>
              <a:srgbClr val="4472C4"/>
            </a:solidFill>
            <a:prstDash val="solid"/>
            <a:miter lim="800000"/>
            <a:tailEnd type="triangle"/>
          </a:ln>
          <a:effectLst/>
        </p:spPr>
      </p:cxnSp>
    </p:spTree>
    <p:extLst>
      <p:ext uri="{BB962C8B-B14F-4D97-AF65-F5344CB8AC3E}">
        <p14:creationId xmlns:p14="http://schemas.microsoft.com/office/powerpoint/2010/main" val="1147758357"/>
      </p:ext>
    </p:extLst>
  </p:cSld>
  <p:clrMapOvr>
    <a:masterClrMapping/>
  </p:clrMapOvr>
  <p:transition/>
</p:sld>
</file>

<file path=ppt/theme/theme1.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93</Words>
  <Application>Microsoft Office PowerPoint</Application>
  <PresentationFormat>Widescreen</PresentationFormat>
  <Paragraphs>43</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Calibri</vt:lpstr>
      <vt:lpstr>Consolas</vt:lpstr>
      <vt:lpstr>Segoe UI</vt:lpstr>
      <vt:lpstr>Segoe UI Semibold</vt:lpstr>
      <vt:lpstr>Verdana</vt:lpstr>
      <vt:lpstr>Wingdings</vt:lpstr>
      <vt:lpstr>Microsoft_Learn_White_Template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Glover</dc:creator>
  <cp:lastModifiedBy>Dave Glover</cp:lastModifiedBy>
  <cp:revision>51</cp:revision>
  <dcterms:created xsi:type="dcterms:W3CDTF">2020-03-26T02:23:12Z</dcterms:created>
  <dcterms:modified xsi:type="dcterms:W3CDTF">2020-12-10T05:24:44Z</dcterms:modified>
</cp:coreProperties>
</file>