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E4FA"/>
    <a:srgbClr val="E7E6E6"/>
    <a:srgbClr val="A4D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4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D8B0-EA6B-51D1-58B4-B1CEDD108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83E0E-57FA-1004-2050-6FD529086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A3014-490F-C6D4-9FBF-69765B70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7E0D-B96B-443A-A220-6B2B67548ADE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09AC1-FC4D-AB80-3889-24E40FF6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6D04D-481A-134C-F0A9-28B56269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2277-EC93-4FC6-B035-631FEAFA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0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F46A3-EF15-174F-7F03-819B81A7A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602F4-7B4C-0604-BDF8-D226EEFE2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94BDF-DCA8-BEF7-4027-B9814C274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7E0D-B96B-443A-A220-6B2B67548ADE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9B24F-4C3A-DC9F-BC4D-3BC388CB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E0F7E-7113-7683-672D-7F855E776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2277-EC93-4FC6-B035-631FEAFA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1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75B568-758B-8C68-678D-4AD829D5E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4BC9D-7B2F-715B-C22D-A64D9A50E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BEE32-867F-D6DD-2D6B-F84BA18FC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7E0D-B96B-443A-A220-6B2B67548ADE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9C9D2-F35D-E3B1-5653-8F7F10656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1B987-138A-1DAE-E70D-16CA230C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2277-EC93-4FC6-B035-631FEAFA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61600-54E1-1D46-0F8B-0CD74A8F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B39AE-B797-A936-1A21-86A7418C9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7D9C6-F613-992B-635B-31C1FB0E9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7E0D-B96B-443A-A220-6B2B67548ADE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FC986-135B-93B2-C3C4-E52FCF601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C8D45-4C73-D9C0-73B0-A9B2F3B2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2277-EC93-4FC6-B035-631FEAFA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DDB4E-9C9F-F6B7-FC43-B6E9C578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B2176-06F3-806C-894C-967809500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09669-FBD9-02F2-73EE-FB6719CB7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7E0D-B96B-443A-A220-6B2B67548ADE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D48AA-41B4-517F-654C-85ED038A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55AFF-AC3D-C2E7-56B3-F4EE4791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2277-EC93-4FC6-B035-631FEAFA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F1B7-AF58-5F99-6119-9B6D6C5E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92DB5-1480-94B3-9EA6-19986AD7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AD2C3-401C-186A-A0CD-0892CB389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822AB-D654-571E-13A2-83AFA11A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7E0D-B96B-443A-A220-6B2B67548ADE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EA66A-571F-C251-7D7A-FBB572EB9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C1C16-ACD9-F7CB-A994-1E10B4BE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2277-EC93-4FC6-B035-631FEAFA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1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FFEE-FE67-7E34-54B5-2A200DB63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7311E-DBAD-B347-C8AB-4D07939B2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7CFA8-D1AD-A5B3-C372-F5DB40722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242E7D-5C9A-2502-431E-FCD70FFF8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38B468-3A04-ABB9-D199-478D9E81B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A0495-ED0B-F1D1-8730-B423D2B1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7E0D-B96B-443A-A220-6B2B67548ADE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6A760A-724B-F694-6917-A55EFE99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D7F02-4B14-C5EA-AFCD-951F4B838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2277-EC93-4FC6-B035-631FEAFA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1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099E3-A9F3-01C4-92F0-1C146E61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291115-A14F-EA1F-0D45-295D25C1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7E0D-B96B-443A-A220-6B2B67548ADE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855D8-64F8-755B-81C1-26EF0ED40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71EDE-CC9D-BD38-CDB3-65BB880E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2277-EC93-4FC6-B035-631FEAFA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8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5F9E28-5135-8FF7-A820-F39168FE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7E0D-B96B-443A-A220-6B2B67548ADE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7BBD94-CB40-01AC-3931-8C4184A0D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8B3A2-C7DA-4B19-1CE0-455E4E0F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2277-EC93-4FC6-B035-631FEAFA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B690-DA7C-EE1C-E890-7ED31C3DA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01729-44A4-3EAC-F4C9-DB1082639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D5960-EAC7-8775-7C5E-9A03F9AEC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667E9-C84C-56A1-F5F8-8D55F6680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7E0D-B96B-443A-A220-6B2B67548ADE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2ABE9-F7E1-7E19-1109-F002CD459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F4A0B-F854-2403-E843-E70FBDE0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2277-EC93-4FC6-B035-631FEAFA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2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044F-BD25-8044-6B89-1A1AF8463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697EE9-B73D-B84F-05B2-7907471A2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1DBE9-4D17-90BA-F714-7CCD39183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C1763-03E3-E459-D1D2-296D0C2EA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7E0D-B96B-443A-A220-6B2B67548ADE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4EDFF-D421-31E7-6EEE-1D779754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BA3DE-18C8-A2CA-8FDC-213A70FE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2277-EC93-4FC6-B035-631FEAFA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0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8F9F5E-8872-615E-8308-5C8766AA9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439A7-125D-9195-5B0C-596AFFFA7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B094C-0F05-68DE-9615-7C3BFCDA6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57E0D-B96B-443A-A220-6B2B67548ADE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1BCFE-8F2A-6F25-83CF-B00DC4D49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FF681-0232-9F65-D4D0-01BB61CE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C2277-EC93-4FC6-B035-631FEAFA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1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1667E16D-99CD-1D12-9477-5AE3566009AD}"/>
              </a:ext>
            </a:extLst>
          </p:cNvPr>
          <p:cNvCxnSpPr>
            <a:cxnSpLocks/>
            <a:stCxn id="95" idx="1"/>
            <a:endCxn id="101" idx="3"/>
          </p:cNvCxnSpPr>
          <p:nvPr/>
        </p:nvCxnSpPr>
        <p:spPr>
          <a:xfrm rot="10800000" flipV="1">
            <a:off x="5560606" y="2115020"/>
            <a:ext cx="2817437" cy="2505456"/>
          </a:xfrm>
          <a:prstGeom prst="bentConnector3">
            <a:avLst>
              <a:gd name="adj1" fmla="val 26882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2A3080D0-7B28-A369-54F2-962302E2C04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081000" y="1341258"/>
            <a:ext cx="3097096" cy="3657600"/>
          </a:xfrm>
          <a:prstGeom prst="bentConnector3">
            <a:avLst>
              <a:gd name="adj1" fmla="val -16279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50487C21-0245-3382-2B8C-CB37A45AE18C}"/>
              </a:ext>
            </a:extLst>
          </p:cNvPr>
          <p:cNvCxnSpPr>
            <a:cxnSpLocks/>
          </p:cNvCxnSpPr>
          <p:nvPr/>
        </p:nvCxnSpPr>
        <p:spPr>
          <a:xfrm>
            <a:off x="3687726" y="1368441"/>
            <a:ext cx="1344977" cy="384997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E48A96BE-9C14-E3BC-78C1-C65A33B7A7F4}"/>
              </a:ext>
            </a:extLst>
          </p:cNvPr>
          <p:cNvSpPr/>
          <p:nvPr/>
        </p:nvSpPr>
        <p:spPr>
          <a:xfrm>
            <a:off x="5069489" y="3962410"/>
            <a:ext cx="2017986" cy="248044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9" name="Table 44">
            <a:extLst>
              <a:ext uri="{FF2B5EF4-FFF2-40B4-BE49-F238E27FC236}">
                <a16:creationId xmlns:a16="http://schemas.microsoft.com/office/drawing/2014/main" id="{D7E9BC5F-7195-57BB-F1FC-E6B13D59D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217929"/>
              </p:ext>
            </p:extLst>
          </p:nvPr>
        </p:nvGraphicFramePr>
        <p:xfrm>
          <a:off x="5178096" y="4072476"/>
          <a:ext cx="1835807" cy="2303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807">
                  <a:extLst>
                    <a:ext uri="{9D8B030D-6E8A-4147-A177-3AD203B41FA5}">
                      <a16:colId xmlns:a16="http://schemas.microsoft.com/office/drawing/2014/main" val="1085717611"/>
                    </a:ext>
                  </a:extLst>
                </a:gridCol>
              </a:tblGrid>
              <a:tr h="38395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products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D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26641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        product_id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127244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        store_id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276760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  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948129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  description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84123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  price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77789"/>
                  </a:ext>
                </a:extLst>
              </a:tr>
            </a:tbl>
          </a:graphicData>
        </a:graphic>
      </p:graphicFrame>
      <p:sp>
        <p:nvSpPr>
          <p:cNvPr id="100" name="Freeform 64">
            <a:extLst>
              <a:ext uri="{FF2B5EF4-FFF2-40B4-BE49-F238E27FC236}">
                <a16:creationId xmlns:a16="http://schemas.microsoft.com/office/drawing/2014/main" id="{9F40D710-1190-1055-09D2-45108AB8F7B1}"/>
              </a:ext>
            </a:extLst>
          </p:cNvPr>
          <p:cNvSpPr>
            <a:spLocks/>
          </p:cNvSpPr>
          <p:nvPr/>
        </p:nvSpPr>
        <p:spPr bwMode="auto">
          <a:xfrm>
            <a:off x="5258980" y="4487126"/>
            <a:ext cx="112713" cy="211138"/>
          </a:xfrm>
          <a:custGeom>
            <a:avLst/>
            <a:gdLst>
              <a:gd name="T0" fmla="*/ 44 w 191"/>
              <a:gd name="T1" fmla="*/ 302 h 352"/>
              <a:gd name="T2" fmla="*/ 95 w 191"/>
              <a:gd name="T3" fmla="*/ 352 h 352"/>
              <a:gd name="T4" fmla="*/ 134 w 191"/>
              <a:gd name="T5" fmla="*/ 314 h 352"/>
              <a:gd name="T6" fmla="*/ 134 w 191"/>
              <a:gd name="T7" fmla="*/ 188 h 352"/>
              <a:gd name="T8" fmla="*/ 159 w 191"/>
              <a:gd name="T9" fmla="*/ 188 h 352"/>
              <a:gd name="T10" fmla="*/ 146 w 191"/>
              <a:gd name="T11" fmla="*/ 163 h 352"/>
              <a:gd name="T12" fmla="*/ 162 w 191"/>
              <a:gd name="T13" fmla="*/ 45 h 352"/>
              <a:gd name="T14" fmla="*/ 44 w 191"/>
              <a:gd name="T15" fmla="*/ 29 h 352"/>
              <a:gd name="T16" fmla="*/ 28 w 191"/>
              <a:gd name="T17" fmla="*/ 147 h 352"/>
              <a:gd name="T18" fmla="*/ 44 w 191"/>
              <a:gd name="T19" fmla="*/ 163 h 352"/>
              <a:gd name="T20" fmla="*/ 31 w 191"/>
              <a:gd name="T21" fmla="*/ 188 h 352"/>
              <a:gd name="T22" fmla="*/ 57 w 191"/>
              <a:gd name="T23" fmla="*/ 188 h 352"/>
              <a:gd name="T24" fmla="*/ 57 w 191"/>
              <a:gd name="T25" fmla="*/ 201 h 352"/>
              <a:gd name="T26" fmla="*/ 38 w 191"/>
              <a:gd name="T27" fmla="*/ 226 h 352"/>
              <a:gd name="T28" fmla="*/ 70 w 191"/>
              <a:gd name="T29" fmla="*/ 251 h 352"/>
              <a:gd name="T30" fmla="*/ 70 w 191"/>
              <a:gd name="T31" fmla="*/ 264 h 352"/>
              <a:gd name="T32" fmla="*/ 44 w 191"/>
              <a:gd name="T33" fmla="*/ 289 h 352"/>
              <a:gd name="T34" fmla="*/ 44 w 191"/>
              <a:gd name="T35" fmla="*/ 30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1" h="352">
                <a:moveTo>
                  <a:pt x="44" y="302"/>
                </a:moveTo>
                <a:lnTo>
                  <a:pt x="95" y="352"/>
                </a:lnTo>
                <a:lnTo>
                  <a:pt x="134" y="314"/>
                </a:lnTo>
                <a:lnTo>
                  <a:pt x="134" y="188"/>
                </a:lnTo>
                <a:lnTo>
                  <a:pt x="159" y="188"/>
                </a:lnTo>
                <a:lnTo>
                  <a:pt x="146" y="163"/>
                </a:lnTo>
                <a:cubicBezTo>
                  <a:pt x="183" y="135"/>
                  <a:pt x="191" y="82"/>
                  <a:pt x="162" y="45"/>
                </a:cubicBezTo>
                <a:cubicBezTo>
                  <a:pt x="134" y="8"/>
                  <a:pt x="81" y="0"/>
                  <a:pt x="44" y="29"/>
                </a:cubicBezTo>
                <a:cubicBezTo>
                  <a:pt x="7" y="57"/>
                  <a:pt x="0" y="110"/>
                  <a:pt x="28" y="147"/>
                </a:cubicBezTo>
                <a:cubicBezTo>
                  <a:pt x="33" y="153"/>
                  <a:pt x="38" y="158"/>
                  <a:pt x="44" y="163"/>
                </a:cubicBezTo>
                <a:lnTo>
                  <a:pt x="31" y="188"/>
                </a:lnTo>
                <a:lnTo>
                  <a:pt x="57" y="188"/>
                </a:lnTo>
                <a:lnTo>
                  <a:pt x="57" y="201"/>
                </a:lnTo>
                <a:lnTo>
                  <a:pt x="38" y="226"/>
                </a:lnTo>
                <a:lnTo>
                  <a:pt x="70" y="251"/>
                </a:lnTo>
                <a:lnTo>
                  <a:pt x="70" y="264"/>
                </a:lnTo>
                <a:lnTo>
                  <a:pt x="44" y="289"/>
                </a:lnTo>
                <a:lnTo>
                  <a:pt x="44" y="302"/>
                </a:lnTo>
                <a:close/>
              </a:path>
            </a:pathLst>
          </a:custGeom>
          <a:solidFill>
            <a:srgbClr val="7F7F7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Rectangle 65">
            <a:extLst>
              <a:ext uri="{FF2B5EF4-FFF2-40B4-BE49-F238E27FC236}">
                <a16:creationId xmlns:a16="http://schemas.microsoft.com/office/drawing/2014/main" id="{2DF75428-8999-D58B-76FA-9BDCA4668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105" y="4525226"/>
            <a:ext cx="1905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PK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C3BC09F-0B6D-7390-92E2-7055421C0238}"/>
              </a:ext>
            </a:extLst>
          </p:cNvPr>
          <p:cNvSpPr/>
          <p:nvPr/>
        </p:nvSpPr>
        <p:spPr>
          <a:xfrm>
            <a:off x="1780384" y="724966"/>
            <a:ext cx="2017986" cy="206674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3" name="Table 44">
            <a:extLst>
              <a:ext uri="{FF2B5EF4-FFF2-40B4-BE49-F238E27FC236}">
                <a16:creationId xmlns:a16="http://schemas.microsoft.com/office/drawing/2014/main" id="{E14D0DB0-ACF5-F9BF-1008-59CF589C3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185124"/>
              </p:ext>
            </p:extLst>
          </p:nvPr>
        </p:nvGraphicFramePr>
        <p:xfrm>
          <a:off x="1888991" y="835031"/>
          <a:ext cx="183580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807">
                  <a:extLst>
                    <a:ext uri="{9D8B030D-6E8A-4147-A177-3AD203B41FA5}">
                      <a16:colId xmlns:a16="http://schemas.microsoft.com/office/drawing/2014/main" val="1085717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stores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D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26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        store_id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12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  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948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  category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84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  price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77789"/>
                  </a:ext>
                </a:extLst>
              </a:tr>
            </a:tbl>
          </a:graphicData>
        </a:graphic>
      </p:graphicFrame>
      <p:sp>
        <p:nvSpPr>
          <p:cNvPr id="104" name="Freeform 64">
            <a:extLst>
              <a:ext uri="{FF2B5EF4-FFF2-40B4-BE49-F238E27FC236}">
                <a16:creationId xmlns:a16="http://schemas.microsoft.com/office/drawing/2014/main" id="{C818087D-3974-4F3D-C439-25ED12D0D419}"/>
              </a:ext>
            </a:extLst>
          </p:cNvPr>
          <p:cNvSpPr>
            <a:spLocks/>
          </p:cNvSpPr>
          <p:nvPr/>
        </p:nvSpPr>
        <p:spPr bwMode="auto">
          <a:xfrm>
            <a:off x="1969875" y="1249682"/>
            <a:ext cx="112713" cy="211138"/>
          </a:xfrm>
          <a:custGeom>
            <a:avLst/>
            <a:gdLst>
              <a:gd name="T0" fmla="*/ 44 w 191"/>
              <a:gd name="T1" fmla="*/ 302 h 352"/>
              <a:gd name="T2" fmla="*/ 95 w 191"/>
              <a:gd name="T3" fmla="*/ 352 h 352"/>
              <a:gd name="T4" fmla="*/ 134 w 191"/>
              <a:gd name="T5" fmla="*/ 314 h 352"/>
              <a:gd name="T6" fmla="*/ 134 w 191"/>
              <a:gd name="T7" fmla="*/ 188 h 352"/>
              <a:gd name="T8" fmla="*/ 159 w 191"/>
              <a:gd name="T9" fmla="*/ 188 h 352"/>
              <a:gd name="T10" fmla="*/ 146 w 191"/>
              <a:gd name="T11" fmla="*/ 163 h 352"/>
              <a:gd name="T12" fmla="*/ 162 w 191"/>
              <a:gd name="T13" fmla="*/ 45 h 352"/>
              <a:gd name="T14" fmla="*/ 44 w 191"/>
              <a:gd name="T15" fmla="*/ 29 h 352"/>
              <a:gd name="T16" fmla="*/ 28 w 191"/>
              <a:gd name="T17" fmla="*/ 147 h 352"/>
              <a:gd name="T18" fmla="*/ 44 w 191"/>
              <a:gd name="T19" fmla="*/ 163 h 352"/>
              <a:gd name="T20" fmla="*/ 31 w 191"/>
              <a:gd name="T21" fmla="*/ 188 h 352"/>
              <a:gd name="T22" fmla="*/ 57 w 191"/>
              <a:gd name="T23" fmla="*/ 188 h 352"/>
              <a:gd name="T24" fmla="*/ 57 w 191"/>
              <a:gd name="T25" fmla="*/ 201 h 352"/>
              <a:gd name="T26" fmla="*/ 38 w 191"/>
              <a:gd name="T27" fmla="*/ 226 h 352"/>
              <a:gd name="T28" fmla="*/ 70 w 191"/>
              <a:gd name="T29" fmla="*/ 251 h 352"/>
              <a:gd name="T30" fmla="*/ 70 w 191"/>
              <a:gd name="T31" fmla="*/ 264 h 352"/>
              <a:gd name="T32" fmla="*/ 44 w 191"/>
              <a:gd name="T33" fmla="*/ 289 h 352"/>
              <a:gd name="T34" fmla="*/ 44 w 191"/>
              <a:gd name="T35" fmla="*/ 30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1" h="352">
                <a:moveTo>
                  <a:pt x="44" y="302"/>
                </a:moveTo>
                <a:lnTo>
                  <a:pt x="95" y="352"/>
                </a:lnTo>
                <a:lnTo>
                  <a:pt x="134" y="314"/>
                </a:lnTo>
                <a:lnTo>
                  <a:pt x="134" y="188"/>
                </a:lnTo>
                <a:lnTo>
                  <a:pt x="159" y="188"/>
                </a:lnTo>
                <a:lnTo>
                  <a:pt x="146" y="163"/>
                </a:lnTo>
                <a:cubicBezTo>
                  <a:pt x="183" y="135"/>
                  <a:pt x="191" y="82"/>
                  <a:pt x="162" y="45"/>
                </a:cubicBezTo>
                <a:cubicBezTo>
                  <a:pt x="134" y="8"/>
                  <a:pt x="81" y="0"/>
                  <a:pt x="44" y="29"/>
                </a:cubicBezTo>
                <a:cubicBezTo>
                  <a:pt x="7" y="57"/>
                  <a:pt x="0" y="110"/>
                  <a:pt x="28" y="147"/>
                </a:cubicBezTo>
                <a:cubicBezTo>
                  <a:pt x="33" y="153"/>
                  <a:pt x="38" y="158"/>
                  <a:pt x="44" y="163"/>
                </a:cubicBezTo>
                <a:lnTo>
                  <a:pt x="31" y="188"/>
                </a:lnTo>
                <a:lnTo>
                  <a:pt x="57" y="188"/>
                </a:lnTo>
                <a:lnTo>
                  <a:pt x="57" y="201"/>
                </a:lnTo>
                <a:lnTo>
                  <a:pt x="38" y="226"/>
                </a:lnTo>
                <a:lnTo>
                  <a:pt x="70" y="251"/>
                </a:lnTo>
                <a:lnTo>
                  <a:pt x="70" y="264"/>
                </a:lnTo>
                <a:lnTo>
                  <a:pt x="44" y="289"/>
                </a:lnTo>
                <a:lnTo>
                  <a:pt x="44" y="302"/>
                </a:lnTo>
                <a:close/>
              </a:path>
            </a:pathLst>
          </a:custGeom>
          <a:solidFill>
            <a:srgbClr val="7F7F7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Rectangle 65">
            <a:extLst>
              <a:ext uri="{FF2B5EF4-FFF2-40B4-BE49-F238E27FC236}">
                <a16:creationId xmlns:a16="http://schemas.microsoft.com/office/drawing/2014/main" id="{AB898BAF-C883-111A-4634-3140A2BF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000" y="1287782"/>
            <a:ext cx="1905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PK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C1729E4-EFA1-6EF5-7BB6-82A00AD23D49}"/>
              </a:ext>
            </a:extLst>
          </p:cNvPr>
          <p:cNvSpPr/>
          <p:nvPr/>
        </p:nvSpPr>
        <p:spPr>
          <a:xfrm>
            <a:off x="5069489" y="723055"/>
            <a:ext cx="2017986" cy="270594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8" name="Table 44">
            <a:extLst>
              <a:ext uri="{FF2B5EF4-FFF2-40B4-BE49-F238E27FC236}">
                <a16:creationId xmlns:a16="http://schemas.microsoft.com/office/drawing/2014/main" id="{C69EFC61-A13B-B024-9E7F-502605A00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095422"/>
              </p:ext>
            </p:extLst>
          </p:nvPr>
        </p:nvGraphicFramePr>
        <p:xfrm>
          <a:off x="5178096" y="833120"/>
          <a:ext cx="183580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807">
                  <a:extLst>
                    <a:ext uri="{9D8B030D-6E8A-4147-A177-3AD203B41FA5}">
                      <a16:colId xmlns:a16="http://schemas.microsoft.com/office/drawing/2014/main" val="1085717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orders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D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26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        order_id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12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        store_id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276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  status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948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  billing_address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84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  shipping_address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77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  ordered_at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804414"/>
                  </a:ext>
                </a:extLst>
              </a:tr>
            </a:tbl>
          </a:graphicData>
        </a:graphic>
      </p:graphicFrame>
      <p:sp>
        <p:nvSpPr>
          <p:cNvPr id="119" name="Freeform 64">
            <a:extLst>
              <a:ext uri="{FF2B5EF4-FFF2-40B4-BE49-F238E27FC236}">
                <a16:creationId xmlns:a16="http://schemas.microsoft.com/office/drawing/2014/main" id="{1E2968B9-E764-EDD8-0F06-F9454356B8F7}"/>
              </a:ext>
            </a:extLst>
          </p:cNvPr>
          <p:cNvSpPr>
            <a:spLocks/>
          </p:cNvSpPr>
          <p:nvPr/>
        </p:nvSpPr>
        <p:spPr bwMode="auto">
          <a:xfrm>
            <a:off x="5258980" y="1247771"/>
            <a:ext cx="112713" cy="211138"/>
          </a:xfrm>
          <a:custGeom>
            <a:avLst/>
            <a:gdLst>
              <a:gd name="T0" fmla="*/ 44 w 191"/>
              <a:gd name="T1" fmla="*/ 302 h 352"/>
              <a:gd name="T2" fmla="*/ 95 w 191"/>
              <a:gd name="T3" fmla="*/ 352 h 352"/>
              <a:gd name="T4" fmla="*/ 134 w 191"/>
              <a:gd name="T5" fmla="*/ 314 h 352"/>
              <a:gd name="T6" fmla="*/ 134 w 191"/>
              <a:gd name="T7" fmla="*/ 188 h 352"/>
              <a:gd name="T8" fmla="*/ 159 w 191"/>
              <a:gd name="T9" fmla="*/ 188 h 352"/>
              <a:gd name="T10" fmla="*/ 146 w 191"/>
              <a:gd name="T11" fmla="*/ 163 h 352"/>
              <a:gd name="T12" fmla="*/ 162 w 191"/>
              <a:gd name="T13" fmla="*/ 45 h 352"/>
              <a:gd name="T14" fmla="*/ 44 w 191"/>
              <a:gd name="T15" fmla="*/ 29 h 352"/>
              <a:gd name="T16" fmla="*/ 28 w 191"/>
              <a:gd name="T17" fmla="*/ 147 h 352"/>
              <a:gd name="T18" fmla="*/ 44 w 191"/>
              <a:gd name="T19" fmla="*/ 163 h 352"/>
              <a:gd name="T20" fmla="*/ 31 w 191"/>
              <a:gd name="T21" fmla="*/ 188 h 352"/>
              <a:gd name="T22" fmla="*/ 57 w 191"/>
              <a:gd name="T23" fmla="*/ 188 h 352"/>
              <a:gd name="T24" fmla="*/ 57 w 191"/>
              <a:gd name="T25" fmla="*/ 201 h 352"/>
              <a:gd name="T26" fmla="*/ 38 w 191"/>
              <a:gd name="T27" fmla="*/ 226 h 352"/>
              <a:gd name="T28" fmla="*/ 70 w 191"/>
              <a:gd name="T29" fmla="*/ 251 h 352"/>
              <a:gd name="T30" fmla="*/ 70 w 191"/>
              <a:gd name="T31" fmla="*/ 264 h 352"/>
              <a:gd name="T32" fmla="*/ 44 w 191"/>
              <a:gd name="T33" fmla="*/ 289 h 352"/>
              <a:gd name="T34" fmla="*/ 44 w 191"/>
              <a:gd name="T35" fmla="*/ 30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1" h="352">
                <a:moveTo>
                  <a:pt x="44" y="302"/>
                </a:moveTo>
                <a:lnTo>
                  <a:pt x="95" y="352"/>
                </a:lnTo>
                <a:lnTo>
                  <a:pt x="134" y="314"/>
                </a:lnTo>
                <a:lnTo>
                  <a:pt x="134" y="188"/>
                </a:lnTo>
                <a:lnTo>
                  <a:pt x="159" y="188"/>
                </a:lnTo>
                <a:lnTo>
                  <a:pt x="146" y="163"/>
                </a:lnTo>
                <a:cubicBezTo>
                  <a:pt x="183" y="135"/>
                  <a:pt x="191" y="82"/>
                  <a:pt x="162" y="45"/>
                </a:cubicBezTo>
                <a:cubicBezTo>
                  <a:pt x="134" y="8"/>
                  <a:pt x="81" y="0"/>
                  <a:pt x="44" y="29"/>
                </a:cubicBezTo>
                <a:cubicBezTo>
                  <a:pt x="7" y="57"/>
                  <a:pt x="0" y="110"/>
                  <a:pt x="28" y="147"/>
                </a:cubicBezTo>
                <a:cubicBezTo>
                  <a:pt x="33" y="153"/>
                  <a:pt x="38" y="158"/>
                  <a:pt x="44" y="163"/>
                </a:cubicBezTo>
                <a:lnTo>
                  <a:pt x="31" y="188"/>
                </a:lnTo>
                <a:lnTo>
                  <a:pt x="57" y="188"/>
                </a:lnTo>
                <a:lnTo>
                  <a:pt x="57" y="201"/>
                </a:lnTo>
                <a:lnTo>
                  <a:pt x="38" y="226"/>
                </a:lnTo>
                <a:lnTo>
                  <a:pt x="70" y="251"/>
                </a:lnTo>
                <a:lnTo>
                  <a:pt x="70" y="264"/>
                </a:lnTo>
                <a:lnTo>
                  <a:pt x="44" y="289"/>
                </a:lnTo>
                <a:lnTo>
                  <a:pt x="44" y="302"/>
                </a:lnTo>
                <a:close/>
              </a:path>
            </a:pathLst>
          </a:custGeom>
          <a:solidFill>
            <a:srgbClr val="7F7F7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Rectangle 65">
            <a:extLst>
              <a:ext uri="{FF2B5EF4-FFF2-40B4-BE49-F238E27FC236}">
                <a16:creationId xmlns:a16="http://schemas.microsoft.com/office/drawing/2014/main" id="{45509185-CA94-3136-D2C0-3A3ED42EF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105" y="1285871"/>
            <a:ext cx="1905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PK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41F6DB7D-F3C6-361F-6F97-AE7275C1AB01}"/>
              </a:ext>
            </a:extLst>
          </p:cNvPr>
          <p:cNvCxnSpPr>
            <a:cxnSpLocks/>
          </p:cNvCxnSpPr>
          <p:nvPr/>
        </p:nvCxnSpPr>
        <p:spPr>
          <a:xfrm rot="10800000">
            <a:off x="7087475" y="1381122"/>
            <a:ext cx="1069906" cy="344765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7E7BA16A-4D82-CA69-02C3-C215E07B76E0}"/>
              </a:ext>
            </a:extLst>
          </p:cNvPr>
          <p:cNvSpPr/>
          <p:nvPr/>
        </p:nvSpPr>
        <p:spPr>
          <a:xfrm>
            <a:off x="8269435" y="723827"/>
            <a:ext cx="2017986" cy="233510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5" name="Table 44">
            <a:extLst>
              <a:ext uri="{FF2B5EF4-FFF2-40B4-BE49-F238E27FC236}">
                <a16:creationId xmlns:a16="http://schemas.microsoft.com/office/drawing/2014/main" id="{BE9D67E3-72C5-49AA-1540-51C083033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226336"/>
              </p:ext>
            </p:extLst>
          </p:nvPr>
        </p:nvGraphicFramePr>
        <p:xfrm>
          <a:off x="8378042" y="833892"/>
          <a:ext cx="183580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807">
                  <a:extLst>
                    <a:ext uri="{9D8B030D-6E8A-4147-A177-3AD203B41FA5}">
                      <a16:colId xmlns:a16="http://schemas.microsoft.com/office/drawing/2014/main" val="1085717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line_items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D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26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        line_item_id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12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        order_id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276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        product_id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948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  quantity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84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  line_amount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77789"/>
                  </a:ext>
                </a:extLst>
              </a:tr>
            </a:tbl>
          </a:graphicData>
        </a:graphic>
      </p:graphicFrame>
      <p:sp>
        <p:nvSpPr>
          <p:cNvPr id="96" name="Freeform 64">
            <a:extLst>
              <a:ext uri="{FF2B5EF4-FFF2-40B4-BE49-F238E27FC236}">
                <a16:creationId xmlns:a16="http://schemas.microsoft.com/office/drawing/2014/main" id="{448FABF8-0498-B95E-760B-F7D5D96161CF}"/>
              </a:ext>
            </a:extLst>
          </p:cNvPr>
          <p:cNvSpPr>
            <a:spLocks/>
          </p:cNvSpPr>
          <p:nvPr/>
        </p:nvSpPr>
        <p:spPr bwMode="auto">
          <a:xfrm>
            <a:off x="8458926" y="1248543"/>
            <a:ext cx="112713" cy="211138"/>
          </a:xfrm>
          <a:custGeom>
            <a:avLst/>
            <a:gdLst>
              <a:gd name="T0" fmla="*/ 44 w 191"/>
              <a:gd name="T1" fmla="*/ 302 h 352"/>
              <a:gd name="T2" fmla="*/ 95 w 191"/>
              <a:gd name="T3" fmla="*/ 352 h 352"/>
              <a:gd name="T4" fmla="*/ 134 w 191"/>
              <a:gd name="T5" fmla="*/ 314 h 352"/>
              <a:gd name="T6" fmla="*/ 134 w 191"/>
              <a:gd name="T7" fmla="*/ 188 h 352"/>
              <a:gd name="T8" fmla="*/ 159 w 191"/>
              <a:gd name="T9" fmla="*/ 188 h 352"/>
              <a:gd name="T10" fmla="*/ 146 w 191"/>
              <a:gd name="T11" fmla="*/ 163 h 352"/>
              <a:gd name="T12" fmla="*/ 162 w 191"/>
              <a:gd name="T13" fmla="*/ 45 h 352"/>
              <a:gd name="T14" fmla="*/ 44 w 191"/>
              <a:gd name="T15" fmla="*/ 29 h 352"/>
              <a:gd name="T16" fmla="*/ 28 w 191"/>
              <a:gd name="T17" fmla="*/ 147 h 352"/>
              <a:gd name="T18" fmla="*/ 44 w 191"/>
              <a:gd name="T19" fmla="*/ 163 h 352"/>
              <a:gd name="T20" fmla="*/ 31 w 191"/>
              <a:gd name="T21" fmla="*/ 188 h 352"/>
              <a:gd name="T22" fmla="*/ 57 w 191"/>
              <a:gd name="T23" fmla="*/ 188 h 352"/>
              <a:gd name="T24" fmla="*/ 57 w 191"/>
              <a:gd name="T25" fmla="*/ 201 h 352"/>
              <a:gd name="T26" fmla="*/ 38 w 191"/>
              <a:gd name="T27" fmla="*/ 226 h 352"/>
              <a:gd name="T28" fmla="*/ 70 w 191"/>
              <a:gd name="T29" fmla="*/ 251 h 352"/>
              <a:gd name="T30" fmla="*/ 70 w 191"/>
              <a:gd name="T31" fmla="*/ 264 h 352"/>
              <a:gd name="T32" fmla="*/ 44 w 191"/>
              <a:gd name="T33" fmla="*/ 289 h 352"/>
              <a:gd name="T34" fmla="*/ 44 w 191"/>
              <a:gd name="T35" fmla="*/ 30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1" h="352">
                <a:moveTo>
                  <a:pt x="44" y="302"/>
                </a:moveTo>
                <a:lnTo>
                  <a:pt x="95" y="352"/>
                </a:lnTo>
                <a:lnTo>
                  <a:pt x="134" y="314"/>
                </a:lnTo>
                <a:lnTo>
                  <a:pt x="134" y="188"/>
                </a:lnTo>
                <a:lnTo>
                  <a:pt x="159" y="188"/>
                </a:lnTo>
                <a:lnTo>
                  <a:pt x="146" y="163"/>
                </a:lnTo>
                <a:cubicBezTo>
                  <a:pt x="183" y="135"/>
                  <a:pt x="191" y="82"/>
                  <a:pt x="162" y="45"/>
                </a:cubicBezTo>
                <a:cubicBezTo>
                  <a:pt x="134" y="8"/>
                  <a:pt x="81" y="0"/>
                  <a:pt x="44" y="29"/>
                </a:cubicBezTo>
                <a:cubicBezTo>
                  <a:pt x="7" y="57"/>
                  <a:pt x="0" y="110"/>
                  <a:pt x="28" y="147"/>
                </a:cubicBezTo>
                <a:cubicBezTo>
                  <a:pt x="33" y="153"/>
                  <a:pt x="38" y="158"/>
                  <a:pt x="44" y="163"/>
                </a:cubicBezTo>
                <a:lnTo>
                  <a:pt x="31" y="188"/>
                </a:lnTo>
                <a:lnTo>
                  <a:pt x="57" y="188"/>
                </a:lnTo>
                <a:lnTo>
                  <a:pt x="57" y="201"/>
                </a:lnTo>
                <a:lnTo>
                  <a:pt x="38" y="226"/>
                </a:lnTo>
                <a:lnTo>
                  <a:pt x="70" y="251"/>
                </a:lnTo>
                <a:lnTo>
                  <a:pt x="70" y="264"/>
                </a:lnTo>
                <a:lnTo>
                  <a:pt x="44" y="289"/>
                </a:lnTo>
                <a:lnTo>
                  <a:pt x="44" y="302"/>
                </a:lnTo>
                <a:close/>
              </a:path>
            </a:pathLst>
          </a:custGeom>
          <a:solidFill>
            <a:srgbClr val="7F7F7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Rectangle 65">
            <a:extLst>
              <a:ext uri="{FF2B5EF4-FFF2-40B4-BE49-F238E27FC236}">
                <a16:creationId xmlns:a16="http://schemas.microsoft.com/office/drawing/2014/main" id="{183CD73A-6CA6-6A6B-2E6C-8BB9460FB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0051" y="1286643"/>
            <a:ext cx="1905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PK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" name="Freeform 83">
            <a:extLst>
              <a:ext uri="{FF2B5EF4-FFF2-40B4-BE49-F238E27FC236}">
                <a16:creationId xmlns:a16="http://schemas.microsoft.com/office/drawing/2014/main" id="{C153B333-5224-836F-A6E6-D0C837D62B33}"/>
              </a:ext>
            </a:extLst>
          </p:cNvPr>
          <p:cNvSpPr>
            <a:spLocks noEditPoints="1"/>
          </p:cNvSpPr>
          <p:nvPr/>
        </p:nvSpPr>
        <p:spPr bwMode="auto">
          <a:xfrm>
            <a:off x="4941880" y="1695995"/>
            <a:ext cx="117973" cy="112393"/>
          </a:xfrm>
          <a:custGeom>
            <a:avLst/>
            <a:gdLst>
              <a:gd name="T0" fmla="*/ 0 w 42"/>
              <a:gd name="T1" fmla="*/ 21 h 42"/>
              <a:gd name="T2" fmla="*/ 42 w 42"/>
              <a:gd name="T3" fmla="*/ 21 h 42"/>
              <a:gd name="T4" fmla="*/ 0 w 42"/>
              <a:gd name="T5" fmla="*/ 21 h 42"/>
              <a:gd name="T6" fmla="*/ 42 w 42"/>
              <a:gd name="T7" fmla="*/ 0 h 42"/>
              <a:gd name="T8" fmla="*/ 0 w 42"/>
              <a:gd name="T9" fmla="*/ 21 h 42"/>
              <a:gd name="T10" fmla="*/ 42 w 42"/>
              <a:gd name="T11" fmla="*/ 4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" h="42">
                <a:moveTo>
                  <a:pt x="0" y="21"/>
                </a:moveTo>
                <a:lnTo>
                  <a:pt x="42" y="21"/>
                </a:lnTo>
                <a:moveTo>
                  <a:pt x="0" y="21"/>
                </a:moveTo>
                <a:lnTo>
                  <a:pt x="42" y="0"/>
                </a:lnTo>
                <a:moveTo>
                  <a:pt x="0" y="21"/>
                </a:moveTo>
                <a:lnTo>
                  <a:pt x="42" y="42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Freeform 83">
            <a:extLst>
              <a:ext uri="{FF2B5EF4-FFF2-40B4-BE49-F238E27FC236}">
                <a16:creationId xmlns:a16="http://schemas.microsoft.com/office/drawing/2014/main" id="{B80F3203-2502-C04B-6FDE-97480C3C20B6}"/>
              </a:ext>
            </a:extLst>
          </p:cNvPr>
          <p:cNvSpPr>
            <a:spLocks noEditPoints="1"/>
          </p:cNvSpPr>
          <p:nvPr/>
        </p:nvSpPr>
        <p:spPr bwMode="auto">
          <a:xfrm>
            <a:off x="8146779" y="1669690"/>
            <a:ext cx="117973" cy="112393"/>
          </a:xfrm>
          <a:custGeom>
            <a:avLst/>
            <a:gdLst>
              <a:gd name="T0" fmla="*/ 0 w 42"/>
              <a:gd name="T1" fmla="*/ 21 h 42"/>
              <a:gd name="T2" fmla="*/ 42 w 42"/>
              <a:gd name="T3" fmla="*/ 21 h 42"/>
              <a:gd name="T4" fmla="*/ 0 w 42"/>
              <a:gd name="T5" fmla="*/ 21 h 42"/>
              <a:gd name="T6" fmla="*/ 42 w 42"/>
              <a:gd name="T7" fmla="*/ 0 h 42"/>
              <a:gd name="T8" fmla="*/ 0 w 42"/>
              <a:gd name="T9" fmla="*/ 21 h 42"/>
              <a:gd name="T10" fmla="*/ 42 w 42"/>
              <a:gd name="T11" fmla="*/ 4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" h="42">
                <a:moveTo>
                  <a:pt x="0" y="21"/>
                </a:moveTo>
                <a:lnTo>
                  <a:pt x="42" y="21"/>
                </a:lnTo>
                <a:moveTo>
                  <a:pt x="0" y="21"/>
                </a:moveTo>
                <a:lnTo>
                  <a:pt x="42" y="0"/>
                </a:lnTo>
                <a:moveTo>
                  <a:pt x="0" y="21"/>
                </a:moveTo>
                <a:lnTo>
                  <a:pt x="42" y="42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3">
            <a:extLst>
              <a:ext uri="{FF2B5EF4-FFF2-40B4-BE49-F238E27FC236}">
                <a16:creationId xmlns:a16="http://schemas.microsoft.com/office/drawing/2014/main" id="{78D66446-1248-BF93-3071-B549B1DD88B5}"/>
              </a:ext>
            </a:extLst>
          </p:cNvPr>
          <p:cNvSpPr>
            <a:spLocks noEditPoints="1"/>
          </p:cNvSpPr>
          <p:nvPr/>
        </p:nvSpPr>
        <p:spPr bwMode="auto">
          <a:xfrm>
            <a:off x="4946833" y="4939219"/>
            <a:ext cx="117973" cy="112393"/>
          </a:xfrm>
          <a:custGeom>
            <a:avLst/>
            <a:gdLst>
              <a:gd name="T0" fmla="*/ 0 w 42"/>
              <a:gd name="T1" fmla="*/ 21 h 42"/>
              <a:gd name="T2" fmla="*/ 42 w 42"/>
              <a:gd name="T3" fmla="*/ 21 h 42"/>
              <a:gd name="T4" fmla="*/ 0 w 42"/>
              <a:gd name="T5" fmla="*/ 21 h 42"/>
              <a:gd name="T6" fmla="*/ 42 w 42"/>
              <a:gd name="T7" fmla="*/ 0 h 42"/>
              <a:gd name="T8" fmla="*/ 0 w 42"/>
              <a:gd name="T9" fmla="*/ 21 h 42"/>
              <a:gd name="T10" fmla="*/ 42 w 42"/>
              <a:gd name="T11" fmla="*/ 4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" h="42">
                <a:moveTo>
                  <a:pt x="0" y="21"/>
                </a:moveTo>
                <a:lnTo>
                  <a:pt x="42" y="21"/>
                </a:lnTo>
                <a:moveTo>
                  <a:pt x="0" y="21"/>
                </a:moveTo>
                <a:lnTo>
                  <a:pt x="42" y="0"/>
                </a:lnTo>
                <a:moveTo>
                  <a:pt x="0" y="21"/>
                </a:moveTo>
                <a:lnTo>
                  <a:pt x="42" y="42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reeform 83">
            <a:extLst>
              <a:ext uri="{FF2B5EF4-FFF2-40B4-BE49-F238E27FC236}">
                <a16:creationId xmlns:a16="http://schemas.microsoft.com/office/drawing/2014/main" id="{9341E293-3085-CD9A-3874-6A2421B50D96}"/>
              </a:ext>
            </a:extLst>
          </p:cNvPr>
          <p:cNvSpPr>
            <a:spLocks noEditPoints="1"/>
          </p:cNvSpPr>
          <p:nvPr/>
        </p:nvSpPr>
        <p:spPr bwMode="auto">
          <a:xfrm>
            <a:off x="8149402" y="2058126"/>
            <a:ext cx="117973" cy="112393"/>
          </a:xfrm>
          <a:custGeom>
            <a:avLst/>
            <a:gdLst>
              <a:gd name="T0" fmla="*/ 0 w 42"/>
              <a:gd name="T1" fmla="*/ 21 h 42"/>
              <a:gd name="T2" fmla="*/ 42 w 42"/>
              <a:gd name="T3" fmla="*/ 21 h 42"/>
              <a:gd name="T4" fmla="*/ 0 w 42"/>
              <a:gd name="T5" fmla="*/ 21 h 42"/>
              <a:gd name="T6" fmla="*/ 42 w 42"/>
              <a:gd name="T7" fmla="*/ 0 h 42"/>
              <a:gd name="T8" fmla="*/ 0 w 42"/>
              <a:gd name="T9" fmla="*/ 21 h 42"/>
              <a:gd name="T10" fmla="*/ 42 w 42"/>
              <a:gd name="T11" fmla="*/ 4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" h="42">
                <a:moveTo>
                  <a:pt x="0" y="21"/>
                </a:moveTo>
                <a:lnTo>
                  <a:pt x="42" y="21"/>
                </a:lnTo>
                <a:moveTo>
                  <a:pt x="0" y="21"/>
                </a:moveTo>
                <a:lnTo>
                  <a:pt x="42" y="0"/>
                </a:lnTo>
                <a:moveTo>
                  <a:pt x="0" y="21"/>
                </a:moveTo>
                <a:lnTo>
                  <a:pt x="42" y="42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05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or: Elbow 132">
            <a:extLst>
              <a:ext uri="{FF2B5EF4-FFF2-40B4-BE49-F238E27FC236}">
                <a16:creationId xmlns:a16="http://schemas.microsoft.com/office/drawing/2014/main" id="{BED708E7-183A-4502-D89B-5547158C199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080999" y="1344572"/>
            <a:ext cx="8132849" cy="411480"/>
          </a:xfrm>
          <a:prstGeom prst="bentConnector5">
            <a:avLst>
              <a:gd name="adj1" fmla="val -6199"/>
              <a:gd name="adj2" fmla="val -199275"/>
              <a:gd name="adj3" fmla="val 104967"/>
            </a:avLst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1667E16D-99CD-1D12-9477-5AE3566009AD}"/>
              </a:ext>
            </a:extLst>
          </p:cNvPr>
          <p:cNvCxnSpPr>
            <a:cxnSpLocks/>
            <a:stCxn id="95" idx="1"/>
            <a:endCxn id="101" idx="3"/>
          </p:cNvCxnSpPr>
          <p:nvPr/>
        </p:nvCxnSpPr>
        <p:spPr>
          <a:xfrm rot="10800000" flipV="1">
            <a:off x="5560606" y="2131832"/>
            <a:ext cx="2817437" cy="2488644"/>
          </a:xfrm>
          <a:prstGeom prst="bentConnector3">
            <a:avLst>
              <a:gd name="adj1" fmla="val 26437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2A3080D0-7B28-A369-54F2-962302E2C04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081000" y="1432698"/>
            <a:ext cx="3097096" cy="3566160"/>
          </a:xfrm>
          <a:prstGeom prst="bentConnector3">
            <a:avLst>
              <a:gd name="adj1" fmla="val -16279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50487C21-0245-3382-2B8C-CB37A45AE18C}"/>
              </a:ext>
            </a:extLst>
          </p:cNvPr>
          <p:cNvCxnSpPr>
            <a:cxnSpLocks/>
          </p:cNvCxnSpPr>
          <p:nvPr/>
        </p:nvCxnSpPr>
        <p:spPr>
          <a:xfrm>
            <a:off x="3687726" y="1368441"/>
            <a:ext cx="1344977" cy="384997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E48A96BE-9C14-E3BC-78C1-C65A33B7A7F4}"/>
              </a:ext>
            </a:extLst>
          </p:cNvPr>
          <p:cNvSpPr/>
          <p:nvPr/>
        </p:nvSpPr>
        <p:spPr>
          <a:xfrm>
            <a:off x="5069489" y="3962410"/>
            <a:ext cx="2017986" cy="248044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9" name="Table 44">
            <a:extLst>
              <a:ext uri="{FF2B5EF4-FFF2-40B4-BE49-F238E27FC236}">
                <a16:creationId xmlns:a16="http://schemas.microsoft.com/office/drawing/2014/main" id="{D7E9BC5F-7195-57BB-F1FC-E6B13D59D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60030"/>
              </p:ext>
            </p:extLst>
          </p:nvPr>
        </p:nvGraphicFramePr>
        <p:xfrm>
          <a:off x="5178096" y="4072476"/>
          <a:ext cx="1835807" cy="2303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807">
                  <a:extLst>
                    <a:ext uri="{9D8B030D-6E8A-4147-A177-3AD203B41FA5}">
                      <a16:colId xmlns:a16="http://schemas.microsoft.com/office/drawing/2014/main" val="1085717611"/>
                    </a:ext>
                  </a:extLst>
                </a:gridCol>
              </a:tblGrid>
              <a:tr h="38395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products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D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26641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        product_id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127244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r>
                        <a:rPr lang="en-US" sz="1200" b="1" i="1" dirty="0">
                          <a:solidFill>
                            <a:schemeClr val="tx1"/>
                          </a:solidFill>
                        </a:rPr>
                        <a:t>        store_id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276760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  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948129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  description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84123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  price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77789"/>
                  </a:ext>
                </a:extLst>
              </a:tr>
            </a:tbl>
          </a:graphicData>
        </a:graphic>
      </p:graphicFrame>
      <p:sp>
        <p:nvSpPr>
          <p:cNvPr id="100" name="Freeform 64">
            <a:extLst>
              <a:ext uri="{FF2B5EF4-FFF2-40B4-BE49-F238E27FC236}">
                <a16:creationId xmlns:a16="http://schemas.microsoft.com/office/drawing/2014/main" id="{9F40D710-1190-1055-09D2-45108AB8F7B1}"/>
              </a:ext>
            </a:extLst>
          </p:cNvPr>
          <p:cNvSpPr>
            <a:spLocks/>
          </p:cNvSpPr>
          <p:nvPr/>
        </p:nvSpPr>
        <p:spPr bwMode="auto">
          <a:xfrm>
            <a:off x="5258980" y="4487126"/>
            <a:ext cx="112713" cy="211138"/>
          </a:xfrm>
          <a:custGeom>
            <a:avLst/>
            <a:gdLst>
              <a:gd name="T0" fmla="*/ 44 w 191"/>
              <a:gd name="T1" fmla="*/ 302 h 352"/>
              <a:gd name="T2" fmla="*/ 95 w 191"/>
              <a:gd name="T3" fmla="*/ 352 h 352"/>
              <a:gd name="T4" fmla="*/ 134 w 191"/>
              <a:gd name="T5" fmla="*/ 314 h 352"/>
              <a:gd name="T6" fmla="*/ 134 w 191"/>
              <a:gd name="T7" fmla="*/ 188 h 352"/>
              <a:gd name="T8" fmla="*/ 159 w 191"/>
              <a:gd name="T9" fmla="*/ 188 h 352"/>
              <a:gd name="T10" fmla="*/ 146 w 191"/>
              <a:gd name="T11" fmla="*/ 163 h 352"/>
              <a:gd name="T12" fmla="*/ 162 w 191"/>
              <a:gd name="T13" fmla="*/ 45 h 352"/>
              <a:gd name="T14" fmla="*/ 44 w 191"/>
              <a:gd name="T15" fmla="*/ 29 h 352"/>
              <a:gd name="T16" fmla="*/ 28 w 191"/>
              <a:gd name="T17" fmla="*/ 147 h 352"/>
              <a:gd name="T18" fmla="*/ 44 w 191"/>
              <a:gd name="T19" fmla="*/ 163 h 352"/>
              <a:gd name="T20" fmla="*/ 31 w 191"/>
              <a:gd name="T21" fmla="*/ 188 h 352"/>
              <a:gd name="T22" fmla="*/ 57 w 191"/>
              <a:gd name="T23" fmla="*/ 188 h 352"/>
              <a:gd name="T24" fmla="*/ 57 w 191"/>
              <a:gd name="T25" fmla="*/ 201 h 352"/>
              <a:gd name="T26" fmla="*/ 38 w 191"/>
              <a:gd name="T27" fmla="*/ 226 h 352"/>
              <a:gd name="T28" fmla="*/ 70 w 191"/>
              <a:gd name="T29" fmla="*/ 251 h 352"/>
              <a:gd name="T30" fmla="*/ 70 w 191"/>
              <a:gd name="T31" fmla="*/ 264 h 352"/>
              <a:gd name="T32" fmla="*/ 44 w 191"/>
              <a:gd name="T33" fmla="*/ 289 h 352"/>
              <a:gd name="T34" fmla="*/ 44 w 191"/>
              <a:gd name="T35" fmla="*/ 30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1" h="352">
                <a:moveTo>
                  <a:pt x="44" y="302"/>
                </a:moveTo>
                <a:lnTo>
                  <a:pt x="95" y="352"/>
                </a:lnTo>
                <a:lnTo>
                  <a:pt x="134" y="314"/>
                </a:lnTo>
                <a:lnTo>
                  <a:pt x="134" y="188"/>
                </a:lnTo>
                <a:lnTo>
                  <a:pt x="159" y="188"/>
                </a:lnTo>
                <a:lnTo>
                  <a:pt x="146" y="163"/>
                </a:lnTo>
                <a:cubicBezTo>
                  <a:pt x="183" y="135"/>
                  <a:pt x="191" y="82"/>
                  <a:pt x="162" y="45"/>
                </a:cubicBezTo>
                <a:cubicBezTo>
                  <a:pt x="134" y="8"/>
                  <a:pt x="81" y="0"/>
                  <a:pt x="44" y="29"/>
                </a:cubicBezTo>
                <a:cubicBezTo>
                  <a:pt x="7" y="57"/>
                  <a:pt x="0" y="110"/>
                  <a:pt x="28" y="147"/>
                </a:cubicBezTo>
                <a:cubicBezTo>
                  <a:pt x="33" y="153"/>
                  <a:pt x="38" y="158"/>
                  <a:pt x="44" y="163"/>
                </a:cubicBezTo>
                <a:lnTo>
                  <a:pt x="31" y="188"/>
                </a:lnTo>
                <a:lnTo>
                  <a:pt x="57" y="188"/>
                </a:lnTo>
                <a:lnTo>
                  <a:pt x="57" y="201"/>
                </a:lnTo>
                <a:lnTo>
                  <a:pt x="38" y="226"/>
                </a:lnTo>
                <a:lnTo>
                  <a:pt x="70" y="251"/>
                </a:lnTo>
                <a:lnTo>
                  <a:pt x="70" y="264"/>
                </a:lnTo>
                <a:lnTo>
                  <a:pt x="44" y="289"/>
                </a:lnTo>
                <a:lnTo>
                  <a:pt x="44" y="302"/>
                </a:lnTo>
                <a:close/>
              </a:path>
            </a:pathLst>
          </a:custGeom>
          <a:solidFill>
            <a:srgbClr val="7F7F7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Rectangle 65">
            <a:extLst>
              <a:ext uri="{FF2B5EF4-FFF2-40B4-BE49-F238E27FC236}">
                <a16:creationId xmlns:a16="http://schemas.microsoft.com/office/drawing/2014/main" id="{2DF75428-8999-D58B-76FA-9BDCA4668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105" y="4525226"/>
            <a:ext cx="1905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PK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C3BC09F-0B6D-7390-92E2-7055421C0238}"/>
              </a:ext>
            </a:extLst>
          </p:cNvPr>
          <p:cNvSpPr/>
          <p:nvPr/>
        </p:nvSpPr>
        <p:spPr>
          <a:xfrm>
            <a:off x="1780384" y="724966"/>
            <a:ext cx="2017986" cy="206674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3" name="Table 44">
            <a:extLst>
              <a:ext uri="{FF2B5EF4-FFF2-40B4-BE49-F238E27FC236}">
                <a16:creationId xmlns:a16="http://schemas.microsoft.com/office/drawing/2014/main" id="{E14D0DB0-ACF5-F9BF-1008-59CF589C315D}"/>
              </a:ext>
            </a:extLst>
          </p:cNvPr>
          <p:cNvGraphicFramePr>
            <a:graphicFrameLocks noGrp="1"/>
          </p:cNvGraphicFramePr>
          <p:nvPr/>
        </p:nvGraphicFramePr>
        <p:xfrm>
          <a:off x="1888991" y="835031"/>
          <a:ext cx="183580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807">
                  <a:extLst>
                    <a:ext uri="{9D8B030D-6E8A-4147-A177-3AD203B41FA5}">
                      <a16:colId xmlns:a16="http://schemas.microsoft.com/office/drawing/2014/main" val="1085717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stores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D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26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        store_id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12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  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948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  category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84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  price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77789"/>
                  </a:ext>
                </a:extLst>
              </a:tr>
            </a:tbl>
          </a:graphicData>
        </a:graphic>
      </p:graphicFrame>
      <p:sp>
        <p:nvSpPr>
          <p:cNvPr id="104" name="Freeform 64">
            <a:extLst>
              <a:ext uri="{FF2B5EF4-FFF2-40B4-BE49-F238E27FC236}">
                <a16:creationId xmlns:a16="http://schemas.microsoft.com/office/drawing/2014/main" id="{C818087D-3974-4F3D-C439-25ED12D0D419}"/>
              </a:ext>
            </a:extLst>
          </p:cNvPr>
          <p:cNvSpPr>
            <a:spLocks/>
          </p:cNvSpPr>
          <p:nvPr/>
        </p:nvSpPr>
        <p:spPr bwMode="auto">
          <a:xfrm>
            <a:off x="1969875" y="1249682"/>
            <a:ext cx="112713" cy="211138"/>
          </a:xfrm>
          <a:custGeom>
            <a:avLst/>
            <a:gdLst>
              <a:gd name="T0" fmla="*/ 44 w 191"/>
              <a:gd name="T1" fmla="*/ 302 h 352"/>
              <a:gd name="T2" fmla="*/ 95 w 191"/>
              <a:gd name="T3" fmla="*/ 352 h 352"/>
              <a:gd name="T4" fmla="*/ 134 w 191"/>
              <a:gd name="T5" fmla="*/ 314 h 352"/>
              <a:gd name="T6" fmla="*/ 134 w 191"/>
              <a:gd name="T7" fmla="*/ 188 h 352"/>
              <a:gd name="T8" fmla="*/ 159 w 191"/>
              <a:gd name="T9" fmla="*/ 188 h 352"/>
              <a:gd name="T10" fmla="*/ 146 w 191"/>
              <a:gd name="T11" fmla="*/ 163 h 352"/>
              <a:gd name="T12" fmla="*/ 162 w 191"/>
              <a:gd name="T13" fmla="*/ 45 h 352"/>
              <a:gd name="T14" fmla="*/ 44 w 191"/>
              <a:gd name="T15" fmla="*/ 29 h 352"/>
              <a:gd name="T16" fmla="*/ 28 w 191"/>
              <a:gd name="T17" fmla="*/ 147 h 352"/>
              <a:gd name="T18" fmla="*/ 44 w 191"/>
              <a:gd name="T19" fmla="*/ 163 h 352"/>
              <a:gd name="T20" fmla="*/ 31 w 191"/>
              <a:gd name="T21" fmla="*/ 188 h 352"/>
              <a:gd name="T22" fmla="*/ 57 w 191"/>
              <a:gd name="T23" fmla="*/ 188 h 352"/>
              <a:gd name="T24" fmla="*/ 57 w 191"/>
              <a:gd name="T25" fmla="*/ 201 h 352"/>
              <a:gd name="T26" fmla="*/ 38 w 191"/>
              <a:gd name="T27" fmla="*/ 226 h 352"/>
              <a:gd name="T28" fmla="*/ 70 w 191"/>
              <a:gd name="T29" fmla="*/ 251 h 352"/>
              <a:gd name="T30" fmla="*/ 70 w 191"/>
              <a:gd name="T31" fmla="*/ 264 h 352"/>
              <a:gd name="T32" fmla="*/ 44 w 191"/>
              <a:gd name="T33" fmla="*/ 289 h 352"/>
              <a:gd name="T34" fmla="*/ 44 w 191"/>
              <a:gd name="T35" fmla="*/ 30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1" h="352">
                <a:moveTo>
                  <a:pt x="44" y="302"/>
                </a:moveTo>
                <a:lnTo>
                  <a:pt x="95" y="352"/>
                </a:lnTo>
                <a:lnTo>
                  <a:pt x="134" y="314"/>
                </a:lnTo>
                <a:lnTo>
                  <a:pt x="134" y="188"/>
                </a:lnTo>
                <a:lnTo>
                  <a:pt x="159" y="188"/>
                </a:lnTo>
                <a:lnTo>
                  <a:pt x="146" y="163"/>
                </a:lnTo>
                <a:cubicBezTo>
                  <a:pt x="183" y="135"/>
                  <a:pt x="191" y="82"/>
                  <a:pt x="162" y="45"/>
                </a:cubicBezTo>
                <a:cubicBezTo>
                  <a:pt x="134" y="8"/>
                  <a:pt x="81" y="0"/>
                  <a:pt x="44" y="29"/>
                </a:cubicBezTo>
                <a:cubicBezTo>
                  <a:pt x="7" y="57"/>
                  <a:pt x="0" y="110"/>
                  <a:pt x="28" y="147"/>
                </a:cubicBezTo>
                <a:cubicBezTo>
                  <a:pt x="33" y="153"/>
                  <a:pt x="38" y="158"/>
                  <a:pt x="44" y="163"/>
                </a:cubicBezTo>
                <a:lnTo>
                  <a:pt x="31" y="188"/>
                </a:lnTo>
                <a:lnTo>
                  <a:pt x="57" y="188"/>
                </a:lnTo>
                <a:lnTo>
                  <a:pt x="57" y="201"/>
                </a:lnTo>
                <a:lnTo>
                  <a:pt x="38" y="226"/>
                </a:lnTo>
                <a:lnTo>
                  <a:pt x="70" y="251"/>
                </a:lnTo>
                <a:lnTo>
                  <a:pt x="70" y="264"/>
                </a:lnTo>
                <a:lnTo>
                  <a:pt x="44" y="289"/>
                </a:lnTo>
                <a:lnTo>
                  <a:pt x="44" y="302"/>
                </a:lnTo>
                <a:close/>
              </a:path>
            </a:pathLst>
          </a:custGeom>
          <a:solidFill>
            <a:srgbClr val="7F7F7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Rectangle 65">
            <a:extLst>
              <a:ext uri="{FF2B5EF4-FFF2-40B4-BE49-F238E27FC236}">
                <a16:creationId xmlns:a16="http://schemas.microsoft.com/office/drawing/2014/main" id="{AB898BAF-C883-111A-4634-3140A2BF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000" y="1287782"/>
            <a:ext cx="1905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PK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C1729E4-EFA1-6EF5-7BB6-82A00AD23D49}"/>
              </a:ext>
            </a:extLst>
          </p:cNvPr>
          <p:cNvSpPr/>
          <p:nvPr/>
        </p:nvSpPr>
        <p:spPr>
          <a:xfrm>
            <a:off x="5069489" y="723055"/>
            <a:ext cx="2017986" cy="270594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8" name="Table 44">
            <a:extLst>
              <a:ext uri="{FF2B5EF4-FFF2-40B4-BE49-F238E27FC236}">
                <a16:creationId xmlns:a16="http://schemas.microsoft.com/office/drawing/2014/main" id="{C69EFC61-A13B-B024-9E7F-502605A00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533889"/>
              </p:ext>
            </p:extLst>
          </p:nvPr>
        </p:nvGraphicFramePr>
        <p:xfrm>
          <a:off x="5178096" y="833120"/>
          <a:ext cx="183580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807">
                  <a:extLst>
                    <a:ext uri="{9D8B030D-6E8A-4147-A177-3AD203B41FA5}">
                      <a16:colId xmlns:a16="http://schemas.microsoft.com/office/drawing/2014/main" val="1085717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orders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D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26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        order_id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12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1" dirty="0">
                          <a:solidFill>
                            <a:schemeClr val="tx1"/>
                          </a:solidFill>
                        </a:rPr>
                        <a:t>        store_id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276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  status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948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  billing_address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84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  shipping_address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77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  ordered_at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804414"/>
                  </a:ext>
                </a:extLst>
              </a:tr>
            </a:tbl>
          </a:graphicData>
        </a:graphic>
      </p:graphicFrame>
      <p:sp>
        <p:nvSpPr>
          <p:cNvPr id="119" name="Freeform 64">
            <a:extLst>
              <a:ext uri="{FF2B5EF4-FFF2-40B4-BE49-F238E27FC236}">
                <a16:creationId xmlns:a16="http://schemas.microsoft.com/office/drawing/2014/main" id="{1E2968B9-E764-EDD8-0F06-F9454356B8F7}"/>
              </a:ext>
            </a:extLst>
          </p:cNvPr>
          <p:cNvSpPr>
            <a:spLocks/>
          </p:cNvSpPr>
          <p:nvPr/>
        </p:nvSpPr>
        <p:spPr bwMode="auto">
          <a:xfrm>
            <a:off x="5258980" y="1247771"/>
            <a:ext cx="112713" cy="211138"/>
          </a:xfrm>
          <a:custGeom>
            <a:avLst/>
            <a:gdLst>
              <a:gd name="T0" fmla="*/ 44 w 191"/>
              <a:gd name="T1" fmla="*/ 302 h 352"/>
              <a:gd name="T2" fmla="*/ 95 w 191"/>
              <a:gd name="T3" fmla="*/ 352 h 352"/>
              <a:gd name="T4" fmla="*/ 134 w 191"/>
              <a:gd name="T5" fmla="*/ 314 h 352"/>
              <a:gd name="T6" fmla="*/ 134 w 191"/>
              <a:gd name="T7" fmla="*/ 188 h 352"/>
              <a:gd name="T8" fmla="*/ 159 w 191"/>
              <a:gd name="T9" fmla="*/ 188 h 352"/>
              <a:gd name="T10" fmla="*/ 146 w 191"/>
              <a:gd name="T11" fmla="*/ 163 h 352"/>
              <a:gd name="T12" fmla="*/ 162 w 191"/>
              <a:gd name="T13" fmla="*/ 45 h 352"/>
              <a:gd name="T14" fmla="*/ 44 w 191"/>
              <a:gd name="T15" fmla="*/ 29 h 352"/>
              <a:gd name="T16" fmla="*/ 28 w 191"/>
              <a:gd name="T17" fmla="*/ 147 h 352"/>
              <a:gd name="T18" fmla="*/ 44 w 191"/>
              <a:gd name="T19" fmla="*/ 163 h 352"/>
              <a:gd name="T20" fmla="*/ 31 w 191"/>
              <a:gd name="T21" fmla="*/ 188 h 352"/>
              <a:gd name="T22" fmla="*/ 57 w 191"/>
              <a:gd name="T23" fmla="*/ 188 h 352"/>
              <a:gd name="T24" fmla="*/ 57 w 191"/>
              <a:gd name="T25" fmla="*/ 201 h 352"/>
              <a:gd name="T26" fmla="*/ 38 w 191"/>
              <a:gd name="T27" fmla="*/ 226 h 352"/>
              <a:gd name="T28" fmla="*/ 70 w 191"/>
              <a:gd name="T29" fmla="*/ 251 h 352"/>
              <a:gd name="T30" fmla="*/ 70 w 191"/>
              <a:gd name="T31" fmla="*/ 264 h 352"/>
              <a:gd name="T32" fmla="*/ 44 w 191"/>
              <a:gd name="T33" fmla="*/ 289 h 352"/>
              <a:gd name="T34" fmla="*/ 44 w 191"/>
              <a:gd name="T35" fmla="*/ 30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1" h="352">
                <a:moveTo>
                  <a:pt x="44" y="302"/>
                </a:moveTo>
                <a:lnTo>
                  <a:pt x="95" y="352"/>
                </a:lnTo>
                <a:lnTo>
                  <a:pt x="134" y="314"/>
                </a:lnTo>
                <a:lnTo>
                  <a:pt x="134" y="188"/>
                </a:lnTo>
                <a:lnTo>
                  <a:pt x="159" y="188"/>
                </a:lnTo>
                <a:lnTo>
                  <a:pt x="146" y="163"/>
                </a:lnTo>
                <a:cubicBezTo>
                  <a:pt x="183" y="135"/>
                  <a:pt x="191" y="82"/>
                  <a:pt x="162" y="45"/>
                </a:cubicBezTo>
                <a:cubicBezTo>
                  <a:pt x="134" y="8"/>
                  <a:pt x="81" y="0"/>
                  <a:pt x="44" y="29"/>
                </a:cubicBezTo>
                <a:cubicBezTo>
                  <a:pt x="7" y="57"/>
                  <a:pt x="0" y="110"/>
                  <a:pt x="28" y="147"/>
                </a:cubicBezTo>
                <a:cubicBezTo>
                  <a:pt x="33" y="153"/>
                  <a:pt x="38" y="158"/>
                  <a:pt x="44" y="163"/>
                </a:cubicBezTo>
                <a:lnTo>
                  <a:pt x="31" y="188"/>
                </a:lnTo>
                <a:lnTo>
                  <a:pt x="57" y="188"/>
                </a:lnTo>
                <a:lnTo>
                  <a:pt x="57" y="201"/>
                </a:lnTo>
                <a:lnTo>
                  <a:pt x="38" y="226"/>
                </a:lnTo>
                <a:lnTo>
                  <a:pt x="70" y="251"/>
                </a:lnTo>
                <a:lnTo>
                  <a:pt x="70" y="264"/>
                </a:lnTo>
                <a:lnTo>
                  <a:pt x="44" y="289"/>
                </a:lnTo>
                <a:lnTo>
                  <a:pt x="44" y="302"/>
                </a:lnTo>
                <a:close/>
              </a:path>
            </a:pathLst>
          </a:custGeom>
          <a:solidFill>
            <a:srgbClr val="7F7F7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Rectangle 65">
            <a:extLst>
              <a:ext uri="{FF2B5EF4-FFF2-40B4-BE49-F238E27FC236}">
                <a16:creationId xmlns:a16="http://schemas.microsoft.com/office/drawing/2014/main" id="{45509185-CA94-3136-D2C0-3A3ED42EF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105" y="1285871"/>
            <a:ext cx="1905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PK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41F6DB7D-F3C6-361F-6F97-AE7275C1AB01}"/>
              </a:ext>
            </a:extLst>
          </p:cNvPr>
          <p:cNvCxnSpPr>
            <a:cxnSpLocks/>
          </p:cNvCxnSpPr>
          <p:nvPr/>
        </p:nvCxnSpPr>
        <p:spPr>
          <a:xfrm rot="10800000">
            <a:off x="7087475" y="1381122"/>
            <a:ext cx="1069906" cy="344765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7E7BA16A-4D82-CA69-02C3-C215E07B76E0}"/>
              </a:ext>
            </a:extLst>
          </p:cNvPr>
          <p:cNvSpPr/>
          <p:nvPr/>
        </p:nvSpPr>
        <p:spPr>
          <a:xfrm>
            <a:off x="8269435" y="723827"/>
            <a:ext cx="2017986" cy="270517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5" name="Table 44">
            <a:extLst>
              <a:ext uri="{FF2B5EF4-FFF2-40B4-BE49-F238E27FC236}">
                <a16:creationId xmlns:a16="http://schemas.microsoft.com/office/drawing/2014/main" id="{BE9D67E3-72C5-49AA-1540-51C083033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302277"/>
              </p:ext>
            </p:extLst>
          </p:nvPr>
        </p:nvGraphicFramePr>
        <p:xfrm>
          <a:off x="8378042" y="833892"/>
          <a:ext cx="183580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807">
                  <a:extLst>
                    <a:ext uri="{9D8B030D-6E8A-4147-A177-3AD203B41FA5}">
                      <a16:colId xmlns:a16="http://schemas.microsoft.com/office/drawing/2014/main" val="1085717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line_items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D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26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        line_item_id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12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1" dirty="0">
                          <a:solidFill>
                            <a:schemeClr val="tx1"/>
                          </a:solidFill>
                        </a:rPr>
                        <a:t>        store_id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276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sz="1200" i="1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en-US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948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sz="1200" i="1" dirty="0" err="1">
                          <a:solidFill>
                            <a:schemeClr val="tx1"/>
                          </a:solidFill>
                        </a:rPr>
                        <a:t>product_id</a:t>
                      </a:r>
                      <a:endParaRPr lang="en-US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84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  quantity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77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line_amount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561767"/>
                  </a:ext>
                </a:extLst>
              </a:tr>
            </a:tbl>
          </a:graphicData>
        </a:graphic>
      </p:graphicFrame>
      <p:sp>
        <p:nvSpPr>
          <p:cNvPr id="96" name="Freeform 64">
            <a:extLst>
              <a:ext uri="{FF2B5EF4-FFF2-40B4-BE49-F238E27FC236}">
                <a16:creationId xmlns:a16="http://schemas.microsoft.com/office/drawing/2014/main" id="{448FABF8-0498-B95E-760B-F7D5D96161CF}"/>
              </a:ext>
            </a:extLst>
          </p:cNvPr>
          <p:cNvSpPr>
            <a:spLocks/>
          </p:cNvSpPr>
          <p:nvPr/>
        </p:nvSpPr>
        <p:spPr bwMode="auto">
          <a:xfrm>
            <a:off x="8458926" y="1248543"/>
            <a:ext cx="112713" cy="211138"/>
          </a:xfrm>
          <a:custGeom>
            <a:avLst/>
            <a:gdLst>
              <a:gd name="T0" fmla="*/ 44 w 191"/>
              <a:gd name="T1" fmla="*/ 302 h 352"/>
              <a:gd name="T2" fmla="*/ 95 w 191"/>
              <a:gd name="T3" fmla="*/ 352 h 352"/>
              <a:gd name="T4" fmla="*/ 134 w 191"/>
              <a:gd name="T5" fmla="*/ 314 h 352"/>
              <a:gd name="T6" fmla="*/ 134 w 191"/>
              <a:gd name="T7" fmla="*/ 188 h 352"/>
              <a:gd name="T8" fmla="*/ 159 w 191"/>
              <a:gd name="T9" fmla="*/ 188 h 352"/>
              <a:gd name="T10" fmla="*/ 146 w 191"/>
              <a:gd name="T11" fmla="*/ 163 h 352"/>
              <a:gd name="T12" fmla="*/ 162 w 191"/>
              <a:gd name="T13" fmla="*/ 45 h 352"/>
              <a:gd name="T14" fmla="*/ 44 w 191"/>
              <a:gd name="T15" fmla="*/ 29 h 352"/>
              <a:gd name="T16" fmla="*/ 28 w 191"/>
              <a:gd name="T17" fmla="*/ 147 h 352"/>
              <a:gd name="T18" fmla="*/ 44 w 191"/>
              <a:gd name="T19" fmla="*/ 163 h 352"/>
              <a:gd name="T20" fmla="*/ 31 w 191"/>
              <a:gd name="T21" fmla="*/ 188 h 352"/>
              <a:gd name="T22" fmla="*/ 57 w 191"/>
              <a:gd name="T23" fmla="*/ 188 h 352"/>
              <a:gd name="T24" fmla="*/ 57 w 191"/>
              <a:gd name="T25" fmla="*/ 201 h 352"/>
              <a:gd name="T26" fmla="*/ 38 w 191"/>
              <a:gd name="T27" fmla="*/ 226 h 352"/>
              <a:gd name="T28" fmla="*/ 70 w 191"/>
              <a:gd name="T29" fmla="*/ 251 h 352"/>
              <a:gd name="T30" fmla="*/ 70 w 191"/>
              <a:gd name="T31" fmla="*/ 264 h 352"/>
              <a:gd name="T32" fmla="*/ 44 w 191"/>
              <a:gd name="T33" fmla="*/ 289 h 352"/>
              <a:gd name="T34" fmla="*/ 44 w 191"/>
              <a:gd name="T35" fmla="*/ 30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1" h="352">
                <a:moveTo>
                  <a:pt x="44" y="302"/>
                </a:moveTo>
                <a:lnTo>
                  <a:pt x="95" y="352"/>
                </a:lnTo>
                <a:lnTo>
                  <a:pt x="134" y="314"/>
                </a:lnTo>
                <a:lnTo>
                  <a:pt x="134" y="188"/>
                </a:lnTo>
                <a:lnTo>
                  <a:pt x="159" y="188"/>
                </a:lnTo>
                <a:lnTo>
                  <a:pt x="146" y="163"/>
                </a:lnTo>
                <a:cubicBezTo>
                  <a:pt x="183" y="135"/>
                  <a:pt x="191" y="82"/>
                  <a:pt x="162" y="45"/>
                </a:cubicBezTo>
                <a:cubicBezTo>
                  <a:pt x="134" y="8"/>
                  <a:pt x="81" y="0"/>
                  <a:pt x="44" y="29"/>
                </a:cubicBezTo>
                <a:cubicBezTo>
                  <a:pt x="7" y="57"/>
                  <a:pt x="0" y="110"/>
                  <a:pt x="28" y="147"/>
                </a:cubicBezTo>
                <a:cubicBezTo>
                  <a:pt x="33" y="153"/>
                  <a:pt x="38" y="158"/>
                  <a:pt x="44" y="163"/>
                </a:cubicBezTo>
                <a:lnTo>
                  <a:pt x="31" y="188"/>
                </a:lnTo>
                <a:lnTo>
                  <a:pt x="57" y="188"/>
                </a:lnTo>
                <a:lnTo>
                  <a:pt x="57" y="201"/>
                </a:lnTo>
                <a:lnTo>
                  <a:pt x="38" y="226"/>
                </a:lnTo>
                <a:lnTo>
                  <a:pt x="70" y="251"/>
                </a:lnTo>
                <a:lnTo>
                  <a:pt x="70" y="264"/>
                </a:lnTo>
                <a:lnTo>
                  <a:pt x="44" y="289"/>
                </a:lnTo>
                <a:lnTo>
                  <a:pt x="44" y="302"/>
                </a:lnTo>
                <a:close/>
              </a:path>
            </a:pathLst>
          </a:custGeom>
          <a:solidFill>
            <a:srgbClr val="7F7F7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Rectangle 65">
            <a:extLst>
              <a:ext uri="{FF2B5EF4-FFF2-40B4-BE49-F238E27FC236}">
                <a16:creationId xmlns:a16="http://schemas.microsoft.com/office/drawing/2014/main" id="{183CD73A-6CA6-6A6B-2E6C-8BB9460FB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0051" y="1286643"/>
            <a:ext cx="1905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PK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" name="Freeform 83">
            <a:extLst>
              <a:ext uri="{FF2B5EF4-FFF2-40B4-BE49-F238E27FC236}">
                <a16:creationId xmlns:a16="http://schemas.microsoft.com/office/drawing/2014/main" id="{C153B333-5224-836F-A6E6-D0C837D62B33}"/>
              </a:ext>
            </a:extLst>
          </p:cNvPr>
          <p:cNvSpPr>
            <a:spLocks noEditPoints="1"/>
          </p:cNvSpPr>
          <p:nvPr/>
        </p:nvSpPr>
        <p:spPr bwMode="auto">
          <a:xfrm>
            <a:off x="4941880" y="1695995"/>
            <a:ext cx="117973" cy="112393"/>
          </a:xfrm>
          <a:custGeom>
            <a:avLst/>
            <a:gdLst>
              <a:gd name="T0" fmla="*/ 0 w 42"/>
              <a:gd name="T1" fmla="*/ 21 h 42"/>
              <a:gd name="T2" fmla="*/ 42 w 42"/>
              <a:gd name="T3" fmla="*/ 21 h 42"/>
              <a:gd name="T4" fmla="*/ 0 w 42"/>
              <a:gd name="T5" fmla="*/ 21 h 42"/>
              <a:gd name="T6" fmla="*/ 42 w 42"/>
              <a:gd name="T7" fmla="*/ 0 h 42"/>
              <a:gd name="T8" fmla="*/ 0 w 42"/>
              <a:gd name="T9" fmla="*/ 21 h 42"/>
              <a:gd name="T10" fmla="*/ 42 w 42"/>
              <a:gd name="T11" fmla="*/ 4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" h="42">
                <a:moveTo>
                  <a:pt x="0" y="21"/>
                </a:moveTo>
                <a:lnTo>
                  <a:pt x="42" y="21"/>
                </a:lnTo>
                <a:moveTo>
                  <a:pt x="0" y="21"/>
                </a:moveTo>
                <a:lnTo>
                  <a:pt x="42" y="0"/>
                </a:lnTo>
                <a:moveTo>
                  <a:pt x="0" y="21"/>
                </a:moveTo>
                <a:lnTo>
                  <a:pt x="42" y="42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Freeform 83">
            <a:extLst>
              <a:ext uri="{FF2B5EF4-FFF2-40B4-BE49-F238E27FC236}">
                <a16:creationId xmlns:a16="http://schemas.microsoft.com/office/drawing/2014/main" id="{B80F3203-2502-C04B-6FDE-97480C3C20B6}"/>
              </a:ext>
            </a:extLst>
          </p:cNvPr>
          <p:cNvSpPr>
            <a:spLocks noEditPoints="1"/>
          </p:cNvSpPr>
          <p:nvPr/>
        </p:nvSpPr>
        <p:spPr bwMode="auto">
          <a:xfrm>
            <a:off x="8146779" y="1669690"/>
            <a:ext cx="117973" cy="112393"/>
          </a:xfrm>
          <a:custGeom>
            <a:avLst/>
            <a:gdLst>
              <a:gd name="T0" fmla="*/ 0 w 42"/>
              <a:gd name="T1" fmla="*/ 21 h 42"/>
              <a:gd name="T2" fmla="*/ 42 w 42"/>
              <a:gd name="T3" fmla="*/ 21 h 42"/>
              <a:gd name="T4" fmla="*/ 0 w 42"/>
              <a:gd name="T5" fmla="*/ 21 h 42"/>
              <a:gd name="T6" fmla="*/ 42 w 42"/>
              <a:gd name="T7" fmla="*/ 0 h 42"/>
              <a:gd name="T8" fmla="*/ 0 w 42"/>
              <a:gd name="T9" fmla="*/ 21 h 42"/>
              <a:gd name="T10" fmla="*/ 42 w 42"/>
              <a:gd name="T11" fmla="*/ 4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" h="42">
                <a:moveTo>
                  <a:pt x="0" y="21"/>
                </a:moveTo>
                <a:lnTo>
                  <a:pt x="42" y="21"/>
                </a:lnTo>
                <a:moveTo>
                  <a:pt x="0" y="21"/>
                </a:moveTo>
                <a:lnTo>
                  <a:pt x="42" y="0"/>
                </a:lnTo>
                <a:moveTo>
                  <a:pt x="0" y="21"/>
                </a:moveTo>
                <a:lnTo>
                  <a:pt x="42" y="42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3">
            <a:extLst>
              <a:ext uri="{FF2B5EF4-FFF2-40B4-BE49-F238E27FC236}">
                <a16:creationId xmlns:a16="http://schemas.microsoft.com/office/drawing/2014/main" id="{78D66446-1248-BF93-3071-B549B1DD88B5}"/>
              </a:ext>
            </a:extLst>
          </p:cNvPr>
          <p:cNvSpPr>
            <a:spLocks noEditPoints="1"/>
          </p:cNvSpPr>
          <p:nvPr/>
        </p:nvSpPr>
        <p:spPr bwMode="auto">
          <a:xfrm>
            <a:off x="4946833" y="4939219"/>
            <a:ext cx="117973" cy="112393"/>
          </a:xfrm>
          <a:custGeom>
            <a:avLst/>
            <a:gdLst>
              <a:gd name="T0" fmla="*/ 0 w 42"/>
              <a:gd name="T1" fmla="*/ 21 h 42"/>
              <a:gd name="T2" fmla="*/ 42 w 42"/>
              <a:gd name="T3" fmla="*/ 21 h 42"/>
              <a:gd name="T4" fmla="*/ 0 w 42"/>
              <a:gd name="T5" fmla="*/ 21 h 42"/>
              <a:gd name="T6" fmla="*/ 42 w 42"/>
              <a:gd name="T7" fmla="*/ 0 h 42"/>
              <a:gd name="T8" fmla="*/ 0 w 42"/>
              <a:gd name="T9" fmla="*/ 21 h 42"/>
              <a:gd name="T10" fmla="*/ 42 w 42"/>
              <a:gd name="T11" fmla="*/ 4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" h="42">
                <a:moveTo>
                  <a:pt x="0" y="21"/>
                </a:moveTo>
                <a:lnTo>
                  <a:pt x="42" y="21"/>
                </a:lnTo>
                <a:moveTo>
                  <a:pt x="0" y="21"/>
                </a:moveTo>
                <a:lnTo>
                  <a:pt x="42" y="0"/>
                </a:lnTo>
                <a:moveTo>
                  <a:pt x="0" y="21"/>
                </a:moveTo>
                <a:lnTo>
                  <a:pt x="42" y="42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reeform 83">
            <a:extLst>
              <a:ext uri="{FF2B5EF4-FFF2-40B4-BE49-F238E27FC236}">
                <a16:creationId xmlns:a16="http://schemas.microsoft.com/office/drawing/2014/main" id="{9341E293-3085-CD9A-3874-6A2421B50D96}"/>
              </a:ext>
            </a:extLst>
          </p:cNvPr>
          <p:cNvSpPr>
            <a:spLocks noEditPoints="1"/>
          </p:cNvSpPr>
          <p:nvPr/>
        </p:nvSpPr>
        <p:spPr bwMode="auto">
          <a:xfrm>
            <a:off x="8149402" y="2070652"/>
            <a:ext cx="117973" cy="112393"/>
          </a:xfrm>
          <a:custGeom>
            <a:avLst/>
            <a:gdLst>
              <a:gd name="T0" fmla="*/ 0 w 42"/>
              <a:gd name="T1" fmla="*/ 21 h 42"/>
              <a:gd name="T2" fmla="*/ 42 w 42"/>
              <a:gd name="T3" fmla="*/ 21 h 42"/>
              <a:gd name="T4" fmla="*/ 0 w 42"/>
              <a:gd name="T5" fmla="*/ 21 h 42"/>
              <a:gd name="T6" fmla="*/ 42 w 42"/>
              <a:gd name="T7" fmla="*/ 0 h 42"/>
              <a:gd name="T8" fmla="*/ 0 w 42"/>
              <a:gd name="T9" fmla="*/ 21 h 42"/>
              <a:gd name="T10" fmla="*/ 42 w 42"/>
              <a:gd name="T11" fmla="*/ 4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" h="42">
                <a:moveTo>
                  <a:pt x="0" y="21"/>
                </a:moveTo>
                <a:lnTo>
                  <a:pt x="42" y="21"/>
                </a:lnTo>
                <a:moveTo>
                  <a:pt x="0" y="21"/>
                </a:moveTo>
                <a:lnTo>
                  <a:pt x="42" y="0"/>
                </a:lnTo>
                <a:moveTo>
                  <a:pt x="0" y="21"/>
                </a:moveTo>
                <a:lnTo>
                  <a:pt x="42" y="42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Freeform 83">
            <a:extLst>
              <a:ext uri="{FF2B5EF4-FFF2-40B4-BE49-F238E27FC236}">
                <a16:creationId xmlns:a16="http://schemas.microsoft.com/office/drawing/2014/main" id="{E594373B-19D8-26C5-63CD-A481A63E81EC}"/>
              </a:ext>
            </a:extLst>
          </p:cNvPr>
          <p:cNvSpPr>
            <a:spLocks noEditPoints="1"/>
          </p:cNvSpPr>
          <p:nvPr/>
        </p:nvSpPr>
        <p:spPr bwMode="auto">
          <a:xfrm rot="10800000">
            <a:off x="10308346" y="1701175"/>
            <a:ext cx="117973" cy="112393"/>
          </a:xfrm>
          <a:custGeom>
            <a:avLst/>
            <a:gdLst>
              <a:gd name="T0" fmla="*/ 0 w 42"/>
              <a:gd name="T1" fmla="*/ 21 h 42"/>
              <a:gd name="T2" fmla="*/ 42 w 42"/>
              <a:gd name="T3" fmla="*/ 21 h 42"/>
              <a:gd name="T4" fmla="*/ 0 w 42"/>
              <a:gd name="T5" fmla="*/ 21 h 42"/>
              <a:gd name="T6" fmla="*/ 42 w 42"/>
              <a:gd name="T7" fmla="*/ 0 h 42"/>
              <a:gd name="T8" fmla="*/ 0 w 42"/>
              <a:gd name="T9" fmla="*/ 21 h 42"/>
              <a:gd name="T10" fmla="*/ 42 w 42"/>
              <a:gd name="T11" fmla="*/ 4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" h="42">
                <a:moveTo>
                  <a:pt x="0" y="21"/>
                </a:moveTo>
                <a:lnTo>
                  <a:pt x="42" y="21"/>
                </a:lnTo>
                <a:moveTo>
                  <a:pt x="0" y="21"/>
                </a:moveTo>
                <a:lnTo>
                  <a:pt x="42" y="0"/>
                </a:lnTo>
                <a:moveTo>
                  <a:pt x="0" y="21"/>
                </a:moveTo>
                <a:lnTo>
                  <a:pt x="42" y="42"/>
                </a:lnTo>
              </a:path>
            </a:pathLst>
          </a:custGeom>
          <a:noFill/>
          <a:ln w="12700" cap="rnd">
            <a:solidFill>
              <a:srgbClr val="00B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367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1667E16D-99CD-1D12-9477-5AE3566009AD}"/>
              </a:ext>
            </a:extLst>
          </p:cNvPr>
          <p:cNvCxnSpPr>
            <a:cxnSpLocks/>
          </p:cNvCxnSpPr>
          <p:nvPr/>
        </p:nvCxnSpPr>
        <p:spPr>
          <a:xfrm flipV="1">
            <a:off x="7731929" y="2191234"/>
            <a:ext cx="1454534" cy="2535452"/>
          </a:xfrm>
          <a:prstGeom prst="bentConnector3">
            <a:avLst>
              <a:gd name="adj1" fmla="val 152746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2A3080D0-7B28-A369-54F2-962302E2C043}"/>
              </a:ext>
            </a:extLst>
          </p:cNvPr>
          <p:cNvCxnSpPr>
            <a:cxnSpLocks/>
            <a:stCxn id="105" idx="1"/>
            <a:endCxn id="12" idx="1"/>
          </p:cNvCxnSpPr>
          <p:nvPr/>
        </p:nvCxnSpPr>
        <p:spPr>
          <a:xfrm rot="10800000" flipH="1" flipV="1">
            <a:off x="1053613" y="901345"/>
            <a:ext cx="3410173" cy="4048819"/>
          </a:xfrm>
          <a:prstGeom prst="bentConnector3">
            <a:avLst>
              <a:gd name="adj1" fmla="val -14784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50487C21-0245-3382-2B8C-CB37A45AE18C}"/>
              </a:ext>
            </a:extLst>
          </p:cNvPr>
          <p:cNvCxnSpPr>
            <a:cxnSpLocks/>
          </p:cNvCxnSpPr>
          <p:nvPr/>
        </p:nvCxnSpPr>
        <p:spPr>
          <a:xfrm>
            <a:off x="2660340" y="886755"/>
            <a:ext cx="1344977" cy="384997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E48A96BE-9C14-E3BC-78C1-C65A33B7A7F4}"/>
              </a:ext>
            </a:extLst>
          </p:cNvPr>
          <p:cNvSpPr/>
          <p:nvPr/>
        </p:nvSpPr>
        <p:spPr>
          <a:xfrm>
            <a:off x="4164759" y="3906091"/>
            <a:ext cx="2017986" cy="248044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9" name="Table 44">
            <a:extLst>
              <a:ext uri="{FF2B5EF4-FFF2-40B4-BE49-F238E27FC236}">
                <a16:creationId xmlns:a16="http://schemas.microsoft.com/office/drawing/2014/main" id="{D7E9BC5F-7195-57BB-F1FC-E6B13D59D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103274"/>
              </p:ext>
            </p:extLst>
          </p:nvPr>
        </p:nvGraphicFramePr>
        <p:xfrm>
          <a:off x="4273366" y="4016157"/>
          <a:ext cx="1835807" cy="2303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807">
                  <a:extLst>
                    <a:ext uri="{9D8B030D-6E8A-4147-A177-3AD203B41FA5}">
                      <a16:colId xmlns:a16="http://schemas.microsoft.com/office/drawing/2014/main" val="1085717611"/>
                    </a:ext>
                  </a:extLst>
                </a:gridCol>
              </a:tblGrid>
              <a:tr h="38395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products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D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26641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        product_id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127244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r>
                        <a:rPr lang="en-US" sz="1200" b="1" i="1" dirty="0">
                          <a:solidFill>
                            <a:schemeClr val="tx1"/>
                          </a:solidFill>
                        </a:rPr>
                        <a:t>        store_id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276760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  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948129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  description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84123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  price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77789"/>
                  </a:ext>
                </a:extLst>
              </a:tr>
            </a:tbl>
          </a:graphicData>
        </a:graphic>
      </p:graphicFrame>
      <p:sp>
        <p:nvSpPr>
          <p:cNvPr id="100" name="Freeform 64">
            <a:extLst>
              <a:ext uri="{FF2B5EF4-FFF2-40B4-BE49-F238E27FC236}">
                <a16:creationId xmlns:a16="http://schemas.microsoft.com/office/drawing/2014/main" id="{9F40D710-1190-1055-09D2-45108AB8F7B1}"/>
              </a:ext>
            </a:extLst>
          </p:cNvPr>
          <p:cNvSpPr>
            <a:spLocks/>
          </p:cNvSpPr>
          <p:nvPr/>
        </p:nvSpPr>
        <p:spPr bwMode="auto">
          <a:xfrm>
            <a:off x="4354250" y="4430807"/>
            <a:ext cx="112713" cy="211138"/>
          </a:xfrm>
          <a:custGeom>
            <a:avLst/>
            <a:gdLst>
              <a:gd name="T0" fmla="*/ 44 w 191"/>
              <a:gd name="T1" fmla="*/ 302 h 352"/>
              <a:gd name="T2" fmla="*/ 95 w 191"/>
              <a:gd name="T3" fmla="*/ 352 h 352"/>
              <a:gd name="T4" fmla="*/ 134 w 191"/>
              <a:gd name="T5" fmla="*/ 314 h 352"/>
              <a:gd name="T6" fmla="*/ 134 w 191"/>
              <a:gd name="T7" fmla="*/ 188 h 352"/>
              <a:gd name="T8" fmla="*/ 159 w 191"/>
              <a:gd name="T9" fmla="*/ 188 h 352"/>
              <a:gd name="T10" fmla="*/ 146 w 191"/>
              <a:gd name="T11" fmla="*/ 163 h 352"/>
              <a:gd name="T12" fmla="*/ 162 w 191"/>
              <a:gd name="T13" fmla="*/ 45 h 352"/>
              <a:gd name="T14" fmla="*/ 44 w 191"/>
              <a:gd name="T15" fmla="*/ 29 h 352"/>
              <a:gd name="T16" fmla="*/ 28 w 191"/>
              <a:gd name="T17" fmla="*/ 147 h 352"/>
              <a:gd name="T18" fmla="*/ 44 w 191"/>
              <a:gd name="T19" fmla="*/ 163 h 352"/>
              <a:gd name="T20" fmla="*/ 31 w 191"/>
              <a:gd name="T21" fmla="*/ 188 h 352"/>
              <a:gd name="T22" fmla="*/ 57 w 191"/>
              <a:gd name="T23" fmla="*/ 188 h 352"/>
              <a:gd name="T24" fmla="*/ 57 w 191"/>
              <a:gd name="T25" fmla="*/ 201 h 352"/>
              <a:gd name="T26" fmla="*/ 38 w 191"/>
              <a:gd name="T27" fmla="*/ 226 h 352"/>
              <a:gd name="T28" fmla="*/ 70 w 191"/>
              <a:gd name="T29" fmla="*/ 251 h 352"/>
              <a:gd name="T30" fmla="*/ 70 w 191"/>
              <a:gd name="T31" fmla="*/ 264 h 352"/>
              <a:gd name="T32" fmla="*/ 44 w 191"/>
              <a:gd name="T33" fmla="*/ 289 h 352"/>
              <a:gd name="T34" fmla="*/ 44 w 191"/>
              <a:gd name="T35" fmla="*/ 30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1" h="352">
                <a:moveTo>
                  <a:pt x="44" y="302"/>
                </a:moveTo>
                <a:lnTo>
                  <a:pt x="95" y="352"/>
                </a:lnTo>
                <a:lnTo>
                  <a:pt x="134" y="314"/>
                </a:lnTo>
                <a:lnTo>
                  <a:pt x="134" y="188"/>
                </a:lnTo>
                <a:lnTo>
                  <a:pt x="159" y="188"/>
                </a:lnTo>
                <a:lnTo>
                  <a:pt x="146" y="163"/>
                </a:lnTo>
                <a:cubicBezTo>
                  <a:pt x="183" y="135"/>
                  <a:pt x="191" y="82"/>
                  <a:pt x="162" y="45"/>
                </a:cubicBezTo>
                <a:cubicBezTo>
                  <a:pt x="134" y="8"/>
                  <a:pt x="81" y="0"/>
                  <a:pt x="44" y="29"/>
                </a:cubicBezTo>
                <a:cubicBezTo>
                  <a:pt x="7" y="57"/>
                  <a:pt x="0" y="110"/>
                  <a:pt x="28" y="147"/>
                </a:cubicBezTo>
                <a:cubicBezTo>
                  <a:pt x="33" y="153"/>
                  <a:pt x="38" y="158"/>
                  <a:pt x="44" y="163"/>
                </a:cubicBezTo>
                <a:lnTo>
                  <a:pt x="31" y="188"/>
                </a:lnTo>
                <a:lnTo>
                  <a:pt x="57" y="188"/>
                </a:lnTo>
                <a:lnTo>
                  <a:pt x="57" y="201"/>
                </a:lnTo>
                <a:lnTo>
                  <a:pt x="38" y="226"/>
                </a:lnTo>
                <a:lnTo>
                  <a:pt x="70" y="251"/>
                </a:lnTo>
                <a:lnTo>
                  <a:pt x="70" y="264"/>
                </a:lnTo>
                <a:lnTo>
                  <a:pt x="44" y="289"/>
                </a:lnTo>
                <a:lnTo>
                  <a:pt x="44" y="302"/>
                </a:lnTo>
                <a:close/>
              </a:path>
            </a:pathLst>
          </a:custGeom>
          <a:solidFill>
            <a:srgbClr val="7F7F7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Rectangle 65">
            <a:extLst>
              <a:ext uri="{FF2B5EF4-FFF2-40B4-BE49-F238E27FC236}">
                <a16:creationId xmlns:a16="http://schemas.microsoft.com/office/drawing/2014/main" id="{2DF75428-8999-D58B-76FA-9BDCA4668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5375" y="4468907"/>
            <a:ext cx="1905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PK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C3BC09F-0B6D-7390-92E2-7055421C0238}"/>
              </a:ext>
            </a:extLst>
          </p:cNvPr>
          <p:cNvSpPr/>
          <p:nvPr/>
        </p:nvSpPr>
        <p:spPr>
          <a:xfrm>
            <a:off x="752998" y="243280"/>
            <a:ext cx="2017986" cy="206674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3" name="Table 44">
            <a:extLst>
              <a:ext uri="{FF2B5EF4-FFF2-40B4-BE49-F238E27FC236}">
                <a16:creationId xmlns:a16="http://schemas.microsoft.com/office/drawing/2014/main" id="{E14D0DB0-ACF5-F9BF-1008-59CF589C3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721895"/>
              </p:ext>
            </p:extLst>
          </p:nvPr>
        </p:nvGraphicFramePr>
        <p:xfrm>
          <a:off x="861605" y="353345"/>
          <a:ext cx="183580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807">
                  <a:extLst>
                    <a:ext uri="{9D8B030D-6E8A-4147-A177-3AD203B41FA5}">
                      <a16:colId xmlns:a16="http://schemas.microsoft.com/office/drawing/2014/main" val="1085717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stores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D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26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        store_id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12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  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948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  category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84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  price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77789"/>
                  </a:ext>
                </a:extLst>
              </a:tr>
            </a:tbl>
          </a:graphicData>
        </a:graphic>
      </p:graphicFrame>
      <p:sp>
        <p:nvSpPr>
          <p:cNvPr id="104" name="Freeform 64">
            <a:extLst>
              <a:ext uri="{FF2B5EF4-FFF2-40B4-BE49-F238E27FC236}">
                <a16:creationId xmlns:a16="http://schemas.microsoft.com/office/drawing/2014/main" id="{C818087D-3974-4F3D-C439-25ED12D0D419}"/>
              </a:ext>
            </a:extLst>
          </p:cNvPr>
          <p:cNvSpPr>
            <a:spLocks/>
          </p:cNvSpPr>
          <p:nvPr/>
        </p:nvSpPr>
        <p:spPr bwMode="auto">
          <a:xfrm>
            <a:off x="942489" y="767996"/>
            <a:ext cx="112713" cy="211138"/>
          </a:xfrm>
          <a:custGeom>
            <a:avLst/>
            <a:gdLst>
              <a:gd name="T0" fmla="*/ 44 w 191"/>
              <a:gd name="T1" fmla="*/ 302 h 352"/>
              <a:gd name="T2" fmla="*/ 95 w 191"/>
              <a:gd name="T3" fmla="*/ 352 h 352"/>
              <a:gd name="T4" fmla="*/ 134 w 191"/>
              <a:gd name="T5" fmla="*/ 314 h 352"/>
              <a:gd name="T6" fmla="*/ 134 w 191"/>
              <a:gd name="T7" fmla="*/ 188 h 352"/>
              <a:gd name="T8" fmla="*/ 159 w 191"/>
              <a:gd name="T9" fmla="*/ 188 h 352"/>
              <a:gd name="T10" fmla="*/ 146 w 191"/>
              <a:gd name="T11" fmla="*/ 163 h 352"/>
              <a:gd name="T12" fmla="*/ 162 w 191"/>
              <a:gd name="T13" fmla="*/ 45 h 352"/>
              <a:gd name="T14" fmla="*/ 44 w 191"/>
              <a:gd name="T15" fmla="*/ 29 h 352"/>
              <a:gd name="T16" fmla="*/ 28 w 191"/>
              <a:gd name="T17" fmla="*/ 147 h 352"/>
              <a:gd name="T18" fmla="*/ 44 w 191"/>
              <a:gd name="T19" fmla="*/ 163 h 352"/>
              <a:gd name="T20" fmla="*/ 31 w 191"/>
              <a:gd name="T21" fmla="*/ 188 h 352"/>
              <a:gd name="T22" fmla="*/ 57 w 191"/>
              <a:gd name="T23" fmla="*/ 188 h 352"/>
              <a:gd name="T24" fmla="*/ 57 w 191"/>
              <a:gd name="T25" fmla="*/ 201 h 352"/>
              <a:gd name="T26" fmla="*/ 38 w 191"/>
              <a:gd name="T27" fmla="*/ 226 h 352"/>
              <a:gd name="T28" fmla="*/ 70 w 191"/>
              <a:gd name="T29" fmla="*/ 251 h 352"/>
              <a:gd name="T30" fmla="*/ 70 w 191"/>
              <a:gd name="T31" fmla="*/ 264 h 352"/>
              <a:gd name="T32" fmla="*/ 44 w 191"/>
              <a:gd name="T33" fmla="*/ 289 h 352"/>
              <a:gd name="T34" fmla="*/ 44 w 191"/>
              <a:gd name="T35" fmla="*/ 30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1" h="352">
                <a:moveTo>
                  <a:pt x="44" y="302"/>
                </a:moveTo>
                <a:lnTo>
                  <a:pt x="95" y="352"/>
                </a:lnTo>
                <a:lnTo>
                  <a:pt x="134" y="314"/>
                </a:lnTo>
                <a:lnTo>
                  <a:pt x="134" y="188"/>
                </a:lnTo>
                <a:lnTo>
                  <a:pt x="159" y="188"/>
                </a:lnTo>
                <a:lnTo>
                  <a:pt x="146" y="163"/>
                </a:lnTo>
                <a:cubicBezTo>
                  <a:pt x="183" y="135"/>
                  <a:pt x="191" y="82"/>
                  <a:pt x="162" y="45"/>
                </a:cubicBezTo>
                <a:cubicBezTo>
                  <a:pt x="134" y="8"/>
                  <a:pt x="81" y="0"/>
                  <a:pt x="44" y="29"/>
                </a:cubicBezTo>
                <a:cubicBezTo>
                  <a:pt x="7" y="57"/>
                  <a:pt x="0" y="110"/>
                  <a:pt x="28" y="147"/>
                </a:cubicBezTo>
                <a:cubicBezTo>
                  <a:pt x="33" y="153"/>
                  <a:pt x="38" y="158"/>
                  <a:pt x="44" y="163"/>
                </a:cubicBezTo>
                <a:lnTo>
                  <a:pt x="31" y="188"/>
                </a:lnTo>
                <a:lnTo>
                  <a:pt x="57" y="188"/>
                </a:lnTo>
                <a:lnTo>
                  <a:pt x="57" y="201"/>
                </a:lnTo>
                <a:lnTo>
                  <a:pt x="38" y="226"/>
                </a:lnTo>
                <a:lnTo>
                  <a:pt x="70" y="251"/>
                </a:lnTo>
                <a:lnTo>
                  <a:pt x="70" y="264"/>
                </a:lnTo>
                <a:lnTo>
                  <a:pt x="44" y="289"/>
                </a:lnTo>
                <a:lnTo>
                  <a:pt x="44" y="302"/>
                </a:lnTo>
                <a:close/>
              </a:path>
            </a:pathLst>
          </a:custGeom>
          <a:solidFill>
            <a:srgbClr val="7F7F7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Rectangle 65">
            <a:extLst>
              <a:ext uri="{FF2B5EF4-FFF2-40B4-BE49-F238E27FC236}">
                <a16:creationId xmlns:a16="http://schemas.microsoft.com/office/drawing/2014/main" id="{AB898BAF-C883-111A-4634-3140A2BF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614" y="806096"/>
            <a:ext cx="1905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PK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C1729E4-EFA1-6EF5-7BB6-82A00AD23D49}"/>
              </a:ext>
            </a:extLst>
          </p:cNvPr>
          <p:cNvSpPr/>
          <p:nvPr/>
        </p:nvSpPr>
        <p:spPr>
          <a:xfrm>
            <a:off x="4042103" y="241369"/>
            <a:ext cx="2017986" cy="270594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8" name="Table 44">
            <a:extLst>
              <a:ext uri="{FF2B5EF4-FFF2-40B4-BE49-F238E27FC236}">
                <a16:creationId xmlns:a16="http://schemas.microsoft.com/office/drawing/2014/main" id="{C69EFC61-A13B-B024-9E7F-502605A00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593038"/>
              </p:ext>
            </p:extLst>
          </p:nvPr>
        </p:nvGraphicFramePr>
        <p:xfrm>
          <a:off x="4150710" y="351434"/>
          <a:ext cx="183580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807">
                  <a:extLst>
                    <a:ext uri="{9D8B030D-6E8A-4147-A177-3AD203B41FA5}">
                      <a16:colId xmlns:a16="http://schemas.microsoft.com/office/drawing/2014/main" val="1085717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orders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D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26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        order_id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12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1" dirty="0">
                          <a:solidFill>
                            <a:schemeClr val="tx1"/>
                          </a:solidFill>
                        </a:rPr>
                        <a:t>        store_id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276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  status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948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  billing_address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84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  shipping_address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77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  ordered_at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804414"/>
                  </a:ext>
                </a:extLst>
              </a:tr>
            </a:tbl>
          </a:graphicData>
        </a:graphic>
      </p:graphicFrame>
      <p:sp>
        <p:nvSpPr>
          <p:cNvPr id="119" name="Freeform 64">
            <a:extLst>
              <a:ext uri="{FF2B5EF4-FFF2-40B4-BE49-F238E27FC236}">
                <a16:creationId xmlns:a16="http://schemas.microsoft.com/office/drawing/2014/main" id="{1E2968B9-E764-EDD8-0F06-F9454356B8F7}"/>
              </a:ext>
            </a:extLst>
          </p:cNvPr>
          <p:cNvSpPr>
            <a:spLocks/>
          </p:cNvSpPr>
          <p:nvPr/>
        </p:nvSpPr>
        <p:spPr bwMode="auto">
          <a:xfrm>
            <a:off x="4231594" y="766085"/>
            <a:ext cx="112713" cy="211138"/>
          </a:xfrm>
          <a:custGeom>
            <a:avLst/>
            <a:gdLst>
              <a:gd name="T0" fmla="*/ 44 w 191"/>
              <a:gd name="T1" fmla="*/ 302 h 352"/>
              <a:gd name="T2" fmla="*/ 95 w 191"/>
              <a:gd name="T3" fmla="*/ 352 h 352"/>
              <a:gd name="T4" fmla="*/ 134 w 191"/>
              <a:gd name="T5" fmla="*/ 314 h 352"/>
              <a:gd name="T6" fmla="*/ 134 w 191"/>
              <a:gd name="T7" fmla="*/ 188 h 352"/>
              <a:gd name="T8" fmla="*/ 159 w 191"/>
              <a:gd name="T9" fmla="*/ 188 h 352"/>
              <a:gd name="T10" fmla="*/ 146 w 191"/>
              <a:gd name="T11" fmla="*/ 163 h 352"/>
              <a:gd name="T12" fmla="*/ 162 w 191"/>
              <a:gd name="T13" fmla="*/ 45 h 352"/>
              <a:gd name="T14" fmla="*/ 44 w 191"/>
              <a:gd name="T15" fmla="*/ 29 h 352"/>
              <a:gd name="T16" fmla="*/ 28 w 191"/>
              <a:gd name="T17" fmla="*/ 147 h 352"/>
              <a:gd name="T18" fmla="*/ 44 w 191"/>
              <a:gd name="T19" fmla="*/ 163 h 352"/>
              <a:gd name="T20" fmla="*/ 31 w 191"/>
              <a:gd name="T21" fmla="*/ 188 h 352"/>
              <a:gd name="T22" fmla="*/ 57 w 191"/>
              <a:gd name="T23" fmla="*/ 188 h 352"/>
              <a:gd name="T24" fmla="*/ 57 w 191"/>
              <a:gd name="T25" fmla="*/ 201 h 352"/>
              <a:gd name="T26" fmla="*/ 38 w 191"/>
              <a:gd name="T27" fmla="*/ 226 h 352"/>
              <a:gd name="T28" fmla="*/ 70 w 191"/>
              <a:gd name="T29" fmla="*/ 251 h 352"/>
              <a:gd name="T30" fmla="*/ 70 w 191"/>
              <a:gd name="T31" fmla="*/ 264 h 352"/>
              <a:gd name="T32" fmla="*/ 44 w 191"/>
              <a:gd name="T33" fmla="*/ 289 h 352"/>
              <a:gd name="T34" fmla="*/ 44 w 191"/>
              <a:gd name="T35" fmla="*/ 30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1" h="352">
                <a:moveTo>
                  <a:pt x="44" y="302"/>
                </a:moveTo>
                <a:lnTo>
                  <a:pt x="95" y="352"/>
                </a:lnTo>
                <a:lnTo>
                  <a:pt x="134" y="314"/>
                </a:lnTo>
                <a:lnTo>
                  <a:pt x="134" y="188"/>
                </a:lnTo>
                <a:lnTo>
                  <a:pt x="159" y="188"/>
                </a:lnTo>
                <a:lnTo>
                  <a:pt x="146" y="163"/>
                </a:lnTo>
                <a:cubicBezTo>
                  <a:pt x="183" y="135"/>
                  <a:pt x="191" y="82"/>
                  <a:pt x="162" y="45"/>
                </a:cubicBezTo>
                <a:cubicBezTo>
                  <a:pt x="134" y="8"/>
                  <a:pt x="81" y="0"/>
                  <a:pt x="44" y="29"/>
                </a:cubicBezTo>
                <a:cubicBezTo>
                  <a:pt x="7" y="57"/>
                  <a:pt x="0" y="110"/>
                  <a:pt x="28" y="147"/>
                </a:cubicBezTo>
                <a:cubicBezTo>
                  <a:pt x="33" y="153"/>
                  <a:pt x="38" y="158"/>
                  <a:pt x="44" y="163"/>
                </a:cubicBezTo>
                <a:lnTo>
                  <a:pt x="31" y="188"/>
                </a:lnTo>
                <a:lnTo>
                  <a:pt x="57" y="188"/>
                </a:lnTo>
                <a:lnTo>
                  <a:pt x="57" y="201"/>
                </a:lnTo>
                <a:lnTo>
                  <a:pt x="38" y="226"/>
                </a:lnTo>
                <a:lnTo>
                  <a:pt x="70" y="251"/>
                </a:lnTo>
                <a:lnTo>
                  <a:pt x="70" y="264"/>
                </a:lnTo>
                <a:lnTo>
                  <a:pt x="44" y="289"/>
                </a:lnTo>
                <a:lnTo>
                  <a:pt x="44" y="302"/>
                </a:lnTo>
                <a:close/>
              </a:path>
            </a:pathLst>
          </a:custGeom>
          <a:solidFill>
            <a:srgbClr val="7F7F7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Rectangle 65">
            <a:extLst>
              <a:ext uri="{FF2B5EF4-FFF2-40B4-BE49-F238E27FC236}">
                <a16:creationId xmlns:a16="http://schemas.microsoft.com/office/drawing/2014/main" id="{45509185-CA94-3136-D2C0-3A3ED42EF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2719" y="804185"/>
            <a:ext cx="1905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PK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41F6DB7D-F3C6-361F-6F97-AE7275C1AB01}"/>
              </a:ext>
            </a:extLst>
          </p:cNvPr>
          <p:cNvCxnSpPr>
            <a:cxnSpLocks/>
          </p:cNvCxnSpPr>
          <p:nvPr/>
        </p:nvCxnSpPr>
        <p:spPr>
          <a:xfrm rot="10800000">
            <a:off x="6060089" y="899436"/>
            <a:ext cx="1069906" cy="344765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7E7BA16A-4D82-CA69-02C3-C215E07B76E0}"/>
              </a:ext>
            </a:extLst>
          </p:cNvPr>
          <p:cNvSpPr/>
          <p:nvPr/>
        </p:nvSpPr>
        <p:spPr>
          <a:xfrm>
            <a:off x="7242049" y="830863"/>
            <a:ext cx="2017986" cy="270517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5" name="Table 44">
            <a:extLst>
              <a:ext uri="{FF2B5EF4-FFF2-40B4-BE49-F238E27FC236}">
                <a16:creationId xmlns:a16="http://schemas.microsoft.com/office/drawing/2014/main" id="{BE9D67E3-72C5-49AA-1540-51C083033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954754"/>
              </p:ext>
            </p:extLst>
          </p:nvPr>
        </p:nvGraphicFramePr>
        <p:xfrm>
          <a:off x="7331208" y="906859"/>
          <a:ext cx="183580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807">
                  <a:extLst>
                    <a:ext uri="{9D8B030D-6E8A-4147-A177-3AD203B41FA5}">
                      <a16:colId xmlns:a16="http://schemas.microsoft.com/office/drawing/2014/main" val="1085717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line_items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D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26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        line_item_id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12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        order_id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276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        product_id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948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  quantity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84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  line_amount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77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i="1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sz="1200" b="1" i="1" dirty="0" err="1">
                          <a:solidFill>
                            <a:schemeClr val="tx1"/>
                          </a:solidFill>
                        </a:rPr>
                        <a:t>store_id</a:t>
                      </a:r>
                      <a:endParaRPr lang="en-US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763017"/>
                  </a:ext>
                </a:extLst>
              </a:tr>
            </a:tbl>
          </a:graphicData>
        </a:graphic>
      </p:graphicFrame>
      <p:sp>
        <p:nvSpPr>
          <p:cNvPr id="96" name="Freeform 64">
            <a:extLst>
              <a:ext uri="{FF2B5EF4-FFF2-40B4-BE49-F238E27FC236}">
                <a16:creationId xmlns:a16="http://schemas.microsoft.com/office/drawing/2014/main" id="{448FABF8-0498-B95E-760B-F7D5D96161CF}"/>
              </a:ext>
            </a:extLst>
          </p:cNvPr>
          <p:cNvSpPr>
            <a:spLocks/>
          </p:cNvSpPr>
          <p:nvPr/>
        </p:nvSpPr>
        <p:spPr bwMode="auto">
          <a:xfrm>
            <a:off x="7431540" y="1355579"/>
            <a:ext cx="112713" cy="211138"/>
          </a:xfrm>
          <a:custGeom>
            <a:avLst/>
            <a:gdLst>
              <a:gd name="T0" fmla="*/ 44 w 191"/>
              <a:gd name="T1" fmla="*/ 302 h 352"/>
              <a:gd name="T2" fmla="*/ 95 w 191"/>
              <a:gd name="T3" fmla="*/ 352 h 352"/>
              <a:gd name="T4" fmla="*/ 134 w 191"/>
              <a:gd name="T5" fmla="*/ 314 h 352"/>
              <a:gd name="T6" fmla="*/ 134 w 191"/>
              <a:gd name="T7" fmla="*/ 188 h 352"/>
              <a:gd name="T8" fmla="*/ 159 w 191"/>
              <a:gd name="T9" fmla="*/ 188 h 352"/>
              <a:gd name="T10" fmla="*/ 146 w 191"/>
              <a:gd name="T11" fmla="*/ 163 h 352"/>
              <a:gd name="T12" fmla="*/ 162 w 191"/>
              <a:gd name="T13" fmla="*/ 45 h 352"/>
              <a:gd name="T14" fmla="*/ 44 w 191"/>
              <a:gd name="T15" fmla="*/ 29 h 352"/>
              <a:gd name="T16" fmla="*/ 28 w 191"/>
              <a:gd name="T17" fmla="*/ 147 h 352"/>
              <a:gd name="T18" fmla="*/ 44 w 191"/>
              <a:gd name="T19" fmla="*/ 163 h 352"/>
              <a:gd name="T20" fmla="*/ 31 w 191"/>
              <a:gd name="T21" fmla="*/ 188 h 352"/>
              <a:gd name="T22" fmla="*/ 57 w 191"/>
              <a:gd name="T23" fmla="*/ 188 h 352"/>
              <a:gd name="T24" fmla="*/ 57 w 191"/>
              <a:gd name="T25" fmla="*/ 201 h 352"/>
              <a:gd name="T26" fmla="*/ 38 w 191"/>
              <a:gd name="T27" fmla="*/ 226 h 352"/>
              <a:gd name="T28" fmla="*/ 70 w 191"/>
              <a:gd name="T29" fmla="*/ 251 h 352"/>
              <a:gd name="T30" fmla="*/ 70 w 191"/>
              <a:gd name="T31" fmla="*/ 264 h 352"/>
              <a:gd name="T32" fmla="*/ 44 w 191"/>
              <a:gd name="T33" fmla="*/ 289 h 352"/>
              <a:gd name="T34" fmla="*/ 44 w 191"/>
              <a:gd name="T35" fmla="*/ 30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1" h="352">
                <a:moveTo>
                  <a:pt x="44" y="302"/>
                </a:moveTo>
                <a:lnTo>
                  <a:pt x="95" y="352"/>
                </a:lnTo>
                <a:lnTo>
                  <a:pt x="134" y="314"/>
                </a:lnTo>
                <a:lnTo>
                  <a:pt x="134" y="188"/>
                </a:lnTo>
                <a:lnTo>
                  <a:pt x="159" y="188"/>
                </a:lnTo>
                <a:lnTo>
                  <a:pt x="146" y="163"/>
                </a:lnTo>
                <a:cubicBezTo>
                  <a:pt x="183" y="135"/>
                  <a:pt x="191" y="82"/>
                  <a:pt x="162" y="45"/>
                </a:cubicBezTo>
                <a:cubicBezTo>
                  <a:pt x="134" y="8"/>
                  <a:pt x="81" y="0"/>
                  <a:pt x="44" y="29"/>
                </a:cubicBezTo>
                <a:cubicBezTo>
                  <a:pt x="7" y="57"/>
                  <a:pt x="0" y="110"/>
                  <a:pt x="28" y="147"/>
                </a:cubicBezTo>
                <a:cubicBezTo>
                  <a:pt x="33" y="153"/>
                  <a:pt x="38" y="158"/>
                  <a:pt x="44" y="163"/>
                </a:cubicBezTo>
                <a:lnTo>
                  <a:pt x="31" y="188"/>
                </a:lnTo>
                <a:lnTo>
                  <a:pt x="57" y="188"/>
                </a:lnTo>
                <a:lnTo>
                  <a:pt x="57" y="201"/>
                </a:lnTo>
                <a:lnTo>
                  <a:pt x="38" y="226"/>
                </a:lnTo>
                <a:lnTo>
                  <a:pt x="70" y="251"/>
                </a:lnTo>
                <a:lnTo>
                  <a:pt x="70" y="264"/>
                </a:lnTo>
                <a:lnTo>
                  <a:pt x="44" y="289"/>
                </a:lnTo>
                <a:lnTo>
                  <a:pt x="44" y="302"/>
                </a:lnTo>
                <a:close/>
              </a:path>
            </a:pathLst>
          </a:custGeom>
          <a:solidFill>
            <a:srgbClr val="7F7F7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Rectangle 65">
            <a:extLst>
              <a:ext uri="{FF2B5EF4-FFF2-40B4-BE49-F238E27FC236}">
                <a16:creationId xmlns:a16="http://schemas.microsoft.com/office/drawing/2014/main" id="{183CD73A-6CA6-6A6B-2E6C-8BB9460FB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665" y="1393679"/>
            <a:ext cx="1905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PK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" name="Freeform 83">
            <a:extLst>
              <a:ext uri="{FF2B5EF4-FFF2-40B4-BE49-F238E27FC236}">
                <a16:creationId xmlns:a16="http://schemas.microsoft.com/office/drawing/2014/main" id="{C153B333-5224-836F-A6E6-D0C837D62B33}"/>
              </a:ext>
            </a:extLst>
          </p:cNvPr>
          <p:cNvSpPr>
            <a:spLocks noEditPoints="1"/>
          </p:cNvSpPr>
          <p:nvPr/>
        </p:nvSpPr>
        <p:spPr bwMode="auto">
          <a:xfrm>
            <a:off x="3914494" y="1214309"/>
            <a:ext cx="117973" cy="112393"/>
          </a:xfrm>
          <a:custGeom>
            <a:avLst/>
            <a:gdLst>
              <a:gd name="T0" fmla="*/ 0 w 42"/>
              <a:gd name="T1" fmla="*/ 21 h 42"/>
              <a:gd name="T2" fmla="*/ 42 w 42"/>
              <a:gd name="T3" fmla="*/ 21 h 42"/>
              <a:gd name="T4" fmla="*/ 0 w 42"/>
              <a:gd name="T5" fmla="*/ 21 h 42"/>
              <a:gd name="T6" fmla="*/ 42 w 42"/>
              <a:gd name="T7" fmla="*/ 0 h 42"/>
              <a:gd name="T8" fmla="*/ 0 w 42"/>
              <a:gd name="T9" fmla="*/ 21 h 42"/>
              <a:gd name="T10" fmla="*/ 42 w 42"/>
              <a:gd name="T11" fmla="*/ 4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" h="42">
                <a:moveTo>
                  <a:pt x="0" y="21"/>
                </a:moveTo>
                <a:lnTo>
                  <a:pt x="42" y="21"/>
                </a:lnTo>
                <a:moveTo>
                  <a:pt x="0" y="21"/>
                </a:moveTo>
                <a:lnTo>
                  <a:pt x="42" y="0"/>
                </a:lnTo>
                <a:moveTo>
                  <a:pt x="0" y="21"/>
                </a:moveTo>
                <a:lnTo>
                  <a:pt x="42" y="42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Freeform 83">
            <a:extLst>
              <a:ext uri="{FF2B5EF4-FFF2-40B4-BE49-F238E27FC236}">
                <a16:creationId xmlns:a16="http://schemas.microsoft.com/office/drawing/2014/main" id="{B80F3203-2502-C04B-6FDE-97480C3C20B6}"/>
              </a:ext>
            </a:extLst>
          </p:cNvPr>
          <p:cNvSpPr>
            <a:spLocks noEditPoints="1"/>
          </p:cNvSpPr>
          <p:nvPr/>
        </p:nvSpPr>
        <p:spPr bwMode="auto">
          <a:xfrm>
            <a:off x="7119393" y="1776726"/>
            <a:ext cx="117973" cy="112393"/>
          </a:xfrm>
          <a:custGeom>
            <a:avLst/>
            <a:gdLst>
              <a:gd name="T0" fmla="*/ 0 w 42"/>
              <a:gd name="T1" fmla="*/ 21 h 42"/>
              <a:gd name="T2" fmla="*/ 42 w 42"/>
              <a:gd name="T3" fmla="*/ 21 h 42"/>
              <a:gd name="T4" fmla="*/ 0 w 42"/>
              <a:gd name="T5" fmla="*/ 21 h 42"/>
              <a:gd name="T6" fmla="*/ 42 w 42"/>
              <a:gd name="T7" fmla="*/ 0 h 42"/>
              <a:gd name="T8" fmla="*/ 0 w 42"/>
              <a:gd name="T9" fmla="*/ 21 h 42"/>
              <a:gd name="T10" fmla="*/ 42 w 42"/>
              <a:gd name="T11" fmla="*/ 4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" h="42">
                <a:moveTo>
                  <a:pt x="0" y="21"/>
                </a:moveTo>
                <a:lnTo>
                  <a:pt x="42" y="21"/>
                </a:lnTo>
                <a:moveTo>
                  <a:pt x="0" y="21"/>
                </a:moveTo>
                <a:lnTo>
                  <a:pt x="42" y="0"/>
                </a:lnTo>
                <a:moveTo>
                  <a:pt x="0" y="21"/>
                </a:moveTo>
                <a:lnTo>
                  <a:pt x="42" y="42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3">
            <a:extLst>
              <a:ext uri="{FF2B5EF4-FFF2-40B4-BE49-F238E27FC236}">
                <a16:creationId xmlns:a16="http://schemas.microsoft.com/office/drawing/2014/main" id="{78D66446-1248-BF93-3071-B549B1DD88B5}"/>
              </a:ext>
            </a:extLst>
          </p:cNvPr>
          <p:cNvSpPr>
            <a:spLocks noEditPoints="1"/>
          </p:cNvSpPr>
          <p:nvPr/>
        </p:nvSpPr>
        <p:spPr bwMode="auto">
          <a:xfrm>
            <a:off x="4042103" y="4882900"/>
            <a:ext cx="117973" cy="112393"/>
          </a:xfrm>
          <a:custGeom>
            <a:avLst/>
            <a:gdLst>
              <a:gd name="T0" fmla="*/ 0 w 42"/>
              <a:gd name="T1" fmla="*/ 21 h 42"/>
              <a:gd name="T2" fmla="*/ 42 w 42"/>
              <a:gd name="T3" fmla="*/ 21 h 42"/>
              <a:gd name="T4" fmla="*/ 0 w 42"/>
              <a:gd name="T5" fmla="*/ 21 h 42"/>
              <a:gd name="T6" fmla="*/ 42 w 42"/>
              <a:gd name="T7" fmla="*/ 0 h 42"/>
              <a:gd name="T8" fmla="*/ 0 w 42"/>
              <a:gd name="T9" fmla="*/ 21 h 42"/>
              <a:gd name="T10" fmla="*/ 42 w 42"/>
              <a:gd name="T11" fmla="*/ 4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" h="42">
                <a:moveTo>
                  <a:pt x="0" y="21"/>
                </a:moveTo>
                <a:lnTo>
                  <a:pt x="42" y="21"/>
                </a:lnTo>
                <a:moveTo>
                  <a:pt x="0" y="21"/>
                </a:moveTo>
                <a:lnTo>
                  <a:pt x="42" y="0"/>
                </a:lnTo>
                <a:moveTo>
                  <a:pt x="0" y="21"/>
                </a:moveTo>
                <a:lnTo>
                  <a:pt x="42" y="42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reeform 83">
            <a:extLst>
              <a:ext uri="{FF2B5EF4-FFF2-40B4-BE49-F238E27FC236}">
                <a16:creationId xmlns:a16="http://schemas.microsoft.com/office/drawing/2014/main" id="{9341E293-3085-CD9A-3874-6A2421B50D96}"/>
              </a:ext>
            </a:extLst>
          </p:cNvPr>
          <p:cNvSpPr>
            <a:spLocks noEditPoints="1"/>
          </p:cNvSpPr>
          <p:nvPr/>
        </p:nvSpPr>
        <p:spPr bwMode="auto">
          <a:xfrm rot="10800000">
            <a:off x="9282544" y="2137300"/>
            <a:ext cx="117973" cy="112393"/>
          </a:xfrm>
          <a:custGeom>
            <a:avLst/>
            <a:gdLst>
              <a:gd name="T0" fmla="*/ 0 w 42"/>
              <a:gd name="T1" fmla="*/ 21 h 42"/>
              <a:gd name="T2" fmla="*/ 42 w 42"/>
              <a:gd name="T3" fmla="*/ 21 h 42"/>
              <a:gd name="T4" fmla="*/ 0 w 42"/>
              <a:gd name="T5" fmla="*/ 21 h 42"/>
              <a:gd name="T6" fmla="*/ 42 w 42"/>
              <a:gd name="T7" fmla="*/ 0 h 42"/>
              <a:gd name="T8" fmla="*/ 0 w 42"/>
              <a:gd name="T9" fmla="*/ 21 h 42"/>
              <a:gd name="T10" fmla="*/ 42 w 42"/>
              <a:gd name="T11" fmla="*/ 4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" h="42">
                <a:moveTo>
                  <a:pt x="0" y="21"/>
                </a:moveTo>
                <a:lnTo>
                  <a:pt x="42" y="21"/>
                </a:lnTo>
                <a:moveTo>
                  <a:pt x="0" y="21"/>
                </a:moveTo>
                <a:lnTo>
                  <a:pt x="42" y="0"/>
                </a:lnTo>
                <a:moveTo>
                  <a:pt x="0" y="21"/>
                </a:moveTo>
                <a:lnTo>
                  <a:pt x="42" y="42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Freeform 64">
            <a:extLst>
              <a:ext uri="{FF2B5EF4-FFF2-40B4-BE49-F238E27FC236}">
                <a16:creationId xmlns:a16="http://schemas.microsoft.com/office/drawing/2014/main" id="{D0B707D7-D3C9-4566-3B04-4D453592CEEB}"/>
              </a:ext>
            </a:extLst>
          </p:cNvPr>
          <p:cNvSpPr>
            <a:spLocks/>
          </p:cNvSpPr>
          <p:nvPr/>
        </p:nvSpPr>
        <p:spPr bwMode="auto">
          <a:xfrm>
            <a:off x="7430304" y="3210639"/>
            <a:ext cx="112713" cy="211138"/>
          </a:xfrm>
          <a:custGeom>
            <a:avLst/>
            <a:gdLst>
              <a:gd name="T0" fmla="*/ 44 w 191"/>
              <a:gd name="T1" fmla="*/ 302 h 352"/>
              <a:gd name="T2" fmla="*/ 95 w 191"/>
              <a:gd name="T3" fmla="*/ 352 h 352"/>
              <a:gd name="T4" fmla="*/ 134 w 191"/>
              <a:gd name="T5" fmla="*/ 314 h 352"/>
              <a:gd name="T6" fmla="*/ 134 w 191"/>
              <a:gd name="T7" fmla="*/ 188 h 352"/>
              <a:gd name="T8" fmla="*/ 159 w 191"/>
              <a:gd name="T9" fmla="*/ 188 h 352"/>
              <a:gd name="T10" fmla="*/ 146 w 191"/>
              <a:gd name="T11" fmla="*/ 163 h 352"/>
              <a:gd name="T12" fmla="*/ 162 w 191"/>
              <a:gd name="T13" fmla="*/ 45 h 352"/>
              <a:gd name="T14" fmla="*/ 44 w 191"/>
              <a:gd name="T15" fmla="*/ 29 h 352"/>
              <a:gd name="T16" fmla="*/ 28 w 191"/>
              <a:gd name="T17" fmla="*/ 147 h 352"/>
              <a:gd name="T18" fmla="*/ 44 w 191"/>
              <a:gd name="T19" fmla="*/ 163 h 352"/>
              <a:gd name="T20" fmla="*/ 31 w 191"/>
              <a:gd name="T21" fmla="*/ 188 h 352"/>
              <a:gd name="T22" fmla="*/ 57 w 191"/>
              <a:gd name="T23" fmla="*/ 188 h 352"/>
              <a:gd name="T24" fmla="*/ 57 w 191"/>
              <a:gd name="T25" fmla="*/ 201 h 352"/>
              <a:gd name="T26" fmla="*/ 38 w 191"/>
              <a:gd name="T27" fmla="*/ 226 h 352"/>
              <a:gd name="T28" fmla="*/ 70 w 191"/>
              <a:gd name="T29" fmla="*/ 251 h 352"/>
              <a:gd name="T30" fmla="*/ 70 w 191"/>
              <a:gd name="T31" fmla="*/ 264 h 352"/>
              <a:gd name="T32" fmla="*/ 44 w 191"/>
              <a:gd name="T33" fmla="*/ 289 h 352"/>
              <a:gd name="T34" fmla="*/ 44 w 191"/>
              <a:gd name="T35" fmla="*/ 30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1" h="352">
                <a:moveTo>
                  <a:pt x="44" y="302"/>
                </a:moveTo>
                <a:lnTo>
                  <a:pt x="95" y="352"/>
                </a:lnTo>
                <a:lnTo>
                  <a:pt x="134" y="314"/>
                </a:lnTo>
                <a:lnTo>
                  <a:pt x="134" y="188"/>
                </a:lnTo>
                <a:lnTo>
                  <a:pt x="159" y="188"/>
                </a:lnTo>
                <a:lnTo>
                  <a:pt x="146" y="163"/>
                </a:lnTo>
                <a:cubicBezTo>
                  <a:pt x="183" y="135"/>
                  <a:pt x="191" y="82"/>
                  <a:pt x="162" y="45"/>
                </a:cubicBezTo>
                <a:cubicBezTo>
                  <a:pt x="134" y="8"/>
                  <a:pt x="81" y="0"/>
                  <a:pt x="44" y="29"/>
                </a:cubicBezTo>
                <a:cubicBezTo>
                  <a:pt x="7" y="57"/>
                  <a:pt x="0" y="110"/>
                  <a:pt x="28" y="147"/>
                </a:cubicBezTo>
                <a:cubicBezTo>
                  <a:pt x="33" y="153"/>
                  <a:pt x="38" y="158"/>
                  <a:pt x="44" y="163"/>
                </a:cubicBezTo>
                <a:lnTo>
                  <a:pt x="31" y="188"/>
                </a:lnTo>
                <a:lnTo>
                  <a:pt x="57" y="188"/>
                </a:lnTo>
                <a:lnTo>
                  <a:pt x="57" y="201"/>
                </a:lnTo>
                <a:lnTo>
                  <a:pt x="38" y="226"/>
                </a:lnTo>
                <a:lnTo>
                  <a:pt x="70" y="251"/>
                </a:lnTo>
                <a:lnTo>
                  <a:pt x="70" y="264"/>
                </a:lnTo>
                <a:lnTo>
                  <a:pt x="44" y="289"/>
                </a:lnTo>
                <a:lnTo>
                  <a:pt x="44" y="302"/>
                </a:lnTo>
                <a:close/>
              </a:path>
            </a:pathLst>
          </a:custGeom>
          <a:solidFill>
            <a:srgbClr val="7F7F7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65">
            <a:extLst>
              <a:ext uri="{FF2B5EF4-FFF2-40B4-BE49-F238E27FC236}">
                <a16:creationId xmlns:a16="http://schemas.microsoft.com/office/drawing/2014/main" id="{FF2ACAFD-2F0C-1964-BABF-5185EC920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1429" y="3248739"/>
            <a:ext cx="1905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PK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Freeform 64">
            <a:extLst>
              <a:ext uri="{FF2B5EF4-FFF2-40B4-BE49-F238E27FC236}">
                <a16:creationId xmlns:a16="http://schemas.microsoft.com/office/drawing/2014/main" id="{CCBF0785-AC6A-821F-826F-4DF13D285F05}"/>
              </a:ext>
            </a:extLst>
          </p:cNvPr>
          <p:cNvSpPr>
            <a:spLocks/>
          </p:cNvSpPr>
          <p:nvPr/>
        </p:nvSpPr>
        <p:spPr bwMode="auto">
          <a:xfrm>
            <a:off x="4231594" y="1130503"/>
            <a:ext cx="112713" cy="211138"/>
          </a:xfrm>
          <a:custGeom>
            <a:avLst/>
            <a:gdLst>
              <a:gd name="T0" fmla="*/ 44 w 191"/>
              <a:gd name="T1" fmla="*/ 302 h 352"/>
              <a:gd name="T2" fmla="*/ 95 w 191"/>
              <a:gd name="T3" fmla="*/ 352 h 352"/>
              <a:gd name="T4" fmla="*/ 134 w 191"/>
              <a:gd name="T5" fmla="*/ 314 h 352"/>
              <a:gd name="T6" fmla="*/ 134 w 191"/>
              <a:gd name="T7" fmla="*/ 188 h 352"/>
              <a:gd name="T8" fmla="*/ 159 w 191"/>
              <a:gd name="T9" fmla="*/ 188 h 352"/>
              <a:gd name="T10" fmla="*/ 146 w 191"/>
              <a:gd name="T11" fmla="*/ 163 h 352"/>
              <a:gd name="T12" fmla="*/ 162 w 191"/>
              <a:gd name="T13" fmla="*/ 45 h 352"/>
              <a:gd name="T14" fmla="*/ 44 w 191"/>
              <a:gd name="T15" fmla="*/ 29 h 352"/>
              <a:gd name="T16" fmla="*/ 28 w 191"/>
              <a:gd name="T17" fmla="*/ 147 h 352"/>
              <a:gd name="T18" fmla="*/ 44 w 191"/>
              <a:gd name="T19" fmla="*/ 163 h 352"/>
              <a:gd name="T20" fmla="*/ 31 w 191"/>
              <a:gd name="T21" fmla="*/ 188 h 352"/>
              <a:gd name="T22" fmla="*/ 57 w 191"/>
              <a:gd name="T23" fmla="*/ 188 h 352"/>
              <a:gd name="T24" fmla="*/ 57 w 191"/>
              <a:gd name="T25" fmla="*/ 201 h 352"/>
              <a:gd name="T26" fmla="*/ 38 w 191"/>
              <a:gd name="T27" fmla="*/ 226 h 352"/>
              <a:gd name="T28" fmla="*/ 70 w 191"/>
              <a:gd name="T29" fmla="*/ 251 h 352"/>
              <a:gd name="T30" fmla="*/ 70 w 191"/>
              <a:gd name="T31" fmla="*/ 264 h 352"/>
              <a:gd name="T32" fmla="*/ 44 w 191"/>
              <a:gd name="T33" fmla="*/ 289 h 352"/>
              <a:gd name="T34" fmla="*/ 44 w 191"/>
              <a:gd name="T35" fmla="*/ 30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1" h="352">
                <a:moveTo>
                  <a:pt x="44" y="302"/>
                </a:moveTo>
                <a:lnTo>
                  <a:pt x="95" y="352"/>
                </a:lnTo>
                <a:lnTo>
                  <a:pt x="134" y="314"/>
                </a:lnTo>
                <a:lnTo>
                  <a:pt x="134" y="188"/>
                </a:lnTo>
                <a:lnTo>
                  <a:pt x="159" y="188"/>
                </a:lnTo>
                <a:lnTo>
                  <a:pt x="146" y="163"/>
                </a:lnTo>
                <a:cubicBezTo>
                  <a:pt x="183" y="135"/>
                  <a:pt x="191" y="82"/>
                  <a:pt x="162" y="45"/>
                </a:cubicBezTo>
                <a:cubicBezTo>
                  <a:pt x="134" y="8"/>
                  <a:pt x="81" y="0"/>
                  <a:pt x="44" y="29"/>
                </a:cubicBezTo>
                <a:cubicBezTo>
                  <a:pt x="7" y="57"/>
                  <a:pt x="0" y="110"/>
                  <a:pt x="28" y="147"/>
                </a:cubicBezTo>
                <a:cubicBezTo>
                  <a:pt x="33" y="153"/>
                  <a:pt x="38" y="158"/>
                  <a:pt x="44" y="163"/>
                </a:cubicBezTo>
                <a:lnTo>
                  <a:pt x="31" y="188"/>
                </a:lnTo>
                <a:lnTo>
                  <a:pt x="57" y="188"/>
                </a:lnTo>
                <a:lnTo>
                  <a:pt x="57" y="201"/>
                </a:lnTo>
                <a:lnTo>
                  <a:pt x="38" y="226"/>
                </a:lnTo>
                <a:lnTo>
                  <a:pt x="70" y="251"/>
                </a:lnTo>
                <a:lnTo>
                  <a:pt x="70" y="264"/>
                </a:lnTo>
                <a:lnTo>
                  <a:pt x="44" y="289"/>
                </a:lnTo>
                <a:lnTo>
                  <a:pt x="44" y="302"/>
                </a:lnTo>
                <a:close/>
              </a:path>
            </a:pathLst>
          </a:custGeom>
          <a:solidFill>
            <a:srgbClr val="7F7F7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65">
            <a:extLst>
              <a:ext uri="{FF2B5EF4-FFF2-40B4-BE49-F238E27FC236}">
                <a16:creationId xmlns:a16="http://schemas.microsoft.com/office/drawing/2014/main" id="{D87246E7-060C-856C-3EFB-6C84A18D0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2719" y="1168603"/>
            <a:ext cx="1905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PK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Freeform 64">
            <a:extLst>
              <a:ext uri="{FF2B5EF4-FFF2-40B4-BE49-F238E27FC236}">
                <a16:creationId xmlns:a16="http://schemas.microsoft.com/office/drawing/2014/main" id="{7F68E07B-048F-CE35-4FB2-CE88B118BAA6}"/>
              </a:ext>
            </a:extLst>
          </p:cNvPr>
          <p:cNvSpPr>
            <a:spLocks/>
          </p:cNvSpPr>
          <p:nvPr/>
        </p:nvSpPr>
        <p:spPr bwMode="auto">
          <a:xfrm>
            <a:off x="4352662" y="4816815"/>
            <a:ext cx="112713" cy="211138"/>
          </a:xfrm>
          <a:custGeom>
            <a:avLst/>
            <a:gdLst>
              <a:gd name="T0" fmla="*/ 44 w 191"/>
              <a:gd name="T1" fmla="*/ 302 h 352"/>
              <a:gd name="T2" fmla="*/ 95 w 191"/>
              <a:gd name="T3" fmla="*/ 352 h 352"/>
              <a:gd name="T4" fmla="*/ 134 w 191"/>
              <a:gd name="T5" fmla="*/ 314 h 352"/>
              <a:gd name="T6" fmla="*/ 134 w 191"/>
              <a:gd name="T7" fmla="*/ 188 h 352"/>
              <a:gd name="T8" fmla="*/ 159 w 191"/>
              <a:gd name="T9" fmla="*/ 188 h 352"/>
              <a:gd name="T10" fmla="*/ 146 w 191"/>
              <a:gd name="T11" fmla="*/ 163 h 352"/>
              <a:gd name="T12" fmla="*/ 162 w 191"/>
              <a:gd name="T13" fmla="*/ 45 h 352"/>
              <a:gd name="T14" fmla="*/ 44 w 191"/>
              <a:gd name="T15" fmla="*/ 29 h 352"/>
              <a:gd name="T16" fmla="*/ 28 w 191"/>
              <a:gd name="T17" fmla="*/ 147 h 352"/>
              <a:gd name="T18" fmla="*/ 44 w 191"/>
              <a:gd name="T19" fmla="*/ 163 h 352"/>
              <a:gd name="T20" fmla="*/ 31 w 191"/>
              <a:gd name="T21" fmla="*/ 188 h 352"/>
              <a:gd name="T22" fmla="*/ 57 w 191"/>
              <a:gd name="T23" fmla="*/ 188 h 352"/>
              <a:gd name="T24" fmla="*/ 57 w 191"/>
              <a:gd name="T25" fmla="*/ 201 h 352"/>
              <a:gd name="T26" fmla="*/ 38 w 191"/>
              <a:gd name="T27" fmla="*/ 226 h 352"/>
              <a:gd name="T28" fmla="*/ 70 w 191"/>
              <a:gd name="T29" fmla="*/ 251 h 352"/>
              <a:gd name="T30" fmla="*/ 70 w 191"/>
              <a:gd name="T31" fmla="*/ 264 h 352"/>
              <a:gd name="T32" fmla="*/ 44 w 191"/>
              <a:gd name="T33" fmla="*/ 289 h 352"/>
              <a:gd name="T34" fmla="*/ 44 w 191"/>
              <a:gd name="T35" fmla="*/ 30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1" h="352">
                <a:moveTo>
                  <a:pt x="44" y="302"/>
                </a:moveTo>
                <a:lnTo>
                  <a:pt x="95" y="352"/>
                </a:lnTo>
                <a:lnTo>
                  <a:pt x="134" y="314"/>
                </a:lnTo>
                <a:lnTo>
                  <a:pt x="134" y="188"/>
                </a:lnTo>
                <a:lnTo>
                  <a:pt x="159" y="188"/>
                </a:lnTo>
                <a:lnTo>
                  <a:pt x="146" y="163"/>
                </a:lnTo>
                <a:cubicBezTo>
                  <a:pt x="183" y="135"/>
                  <a:pt x="191" y="82"/>
                  <a:pt x="162" y="45"/>
                </a:cubicBezTo>
                <a:cubicBezTo>
                  <a:pt x="134" y="8"/>
                  <a:pt x="81" y="0"/>
                  <a:pt x="44" y="29"/>
                </a:cubicBezTo>
                <a:cubicBezTo>
                  <a:pt x="7" y="57"/>
                  <a:pt x="0" y="110"/>
                  <a:pt x="28" y="147"/>
                </a:cubicBezTo>
                <a:cubicBezTo>
                  <a:pt x="33" y="153"/>
                  <a:pt x="38" y="158"/>
                  <a:pt x="44" y="163"/>
                </a:cubicBezTo>
                <a:lnTo>
                  <a:pt x="31" y="188"/>
                </a:lnTo>
                <a:lnTo>
                  <a:pt x="57" y="188"/>
                </a:lnTo>
                <a:lnTo>
                  <a:pt x="57" y="201"/>
                </a:lnTo>
                <a:lnTo>
                  <a:pt x="38" y="226"/>
                </a:lnTo>
                <a:lnTo>
                  <a:pt x="70" y="251"/>
                </a:lnTo>
                <a:lnTo>
                  <a:pt x="70" y="264"/>
                </a:lnTo>
                <a:lnTo>
                  <a:pt x="44" y="289"/>
                </a:lnTo>
                <a:lnTo>
                  <a:pt x="44" y="302"/>
                </a:lnTo>
                <a:close/>
              </a:path>
            </a:pathLst>
          </a:custGeom>
          <a:solidFill>
            <a:srgbClr val="7F7F7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65">
            <a:extLst>
              <a:ext uri="{FF2B5EF4-FFF2-40B4-BE49-F238E27FC236}">
                <a16:creationId xmlns:a16="http://schemas.microsoft.com/office/drawing/2014/main" id="{0693A371-557F-889B-4512-07C982B59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3787" y="4854915"/>
            <a:ext cx="1905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PK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Connector: Elbow 132">
            <a:extLst>
              <a:ext uri="{FF2B5EF4-FFF2-40B4-BE49-F238E27FC236}">
                <a16:creationId xmlns:a16="http://schemas.microsoft.com/office/drawing/2014/main" id="{5F2B1F90-37B0-F202-1721-C12036B0ABD7}"/>
              </a:ext>
            </a:extLst>
          </p:cNvPr>
          <p:cNvCxnSpPr>
            <a:cxnSpLocks/>
          </p:cNvCxnSpPr>
          <p:nvPr/>
        </p:nvCxnSpPr>
        <p:spPr>
          <a:xfrm>
            <a:off x="2697412" y="1017399"/>
            <a:ext cx="5551699" cy="1633572"/>
          </a:xfrm>
          <a:prstGeom prst="bentConnector4">
            <a:avLst>
              <a:gd name="adj1" fmla="val 8341"/>
              <a:gd name="adj2" fmla="val 128564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4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E48A96BE-9C14-E3BC-78C1-C65A33B7A7F4}"/>
              </a:ext>
            </a:extLst>
          </p:cNvPr>
          <p:cNvSpPr/>
          <p:nvPr/>
        </p:nvSpPr>
        <p:spPr>
          <a:xfrm>
            <a:off x="9795643" y="3920359"/>
            <a:ext cx="2017986" cy="248044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9" name="Table 44">
            <a:extLst>
              <a:ext uri="{FF2B5EF4-FFF2-40B4-BE49-F238E27FC236}">
                <a16:creationId xmlns:a16="http://schemas.microsoft.com/office/drawing/2014/main" id="{D7E9BC5F-7195-57BB-F1FC-E6B13D59DD69}"/>
              </a:ext>
            </a:extLst>
          </p:cNvPr>
          <p:cNvGraphicFramePr>
            <a:graphicFrameLocks noGrp="1"/>
          </p:cNvGraphicFramePr>
          <p:nvPr/>
        </p:nvGraphicFramePr>
        <p:xfrm>
          <a:off x="9904250" y="4030425"/>
          <a:ext cx="1835807" cy="2303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807">
                  <a:extLst>
                    <a:ext uri="{9D8B030D-6E8A-4147-A177-3AD203B41FA5}">
                      <a16:colId xmlns:a16="http://schemas.microsoft.com/office/drawing/2014/main" val="1085717611"/>
                    </a:ext>
                  </a:extLst>
                </a:gridCol>
              </a:tblGrid>
              <a:tr h="38395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products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D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26641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       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product_id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127244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  store_id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276760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  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948129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  description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84123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  price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77789"/>
                  </a:ext>
                </a:extLst>
              </a:tr>
            </a:tbl>
          </a:graphicData>
        </a:graphic>
      </p:graphicFrame>
      <p:sp>
        <p:nvSpPr>
          <p:cNvPr id="100" name="Freeform 64">
            <a:extLst>
              <a:ext uri="{FF2B5EF4-FFF2-40B4-BE49-F238E27FC236}">
                <a16:creationId xmlns:a16="http://schemas.microsoft.com/office/drawing/2014/main" id="{9F40D710-1190-1055-09D2-45108AB8F7B1}"/>
              </a:ext>
            </a:extLst>
          </p:cNvPr>
          <p:cNvSpPr>
            <a:spLocks/>
          </p:cNvSpPr>
          <p:nvPr/>
        </p:nvSpPr>
        <p:spPr bwMode="auto">
          <a:xfrm>
            <a:off x="9985134" y="4445075"/>
            <a:ext cx="112713" cy="211138"/>
          </a:xfrm>
          <a:custGeom>
            <a:avLst/>
            <a:gdLst>
              <a:gd name="T0" fmla="*/ 44 w 191"/>
              <a:gd name="T1" fmla="*/ 302 h 352"/>
              <a:gd name="T2" fmla="*/ 95 w 191"/>
              <a:gd name="T3" fmla="*/ 352 h 352"/>
              <a:gd name="T4" fmla="*/ 134 w 191"/>
              <a:gd name="T5" fmla="*/ 314 h 352"/>
              <a:gd name="T6" fmla="*/ 134 w 191"/>
              <a:gd name="T7" fmla="*/ 188 h 352"/>
              <a:gd name="T8" fmla="*/ 159 w 191"/>
              <a:gd name="T9" fmla="*/ 188 h 352"/>
              <a:gd name="T10" fmla="*/ 146 w 191"/>
              <a:gd name="T11" fmla="*/ 163 h 352"/>
              <a:gd name="T12" fmla="*/ 162 w 191"/>
              <a:gd name="T13" fmla="*/ 45 h 352"/>
              <a:gd name="T14" fmla="*/ 44 w 191"/>
              <a:gd name="T15" fmla="*/ 29 h 352"/>
              <a:gd name="T16" fmla="*/ 28 w 191"/>
              <a:gd name="T17" fmla="*/ 147 h 352"/>
              <a:gd name="T18" fmla="*/ 44 w 191"/>
              <a:gd name="T19" fmla="*/ 163 h 352"/>
              <a:gd name="T20" fmla="*/ 31 w 191"/>
              <a:gd name="T21" fmla="*/ 188 h 352"/>
              <a:gd name="T22" fmla="*/ 57 w 191"/>
              <a:gd name="T23" fmla="*/ 188 h 352"/>
              <a:gd name="T24" fmla="*/ 57 w 191"/>
              <a:gd name="T25" fmla="*/ 201 h 352"/>
              <a:gd name="T26" fmla="*/ 38 w 191"/>
              <a:gd name="T27" fmla="*/ 226 h 352"/>
              <a:gd name="T28" fmla="*/ 70 w 191"/>
              <a:gd name="T29" fmla="*/ 251 h 352"/>
              <a:gd name="T30" fmla="*/ 70 w 191"/>
              <a:gd name="T31" fmla="*/ 264 h 352"/>
              <a:gd name="T32" fmla="*/ 44 w 191"/>
              <a:gd name="T33" fmla="*/ 289 h 352"/>
              <a:gd name="T34" fmla="*/ 44 w 191"/>
              <a:gd name="T35" fmla="*/ 30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1" h="352">
                <a:moveTo>
                  <a:pt x="44" y="302"/>
                </a:moveTo>
                <a:lnTo>
                  <a:pt x="95" y="352"/>
                </a:lnTo>
                <a:lnTo>
                  <a:pt x="134" y="314"/>
                </a:lnTo>
                <a:lnTo>
                  <a:pt x="134" y="188"/>
                </a:lnTo>
                <a:lnTo>
                  <a:pt x="159" y="188"/>
                </a:lnTo>
                <a:lnTo>
                  <a:pt x="146" y="163"/>
                </a:lnTo>
                <a:cubicBezTo>
                  <a:pt x="183" y="135"/>
                  <a:pt x="191" y="82"/>
                  <a:pt x="162" y="45"/>
                </a:cubicBezTo>
                <a:cubicBezTo>
                  <a:pt x="134" y="8"/>
                  <a:pt x="81" y="0"/>
                  <a:pt x="44" y="29"/>
                </a:cubicBezTo>
                <a:cubicBezTo>
                  <a:pt x="7" y="57"/>
                  <a:pt x="0" y="110"/>
                  <a:pt x="28" y="147"/>
                </a:cubicBezTo>
                <a:cubicBezTo>
                  <a:pt x="33" y="153"/>
                  <a:pt x="38" y="158"/>
                  <a:pt x="44" y="163"/>
                </a:cubicBezTo>
                <a:lnTo>
                  <a:pt x="31" y="188"/>
                </a:lnTo>
                <a:lnTo>
                  <a:pt x="57" y="188"/>
                </a:lnTo>
                <a:lnTo>
                  <a:pt x="57" y="201"/>
                </a:lnTo>
                <a:lnTo>
                  <a:pt x="38" y="226"/>
                </a:lnTo>
                <a:lnTo>
                  <a:pt x="70" y="251"/>
                </a:lnTo>
                <a:lnTo>
                  <a:pt x="70" y="264"/>
                </a:lnTo>
                <a:lnTo>
                  <a:pt x="44" y="289"/>
                </a:lnTo>
                <a:lnTo>
                  <a:pt x="44" y="302"/>
                </a:lnTo>
                <a:close/>
              </a:path>
            </a:pathLst>
          </a:custGeom>
          <a:solidFill>
            <a:srgbClr val="7F7F7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Rectangle 65">
            <a:extLst>
              <a:ext uri="{FF2B5EF4-FFF2-40B4-BE49-F238E27FC236}">
                <a16:creationId xmlns:a16="http://schemas.microsoft.com/office/drawing/2014/main" id="{2DF75428-8999-D58B-76FA-9BDCA4668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6259" y="4483175"/>
            <a:ext cx="1905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PK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C3BC09F-0B6D-7390-92E2-7055421C0238}"/>
              </a:ext>
            </a:extLst>
          </p:cNvPr>
          <p:cNvSpPr/>
          <p:nvPr/>
        </p:nvSpPr>
        <p:spPr>
          <a:xfrm>
            <a:off x="284083" y="1464735"/>
            <a:ext cx="2017986" cy="206674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3" name="Table 44">
            <a:extLst>
              <a:ext uri="{FF2B5EF4-FFF2-40B4-BE49-F238E27FC236}">
                <a16:creationId xmlns:a16="http://schemas.microsoft.com/office/drawing/2014/main" id="{E14D0DB0-ACF5-F9BF-1008-59CF589C315D}"/>
              </a:ext>
            </a:extLst>
          </p:cNvPr>
          <p:cNvGraphicFramePr>
            <a:graphicFrameLocks noGrp="1"/>
          </p:cNvGraphicFramePr>
          <p:nvPr/>
        </p:nvGraphicFramePr>
        <p:xfrm>
          <a:off x="392690" y="1574800"/>
          <a:ext cx="183580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807">
                  <a:extLst>
                    <a:ext uri="{9D8B030D-6E8A-4147-A177-3AD203B41FA5}">
                      <a16:colId xmlns:a16="http://schemas.microsoft.com/office/drawing/2014/main" val="1085717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stores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D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26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        store_id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12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  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948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  category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84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  price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77789"/>
                  </a:ext>
                </a:extLst>
              </a:tr>
            </a:tbl>
          </a:graphicData>
        </a:graphic>
      </p:graphicFrame>
      <p:sp>
        <p:nvSpPr>
          <p:cNvPr id="104" name="Freeform 64">
            <a:extLst>
              <a:ext uri="{FF2B5EF4-FFF2-40B4-BE49-F238E27FC236}">
                <a16:creationId xmlns:a16="http://schemas.microsoft.com/office/drawing/2014/main" id="{C818087D-3974-4F3D-C439-25ED12D0D419}"/>
              </a:ext>
            </a:extLst>
          </p:cNvPr>
          <p:cNvSpPr>
            <a:spLocks/>
          </p:cNvSpPr>
          <p:nvPr/>
        </p:nvSpPr>
        <p:spPr bwMode="auto">
          <a:xfrm>
            <a:off x="473574" y="1989451"/>
            <a:ext cx="112713" cy="211138"/>
          </a:xfrm>
          <a:custGeom>
            <a:avLst/>
            <a:gdLst>
              <a:gd name="T0" fmla="*/ 44 w 191"/>
              <a:gd name="T1" fmla="*/ 302 h 352"/>
              <a:gd name="T2" fmla="*/ 95 w 191"/>
              <a:gd name="T3" fmla="*/ 352 h 352"/>
              <a:gd name="T4" fmla="*/ 134 w 191"/>
              <a:gd name="T5" fmla="*/ 314 h 352"/>
              <a:gd name="T6" fmla="*/ 134 w 191"/>
              <a:gd name="T7" fmla="*/ 188 h 352"/>
              <a:gd name="T8" fmla="*/ 159 w 191"/>
              <a:gd name="T9" fmla="*/ 188 h 352"/>
              <a:gd name="T10" fmla="*/ 146 w 191"/>
              <a:gd name="T11" fmla="*/ 163 h 352"/>
              <a:gd name="T12" fmla="*/ 162 w 191"/>
              <a:gd name="T13" fmla="*/ 45 h 352"/>
              <a:gd name="T14" fmla="*/ 44 w 191"/>
              <a:gd name="T15" fmla="*/ 29 h 352"/>
              <a:gd name="T16" fmla="*/ 28 w 191"/>
              <a:gd name="T17" fmla="*/ 147 h 352"/>
              <a:gd name="T18" fmla="*/ 44 w 191"/>
              <a:gd name="T19" fmla="*/ 163 h 352"/>
              <a:gd name="T20" fmla="*/ 31 w 191"/>
              <a:gd name="T21" fmla="*/ 188 h 352"/>
              <a:gd name="T22" fmla="*/ 57 w 191"/>
              <a:gd name="T23" fmla="*/ 188 h 352"/>
              <a:gd name="T24" fmla="*/ 57 w 191"/>
              <a:gd name="T25" fmla="*/ 201 h 352"/>
              <a:gd name="T26" fmla="*/ 38 w 191"/>
              <a:gd name="T27" fmla="*/ 226 h 352"/>
              <a:gd name="T28" fmla="*/ 70 w 191"/>
              <a:gd name="T29" fmla="*/ 251 h 352"/>
              <a:gd name="T30" fmla="*/ 70 w 191"/>
              <a:gd name="T31" fmla="*/ 264 h 352"/>
              <a:gd name="T32" fmla="*/ 44 w 191"/>
              <a:gd name="T33" fmla="*/ 289 h 352"/>
              <a:gd name="T34" fmla="*/ 44 w 191"/>
              <a:gd name="T35" fmla="*/ 30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1" h="352">
                <a:moveTo>
                  <a:pt x="44" y="302"/>
                </a:moveTo>
                <a:lnTo>
                  <a:pt x="95" y="352"/>
                </a:lnTo>
                <a:lnTo>
                  <a:pt x="134" y="314"/>
                </a:lnTo>
                <a:lnTo>
                  <a:pt x="134" y="188"/>
                </a:lnTo>
                <a:lnTo>
                  <a:pt x="159" y="188"/>
                </a:lnTo>
                <a:lnTo>
                  <a:pt x="146" y="163"/>
                </a:lnTo>
                <a:cubicBezTo>
                  <a:pt x="183" y="135"/>
                  <a:pt x="191" y="82"/>
                  <a:pt x="162" y="45"/>
                </a:cubicBezTo>
                <a:cubicBezTo>
                  <a:pt x="134" y="8"/>
                  <a:pt x="81" y="0"/>
                  <a:pt x="44" y="29"/>
                </a:cubicBezTo>
                <a:cubicBezTo>
                  <a:pt x="7" y="57"/>
                  <a:pt x="0" y="110"/>
                  <a:pt x="28" y="147"/>
                </a:cubicBezTo>
                <a:cubicBezTo>
                  <a:pt x="33" y="153"/>
                  <a:pt x="38" y="158"/>
                  <a:pt x="44" y="163"/>
                </a:cubicBezTo>
                <a:lnTo>
                  <a:pt x="31" y="188"/>
                </a:lnTo>
                <a:lnTo>
                  <a:pt x="57" y="188"/>
                </a:lnTo>
                <a:lnTo>
                  <a:pt x="57" y="201"/>
                </a:lnTo>
                <a:lnTo>
                  <a:pt x="38" y="226"/>
                </a:lnTo>
                <a:lnTo>
                  <a:pt x="70" y="251"/>
                </a:lnTo>
                <a:lnTo>
                  <a:pt x="70" y="264"/>
                </a:lnTo>
                <a:lnTo>
                  <a:pt x="44" y="289"/>
                </a:lnTo>
                <a:lnTo>
                  <a:pt x="44" y="302"/>
                </a:lnTo>
                <a:close/>
              </a:path>
            </a:pathLst>
          </a:custGeom>
          <a:solidFill>
            <a:srgbClr val="7F7F7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Rectangle 65">
            <a:extLst>
              <a:ext uri="{FF2B5EF4-FFF2-40B4-BE49-F238E27FC236}">
                <a16:creationId xmlns:a16="http://schemas.microsoft.com/office/drawing/2014/main" id="{AB898BAF-C883-111A-4634-3140A2BF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699" y="2027551"/>
            <a:ext cx="1905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PK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C1729E4-EFA1-6EF5-7BB6-82A00AD23D49}"/>
              </a:ext>
            </a:extLst>
          </p:cNvPr>
          <p:cNvSpPr/>
          <p:nvPr/>
        </p:nvSpPr>
        <p:spPr>
          <a:xfrm>
            <a:off x="4042103" y="241369"/>
            <a:ext cx="2017986" cy="270594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8" name="Table 44">
            <a:extLst>
              <a:ext uri="{FF2B5EF4-FFF2-40B4-BE49-F238E27FC236}">
                <a16:creationId xmlns:a16="http://schemas.microsoft.com/office/drawing/2014/main" id="{C69EFC61-A13B-B024-9E7F-502605A009F1}"/>
              </a:ext>
            </a:extLst>
          </p:cNvPr>
          <p:cNvGraphicFramePr>
            <a:graphicFrameLocks noGrp="1"/>
          </p:cNvGraphicFramePr>
          <p:nvPr/>
        </p:nvGraphicFramePr>
        <p:xfrm>
          <a:off x="4150710" y="351434"/>
          <a:ext cx="183580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807">
                  <a:extLst>
                    <a:ext uri="{9D8B030D-6E8A-4147-A177-3AD203B41FA5}">
                      <a16:colId xmlns:a16="http://schemas.microsoft.com/office/drawing/2014/main" val="1085717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orders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D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26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        order_id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12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  store_id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276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  status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948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  billing_address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84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  shipping_address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77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  ordered_at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804414"/>
                  </a:ext>
                </a:extLst>
              </a:tr>
            </a:tbl>
          </a:graphicData>
        </a:graphic>
      </p:graphicFrame>
      <p:sp>
        <p:nvSpPr>
          <p:cNvPr id="119" name="Freeform 64">
            <a:extLst>
              <a:ext uri="{FF2B5EF4-FFF2-40B4-BE49-F238E27FC236}">
                <a16:creationId xmlns:a16="http://schemas.microsoft.com/office/drawing/2014/main" id="{1E2968B9-E764-EDD8-0F06-F9454356B8F7}"/>
              </a:ext>
            </a:extLst>
          </p:cNvPr>
          <p:cNvSpPr>
            <a:spLocks/>
          </p:cNvSpPr>
          <p:nvPr/>
        </p:nvSpPr>
        <p:spPr bwMode="auto">
          <a:xfrm>
            <a:off x="4231594" y="766085"/>
            <a:ext cx="112713" cy="211138"/>
          </a:xfrm>
          <a:custGeom>
            <a:avLst/>
            <a:gdLst>
              <a:gd name="T0" fmla="*/ 44 w 191"/>
              <a:gd name="T1" fmla="*/ 302 h 352"/>
              <a:gd name="T2" fmla="*/ 95 w 191"/>
              <a:gd name="T3" fmla="*/ 352 h 352"/>
              <a:gd name="T4" fmla="*/ 134 w 191"/>
              <a:gd name="T5" fmla="*/ 314 h 352"/>
              <a:gd name="T6" fmla="*/ 134 w 191"/>
              <a:gd name="T7" fmla="*/ 188 h 352"/>
              <a:gd name="T8" fmla="*/ 159 w 191"/>
              <a:gd name="T9" fmla="*/ 188 h 352"/>
              <a:gd name="T10" fmla="*/ 146 w 191"/>
              <a:gd name="T11" fmla="*/ 163 h 352"/>
              <a:gd name="T12" fmla="*/ 162 w 191"/>
              <a:gd name="T13" fmla="*/ 45 h 352"/>
              <a:gd name="T14" fmla="*/ 44 w 191"/>
              <a:gd name="T15" fmla="*/ 29 h 352"/>
              <a:gd name="T16" fmla="*/ 28 w 191"/>
              <a:gd name="T17" fmla="*/ 147 h 352"/>
              <a:gd name="T18" fmla="*/ 44 w 191"/>
              <a:gd name="T19" fmla="*/ 163 h 352"/>
              <a:gd name="T20" fmla="*/ 31 w 191"/>
              <a:gd name="T21" fmla="*/ 188 h 352"/>
              <a:gd name="T22" fmla="*/ 57 w 191"/>
              <a:gd name="T23" fmla="*/ 188 h 352"/>
              <a:gd name="T24" fmla="*/ 57 w 191"/>
              <a:gd name="T25" fmla="*/ 201 h 352"/>
              <a:gd name="T26" fmla="*/ 38 w 191"/>
              <a:gd name="T27" fmla="*/ 226 h 352"/>
              <a:gd name="T28" fmla="*/ 70 w 191"/>
              <a:gd name="T29" fmla="*/ 251 h 352"/>
              <a:gd name="T30" fmla="*/ 70 w 191"/>
              <a:gd name="T31" fmla="*/ 264 h 352"/>
              <a:gd name="T32" fmla="*/ 44 w 191"/>
              <a:gd name="T33" fmla="*/ 289 h 352"/>
              <a:gd name="T34" fmla="*/ 44 w 191"/>
              <a:gd name="T35" fmla="*/ 30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1" h="352">
                <a:moveTo>
                  <a:pt x="44" y="302"/>
                </a:moveTo>
                <a:lnTo>
                  <a:pt x="95" y="352"/>
                </a:lnTo>
                <a:lnTo>
                  <a:pt x="134" y="314"/>
                </a:lnTo>
                <a:lnTo>
                  <a:pt x="134" y="188"/>
                </a:lnTo>
                <a:lnTo>
                  <a:pt x="159" y="188"/>
                </a:lnTo>
                <a:lnTo>
                  <a:pt x="146" y="163"/>
                </a:lnTo>
                <a:cubicBezTo>
                  <a:pt x="183" y="135"/>
                  <a:pt x="191" y="82"/>
                  <a:pt x="162" y="45"/>
                </a:cubicBezTo>
                <a:cubicBezTo>
                  <a:pt x="134" y="8"/>
                  <a:pt x="81" y="0"/>
                  <a:pt x="44" y="29"/>
                </a:cubicBezTo>
                <a:cubicBezTo>
                  <a:pt x="7" y="57"/>
                  <a:pt x="0" y="110"/>
                  <a:pt x="28" y="147"/>
                </a:cubicBezTo>
                <a:cubicBezTo>
                  <a:pt x="33" y="153"/>
                  <a:pt x="38" y="158"/>
                  <a:pt x="44" y="163"/>
                </a:cubicBezTo>
                <a:lnTo>
                  <a:pt x="31" y="188"/>
                </a:lnTo>
                <a:lnTo>
                  <a:pt x="57" y="188"/>
                </a:lnTo>
                <a:lnTo>
                  <a:pt x="57" y="201"/>
                </a:lnTo>
                <a:lnTo>
                  <a:pt x="38" y="226"/>
                </a:lnTo>
                <a:lnTo>
                  <a:pt x="70" y="251"/>
                </a:lnTo>
                <a:lnTo>
                  <a:pt x="70" y="264"/>
                </a:lnTo>
                <a:lnTo>
                  <a:pt x="44" y="289"/>
                </a:lnTo>
                <a:lnTo>
                  <a:pt x="44" y="302"/>
                </a:lnTo>
                <a:close/>
              </a:path>
            </a:pathLst>
          </a:custGeom>
          <a:solidFill>
            <a:srgbClr val="7F7F7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Rectangle 65">
            <a:extLst>
              <a:ext uri="{FF2B5EF4-FFF2-40B4-BE49-F238E27FC236}">
                <a16:creationId xmlns:a16="http://schemas.microsoft.com/office/drawing/2014/main" id="{45509185-CA94-3136-D2C0-3A3ED42EF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2719" y="804185"/>
            <a:ext cx="1905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PK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50487C21-0245-3382-2B8C-CB37A45AE18C}"/>
              </a:ext>
            </a:extLst>
          </p:cNvPr>
          <p:cNvCxnSpPr>
            <a:cxnSpLocks/>
          </p:cNvCxnSpPr>
          <p:nvPr/>
        </p:nvCxnSpPr>
        <p:spPr>
          <a:xfrm flipV="1">
            <a:off x="2302069" y="1271752"/>
            <a:ext cx="1703248" cy="865864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41F6DB7D-F3C6-361F-6F97-AE7275C1AB01}"/>
              </a:ext>
            </a:extLst>
          </p:cNvPr>
          <p:cNvCxnSpPr>
            <a:cxnSpLocks/>
          </p:cNvCxnSpPr>
          <p:nvPr/>
        </p:nvCxnSpPr>
        <p:spPr>
          <a:xfrm rot="10800000">
            <a:off x="6069725" y="918409"/>
            <a:ext cx="1765434" cy="1071043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2A3080D0-7B28-A369-54F2-962302E2C043}"/>
              </a:ext>
            </a:extLst>
          </p:cNvPr>
          <p:cNvCxnSpPr>
            <a:cxnSpLocks/>
          </p:cNvCxnSpPr>
          <p:nvPr/>
        </p:nvCxnSpPr>
        <p:spPr>
          <a:xfrm>
            <a:off x="284083" y="2095020"/>
            <a:ext cx="9511560" cy="2880542"/>
          </a:xfrm>
          <a:prstGeom prst="bentConnector3">
            <a:avLst>
              <a:gd name="adj1" fmla="val -1827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1667E16D-99CD-1D12-9477-5AE3566009AD}"/>
              </a:ext>
            </a:extLst>
          </p:cNvPr>
          <p:cNvCxnSpPr>
            <a:cxnSpLocks/>
            <a:stCxn id="98" idx="0"/>
          </p:cNvCxnSpPr>
          <p:nvPr/>
        </p:nvCxnSpPr>
        <p:spPr>
          <a:xfrm rot="16200000" flipV="1">
            <a:off x="9079919" y="2195641"/>
            <a:ext cx="1618592" cy="183084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7E7BA16A-4D82-CA69-02C3-C215E07B76E0}"/>
              </a:ext>
            </a:extLst>
          </p:cNvPr>
          <p:cNvSpPr/>
          <p:nvPr/>
        </p:nvSpPr>
        <p:spPr>
          <a:xfrm>
            <a:off x="7299132" y="978004"/>
            <a:ext cx="2017986" cy="281386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5" name="Table 44">
            <a:extLst>
              <a:ext uri="{FF2B5EF4-FFF2-40B4-BE49-F238E27FC236}">
                <a16:creationId xmlns:a16="http://schemas.microsoft.com/office/drawing/2014/main" id="{BE9D67E3-72C5-49AA-1540-51C083033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11687"/>
              </p:ext>
            </p:extLst>
          </p:nvPr>
        </p:nvGraphicFramePr>
        <p:xfrm>
          <a:off x="7407739" y="1088069"/>
          <a:ext cx="183580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807">
                  <a:extLst>
                    <a:ext uri="{9D8B030D-6E8A-4147-A177-3AD203B41FA5}">
                      <a16:colId xmlns:a16="http://schemas.microsoft.com/office/drawing/2014/main" val="1085717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line_items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D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26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       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line_item_id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12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  order_id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276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product_id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948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  quantity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84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  line_amount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77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  store_id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769730"/>
                  </a:ext>
                </a:extLst>
              </a:tr>
            </a:tbl>
          </a:graphicData>
        </a:graphic>
      </p:graphicFrame>
      <p:sp>
        <p:nvSpPr>
          <p:cNvPr id="96" name="Freeform 64">
            <a:extLst>
              <a:ext uri="{FF2B5EF4-FFF2-40B4-BE49-F238E27FC236}">
                <a16:creationId xmlns:a16="http://schemas.microsoft.com/office/drawing/2014/main" id="{448FABF8-0498-B95E-760B-F7D5D96161CF}"/>
              </a:ext>
            </a:extLst>
          </p:cNvPr>
          <p:cNvSpPr>
            <a:spLocks/>
          </p:cNvSpPr>
          <p:nvPr/>
        </p:nvSpPr>
        <p:spPr bwMode="auto">
          <a:xfrm>
            <a:off x="7488623" y="1502720"/>
            <a:ext cx="112713" cy="211138"/>
          </a:xfrm>
          <a:custGeom>
            <a:avLst/>
            <a:gdLst>
              <a:gd name="T0" fmla="*/ 44 w 191"/>
              <a:gd name="T1" fmla="*/ 302 h 352"/>
              <a:gd name="T2" fmla="*/ 95 w 191"/>
              <a:gd name="T3" fmla="*/ 352 h 352"/>
              <a:gd name="T4" fmla="*/ 134 w 191"/>
              <a:gd name="T5" fmla="*/ 314 h 352"/>
              <a:gd name="T6" fmla="*/ 134 w 191"/>
              <a:gd name="T7" fmla="*/ 188 h 352"/>
              <a:gd name="T8" fmla="*/ 159 w 191"/>
              <a:gd name="T9" fmla="*/ 188 h 352"/>
              <a:gd name="T10" fmla="*/ 146 w 191"/>
              <a:gd name="T11" fmla="*/ 163 h 352"/>
              <a:gd name="T12" fmla="*/ 162 w 191"/>
              <a:gd name="T13" fmla="*/ 45 h 352"/>
              <a:gd name="T14" fmla="*/ 44 w 191"/>
              <a:gd name="T15" fmla="*/ 29 h 352"/>
              <a:gd name="T16" fmla="*/ 28 w 191"/>
              <a:gd name="T17" fmla="*/ 147 h 352"/>
              <a:gd name="T18" fmla="*/ 44 w 191"/>
              <a:gd name="T19" fmla="*/ 163 h 352"/>
              <a:gd name="T20" fmla="*/ 31 w 191"/>
              <a:gd name="T21" fmla="*/ 188 h 352"/>
              <a:gd name="T22" fmla="*/ 57 w 191"/>
              <a:gd name="T23" fmla="*/ 188 h 352"/>
              <a:gd name="T24" fmla="*/ 57 w 191"/>
              <a:gd name="T25" fmla="*/ 201 h 352"/>
              <a:gd name="T26" fmla="*/ 38 w 191"/>
              <a:gd name="T27" fmla="*/ 226 h 352"/>
              <a:gd name="T28" fmla="*/ 70 w 191"/>
              <a:gd name="T29" fmla="*/ 251 h 352"/>
              <a:gd name="T30" fmla="*/ 70 w 191"/>
              <a:gd name="T31" fmla="*/ 264 h 352"/>
              <a:gd name="T32" fmla="*/ 44 w 191"/>
              <a:gd name="T33" fmla="*/ 289 h 352"/>
              <a:gd name="T34" fmla="*/ 44 w 191"/>
              <a:gd name="T35" fmla="*/ 30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1" h="352">
                <a:moveTo>
                  <a:pt x="44" y="302"/>
                </a:moveTo>
                <a:lnTo>
                  <a:pt x="95" y="352"/>
                </a:lnTo>
                <a:lnTo>
                  <a:pt x="134" y="314"/>
                </a:lnTo>
                <a:lnTo>
                  <a:pt x="134" y="188"/>
                </a:lnTo>
                <a:lnTo>
                  <a:pt x="159" y="188"/>
                </a:lnTo>
                <a:lnTo>
                  <a:pt x="146" y="163"/>
                </a:lnTo>
                <a:cubicBezTo>
                  <a:pt x="183" y="135"/>
                  <a:pt x="191" y="82"/>
                  <a:pt x="162" y="45"/>
                </a:cubicBezTo>
                <a:cubicBezTo>
                  <a:pt x="134" y="8"/>
                  <a:pt x="81" y="0"/>
                  <a:pt x="44" y="29"/>
                </a:cubicBezTo>
                <a:cubicBezTo>
                  <a:pt x="7" y="57"/>
                  <a:pt x="0" y="110"/>
                  <a:pt x="28" y="147"/>
                </a:cubicBezTo>
                <a:cubicBezTo>
                  <a:pt x="33" y="153"/>
                  <a:pt x="38" y="158"/>
                  <a:pt x="44" y="163"/>
                </a:cubicBezTo>
                <a:lnTo>
                  <a:pt x="31" y="188"/>
                </a:lnTo>
                <a:lnTo>
                  <a:pt x="57" y="188"/>
                </a:lnTo>
                <a:lnTo>
                  <a:pt x="57" y="201"/>
                </a:lnTo>
                <a:lnTo>
                  <a:pt x="38" y="226"/>
                </a:lnTo>
                <a:lnTo>
                  <a:pt x="70" y="251"/>
                </a:lnTo>
                <a:lnTo>
                  <a:pt x="70" y="264"/>
                </a:lnTo>
                <a:lnTo>
                  <a:pt x="44" y="289"/>
                </a:lnTo>
                <a:lnTo>
                  <a:pt x="44" y="302"/>
                </a:lnTo>
                <a:close/>
              </a:path>
            </a:pathLst>
          </a:custGeom>
          <a:solidFill>
            <a:srgbClr val="7F7F7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Rectangle 65">
            <a:extLst>
              <a:ext uri="{FF2B5EF4-FFF2-40B4-BE49-F238E27FC236}">
                <a16:creationId xmlns:a16="http://schemas.microsoft.com/office/drawing/2014/main" id="{183CD73A-6CA6-6A6B-2E6C-8BB9460FB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9748" y="1540820"/>
            <a:ext cx="1905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PK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" name="Freeform 83">
            <a:extLst>
              <a:ext uri="{FF2B5EF4-FFF2-40B4-BE49-F238E27FC236}">
                <a16:creationId xmlns:a16="http://schemas.microsoft.com/office/drawing/2014/main" id="{C153B333-5224-836F-A6E6-D0C837D62B33}"/>
              </a:ext>
            </a:extLst>
          </p:cNvPr>
          <p:cNvSpPr>
            <a:spLocks noEditPoints="1"/>
          </p:cNvSpPr>
          <p:nvPr/>
        </p:nvSpPr>
        <p:spPr bwMode="auto">
          <a:xfrm>
            <a:off x="3978117" y="1238414"/>
            <a:ext cx="66675" cy="66675"/>
          </a:xfrm>
          <a:custGeom>
            <a:avLst/>
            <a:gdLst>
              <a:gd name="T0" fmla="*/ 0 w 42"/>
              <a:gd name="T1" fmla="*/ 21 h 42"/>
              <a:gd name="T2" fmla="*/ 42 w 42"/>
              <a:gd name="T3" fmla="*/ 21 h 42"/>
              <a:gd name="T4" fmla="*/ 0 w 42"/>
              <a:gd name="T5" fmla="*/ 21 h 42"/>
              <a:gd name="T6" fmla="*/ 42 w 42"/>
              <a:gd name="T7" fmla="*/ 0 h 42"/>
              <a:gd name="T8" fmla="*/ 0 w 42"/>
              <a:gd name="T9" fmla="*/ 21 h 42"/>
              <a:gd name="T10" fmla="*/ 42 w 42"/>
              <a:gd name="T11" fmla="*/ 4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" h="42">
                <a:moveTo>
                  <a:pt x="0" y="21"/>
                </a:moveTo>
                <a:lnTo>
                  <a:pt x="42" y="21"/>
                </a:lnTo>
                <a:moveTo>
                  <a:pt x="0" y="21"/>
                </a:moveTo>
                <a:lnTo>
                  <a:pt x="42" y="0"/>
                </a:lnTo>
                <a:moveTo>
                  <a:pt x="0" y="21"/>
                </a:moveTo>
                <a:lnTo>
                  <a:pt x="42" y="42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4" name="Freeform 83">
            <a:extLst>
              <a:ext uri="{FF2B5EF4-FFF2-40B4-BE49-F238E27FC236}">
                <a16:creationId xmlns:a16="http://schemas.microsoft.com/office/drawing/2014/main" id="{95214D3F-3632-F4AC-1209-42A3C4506981}"/>
              </a:ext>
            </a:extLst>
          </p:cNvPr>
          <p:cNvSpPr>
            <a:spLocks noEditPoints="1"/>
          </p:cNvSpPr>
          <p:nvPr/>
        </p:nvSpPr>
        <p:spPr bwMode="auto">
          <a:xfrm>
            <a:off x="7232457" y="1956113"/>
            <a:ext cx="66675" cy="66675"/>
          </a:xfrm>
          <a:custGeom>
            <a:avLst/>
            <a:gdLst>
              <a:gd name="T0" fmla="*/ 0 w 42"/>
              <a:gd name="T1" fmla="*/ 21 h 42"/>
              <a:gd name="T2" fmla="*/ 42 w 42"/>
              <a:gd name="T3" fmla="*/ 21 h 42"/>
              <a:gd name="T4" fmla="*/ 0 w 42"/>
              <a:gd name="T5" fmla="*/ 21 h 42"/>
              <a:gd name="T6" fmla="*/ 42 w 42"/>
              <a:gd name="T7" fmla="*/ 0 h 42"/>
              <a:gd name="T8" fmla="*/ 0 w 42"/>
              <a:gd name="T9" fmla="*/ 21 h 42"/>
              <a:gd name="T10" fmla="*/ 42 w 42"/>
              <a:gd name="T11" fmla="*/ 4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" h="42">
                <a:moveTo>
                  <a:pt x="0" y="21"/>
                </a:moveTo>
                <a:lnTo>
                  <a:pt x="42" y="21"/>
                </a:lnTo>
                <a:moveTo>
                  <a:pt x="0" y="21"/>
                </a:moveTo>
                <a:lnTo>
                  <a:pt x="42" y="0"/>
                </a:lnTo>
                <a:moveTo>
                  <a:pt x="0" y="21"/>
                </a:moveTo>
                <a:lnTo>
                  <a:pt x="42" y="42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5" name="Freeform 83">
            <a:extLst>
              <a:ext uri="{FF2B5EF4-FFF2-40B4-BE49-F238E27FC236}">
                <a16:creationId xmlns:a16="http://schemas.microsoft.com/office/drawing/2014/main" id="{6A588DED-AB20-CA76-20FB-3FCDE9EB3F9E}"/>
              </a:ext>
            </a:extLst>
          </p:cNvPr>
          <p:cNvSpPr>
            <a:spLocks noEditPoints="1"/>
          </p:cNvSpPr>
          <p:nvPr/>
        </p:nvSpPr>
        <p:spPr bwMode="auto">
          <a:xfrm>
            <a:off x="9728968" y="4938082"/>
            <a:ext cx="66675" cy="66675"/>
          </a:xfrm>
          <a:custGeom>
            <a:avLst/>
            <a:gdLst>
              <a:gd name="T0" fmla="*/ 0 w 42"/>
              <a:gd name="T1" fmla="*/ 21 h 42"/>
              <a:gd name="T2" fmla="*/ 42 w 42"/>
              <a:gd name="T3" fmla="*/ 21 h 42"/>
              <a:gd name="T4" fmla="*/ 0 w 42"/>
              <a:gd name="T5" fmla="*/ 21 h 42"/>
              <a:gd name="T6" fmla="*/ 42 w 42"/>
              <a:gd name="T7" fmla="*/ 0 h 42"/>
              <a:gd name="T8" fmla="*/ 0 w 42"/>
              <a:gd name="T9" fmla="*/ 21 h 42"/>
              <a:gd name="T10" fmla="*/ 42 w 42"/>
              <a:gd name="T11" fmla="*/ 4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" h="42">
                <a:moveTo>
                  <a:pt x="0" y="21"/>
                </a:moveTo>
                <a:lnTo>
                  <a:pt x="42" y="21"/>
                </a:lnTo>
                <a:moveTo>
                  <a:pt x="0" y="21"/>
                </a:moveTo>
                <a:lnTo>
                  <a:pt x="42" y="0"/>
                </a:lnTo>
                <a:moveTo>
                  <a:pt x="0" y="21"/>
                </a:moveTo>
                <a:lnTo>
                  <a:pt x="42" y="42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6" name="Freeform 83">
            <a:extLst>
              <a:ext uri="{FF2B5EF4-FFF2-40B4-BE49-F238E27FC236}">
                <a16:creationId xmlns:a16="http://schemas.microsoft.com/office/drawing/2014/main" id="{7F644A8A-6623-F66F-D063-7996D97401EC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9336335" y="2268428"/>
            <a:ext cx="66675" cy="66675"/>
          </a:xfrm>
          <a:custGeom>
            <a:avLst/>
            <a:gdLst>
              <a:gd name="T0" fmla="*/ 0 w 42"/>
              <a:gd name="T1" fmla="*/ 21 h 42"/>
              <a:gd name="T2" fmla="*/ 42 w 42"/>
              <a:gd name="T3" fmla="*/ 21 h 42"/>
              <a:gd name="T4" fmla="*/ 0 w 42"/>
              <a:gd name="T5" fmla="*/ 21 h 42"/>
              <a:gd name="T6" fmla="*/ 42 w 42"/>
              <a:gd name="T7" fmla="*/ 0 h 42"/>
              <a:gd name="T8" fmla="*/ 0 w 42"/>
              <a:gd name="T9" fmla="*/ 21 h 42"/>
              <a:gd name="T10" fmla="*/ 42 w 42"/>
              <a:gd name="T11" fmla="*/ 4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" h="42">
                <a:moveTo>
                  <a:pt x="0" y="21"/>
                </a:moveTo>
                <a:lnTo>
                  <a:pt x="42" y="21"/>
                </a:lnTo>
                <a:moveTo>
                  <a:pt x="0" y="21"/>
                </a:moveTo>
                <a:lnTo>
                  <a:pt x="42" y="0"/>
                </a:lnTo>
                <a:moveTo>
                  <a:pt x="0" y="21"/>
                </a:moveTo>
                <a:lnTo>
                  <a:pt x="42" y="42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E7FA1557-9A0B-0A11-7BEE-686000CFA3AA}"/>
              </a:ext>
            </a:extLst>
          </p:cNvPr>
          <p:cNvCxnSpPr>
            <a:cxnSpLocks/>
          </p:cNvCxnSpPr>
          <p:nvPr/>
        </p:nvCxnSpPr>
        <p:spPr>
          <a:xfrm>
            <a:off x="3167406" y="2137616"/>
            <a:ext cx="4131726" cy="1291384"/>
          </a:xfrm>
          <a:prstGeom prst="bentConnector3">
            <a:avLst>
              <a:gd name="adj1" fmla="val -423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83">
            <a:extLst>
              <a:ext uri="{FF2B5EF4-FFF2-40B4-BE49-F238E27FC236}">
                <a16:creationId xmlns:a16="http://schemas.microsoft.com/office/drawing/2014/main" id="{6174E47E-381E-9971-398A-D05171D2D8C6}"/>
              </a:ext>
            </a:extLst>
          </p:cNvPr>
          <p:cNvSpPr>
            <a:spLocks noEditPoints="1"/>
          </p:cNvSpPr>
          <p:nvPr/>
        </p:nvSpPr>
        <p:spPr bwMode="auto">
          <a:xfrm>
            <a:off x="7228295" y="3395662"/>
            <a:ext cx="66675" cy="66675"/>
          </a:xfrm>
          <a:custGeom>
            <a:avLst/>
            <a:gdLst>
              <a:gd name="T0" fmla="*/ 0 w 42"/>
              <a:gd name="T1" fmla="*/ 21 h 42"/>
              <a:gd name="T2" fmla="*/ 42 w 42"/>
              <a:gd name="T3" fmla="*/ 21 h 42"/>
              <a:gd name="T4" fmla="*/ 0 w 42"/>
              <a:gd name="T5" fmla="*/ 21 h 42"/>
              <a:gd name="T6" fmla="*/ 42 w 42"/>
              <a:gd name="T7" fmla="*/ 0 h 42"/>
              <a:gd name="T8" fmla="*/ 0 w 42"/>
              <a:gd name="T9" fmla="*/ 21 h 42"/>
              <a:gd name="T10" fmla="*/ 42 w 42"/>
              <a:gd name="T11" fmla="*/ 4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" h="42">
                <a:moveTo>
                  <a:pt x="0" y="21"/>
                </a:moveTo>
                <a:lnTo>
                  <a:pt x="42" y="21"/>
                </a:lnTo>
                <a:moveTo>
                  <a:pt x="0" y="21"/>
                </a:moveTo>
                <a:lnTo>
                  <a:pt x="42" y="0"/>
                </a:lnTo>
                <a:moveTo>
                  <a:pt x="0" y="21"/>
                </a:moveTo>
                <a:lnTo>
                  <a:pt x="42" y="42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9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319</Words>
  <Application>Microsoft Macintosh PowerPoint</Application>
  <PresentationFormat>Widescreen</PresentationFormat>
  <Paragraphs>118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Dutkiewicz</dc:creator>
  <cp:lastModifiedBy>Kyle Bunting</cp:lastModifiedBy>
  <cp:revision>14</cp:revision>
  <dcterms:created xsi:type="dcterms:W3CDTF">2022-12-20T13:51:22Z</dcterms:created>
  <dcterms:modified xsi:type="dcterms:W3CDTF">2022-12-23T15:09:38Z</dcterms:modified>
</cp:coreProperties>
</file>