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07613816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78" y="10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28106-0F01-44B1-A1A8-4C810F1279DB}" type="datetimeFigureOut">
              <a:rPr lang="en-AU" smtClean="0"/>
              <a:t>16/11/2020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EF4CE-7659-46EE-B315-E605912E5C7A}" type="slidenum">
              <a:rPr lang="en-AU" smtClean="0"/>
              <a:t>‹#›</a:t>
            </a:fld>
            <a:endParaRPr lang="en-AU"/>
          </a:p>
        </p:txBody>
      </p:sp>
    </p:spTree>
    <p:extLst>
      <p:ext uri="{BB962C8B-B14F-4D97-AF65-F5344CB8AC3E}">
        <p14:creationId xmlns:p14="http://schemas.microsoft.com/office/powerpoint/2010/main" val="97161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extLst>
      <p:ext uri="{BB962C8B-B14F-4D97-AF65-F5344CB8AC3E}">
        <p14:creationId xmlns:p14="http://schemas.microsoft.com/office/powerpoint/2010/main" val="24769582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19237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11708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41903505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492732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114632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199315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76509575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73195027"/>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595840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6275404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0130471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09221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4872645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15659694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8464189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4347023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6955106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275949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42358318"/>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78671495"/>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9544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5787095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735792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3742250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558182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03955275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8871909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40211678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164287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656254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7202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382730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38357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3552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01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622401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176942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84327331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640846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82111451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100143243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83126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6273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752739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85756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4211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267433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89634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370494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3936484"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Hub</a:t>
            </a:r>
          </a:p>
        </p:txBody>
      </p:sp>
      <p:sp>
        <p:nvSpPr>
          <p:cNvPr id="68" name="Rectangle 67">
            <a:extLst>
              <a:ext uri="{FF2B5EF4-FFF2-40B4-BE49-F238E27FC236}">
                <a16:creationId xmlns:a16="http://schemas.microsoft.com/office/drawing/2014/main" id="{8005BA36-018B-4F25-B5F6-76ED1BB0E9D9}"/>
              </a:ext>
            </a:extLst>
          </p:cNvPr>
          <p:cNvSpPr/>
          <p:nvPr/>
        </p:nvSpPr>
        <p:spPr>
          <a:xfrm>
            <a:off x="4104655" y="3190835"/>
            <a:ext cx="1295349" cy="1153356"/>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IoT Hub Messaging</a:t>
            </a:r>
          </a:p>
        </p:txBody>
      </p:sp>
      <p:sp>
        <p:nvSpPr>
          <p:cNvPr id="70" name="Rectangle 69">
            <a:extLst>
              <a:ext uri="{FF2B5EF4-FFF2-40B4-BE49-F238E27FC236}">
                <a16:creationId xmlns:a16="http://schemas.microsoft.com/office/drawing/2014/main" id="{A3612737-2893-492F-83AB-078F4974B26A}"/>
              </a:ext>
            </a:extLst>
          </p:cNvPr>
          <p:cNvSpPr/>
          <p:nvPr/>
        </p:nvSpPr>
        <p:spPr>
          <a:xfrm>
            <a:off x="4087788" y="4576491"/>
            <a:ext cx="1295349" cy="936003"/>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srgbClr val="000000"/>
                </a:solidFill>
                <a:latin typeface="Calibri" panose="020F0502020204030204" pitchFamily="34" charset="0"/>
                <a:ea typeface="Verdana" panose="020B0604030504040204" pitchFamily="34" charset="0"/>
                <a:cs typeface="Calibri" panose="020F0502020204030204" pitchFamily="34" charset="0"/>
              </a:rPr>
              <a:t>Desired Temperature</a:t>
            </a:r>
            <a:endParaRPr kumimoji="0" lang="en-AU" sz="11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4283428" y="5180425"/>
            <a:ext cx="937802" cy="261610"/>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JSON</a:t>
            </a:r>
          </a:p>
        </p:txBody>
      </p: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4344980" y="1074371"/>
            <a:ext cx="761908" cy="876194"/>
          </a:xfrm>
          <a:prstGeom prst="rect">
            <a:avLst/>
          </a:prstGeom>
          <a:effectLst>
            <a:outerShdw blurRad="50800" dist="38100" dir="2700000" algn="tl" rotWithShape="0">
              <a:prstClr val="black">
                <a:alpha val="40000"/>
              </a:prstClr>
            </a:outerShdw>
          </a:effectLst>
        </p:spPr>
      </p:pic>
      <p:sp>
        <p:nvSpPr>
          <p:cNvPr id="53" name="Rectangle 52">
            <a:extLst>
              <a:ext uri="{FF2B5EF4-FFF2-40B4-BE49-F238E27FC236}">
                <a16:creationId xmlns:a16="http://schemas.microsoft.com/office/drawing/2014/main" id="{ADF0BEC4-2BFB-4572-B0BF-7FC33A5DEB1A}"/>
              </a:ext>
            </a:extLst>
          </p:cNvPr>
          <p:cNvSpPr/>
          <p:nvPr/>
        </p:nvSpPr>
        <p:spPr>
          <a:xfrm>
            <a:off x="6125484" y="2171276"/>
            <a:ext cx="3710725"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Sphere</a:t>
            </a:r>
          </a:p>
        </p:txBody>
      </p:sp>
      <p:sp>
        <p:nvSpPr>
          <p:cNvPr id="3" name="Rectangle 2">
            <a:extLst>
              <a:ext uri="{FF2B5EF4-FFF2-40B4-BE49-F238E27FC236}">
                <a16:creationId xmlns:a16="http://schemas.microsoft.com/office/drawing/2014/main" id="{B159AFC7-CF0E-403C-B709-4F9C1488693F}"/>
              </a:ext>
            </a:extLst>
          </p:cNvPr>
          <p:cNvSpPr/>
          <p:nvPr/>
        </p:nvSpPr>
        <p:spPr bwMode="auto">
          <a:xfrm>
            <a:off x="6198135" y="2443349"/>
            <a:ext cx="1227854" cy="3383290"/>
          </a:xfrm>
          <a:prstGeom prst="rect">
            <a:avLst/>
          </a:prstGeom>
          <a:solidFill>
            <a:srgbClr val="008A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AU" sz="1600" dirty="0">
                <a:solidFill>
                  <a:schemeClr val="bg1"/>
                </a:solidFill>
                <a:latin typeface="Calibri" panose="020F0502020204030204" pitchFamily="34" charset="0"/>
                <a:ea typeface="Segoe UI" pitchFamily="34" charset="0"/>
                <a:cs typeface="Calibri" panose="020F0502020204030204" pitchFamily="34" charset="0"/>
              </a:rPr>
              <a:t>Cortex A7 High-level</a:t>
            </a: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85114" y="1054451"/>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rPr>
              <a:t>Azure IoT Central</a:t>
            </a:r>
          </a:p>
        </p:txBody>
      </p:sp>
      <p:sp>
        <p:nvSpPr>
          <p:cNvPr id="31" name="Rectangle 30">
            <a:extLst>
              <a:ext uri="{FF2B5EF4-FFF2-40B4-BE49-F238E27FC236}">
                <a16:creationId xmlns:a16="http://schemas.microsoft.com/office/drawing/2014/main" id="{BD21EC29-56BF-438B-8C00-B8C59EA309D1}"/>
              </a:ext>
            </a:extLst>
          </p:cNvPr>
          <p:cNvSpPr/>
          <p:nvPr/>
        </p:nvSpPr>
        <p:spPr>
          <a:xfrm>
            <a:off x="1925247" y="2841451"/>
            <a:ext cx="1242647" cy="2600584"/>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pic>
        <p:nvPicPr>
          <p:cNvPr id="36" name="Picture 2" descr="See the source image">
            <a:extLst>
              <a:ext uri="{FF2B5EF4-FFF2-40B4-BE49-F238E27FC236}">
                <a16:creationId xmlns:a16="http://schemas.microsoft.com/office/drawing/2014/main" id="{48502AAD-15D2-4F15-955A-3704EAB325E5}"/>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3125" b="96307" l="3797" r="94304">
                        <a14:foregroundMark x1="28797" y1="16761" x2="28797" y2="16761"/>
                        <a14:foregroundMark x1="6646" y1="35227" x2="6646" y2="35227"/>
                        <a14:foregroundMark x1="51266" y1="4545" x2="51266" y2="4545"/>
                        <a14:foregroundMark x1="94620" y1="41761" x2="94620" y2="41761"/>
                        <a14:foregroundMark x1="48418" y1="96307" x2="48418" y2="96307"/>
                        <a14:foregroundMark x1="4747" y1="70170" x2="4747" y2="70170"/>
                        <a14:foregroundMark x1="4114" y1="34091" x2="4114" y2="34091"/>
                        <a14:foregroundMark x1="3797" y1="68182" x2="3797" y2="68182"/>
                        <a14:foregroundMark x1="53797" y1="49432" x2="53797" y2="49432"/>
                      </a14:backgroundRemoval>
                    </a14:imgEffect>
                  </a14:imgLayer>
                </a14:imgProps>
              </a:ext>
              <a:ext uri="{28A0092B-C50C-407E-A947-70E740481C1C}">
                <a14:useLocalDpi xmlns:a14="http://schemas.microsoft.com/office/drawing/2010/main" val="0"/>
              </a:ext>
            </a:extLst>
          </a:blip>
          <a:srcRect/>
          <a:stretch>
            <a:fillRect/>
          </a:stretch>
        </p:blipFill>
        <p:spPr bwMode="auto">
          <a:xfrm>
            <a:off x="2127587" y="1045753"/>
            <a:ext cx="837966" cy="9334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7" name="Oval 36">
            <a:extLst>
              <a:ext uri="{FF2B5EF4-FFF2-40B4-BE49-F238E27FC236}">
                <a16:creationId xmlns:a16="http://schemas.microsoft.com/office/drawing/2014/main" id="{C4704B70-6D45-413E-A194-E21001C7378F}"/>
              </a:ext>
            </a:extLst>
          </p:cNvPr>
          <p:cNvSpPr/>
          <p:nvPr/>
        </p:nvSpPr>
        <p:spPr>
          <a:xfrm>
            <a:off x="3028306" y="272863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1</a:t>
            </a:r>
          </a:p>
        </p:txBody>
      </p:sp>
      <p:sp>
        <p:nvSpPr>
          <p:cNvPr id="76" name="Oval 75">
            <a:extLst>
              <a:ext uri="{FF2B5EF4-FFF2-40B4-BE49-F238E27FC236}">
                <a16:creationId xmlns:a16="http://schemas.microsoft.com/office/drawing/2014/main" id="{FA171BA4-28A3-4DEF-94E1-2C6806F8D72A}"/>
              </a:ext>
            </a:extLst>
          </p:cNvPr>
          <p:cNvSpPr/>
          <p:nvPr/>
        </p:nvSpPr>
        <p:spPr>
          <a:xfrm>
            <a:off x="3028306" y="5311230"/>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6</a:t>
            </a:r>
          </a:p>
        </p:txBody>
      </p:sp>
      <p:cxnSp>
        <p:nvCxnSpPr>
          <p:cNvPr id="32" name="Straight Arrow Connector 31">
            <a:extLst>
              <a:ext uri="{FF2B5EF4-FFF2-40B4-BE49-F238E27FC236}">
                <a16:creationId xmlns:a16="http://schemas.microsoft.com/office/drawing/2014/main" id="{3B81D555-A38B-44F0-825D-1DADC884AFAE}"/>
              </a:ext>
            </a:extLst>
          </p:cNvPr>
          <p:cNvCxnSpPr>
            <a:cxnSpLocks/>
          </p:cNvCxnSpPr>
          <p:nvPr/>
        </p:nvCxnSpPr>
        <p:spPr>
          <a:xfrm flipH="1">
            <a:off x="3175197" y="3561078"/>
            <a:ext cx="929458" cy="0"/>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75" name="Straight Arrow Connector 74">
            <a:extLst>
              <a:ext uri="{FF2B5EF4-FFF2-40B4-BE49-F238E27FC236}">
                <a16:creationId xmlns:a16="http://schemas.microsoft.com/office/drawing/2014/main" id="{85EAF4E5-0BAB-48FB-8EA9-CF9901AA3326}"/>
              </a:ext>
            </a:extLst>
          </p:cNvPr>
          <p:cNvCxnSpPr>
            <a:cxnSpLocks/>
            <a:endCxn id="70" idx="1"/>
          </p:cNvCxnSpPr>
          <p:nvPr/>
        </p:nvCxnSpPr>
        <p:spPr>
          <a:xfrm>
            <a:off x="3167894" y="5044493"/>
            <a:ext cx="919894"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2" name="Oval 1">
            <a:extLst>
              <a:ext uri="{FF2B5EF4-FFF2-40B4-BE49-F238E27FC236}">
                <a16:creationId xmlns:a16="http://schemas.microsoft.com/office/drawing/2014/main" id="{E55674D5-44EE-4A41-8F7B-2546F1ED6E34}"/>
              </a:ext>
            </a:extLst>
          </p:cNvPr>
          <p:cNvSpPr/>
          <p:nvPr/>
        </p:nvSpPr>
        <p:spPr>
          <a:xfrm>
            <a:off x="5694329" y="345472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2</a:t>
            </a:r>
          </a:p>
        </p:txBody>
      </p:sp>
      <p:sp>
        <p:nvSpPr>
          <p:cNvPr id="4" name="Rectangle 3">
            <a:extLst>
              <a:ext uri="{FF2B5EF4-FFF2-40B4-BE49-F238E27FC236}">
                <a16:creationId xmlns:a16="http://schemas.microsoft.com/office/drawing/2014/main" id="{2E35516B-D8D1-4547-B1B9-A0D6BFD58B7F}"/>
              </a:ext>
            </a:extLst>
          </p:cNvPr>
          <p:cNvSpPr/>
          <p:nvPr/>
        </p:nvSpPr>
        <p:spPr bwMode="auto">
          <a:xfrm>
            <a:off x="8405010" y="2443349"/>
            <a:ext cx="1349797" cy="3383290"/>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AU" sz="1600" dirty="0">
                <a:solidFill>
                  <a:schemeClr val="bg1"/>
                </a:solidFill>
                <a:latin typeface="Calibri" panose="020F0502020204030204" pitchFamily="34" charset="0"/>
                <a:ea typeface="Segoe UI" pitchFamily="34" charset="0"/>
                <a:cs typeface="Calibri" panose="020F0502020204030204" pitchFamily="34" charset="0"/>
              </a:rPr>
              <a:t>Cortex M4 Real-time</a:t>
            </a:r>
          </a:p>
        </p:txBody>
      </p:sp>
      <p:sp>
        <p:nvSpPr>
          <p:cNvPr id="16" name="Rectangle 15">
            <a:extLst>
              <a:ext uri="{FF2B5EF4-FFF2-40B4-BE49-F238E27FC236}">
                <a16:creationId xmlns:a16="http://schemas.microsoft.com/office/drawing/2014/main" id="{F9FBFEF7-DEAF-4F8B-B44D-058BEE0CFFEB}"/>
              </a:ext>
            </a:extLst>
          </p:cNvPr>
          <p:cNvSpPr/>
          <p:nvPr/>
        </p:nvSpPr>
        <p:spPr>
          <a:xfrm>
            <a:off x="6294608" y="3280704"/>
            <a:ext cx="1018773"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Telemetry streaming</a:t>
            </a:r>
          </a:p>
        </p:txBody>
      </p:sp>
      <p:sp>
        <p:nvSpPr>
          <p:cNvPr id="17" name="Rectangle 16">
            <a:extLst>
              <a:ext uri="{FF2B5EF4-FFF2-40B4-BE49-F238E27FC236}">
                <a16:creationId xmlns:a16="http://schemas.microsoft.com/office/drawing/2014/main" id="{EA59DD6C-0A60-46AB-A399-5F6353B24B26}"/>
              </a:ext>
            </a:extLst>
          </p:cNvPr>
          <p:cNvSpPr/>
          <p:nvPr/>
        </p:nvSpPr>
        <p:spPr>
          <a:xfrm>
            <a:off x="8574072" y="3280704"/>
            <a:ext cx="1025045"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algn="ctr">
              <a:defRPr/>
            </a:pPr>
            <a:r>
              <a:rPr kumimoji="0" lang="en-AU" sz="12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Environment telemetry service thread</a:t>
            </a:r>
          </a:p>
        </p:txBody>
      </p:sp>
      <p:sp>
        <p:nvSpPr>
          <p:cNvPr id="18" name="Rectangle 17">
            <a:extLst>
              <a:ext uri="{FF2B5EF4-FFF2-40B4-BE49-F238E27FC236}">
                <a16:creationId xmlns:a16="http://schemas.microsoft.com/office/drawing/2014/main" id="{4B6C9EE3-BF33-48B6-8621-66A02A25DF77}"/>
              </a:ext>
            </a:extLst>
          </p:cNvPr>
          <p:cNvSpPr/>
          <p:nvPr/>
        </p:nvSpPr>
        <p:spPr>
          <a:xfrm>
            <a:off x="8574072" y="4533880"/>
            <a:ext cx="1025045" cy="978613"/>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Environment telemetry sense thread</a:t>
            </a:r>
            <a:endParaRPr kumimoji="0" lang="en-AU" sz="1200" b="0"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CAD6B417-882E-4FD0-9471-07B4DA7D9B22}"/>
              </a:ext>
            </a:extLst>
          </p:cNvPr>
          <p:cNvSpPr/>
          <p:nvPr/>
        </p:nvSpPr>
        <p:spPr bwMode="auto">
          <a:xfrm>
            <a:off x="7705455" y="2443349"/>
            <a:ext cx="396475" cy="3360200"/>
          </a:xfrm>
          <a:prstGeom prst="rect">
            <a:avLst/>
          </a:prstGeom>
          <a:solidFill>
            <a:srgbClr val="FFD44B"/>
          </a:solidFill>
          <a:ln w="12700" cap="flat" cmpd="sng" algn="ctr">
            <a:solidFill>
              <a:srgbClr val="4472C4">
                <a:shade val="50000"/>
              </a:srgbClr>
            </a:solidFill>
            <a:prstDash val="solid"/>
            <a:miter lim="800000"/>
          </a:ln>
          <a:effectLst/>
        </p:spPr>
        <p:txBody>
          <a:bodyPr vert="vert270" rtlCol="0" anchor="ctr"/>
          <a:lstStyle/>
          <a:p>
            <a:pPr algn="ctr"/>
            <a:r>
              <a:rPr lang="en-AU" dirty="0" err="1">
                <a:solidFill>
                  <a:schemeClr val="tx1"/>
                </a:solidFill>
                <a:latin typeface="Calibri" panose="020F0502020204030204" pitchFamily="34" charset="0"/>
                <a:cs typeface="Calibri" panose="020F0502020204030204" pitchFamily="34" charset="0"/>
              </a:rPr>
              <a:t>Intercore</a:t>
            </a:r>
            <a:r>
              <a:rPr lang="en-AU" dirty="0">
                <a:solidFill>
                  <a:schemeClr val="tx1"/>
                </a:solidFill>
                <a:latin typeface="Calibri" panose="020F0502020204030204" pitchFamily="34" charset="0"/>
                <a:cs typeface="Calibri" panose="020F0502020204030204" pitchFamily="34" charset="0"/>
              </a:rPr>
              <a:t> message bridge</a:t>
            </a:r>
          </a:p>
        </p:txBody>
      </p:sp>
      <p:cxnSp>
        <p:nvCxnSpPr>
          <p:cNvPr id="66" name="Straight Arrow Connector 65">
            <a:extLst>
              <a:ext uri="{FF2B5EF4-FFF2-40B4-BE49-F238E27FC236}">
                <a16:creationId xmlns:a16="http://schemas.microsoft.com/office/drawing/2014/main" id="{DC3D84F9-6383-4333-B442-308F4AB1EC7A}"/>
              </a:ext>
            </a:extLst>
          </p:cNvPr>
          <p:cNvCxnSpPr>
            <a:cxnSpLocks/>
          </p:cNvCxnSpPr>
          <p:nvPr/>
        </p:nvCxnSpPr>
        <p:spPr>
          <a:xfrm flipH="1">
            <a:off x="5391385" y="3767513"/>
            <a:ext cx="915242" cy="0"/>
          </a:xfrm>
          <a:prstGeom prst="straightConnector1">
            <a:avLst/>
          </a:prstGeom>
          <a:noFill/>
          <a:ln w="38100" cap="flat" cmpd="sng" algn="ctr">
            <a:solidFill>
              <a:srgbClr val="4472C4"/>
            </a:solidFill>
            <a:prstDash val="solid"/>
            <a:miter lim="800000"/>
            <a:tailEnd type="triangle"/>
          </a:ln>
          <a:effectLst/>
        </p:spPr>
      </p:cxnSp>
      <p:sp>
        <p:nvSpPr>
          <p:cNvPr id="51" name="TextBox 50">
            <a:extLst>
              <a:ext uri="{FF2B5EF4-FFF2-40B4-BE49-F238E27FC236}">
                <a16:creationId xmlns:a16="http://schemas.microsoft.com/office/drawing/2014/main" id="{382B468B-7884-4053-BF44-8A5C49ED7993}"/>
              </a:ext>
            </a:extLst>
          </p:cNvPr>
          <p:cNvSpPr txBox="1"/>
          <p:nvPr/>
        </p:nvSpPr>
        <p:spPr>
          <a:xfrm>
            <a:off x="4175248" y="3432129"/>
            <a:ext cx="1154162" cy="846386"/>
          </a:xfrm>
          <a:prstGeom prst="rect">
            <a:avLst/>
          </a:prstGeom>
          <a:noFill/>
        </p:spPr>
        <p:txBody>
          <a:bodyPr wrap="none" lIns="0" tIns="0" rIns="0" bIns="0" rtlCol="0">
            <a:spAutoFit/>
          </a:bodyPr>
          <a:lstStyle/>
          <a:p>
            <a:pPr algn="l"/>
            <a:r>
              <a:rPr lang="en-AU" sz="1100" dirty="0">
                <a:latin typeface="Calibri" panose="020F0502020204030204" pitchFamily="34" charset="0"/>
                <a:cs typeface="Calibri" panose="020F0502020204030204" pitchFamily="34" charset="0"/>
              </a:rPr>
              <a:t>{ </a:t>
            </a:r>
          </a:p>
          <a:p>
            <a:pPr algn="l"/>
            <a:r>
              <a:rPr lang="en-AU" sz="1100" dirty="0">
                <a:latin typeface="Calibri" panose="020F0502020204030204" pitchFamily="34" charset="0"/>
                <a:cs typeface="Calibri" panose="020F0502020204030204" pitchFamily="34" charset="0"/>
              </a:rPr>
              <a:t>  “Temperature”:26,</a:t>
            </a:r>
          </a:p>
          <a:p>
            <a:pPr algn="l"/>
            <a:r>
              <a:rPr lang="en-AU" sz="1100" dirty="0">
                <a:latin typeface="Calibri" panose="020F0502020204030204" pitchFamily="34" charset="0"/>
                <a:cs typeface="Calibri" panose="020F0502020204030204" pitchFamily="34" charset="0"/>
              </a:rPr>
              <a:t>  “Humidity”:55,</a:t>
            </a:r>
          </a:p>
          <a:p>
            <a:pPr algn="l"/>
            <a:r>
              <a:rPr lang="en-AU" sz="1100" dirty="0">
                <a:latin typeface="Calibri" panose="020F0502020204030204" pitchFamily="34" charset="0"/>
                <a:cs typeface="Calibri" panose="020F0502020204030204" pitchFamily="34" charset="0"/>
              </a:rPr>
              <a:t>  “Pressure”: 1100</a:t>
            </a:r>
          </a:p>
          <a:p>
            <a:pPr algn="l"/>
            <a:r>
              <a:rPr lang="en-AU" sz="1100" dirty="0">
                <a:latin typeface="Calibri" panose="020F0502020204030204" pitchFamily="34" charset="0"/>
                <a:cs typeface="Calibri" panose="020F0502020204030204" pitchFamily="34" charset="0"/>
              </a:rPr>
              <a:t>}</a:t>
            </a:r>
          </a:p>
        </p:txBody>
      </p:sp>
      <p:sp>
        <p:nvSpPr>
          <p:cNvPr id="80" name="Rectangle 79">
            <a:extLst>
              <a:ext uri="{FF2B5EF4-FFF2-40B4-BE49-F238E27FC236}">
                <a16:creationId xmlns:a16="http://schemas.microsoft.com/office/drawing/2014/main" id="{649424B0-5BEA-4333-960A-DB2246FA60DE}"/>
              </a:ext>
            </a:extLst>
          </p:cNvPr>
          <p:cNvSpPr/>
          <p:nvPr/>
        </p:nvSpPr>
        <p:spPr>
          <a:xfrm>
            <a:off x="6294607" y="4576491"/>
            <a:ext cx="1018774" cy="936002"/>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srgbClr val="000000"/>
                </a:solidFill>
                <a:effectLst/>
                <a:uLnTx/>
                <a:uFillTx/>
                <a:latin typeface="Calibri" panose="020F0502020204030204" pitchFamily="34" charset="0"/>
                <a:ea typeface="Verdana" panose="020B0604030504040204" pitchFamily="34" charset="0"/>
                <a:cs typeface="Calibri" panose="020F0502020204030204" pitchFamily="34" charset="0"/>
              </a:rPr>
              <a:t>Device twin virtual HVAC control</a:t>
            </a:r>
          </a:p>
        </p:txBody>
      </p:sp>
      <p:sp>
        <p:nvSpPr>
          <p:cNvPr id="83" name="Oval 82">
            <a:extLst>
              <a:ext uri="{FF2B5EF4-FFF2-40B4-BE49-F238E27FC236}">
                <a16:creationId xmlns:a16="http://schemas.microsoft.com/office/drawing/2014/main" id="{177E0C17-0B71-4542-BF03-3426814F7AFB}"/>
              </a:ext>
            </a:extLst>
          </p:cNvPr>
          <p:cNvSpPr/>
          <p:nvPr/>
        </p:nvSpPr>
        <p:spPr>
          <a:xfrm>
            <a:off x="7437385" y="3284881"/>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3</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sp>
        <p:nvSpPr>
          <p:cNvPr id="87" name="Oval 86">
            <a:extLst>
              <a:ext uri="{FF2B5EF4-FFF2-40B4-BE49-F238E27FC236}">
                <a16:creationId xmlns:a16="http://schemas.microsoft.com/office/drawing/2014/main" id="{022F6089-A562-4BCC-A890-5472D59BB117}"/>
              </a:ext>
            </a:extLst>
          </p:cNvPr>
          <p:cNvSpPr/>
          <p:nvPr/>
        </p:nvSpPr>
        <p:spPr>
          <a:xfrm>
            <a:off x="5694097" y="4828472"/>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rPr>
              <a:t>5</a:t>
            </a:r>
          </a:p>
        </p:txBody>
      </p:sp>
      <p:sp>
        <p:nvSpPr>
          <p:cNvPr id="90" name="Oval 89">
            <a:extLst>
              <a:ext uri="{FF2B5EF4-FFF2-40B4-BE49-F238E27FC236}">
                <a16:creationId xmlns:a16="http://schemas.microsoft.com/office/drawing/2014/main" id="{3743A529-93A2-4B61-93EE-AB900B6B8F17}"/>
              </a:ext>
            </a:extLst>
          </p:cNvPr>
          <p:cNvSpPr/>
          <p:nvPr/>
        </p:nvSpPr>
        <p:spPr>
          <a:xfrm>
            <a:off x="11170578" y="492051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5</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cxnSp>
        <p:nvCxnSpPr>
          <p:cNvPr id="39" name="Straight Arrow Connector 38">
            <a:extLst>
              <a:ext uri="{FF2B5EF4-FFF2-40B4-BE49-F238E27FC236}">
                <a16:creationId xmlns:a16="http://schemas.microsoft.com/office/drawing/2014/main" id="{F979FA1E-ADAC-4EE1-87A8-A05719F402E3}"/>
              </a:ext>
            </a:extLst>
          </p:cNvPr>
          <p:cNvCxnSpPr>
            <a:cxnSpLocks/>
          </p:cNvCxnSpPr>
          <p:nvPr/>
        </p:nvCxnSpPr>
        <p:spPr>
          <a:xfrm flipV="1">
            <a:off x="5391385" y="5168784"/>
            <a:ext cx="915242" cy="382"/>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43" name="Straight Arrow Connector 42">
            <a:extLst>
              <a:ext uri="{FF2B5EF4-FFF2-40B4-BE49-F238E27FC236}">
                <a16:creationId xmlns:a16="http://schemas.microsoft.com/office/drawing/2014/main" id="{F96BE471-E2AC-406B-B12C-B5A4571F5F72}"/>
              </a:ext>
            </a:extLst>
          </p:cNvPr>
          <p:cNvCxnSpPr>
            <a:cxnSpLocks/>
          </p:cNvCxnSpPr>
          <p:nvPr/>
        </p:nvCxnSpPr>
        <p:spPr>
          <a:xfrm>
            <a:off x="7330473" y="3579050"/>
            <a:ext cx="374982" cy="0"/>
          </a:xfrm>
          <a:prstGeom prst="straightConnector1">
            <a:avLst/>
          </a:prstGeom>
          <a:noFill/>
          <a:ln w="38100" cap="flat" cmpd="sng" algn="ctr">
            <a:solidFill>
              <a:srgbClr val="4472C4"/>
            </a:solidFill>
            <a:prstDash val="solid"/>
            <a:miter lim="800000"/>
            <a:headEnd type="triangle" w="med" len="med"/>
            <a:tailEnd type="triangle" w="med" len="med"/>
          </a:ln>
          <a:effectLst/>
        </p:spPr>
      </p:cxnSp>
      <p:cxnSp>
        <p:nvCxnSpPr>
          <p:cNvPr id="48" name="Straight Arrow Connector 47">
            <a:extLst>
              <a:ext uri="{FF2B5EF4-FFF2-40B4-BE49-F238E27FC236}">
                <a16:creationId xmlns:a16="http://schemas.microsoft.com/office/drawing/2014/main" id="{1303B46C-71AF-48EF-8BB5-C6DF32C9E1D7}"/>
              </a:ext>
            </a:extLst>
          </p:cNvPr>
          <p:cNvCxnSpPr>
            <a:cxnSpLocks/>
          </p:cNvCxnSpPr>
          <p:nvPr/>
        </p:nvCxnSpPr>
        <p:spPr>
          <a:xfrm>
            <a:off x="8101930" y="3579050"/>
            <a:ext cx="374982" cy="0"/>
          </a:xfrm>
          <a:prstGeom prst="straightConnector1">
            <a:avLst/>
          </a:prstGeom>
          <a:noFill/>
          <a:ln w="38100" cap="flat" cmpd="sng" algn="ctr">
            <a:solidFill>
              <a:srgbClr val="4472C4"/>
            </a:solidFill>
            <a:prstDash val="solid"/>
            <a:miter lim="800000"/>
            <a:headEnd type="triangle" w="med" len="med"/>
            <a:tailEnd type="triangle" w="med" len="med"/>
          </a:ln>
          <a:effectLst/>
        </p:spPr>
      </p:cxnSp>
      <p:sp>
        <p:nvSpPr>
          <p:cNvPr id="20" name="Oval 19">
            <a:extLst>
              <a:ext uri="{FF2B5EF4-FFF2-40B4-BE49-F238E27FC236}">
                <a16:creationId xmlns:a16="http://schemas.microsoft.com/office/drawing/2014/main" id="{036420B2-1F4A-4AB8-8C44-2C880DA25429}"/>
              </a:ext>
            </a:extLst>
          </p:cNvPr>
          <p:cNvSpPr/>
          <p:nvPr/>
        </p:nvSpPr>
        <p:spPr>
          <a:xfrm>
            <a:off x="8127184" y="3284881"/>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Calibri" panose="020F0502020204030204" pitchFamily="34" charset="0"/>
                <a:ea typeface="Verdana" panose="020B0604030504040204" pitchFamily="34" charset="0"/>
                <a:cs typeface="Calibri" panose="020F0502020204030204" pitchFamily="34" charset="0"/>
              </a:rPr>
              <a:t>4</a:t>
            </a:r>
            <a:endParaRPr kumimoji="0" lang="en-AU" sz="1100" b="0" i="0" u="none" strike="noStrike" kern="0" cap="none" spc="0" normalizeH="0" baseline="0" noProof="0" dirty="0">
              <a:ln>
                <a:noFill/>
              </a:ln>
              <a:solidFill>
                <a:prstClr val="white"/>
              </a:solidFill>
              <a:effectLst/>
              <a:uLnTx/>
              <a:uFillTx/>
              <a:latin typeface="Calibri" panose="020F0502020204030204" pitchFamily="34" charset="0"/>
              <a:ea typeface="Verdana" panose="020B0604030504040204" pitchFamily="34" charset="0"/>
              <a:cs typeface="Calibri" panose="020F0502020204030204" pitchFamily="34" charset="0"/>
            </a:endParaRPr>
          </a:p>
        </p:txBody>
      </p:sp>
      <p:pic>
        <p:nvPicPr>
          <p:cNvPr id="22" name="Picture 21">
            <a:extLst>
              <a:ext uri="{FF2B5EF4-FFF2-40B4-BE49-F238E27FC236}">
                <a16:creationId xmlns:a16="http://schemas.microsoft.com/office/drawing/2014/main" id="{E16D0359-E9B7-45B3-83E5-35DF02BD9296}"/>
              </a:ext>
            </a:extLst>
          </p:cNvPr>
          <p:cNvPicPr>
            <a:picLocks noChangeAspect="1"/>
          </p:cNvPicPr>
          <p:nvPr/>
        </p:nvPicPr>
        <p:blipFill>
          <a:blip r:embed="rId8"/>
          <a:stretch>
            <a:fillRect/>
          </a:stretch>
        </p:blipFill>
        <p:spPr>
          <a:xfrm>
            <a:off x="1975704" y="3090103"/>
            <a:ext cx="1135409" cy="936214"/>
          </a:xfrm>
          <a:prstGeom prst="rect">
            <a:avLst/>
          </a:prstGeom>
        </p:spPr>
      </p:pic>
    </p:spTree>
    <p:extLst>
      <p:ext uri="{BB962C8B-B14F-4D97-AF65-F5344CB8AC3E}">
        <p14:creationId xmlns:p14="http://schemas.microsoft.com/office/powerpoint/2010/main" val="540651820"/>
      </p:ext>
    </p:extLst>
  </p:cSld>
  <p:clrMapOvr>
    <a:masterClrMapping/>
  </p:clrMapOvr>
  <p:transition/>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74</Words>
  <Application>Microsoft Office PowerPoint</Application>
  <PresentationFormat>Widescreen</PresentationFormat>
  <Paragraphs>29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Consolas</vt:lpstr>
      <vt:lpstr>Segoe UI</vt:lpstr>
      <vt:lpstr>Segoe UI Semibold</vt:lpstr>
      <vt:lpstr>Wingdings</vt:lpstr>
      <vt:lpstr>Microsoft_Learn_White_Template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dc:creator>
  <cp:lastModifiedBy>Dave Glover</cp:lastModifiedBy>
  <cp:revision>69</cp:revision>
  <dcterms:created xsi:type="dcterms:W3CDTF">2020-03-26T02:23:12Z</dcterms:created>
  <dcterms:modified xsi:type="dcterms:W3CDTF">2020-11-16T00:14:54Z</dcterms:modified>
</cp:coreProperties>
</file>