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67" r:id="rId4"/>
    <p:sldId id="265" r:id="rId5"/>
    <p:sldId id="266" r:id="rId6"/>
    <p:sldId id="263" r:id="rId7"/>
    <p:sldId id="264" r:id="rId8"/>
    <p:sldId id="259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D4F7"/>
    <a:srgbClr val="FFFFCC"/>
    <a:srgbClr val="C7E4FA"/>
    <a:srgbClr val="E7E6E6"/>
    <a:srgbClr val="E7F6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8" autoAdjust="0"/>
    <p:restoredTop sz="94660"/>
  </p:normalViewPr>
  <p:slideViewPr>
    <p:cSldViewPr snapToGrid="0">
      <p:cViewPr varScale="1">
        <p:scale>
          <a:sx n="90" d="100"/>
          <a:sy n="90" d="100"/>
        </p:scale>
        <p:origin x="68" y="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7DF1B-ABF0-F8DE-20FB-20E284BBA5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F05117-9E93-3A02-ACB5-C3119A7E1C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A3426-AC8F-B2C4-7C4B-961C8621A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27A7-5846-42FA-9F60-D452924A3EBD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C8765-8D89-946F-CEE9-735C0887A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571AE-B0CE-390A-857E-D5BAE3CCC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7CDD-D8CF-49B8-A6FD-BE1BF5B32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210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D16FD-4B9E-C970-A850-BAB738A50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B476B4-9AEA-B25F-6626-655FA7C90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9C1B9-7E7C-A0AD-9A02-E8352A48C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27A7-5846-42FA-9F60-D452924A3EBD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0D3DB-BBF2-8748-1481-C96286229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1C3EC-8023-E53D-9804-E6976E3B7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7CDD-D8CF-49B8-A6FD-BE1BF5B32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195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A3D462-1345-310B-0224-B4A0AC9054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C1359F-AD3B-3DC7-500E-7B345EC30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E4F3C-4023-6277-AF8B-E6328A4FF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27A7-5846-42FA-9F60-D452924A3EBD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8A3BA-86A3-D243-3DF1-FFC5800D0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25570-5517-8AAD-BA7D-0F72390CD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7CDD-D8CF-49B8-A6FD-BE1BF5B32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351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E61D1-9B54-A7B2-3DD4-CB2685C88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C5697-7CC5-762C-E7C0-7BC0145DC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C9C58-C94B-9CE1-D6FE-5F184D20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27A7-5846-42FA-9F60-D452924A3EBD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83B4D-6226-868F-2B81-74BFF2FC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B6EFE-78F9-BD65-C63F-F0212BF70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7CDD-D8CF-49B8-A6FD-BE1BF5B32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674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2B48E-FB6E-4D84-F4EA-2818ECD7A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9C270-7CB5-423D-D7FE-FE8B0A7E5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DA9BA-1E5D-94E4-F3E4-5F8C34D27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27A7-5846-42FA-9F60-D452924A3EBD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C15A9-8BED-AFD5-152B-ACCCD11BC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ADB28-B0DE-6E27-E0CD-4EE082F4D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7CDD-D8CF-49B8-A6FD-BE1BF5B32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60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A4E0A-23C1-0A38-558A-6EDDF1DD6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08207-7CEC-CB70-6C62-7618CA65BF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31794E-131F-2D1F-F97D-A1D35805AF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EC1F1-5A4D-3DE4-56F1-A84F19B11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27A7-5846-42FA-9F60-D452924A3EBD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BC4EF-E966-108D-C41B-CAD7943E9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CB3E71-5F03-EFB2-7C71-DE4F4A564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7CDD-D8CF-49B8-A6FD-BE1BF5B32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454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3DB3-F538-7885-F6D5-4CF12FBB6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3032E-2F88-0A0C-3F87-5C4085B50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F3F10E-C1BA-4331-02DF-8B8BB6C9AE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11FE13-AA8D-AAC3-50A8-B2E4F4F0D8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88D258-DE6C-AE71-8CC9-AFDC88F0FB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9D9E0D-D6C2-8EFD-4212-076898029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27A7-5846-42FA-9F60-D452924A3EBD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31E32D-DF8B-9298-E4EE-BC95694A5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B5210C-8725-F689-F775-29CED6CCE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7CDD-D8CF-49B8-A6FD-BE1BF5B32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83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4944-0222-53E6-3675-451736B7F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F86B02-9708-C99C-2250-DA4AF81FA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27A7-5846-42FA-9F60-D452924A3EBD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7909B7-4582-E064-ACBC-234C84173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866BD1-9B51-0674-5131-EB3F5B8B1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7CDD-D8CF-49B8-A6FD-BE1BF5B32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26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183228-4BDC-8573-C650-93337BEAC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27A7-5846-42FA-9F60-D452924A3EBD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1C9848-CF4C-CA55-1460-798DEBE57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634E2D-2B0B-0027-1F1F-F095BD61F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7CDD-D8CF-49B8-A6FD-BE1BF5B32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468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1D940-1339-B928-583D-AE1EDB6B4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EA73A-F654-73AE-AC3D-C17248B21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475137-7B06-CC54-8C27-6CA4E8D6D3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3C846-4021-DC27-989E-867838CD2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27A7-5846-42FA-9F60-D452924A3EBD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84F67-C809-F486-2EAB-0B680B9DC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937EF-398D-2392-72E6-8042BB16E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7CDD-D8CF-49B8-A6FD-BE1BF5B32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70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9BB22-0E64-41BB-6A09-0DA7C07B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30C9BF-251D-A8BD-C5A2-DFF7150709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BE1255-C1AB-E62B-5285-CCA37E9506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12F3BB-3DA7-41BB-A7A7-E936AA343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127A7-5846-42FA-9F60-D452924A3EBD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0948D-7E22-B781-8FF4-CA8ACEE05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BB086-F4A4-D13E-CD68-F622BEC2B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7CDD-D8CF-49B8-A6FD-BE1BF5B32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5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2241BB-D771-9758-9743-8235C947D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64E67-A93B-AEED-EF13-864F630E6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781EF-B38E-DC33-10BF-DBF90DB247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127A7-5846-42FA-9F60-D452924A3EBD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B64A6-80CE-070F-FE89-5EAC175BA6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7ADBC-B141-4053-DCD7-1A178619C3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97CDD-D8CF-49B8-A6FD-BE1BF5B32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859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7822FA9-E5A2-F821-EA38-2FF0431CA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465422"/>
              </p:ext>
            </p:extLst>
          </p:nvPr>
        </p:nvGraphicFramePr>
        <p:xfrm>
          <a:off x="413360" y="706966"/>
          <a:ext cx="1060404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0785">
                  <a:extLst>
                    <a:ext uri="{9D8B030D-6E8A-4147-A177-3AD203B41FA5}">
                      <a16:colId xmlns:a16="http://schemas.microsoft.com/office/drawing/2014/main" val="2518317265"/>
                    </a:ext>
                  </a:extLst>
                </a:gridCol>
                <a:gridCol w="926529">
                  <a:extLst>
                    <a:ext uri="{9D8B030D-6E8A-4147-A177-3AD203B41FA5}">
                      <a16:colId xmlns:a16="http://schemas.microsoft.com/office/drawing/2014/main" val="565101971"/>
                    </a:ext>
                  </a:extLst>
                </a:gridCol>
                <a:gridCol w="5308979">
                  <a:extLst>
                    <a:ext uri="{9D8B030D-6E8A-4147-A177-3AD203B41FA5}">
                      <a16:colId xmlns:a16="http://schemas.microsoft.com/office/drawing/2014/main" val="1741469459"/>
                    </a:ext>
                  </a:extLst>
                </a:gridCol>
                <a:gridCol w="3397747">
                  <a:extLst>
                    <a:ext uri="{9D8B030D-6E8A-4147-A177-3AD203B41FA5}">
                      <a16:colId xmlns:a16="http://schemas.microsoft.com/office/drawing/2014/main" val="14903750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event_id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4D4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device_id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4D4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payload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4D4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created_at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4D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813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5541217</a:t>
                      </a: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89</a:t>
                      </a: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 {"temperature": 56.9507238933763}</a:t>
                      </a:r>
                      <a:endParaRPr lang="en-US" sz="1400" dirty="0"/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2022-12-21 13:31:00.014786</a:t>
                      </a:r>
                      <a:endParaRPr lang="en-US" sz="1400" dirty="0"/>
                    </a:p>
                  </a:txBody>
                  <a:tcP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027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5541218</a:t>
                      </a:r>
                      <a:endParaRPr lang="en-US" sz="1400" dirty="0"/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36</a:t>
                      </a: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{"temperature": 57.0784606921039}</a:t>
                      </a:r>
                      <a:endParaRPr lang="en-US" sz="1400" dirty="0"/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2022-12-21 13:31:00.014786</a:t>
                      </a:r>
                      <a:endParaRPr lang="en-US" sz="1400" dirty="0"/>
                    </a:p>
                  </a:txBody>
                  <a:tcP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637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5541219</a:t>
                      </a:r>
                      <a:endParaRPr lang="en-US" sz="1400" dirty="0"/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42</a:t>
                      </a: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{"humidity": 80.4112452620533, "temperature": 57.6623053982886}</a:t>
                      </a: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2022-12-21 13:31:00.014786</a:t>
                      </a:r>
                      <a:endParaRPr lang="en-US" sz="1400" dirty="0"/>
                    </a:p>
                  </a:txBody>
                  <a:tcP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3090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5542220</a:t>
                      </a:r>
                      <a:endParaRPr lang="en-US" sz="1400" dirty="0"/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95</a:t>
                      </a: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{"humidity": 65.4122356592755, "temperature": 60.5373228545526} </a:t>
                      </a: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2022-12-21 13:31:00.014786</a:t>
                      </a:r>
                    </a:p>
                  </a:txBody>
                  <a:tcP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2361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5540221</a:t>
                      </a:r>
                      <a:endParaRPr lang="en-US" sz="1400" dirty="0"/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128</a:t>
                      </a: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{"humidity": 69.5125912966787, "temperature": 57.6141389616301}</a:t>
                      </a: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2022-12-21 13:31:00.014786</a:t>
                      </a:r>
                    </a:p>
                  </a:txBody>
                  <a:tcP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55343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8877EF1-6F3C-1783-2FC2-F1080BBD5E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752891"/>
              </p:ext>
            </p:extLst>
          </p:nvPr>
        </p:nvGraphicFramePr>
        <p:xfrm>
          <a:off x="413360" y="3925995"/>
          <a:ext cx="11507593" cy="1858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811">
                  <a:extLst>
                    <a:ext uri="{9D8B030D-6E8A-4147-A177-3AD203B41FA5}">
                      <a16:colId xmlns:a16="http://schemas.microsoft.com/office/drawing/2014/main" val="2518317265"/>
                    </a:ext>
                  </a:extLst>
                </a:gridCol>
                <a:gridCol w="1704124">
                  <a:extLst>
                    <a:ext uri="{9D8B030D-6E8A-4147-A177-3AD203B41FA5}">
                      <a16:colId xmlns:a16="http://schemas.microsoft.com/office/drawing/2014/main" val="565101971"/>
                    </a:ext>
                  </a:extLst>
                </a:gridCol>
                <a:gridCol w="5421759">
                  <a:extLst>
                    <a:ext uri="{9D8B030D-6E8A-4147-A177-3AD203B41FA5}">
                      <a16:colId xmlns:a16="http://schemas.microsoft.com/office/drawing/2014/main" val="1741469459"/>
                    </a:ext>
                  </a:extLst>
                </a:gridCol>
                <a:gridCol w="2876899">
                  <a:extLst>
                    <a:ext uri="{9D8B030D-6E8A-4147-A177-3AD203B41FA5}">
                      <a16:colId xmlns:a16="http://schemas.microsoft.com/office/drawing/2014/main" val="1490375052"/>
                    </a:ext>
                  </a:extLst>
                </a:gridCol>
              </a:tblGrid>
              <a:tr h="371687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event_id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4D4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device_id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4D4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payload</a:t>
                      </a:r>
                    </a:p>
                  </a:txBody>
                  <a:tcPr>
                    <a:solidFill>
                      <a:srgbClr val="A4D4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created_at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4D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813151"/>
                  </a:ext>
                </a:extLst>
              </a:tr>
              <a:tr h="371687">
                <a:tc>
                  <a:txBody>
                    <a:bodyPr/>
                    <a:lstStyle/>
                    <a:p>
                      <a:r>
                        <a:rPr lang="en-US" sz="1400" dirty="0"/>
                        <a:t>5543219</a:t>
                      </a: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42</a:t>
                      </a: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{"humidity": 80.4112452620533, "temperature": 57.6623053982886}</a:t>
                      </a: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2022-12-21 13:31:00.014786</a:t>
                      </a:r>
                    </a:p>
                  </a:txBody>
                  <a:tcP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3090229"/>
                  </a:ext>
                </a:extLst>
              </a:tr>
              <a:tr h="371687">
                <a:tc>
                  <a:txBody>
                    <a:bodyPr/>
                    <a:lstStyle/>
                    <a:p>
                      <a:r>
                        <a:rPr lang="en-US" sz="1400" dirty="0"/>
                        <a:t>5542219</a:t>
                      </a: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42</a:t>
                      </a: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{"humidity": 80.120044601186, "temperature": 56.05293606975} </a:t>
                      </a: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2022-12-21 13:31:00.014786</a:t>
                      </a:r>
                    </a:p>
                  </a:txBody>
                  <a:tcP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2361482"/>
                  </a:ext>
                </a:extLst>
              </a:tr>
              <a:tr h="371687">
                <a:tc>
                  <a:txBody>
                    <a:bodyPr/>
                    <a:lstStyle/>
                    <a:p>
                      <a:r>
                        <a:rPr lang="en-US" sz="1400" dirty="0"/>
                        <a:t>5541219</a:t>
                      </a: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42</a:t>
                      </a: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{"humidity": 75.1853680994096, "temperature": 60.4662330757257}</a:t>
                      </a: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2022-12-21 13:31:00.014786</a:t>
                      </a:r>
                    </a:p>
                  </a:txBody>
                  <a:tcP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553435"/>
                  </a:ext>
                </a:extLst>
              </a:tr>
              <a:tr h="371687">
                <a:tc>
                  <a:txBody>
                    <a:bodyPr/>
                    <a:lstStyle/>
                    <a:p>
                      <a:r>
                        <a:rPr lang="en-US" sz="1400" dirty="0"/>
                        <a:t>5540219</a:t>
                      </a: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42</a:t>
                      </a: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{"humidity": 73.468156190009, "temperature": 58.9314001663564} </a:t>
                      </a:r>
                    </a:p>
                  </a:txBody>
                  <a:tcP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2022-12-21 13:30:00.013265</a:t>
                      </a:r>
                    </a:p>
                  </a:txBody>
                  <a:tcP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356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2610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209F43-92BC-6799-DD52-6FA56534E8FC}"/>
              </a:ext>
            </a:extLst>
          </p:cNvPr>
          <p:cNvSpPr/>
          <p:nvPr/>
        </p:nvSpPr>
        <p:spPr>
          <a:xfrm>
            <a:off x="1350503" y="2807055"/>
            <a:ext cx="9271709" cy="3821068"/>
          </a:xfrm>
          <a:prstGeom prst="rect">
            <a:avLst/>
          </a:prstGeom>
          <a:solidFill>
            <a:srgbClr val="E7F6FC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E69571-25F4-408F-64FD-1FA98BBDBE34}"/>
              </a:ext>
            </a:extLst>
          </p:cNvPr>
          <p:cNvSpPr txBox="1"/>
          <p:nvPr/>
        </p:nvSpPr>
        <p:spPr>
          <a:xfrm>
            <a:off x="1542492" y="3068557"/>
            <a:ext cx="1109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Cluster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C5F982-44BA-C207-E69A-6DC83A3B2E19}"/>
              </a:ext>
            </a:extLst>
          </p:cNvPr>
          <p:cNvSpPr txBox="1"/>
          <p:nvPr/>
        </p:nvSpPr>
        <p:spPr>
          <a:xfrm>
            <a:off x="4707651" y="3141475"/>
            <a:ext cx="25725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Coordinator node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1B19DC-28EA-DFD4-4229-82B6089336BE}"/>
              </a:ext>
            </a:extLst>
          </p:cNvPr>
          <p:cNvSpPr txBox="1"/>
          <p:nvPr/>
        </p:nvSpPr>
        <p:spPr>
          <a:xfrm>
            <a:off x="3220444" y="5594273"/>
            <a:ext cx="162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Worker node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43FC78-27A8-8010-A956-08F8C997069F}"/>
              </a:ext>
            </a:extLst>
          </p:cNvPr>
          <p:cNvSpPr txBox="1"/>
          <p:nvPr/>
        </p:nvSpPr>
        <p:spPr>
          <a:xfrm>
            <a:off x="7573473" y="5594273"/>
            <a:ext cx="162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Worker node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AB7C3970-C855-491A-F5E7-F6FAD34D7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14153" y="3601261"/>
            <a:ext cx="1035758" cy="1035760"/>
          </a:xfrm>
          <a:prstGeom prst="rect">
            <a:avLst/>
          </a:prstGeom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CBB8ED6D-9282-669E-112C-040B1611F357}"/>
              </a:ext>
            </a:extLst>
          </p:cNvPr>
          <p:cNvCxnSpPr>
            <a:cxnSpLocks/>
            <a:stCxn id="11" idx="1"/>
            <a:endCxn id="16" idx="0"/>
          </p:cNvCxnSpPr>
          <p:nvPr/>
        </p:nvCxnSpPr>
        <p:spPr>
          <a:xfrm rot="10800000" flipV="1">
            <a:off x="4031569" y="4119141"/>
            <a:ext cx="1582585" cy="37785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Graphic 15">
            <a:extLst>
              <a:ext uri="{FF2B5EF4-FFF2-40B4-BE49-F238E27FC236}">
                <a16:creationId xmlns:a16="http://schemas.microsoft.com/office/drawing/2014/main" id="{97D0CFFC-639D-8A52-DA3A-9A9CE2810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13689" y="4496993"/>
            <a:ext cx="1035758" cy="103576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9693CB5B-AFFB-FBFA-5530-9C987A7D9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66718" y="4496993"/>
            <a:ext cx="1035758" cy="1035760"/>
          </a:xfrm>
          <a:prstGeom prst="rect">
            <a:avLst/>
          </a:prstGeom>
        </p:spPr>
      </p:pic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F988C476-8775-6916-B726-94DBFF612BAA}"/>
              </a:ext>
            </a:extLst>
          </p:cNvPr>
          <p:cNvCxnSpPr>
            <a:cxnSpLocks/>
            <a:stCxn id="11" idx="3"/>
            <a:endCxn id="17" idx="0"/>
          </p:cNvCxnSpPr>
          <p:nvPr/>
        </p:nvCxnSpPr>
        <p:spPr>
          <a:xfrm>
            <a:off x="6649911" y="4119141"/>
            <a:ext cx="1734686" cy="37785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DA96A0F-7DF2-8780-645F-685336771EC3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5986358" y="2222500"/>
            <a:ext cx="0" cy="58455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A8EDC42D-447E-E866-AC77-2B574C16011A}"/>
              </a:ext>
            </a:extLst>
          </p:cNvPr>
          <p:cNvSpPr/>
          <p:nvPr/>
        </p:nvSpPr>
        <p:spPr>
          <a:xfrm>
            <a:off x="4231441" y="789904"/>
            <a:ext cx="3729117" cy="1506602"/>
          </a:xfrm>
          <a:prstGeom prst="rect">
            <a:avLst/>
          </a:prstGeom>
          <a:solidFill>
            <a:srgbClr val="A4D4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SQL query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2C3C8A79-F991-369C-A44C-125E876118FD}"/>
              </a:ext>
            </a:extLst>
          </p:cNvPr>
          <p:cNvCxnSpPr>
            <a:cxnSpLocks/>
          </p:cNvCxnSpPr>
          <p:nvPr/>
        </p:nvCxnSpPr>
        <p:spPr>
          <a:xfrm rot="10800000" flipV="1">
            <a:off x="4038656" y="4116911"/>
            <a:ext cx="1582585" cy="377852"/>
          </a:xfrm>
          <a:prstGeom prst="bentConnector2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5496200-BFF4-91B6-F711-69AE1A8D0479}"/>
              </a:ext>
            </a:extLst>
          </p:cNvPr>
          <p:cNvCxnSpPr>
            <a:cxnSpLocks/>
          </p:cNvCxnSpPr>
          <p:nvPr/>
        </p:nvCxnSpPr>
        <p:spPr>
          <a:xfrm>
            <a:off x="6649911" y="4115153"/>
            <a:ext cx="1734686" cy="377852"/>
          </a:xfrm>
          <a:prstGeom prst="bentConnector2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FBF686-31F4-DBF7-7DCA-4D1287728083}"/>
              </a:ext>
            </a:extLst>
          </p:cNvPr>
          <p:cNvCxnSpPr>
            <a:cxnSpLocks/>
          </p:cNvCxnSpPr>
          <p:nvPr/>
        </p:nvCxnSpPr>
        <p:spPr>
          <a:xfrm flipV="1">
            <a:off x="5986358" y="2266057"/>
            <a:ext cx="0" cy="5551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360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100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000"/>
                            </p:stCondLst>
                            <p:childTnLst>
                              <p:par>
                                <p:cTn id="20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100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100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3000"/>
                            </p:stCondLst>
                            <p:childTnLst>
                              <p:par>
                                <p:cTn id="2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4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250"/>
                            </p:stCondLst>
                            <p:childTnLst>
                              <p:par>
                                <p:cTn id="44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50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725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8250"/>
                            </p:stCondLst>
                            <p:childTnLst>
                              <p:par>
                                <p:cTn id="52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209F43-92BC-6799-DD52-6FA56534E8FC}"/>
              </a:ext>
            </a:extLst>
          </p:cNvPr>
          <p:cNvSpPr/>
          <p:nvPr/>
        </p:nvSpPr>
        <p:spPr>
          <a:xfrm>
            <a:off x="1350503" y="2807055"/>
            <a:ext cx="9271709" cy="3821068"/>
          </a:xfrm>
          <a:prstGeom prst="rect">
            <a:avLst/>
          </a:prstGeom>
          <a:solidFill>
            <a:srgbClr val="E7F6FC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E69571-25F4-408F-64FD-1FA98BBDBE34}"/>
              </a:ext>
            </a:extLst>
          </p:cNvPr>
          <p:cNvSpPr txBox="1"/>
          <p:nvPr/>
        </p:nvSpPr>
        <p:spPr>
          <a:xfrm>
            <a:off x="1542492" y="3068557"/>
            <a:ext cx="1109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Cluster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C5F982-44BA-C207-E69A-6DC83A3B2E19}"/>
              </a:ext>
            </a:extLst>
          </p:cNvPr>
          <p:cNvSpPr txBox="1"/>
          <p:nvPr/>
        </p:nvSpPr>
        <p:spPr>
          <a:xfrm>
            <a:off x="4707651" y="3141475"/>
            <a:ext cx="25725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Coordinator node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1B19DC-28EA-DFD4-4229-82B6089336BE}"/>
              </a:ext>
            </a:extLst>
          </p:cNvPr>
          <p:cNvSpPr txBox="1"/>
          <p:nvPr/>
        </p:nvSpPr>
        <p:spPr>
          <a:xfrm>
            <a:off x="3220444" y="5594273"/>
            <a:ext cx="162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Worker node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43FC78-27A8-8010-A956-08F8C997069F}"/>
              </a:ext>
            </a:extLst>
          </p:cNvPr>
          <p:cNvSpPr txBox="1"/>
          <p:nvPr/>
        </p:nvSpPr>
        <p:spPr>
          <a:xfrm>
            <a:off x="7573473" y="5594273"/>
            <a:ext cx="162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Worker node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AB7C3970-C855-491A-F5E7-F6FAD34D7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14153" y="3601261"/>
            <a:ext cx="1035758" cy="1035760"/>
          </a:xfrm>
          <a:prstGeom prst="rect">
            <a:avLst/>
          </a:prstGeom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CBB8ED6D-9282-669E-112C-040B1611F357}"/>
              </a:ext>
            </a:extLst>
          </p:cNvPr>
          <p:cNvCxnSpPr>
            <a:cxnSpLocks/>
            <a:stCxn id="11" idx="1"/>
            <a:endCxn id="16" idx="0"/>
          </p:cNvCxnSpPr>
          <p:nvPr/>
        </p:nvCxnSpPr>
        <p:spPr>
          <a:xfrm rot="10800000" flipV="1">
            <a:off x="4031569" y="4119141"/>
            <a:ext cx="1582585" cy="37785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Graphic 15">
            <a:extLst>
              <a:ext uri="{FF2B5EF4-FFF2-40B4-BE49-F238E27FC236}">
                <a16:creationId xmlns:a16="http://schemas.microsoft.com/office/drawing/2014/main" id="{97D0CFFC-639D-8A52-DA3A-9A9CE2810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13689" y="4496993"/>
            <a:ext cx="1035758" cy="103576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9693CB5B-AFFB-FBFA-5530-9C987A7D9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66718" y="4496993"/>
            <a:ext cx="1035758" cy="1035760"/>
          </a:xfrm>
          <a:prstGeom prst="rect">
            <a:avLst/>
          </a:prstGeom>
        </p:spPr>
      </p:pic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F988C476-8775-6916-B726-94DBFF612BAA}"/>
              </a:ext>
            </a:extLst>
          </p:cNvPr>
          <p:cNvCxnSpPr>
            <a:cxnSpLocks/>
            <a:stCxn id="11" idx="3"/>
            <a:endCxn id="17" idx="0"/>
          </p:cNvCxnSpPr>
          <p:nvPr/>
        </p:nvCxnSpPr>
        <p:spPr>
          <a:xfrm>
            <a:off x="6649911" y="4119141"/>
            <a:ext cx="1734686" cy="37785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DA96A0F-7DF2-8780-645F-685336771EC3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5986358" y="2222500"/>
            <a:ext cx="0" cy="58455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A8EDC42D-447E-E866-AC77-2B574C16011A}"/>
              </a:ext>
            </a:extLst>
          </p:cNvPr>
          <p:cNvSpPr/>
          <p:nvPr/>
        </p:nvSpPr>
        <p:spPr>
          <a:xfrm>
            <a:off x="4231441" y="789904"/>
            <a:ext cx="3729117" cy="1506602"/>
          </a:xfrm>
          <a:prstGeom prst="rect">
            <a:avLst/>
          </a:prstGeom>
          <a:solidFill>
            <a:srgbClr val="A4D4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SQL query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2C3C8A79-F991-369C-A44C-125E876118FD}"/>
              </a:ext>
            </a:extLst>
          </p:cNvPr>
          <p:cNvCxnSpPr>
            <a:cxnSpLocks/>
          </p:cNvCxnSpPr>
          <p:nvPr/>
        </p:nvCxnSpPr>
        <p:spPr>
          <a:xfrm rot="10800000" flipV="1">
            <a:off x="4038656" y="4116911"/>
            <a:ext cx="1582585" cy="377852"/>
          </a:xfrm>
          <a:prstGeom prst="bentConnector2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5496200-BFF4-91B6-F711-69AE1A8D0479}"/>
              </a:ext>
            </a:extLst>
          </p:cNvPr>
          <p:cNvCxnSpPr>
            <a:cxnSpLocks/>
          </p:cNvCxnSpPr>
          <p:nvPr/>
        </p:nvCxnSpPr>
        <p:spPr>
          <a:xfrm>
            <a:off x="6649911" y="4115153"/>
            <a:ext cx="1734686" cy="377852"/>
          </a:xfrm>
          <a:prstGeom prst="bentConnector2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FBF686-31F4-DBF7-7DCA-4D1287728083}"/>
              </a:ext>
            </a:extLst>
          </p:cNvPr>
          <p:cNvCxnSpPr>
            <a:cxnSpLocks/>
          </p:cNvCxnSpPr>
          <p:nvPr/>
        </p:nvCxnSpPr>
        <p:spPr>
          <a:xfrm flipV="1">
            <a:off x="5986358" y="2266057"/>
            <a:ext cx="0" cy="5551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545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0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100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26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0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100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0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100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500"/>
                            </p:stCondLst>
                            <p:childTnLst>
                              <p:par>
                                <p:cTn id="3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975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750"/>
                            </p:stCondLst>
                            <p:childTnLst>
                              <p:par>
                                <p:cTn id="52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209F43-92BC-6799-DD52-6FA56534E8FC}"/>
              </a:ext>
            </a:extLst>
          </p:cNvPr>
          <p:cNvSpPr/>
          <p:nvPr/>
        </p:nvSpPr>
        <p:spPr>
          <a:xfrm>
            <a:off x="1350503" y="2807055"/>
            <a:ext cx="9271709" cy="3821068"/>
          </a:xfrm>
          <a:prstGeom prst="rect">
            <a:avLst/>
          </a:prstGeom>
          <a:solidFill>
            <a:srgbClr val="E7F6FC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E69571-25F4-408F-64FD-1FA98BBDBE34}"/>
              </a:ext>
            </a:extLst>
          </p:cNvPr>
          <p:cNvSpPr txBox="1"/>
          <p:nvPr/>
        </p:nvSpPr>
        <p:spPr>
          <a:xfrm>
            <a:off x="1542492" y="3068557"/>
            <a:ext cx="1109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Cluster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C5F982-44BA-C207-E69A-6DC83A3B2E19}"/>
              </a:ext>
            </a:extLst>
          </p:cNvPr>
          <p:cNvSpPr txBox="1"/>
          <p:nvPr/>
        </p:nvSpPr>
        <p:spPr>
          <a:xfrm>
            <a:off x="4707651" y="3141475"/>
            <a:ext cx="25725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Coordinator node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1B19DC-28EA-DFD4-4229-82B6089336BE}"/>
              </a:ext>
            </a:extLst>
          </p:cNvPr>
          <p:cNvSpPr txBox="1"/>
          <p:nvPr/>
        </p:nvSpPr>
        <p:spPr>
          <a:xfrm>
            <a:off x="3220444" y="5594273"/>
            <a:ext cx="162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Worker node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43FC78-27A8-8010-A956-08F8C997069F}"/>
              </a:ext>
            </a:extLst>
          </p:cNvPr>
          <p:cNvSpPr txBox="1"/>
          <p:nvPr/>
        </p:nvSpPr>
        <p:spPr>
          <a:xfrm>
            <a:off x="7573473" y="5594273"/>
            <a:ext cx="162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Worker node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AB7C3970-C855-491A-F5E7-F6FAD34D7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14153" y="3601261"/>
            <a:ext cx="1035758" cy="1035760"/>
          </a:xfrm>
          <a:prstGeom prst="rect">
            <a:avLst/>
          </a:prstGeom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CBB8ED6D-9282-669E-112C-040B1611F357}"/>
              </a:ext>
            </a:extLst>
          </p:cNvPr>
          <p:cNvCxnSpPr>
            <a:cxnSpLocks/>
            <a:stCxn id="11" idx="1"/>
            <a:endCxn id="16" idx="0"/>
          </p:cNvCxnSpPr>
          <p:nvPr/>
        </p:nvCxnSpPr>
        <p:spPr>
          <a:xfrm rot="10800000" flipV="1">
            <a:off x="4031569" y="4119141"/>
            <a:ext cx="1582585" cy="37785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Graphic 15">
            <a:extLst>
              <a:ext uri="{FF2B5EF4-FFF2-40B4-BE49-F238E27FC236}">
                <a16:creationId xmlns:a16="http://schemas.microsoft.com/office/drawing/2014/main" id="{97D0CFFC-639D-8A52-DA3A-9A9CE2810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13689" y="4496993"/>
            <a:ext cx="1035758" cy="103576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9693CB5B-AFFB-FBFA-5530-9C987A7D9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66718" y="4496993"/>
            <a:ext cx="1035758" cy="1035760"/>
          </a:xfrm>
          <a:prstGeom prst="rect">
            <a:avLst/>
          </a:prstGeom>
        </p:spPr>
      </p:pic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F988C476-8775-6916-B726-94DBFF612BAA}"/>
              </a:ext>
            </a:extLst>
          </p:cNvPr>
          <p:cNvCxnSpPr>
            <a:cxnSpLocks/>
            <a:stCxn id="11" idx="3"/>
            <a:endCxn id="17" idx="0"/>
          </p:cNvCxnSpPr>
          <p:nvPr/>
        </p:nvCxnSpPr>
        <p:spPr>
          <a:xfrm>
            <a:off x="6649911" y="4119141"/>
            <a:ext cx="1734686" cy="37785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DA96A0F-7DF2-8780-645F-685336771EC3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5986358" y="2222500"/>
            <a:ext cx="0" cy="58455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A8EDC42D-447E-E866-AC77-2B574C16011A}"/>
              </a:ext>
            </a:extLst>
          </p:cNvPr>
          <p:cNvSpPr/>
          <p:nvPr/>
        </p:nvSpPr>
        <p:spPr>
          <a:xfrm>
            <a:off x="1814623" y="789904"/>
            <a:ext cx="8151628" cy="1506602"/>
          </a:xfrm>
          <a:prstGeom prst="rect">
            <a:avLst/>
          </a:prstGeom>
          <a:solidFill>
            <a:srgbClr val="A4D4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SELECT COUNT(</a:t>
            </a:r>
            <a:r>
              <a:rPr lang="en-US" dirty="0" err="1">
                <a:solidFill>
                  <a:schemeClr val="tx1"/>
                </a:solidFill>
              </a:rPr>
              <a:t>event_id</a:t>
            </a:r>
            <a:r>
              <a:rPr lang="en-US" dirty="0">
                <a:solidFill>
                  <a:schemeClr val="tx1"/>
                </a:solidFill>
              </a:rPr>
              <a:t>), </a:t>
            </a:r>
            <a:r>
              <a:rPr lang="en-US" dirty="0" err="1">
                <a:solidFill>
                  <a:schemeClr val="tx1"/>
                </a:solidFill>
              </a:rPr>
              <a:t>device_id</a:t>
            </a:r>
            <a:r>
              <a:rPr lang="en-US" dirty="0">
                <a:solidFill>
                  <a:schemeClr val="tx1"/>
                </a:solidFill>
              </a:rPr>
              <a:t> FROM events </a:t>
            </a:r>
          </a:p>
          <a:p>
            <a:r>
              <a:rPr lang="en-US" dirty="0">
                <a:solidFill>
                  <a:schemeClr val="tx1"/>
                </a:solidFill>
              </a:rPr>
              <a:t>WHERE (payload -&gt;&gt; 'humidity')::decimal NOT BETWEEN 60 AND 70</a:t>
            </a:r>
          </a:p>
          <a:p>
            <a:r>
              <a:rPr lang="en-US" dirty="0">
                <a:solidFill>
                  <a:schemeClr val="tx1"/>
                </a:solidFill>
              </a:rPr>
              <a:t>OR (payload -&gt;&gt; 'temperature')::decimal NOT BETWEEN 55 AND 60</a:t>
            </a:r>
          </a:p>
          <a:p>
            <a:r>
              <a:rPr lang="en-US" dirty="0">
                <a:solidFill>
                  <a:schemeClr val="tx1"/>
                </a:solidFill>
              </a:rPr>
              <a:t>GROUP BY </a:t>
            </a:r>
            <a:r>
              <a:rPr lang="en-US" dirty="0" err="1">
                <a:solidFill>
                  <a:schemeClr val="tx1"/>
                </a:solidFill>
              </a:rPr>
              <a:t>device_id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ORDER BY COUNT(</a:t>
            </a:r>
            <a:r>
              <a:rPr lang="en-US" dirty="0" err="1">
                <a:solidFill>
                  <a:schemeClr val="tx1"/>
                </a:solidFill>
              </a:rPr>
              <a:t>event_id</a:t>
            </a:r>
            <a:r>
              <a:rPr lang="en-US" dirty="0">
                <a:solidFill>
                  <a:schemeClr val="tx1"/>
                </a:solidFill>
              </a:rPr>
              <a:t>) DESC;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2C3C8A79-F991-369C-A44C-125E876118FD}"/>
              </a:ext>
            </a:extLst>
          </p:cNvPr>
          <p:cNvCxnSpPr>
            <a:cxnSpLocks/>
          </p:cNvCxnSpPr>
          <p:nvPr/>
        </p:nvCxnSpPr>
        <p:spPr>
          <a:xfrm rot="10800000" flipV="1">
            <a:off x="4038656" y="4116911"/>
            <a:ext cx="1582585" cy="377852"/>
          </a:xfrm>
          <a:prstGeom prst="bentConnector2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5496200-BFF4-91B6-F711-69AE1A8D0479}"/>
              </a:ext>
            </a:extLst>
          </p:cNvPr>
          <p:cNvCxnSpPr>
            <a:cxnSpLocks/>
          </p:cNvCxnSpPr>
          <p:nvPr/>
        </p:nvCxnSpPr>
        <p:spPr>
          <a:xfrm>
            <a:off x="6649911" y="4115153"/>
            <a:ext cx="1734686" cy="377852"/>
          </a:xfrm>
          <a:prstGeom prst="bentConnector2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FBF686-31F4-DBF7-7DCA-4D1287728083}"/>
              </a:ext>
            </a:extLst>
          </p:cNvPr>
          <p:cNvCxnSpPr>
            <a:cxnSpLocks/>
          </p:cNvCxnSpPr>
          <p:nvPr/>
        </p:nvCxnSpPr>
        <p:spPr>
          <a:xfrm flipV="1">
            <a:off x="5986358" y="2266057"/>
            <a:ext cx="0" cy="5551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230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100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000"/>
                            </p:stCondLst>
                            <p:childTnLst>
                              <p:par>
                                <p:cTn id="20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100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100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0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100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3000"/>
                            </p:stCondLst>
                            <p:childTnLst>
                              <p:par>
                                <p:cTn id="3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40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250"/>
                            </p:stCondLst>
                            <p:childTnLst>
                              <p:par>
                                <p:cTn id="47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50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725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8250"/>
                            </p:stCondLst>
                            <p:childTnLst>
                              <p:par>
                                <p:cTn id="55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209F43-92BC-6799-DD52-6FA56534E8FC}"/>
              </a:ext>
            </a:extLst>
          </p:cNvPr>
          <p:cNvSpPr/>
          <p:nvPr/>
        </p:nvSpPr>
        <p:spPr>
          <a:xfrm>
            <a:off x="1350503" y="2807055"/>
            <a:ext cx="9271709" cy="3821068"/>
          </a:xfrm>
          <a:prstGeom prst="rect">
            <a:avLst/>
          </a:prstGeom>
          <a:solidFill>
            <a:srgbClr val="E7F6FC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E69571-25F4-408F-64FD-1FA98BBDBE34}"/>
              </a:ext>
            </a:extLst>
          </p:cNvPr>
          <p:cNvSpPr txBox="1"/>
          <p:nvPr/>
        </p:nvSpPr>
        <p:spPr>
          <a:xfrm>
            <a:off x="1542492" y="3068557"/>
            <a:ext cx="1109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Cluster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C5F982-44BA-C207-E69A-6DC83A3B2E19}"/>
              </a:ext>
            </a:extLst>
          </p:cNvPr>
          <p:cNvSpPr txBox="1"/>
          <p:nvPr/>
        </p:nvSpPr>
        <p:spPr>
          <a:xfrm>
            <a:off x="4707651" y="3141475"/>
            <a:ext cx="25725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Coordinator node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1B19DC-28EA-DFD4-4229-82B6089336BE}"/>
              </a:ext>
            </a:extLst>
          </p:cNvPr>
          <p:cNvSpPr txBox="1"/>
          <p:nvPr/>
        </p:nvSpPr>
        <p:spPr>
          <a:xfrm>
            <a:off x="3220444" y="5594273"/>
            <a:ext cx="162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Worker node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43FC78-27A8-8010-A956-08F8C997069F}"/>
              </a:ext>
            </a:extLst>
          </p:cNvPr>
          <p:cNvSpPr txBox="1"/>
          <p:nvPr/>
        </p:nvSpPr>
        <p:spPr>
          <a:xfrm>
            <a:off x="7573473" y="5594273"/>
            <a:ext cx="162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Worker node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AB7C3970-C855-491A-F5E7-F6FAD34D7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14153" y="3601261"/>
            <a:ext cx="1035758" cy="1035760"/>
          </a:xfrm>
          <a:prstGeom prst="rect">
            <a:avLst/>
          </a:prstGeom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CBB8ED6D-9282-669E-112C-040B1611F357}"/>
              </a:ext>
            </a:extLst>
          </p:cNvPr>
          <p:cNvCxnSpPr>
            <a:cxnSpLocks/>
            <a:stCxn id="11" idx="1"/>
            <a:endCxn id="16" idx="0"/>
          </p:cNvCxnSpPr>
          <p:nvPr/>
        </p:nvCxnSpPr>
        <p:spPr>
          <a:xfrm rot="10800000" flipV="1">
            <a:off x="4031569" y="4119141"/>
            <a:ext cx="1582585" cy="37785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Graphic 15">
            <a:extLst>
              <a:ext uri="{FF2B5EF4-FFF2-40B4-BE49-F238E27FC236}">
                <a16:creationId xmlns:a16="http://schemas.microsoft.com/office/drawing/2014/main" id="{97D0CFFC-639D-8A52-DA3A-9A9CE2810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13689" y="4496993"/>
            <a:ext cx="1035758" cy="103576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9693CB5B-AFFB-FBFA-5530-9C987A7D9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66718" y="4496993"/>
            <a:ext cx="1035758" cy="103576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DA96A0F-7DF2-8780-645F-685336771EC3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5986358" y="2222500"/>
            <a:ext cx="0" cy="58455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A8EDC42D-447E-E866-AC77-2B574C16011A}"/>
              </a:ext>
            </a:extLst>
          </p:cNvPr>
          <p:cNvSpPr/>
          <p:nvPr/>
        </p:nvSpPr>
        <p:spPr>
          <a:xfrm>
            <a:off x="3685950" y="789904"/>
            <a:ext cx="4586493" cy="1506602"/>
          </a:xfrm>
          <a:prstGeom prst="rect">
            <a:avLst/>
          </a:prstGeom>
          <a:solidFill>
            <a:srgbClr val="A4D4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SELECT * 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FROM events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WHERE </a:t>
            </a:r>
            <a:r>
              <a:rPr lang="en-US" sz="3200" b="1" dirty="0" err="1">
                <a:solidFill>
                  <a:schemeClr val="tx1"/>
                </a:solidFill>
              </a:rPr>
              <a:t>device_id</a:t>
            </a:r>
            <a:r>
              <a:rPr lang="en-US" sz="3200" b="1" dirty="0">
                <a:solidFill>
                  <a:schemeClr val="tx1"/>
                </a:solidFill>
              </a:rPr>
              <a:t> = 42;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2C3C8A79-F991-369C-A44C-125E876118FD}"/>
              </a:ext>
            </a:extLst>
          </p:cNvPr>
          <p:cNvCxnSpPr>
            <a:cxnSpLocks/>
          </p:cNvCxnSpPr>
          <p:nvPr/>
        </p:nvCxnSpPr>
        <p:spPr>
          <a:xfrm rot="10800000" flipV="1">
            <a:off x="4038656" y="4116911"/>
            <a:ext cx="1582585" cy="377852"/>
          </a:xfrm>
          <a:prstGeom prst="bentConnector2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FBF686-31F4-DBF7-7DCA-4D1287728083}"/>
              </a:ext>
            </a:extLst>
          </p:cNvPr>
          <p:cNvCxnSpPr>
            <a:cxnSpLocks/>
          </p:cNvCxnSpPr>
          <p:nvPr/>
        </p:nvCxnSpPr>
        <p:spPr>
          <a:xfrm flipV="1">
            <a:off x="5986358" y="2266057"/>
            <a:ext cx="0" cy="5551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100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00"/>
                            </p:stCondLst>
                            <p:childTnLst>
                              <p:par>
                                <p:cTn id="17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100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0"/>
                            </p:stCondLst>
                            <p:childTnLst>
                              <p:par>
                                <p:cTn id="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40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0"/>
                            </p:stCondLst>
                            <p:childTnLst>
                              <p:par>
                                <p:cTn id="32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50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70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8000"/>
                            </p:stCondLst>
                            <p:childTnLst>
                              <p:par>
                                <p:cTn id="40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529C40F-0D66-E0B4-1912-372310624EE4}"/>
              </a:ext>
            </a:extLst>
          </p:cNvPr>
          <p:cNvGrpSpPr/>
          <p:nvPr/>
        </p:nvGrpSpPr>
        <p:grpSpPr>
          <a:xfrm>
            <a:off x="1460145" y="2167862"/>
            <a:ext cx="9271709" cy="3821068"/>
            <a:chOff x="1747066" y="904183"/>
            <a:chExt cx="9271710" cy="3821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6631279-495E-1BCA-F5E3-FC3BEEDDF9AD}"/>
                </a:ext>
              </a:extLst>
            </p:cNvPr>
            <p:cNvSpPr/>
            <p:nvPr/>
          </p:nvSpPr>
          <p:spPr>
            <a:xfrm>
              <a:off x="1747066" y="904183"/>
              <a:ext cx="9271710" cy="3821071"/>
            </a:xfrm>
            <a:prstGeom prst="rect">
              <a:avLst/>
            </a:prstGeom>
            <a:solidFill>
              <a:srgbClr val="E7F6FC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ED5DC1B-D0B6-A365-50D0-F68C5803D791}"/>
                </a:ext>
              </a:extLst>
            </p:cNvPr>
            <p:cNvSpPr txBox="1"/>
            <p:nvPr/>
          </p:nvSpPr>
          <p:spPr>
            <a:xfrm>
              <a:off x="1843062" y="965485"/>
              <a:ext cx="7060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Cluster</a:t>
              </a:r>
              <a:endPara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33E8CD8-D257-D8B0-10B9-5F97738B3002}"/>
                </a:ext>
              </a:extLst>
            </p:cNvPr>
            <p:cNvSpPr txBox="1"/>
            <p:nvPr/>
          </p:nvSpPr>
          <p:spPr>
            <a:xfrm>
              <a:off x="5501726" y="1050942"/>
              <a:ext cx="16363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Coordinator Node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3339CC6-FE08-AD7E-2984-9A313EE61C14}"/>
                </a:ext>
              </a:extLst>
            </p:cNvPr>
            <p:cNvSpPr txBox="1"/>
            <p:nvPr/>
          </p:nvSpPr>
          <p:spPr>
            <a:xfrm>
              <a:off x="4208242" y="2380508"/>
              <a:ext cx="12934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Worker Node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B058FED-18C7-C865-8AA8-837C1DAAF573}"/>
                </a:ext>
              </a:extLst>
            </p:cNvPr>
            <p:cNvSpPr txBox="1"/>
            <p:nvPr/>
          </p:nvSpPr>
          <p:spPr>
            <a:xfrm>
              <a:off x="6803620" y="2375401"/>
              <a:ext cx="14189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Worker Node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61E2ADC8-24D6-DD15-5B21-F30DEDCD2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34314" y="1578758"/>
              <a:ext cx="449269" cy="449270"/>
            </a:xfrm>
            <a:prstGeom prst="rect">
              <a:avLst/>
            </a:prstGeom>
          </p:spPr>
        </p:pic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8FDA864B-DD17-E339-0752-47DFCE400F56}"/>
                </a:ext>
              </a:extLst>
            </p:cNvPr>
            <p:cNvCxnSpPr>
              <a:cxnSpLocks/>
              <a:stCxn id="10" idx="1"/>
              <a:endCxn id="12" idx="0"/>
            </p:cNvCxnSpPr>
            <p:nvPr/>
          </p:nvCxnSpPr>
          <p:spPr>
            <a:xfrm rot="10800000" flipV="1">
              <a:off x="4038894" y="1803392"/>
              <a:ext cx="2095421" cy="490978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A110F96A-1A1B-81D5-58CE-8C0A745BAA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814258" y="2294370"/>
              <a:ext cx="449269" cy="449270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2C9B20D4-01F9-3349-FCD4-4178E9DB4C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67288" y="2289263"/>
              <a:ext cx="449269" cy="449270"/>
            </a:xfrm>
            <a:prstGeom prst="rect">
              <a:avLst/>
            </a:prstGeom>
          </p:spPr>
        </p:pic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079C6CE8-7072-8258-A104-7862FAA54060}"/>
                </a:ext>
              </a:extLst>
            </p:cNvPr>
            <p:cNvCxnSpPr>
              <a:endCxn id="13" idx="0"/>
            </p:cNvCxnSpPr>
            <p:nvPr/>
          </p:nvCxnSpPr>
          <p:spPr>
            <a:xfrm>
              <a:off x="6584703" y="1798150"/>
              <a:ext cx="1807221" cy="491113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D0CECCC8-D835-B849-3EF7-9DE0703613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0920" y="4127040"/>
            <a:ext cx="330217" cy="33021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F6489B8-5045-B3AE-CB39-64BD34EEE138}"/>
              </a:ext>
            </a:extLst>
          </p:cNvPr>
          <p:cNvSpPr txBox="1"/>
          <p:nvPr/>
        </p:nvSpPr>
        <p:spPr>
          <a:xfrm>
            <a:off x="3816492" y="4138259"/>
            <a:ext cx="1398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Events shard1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4077DEE-A192-8789-F879-D77FE32E86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4775" y="4478444"/>
            <a:ext cx="330217" cy="33021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6B69C51-1BC7-A151-A097-0A06D67ACCFB}"/>
              </a:ext>
            </a:extLst>
          </p:cNvPr>
          <p:cNvSpPr txBox="1"/>
          <p:nvPr/>
        </p:nvSpPr>
        <p:spPr>
          <a:xfrm>
            <a:off x="3820347" y="4489663"/>
            <a:ext cx="1398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Events shard3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F07CCCE-694E-3501-A6E6-E817B08BED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7337" y="4853389"/>
            <a:ext cx="330217" cy="33021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272A50E-3DA6-8521-54D1-5C52B59CFB3B}"/>
              </a:ext>
            </a:extLst>
          </p:cNvPr>
          <p:cNvSpPr txBox="1"/>
          <p:nvPr/>
        </p:nvSpPr>
        <p:spPr>
          <a:xfrm>
            <a:off x="3822909" y="4864608"/>
            <a:ext cx="1398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Events shard5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13772D6-FF51-95CC-767E-EF9457F71C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2403" y="4115811"/>
            <a:ext cx="330217" cy="33021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7403DC1-B7DB-11FB-9190-B516D31303EA}"/>
              </a:ext>
            </a:extLst>
          </p:cNvPr>
          <p:cNvSpPr txBox="1"/>
          <p:nvPr/>
        </p:nvSpPr>
        <p:spPr>
          <a:xfrm>
            <a:off x="6817975" y="4127030"/>
            <a:ext cx="1398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Events shard2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792C997-1063-A019-373D-46845BC9E7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6258" y="4467215"/>
            <a:ext cx="330217" cy="33021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CDDC4E9-CE00-729E-2F40-0F15106F0EC8}"/>
              </a:ext>
            </a:extLst>
          </p:cNvPr>
          <p:cNvSpPr txBox="1"/>
          <p:nvPr/>
        </p:nvSpPr>
        <p:spPr>
          <a:xfrm>
            <a:off x="6821830" y="4478434"/>
            <a:ext cx="1398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Events shard4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14FECD5-6285-443F-26B7-05EFFAB21C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8820" y="4842160"/>
            <a:ext cx="330217" cy="33021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C788F7B-E02C-A825-FE4F-99597E2457D9}"/>
              </a:ext>
            </a:extLst>
          </p:cNvPr>
          <p:cNvSpPr txBox="1"/>
          <p:nvPr/>
        </p:nvSpPr>
        <p:spPr>
          <a:xfrm>
            <a:off x="6824392" y="4853379"/>
            <a:ext cx="1398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Events shard6</a:t>
            </a:r>
          </a:p>
        </p:txBody>
      </p:sp>
    </p:spTree>
    <p:extLst>
      <p:ext uri="{BB962C8B-B14F-4D97-AF65-F5344CB8AC3E}">
        <p14:creationId xmlns:p14="http://schemas.microsoft.com/office/powerpoint/2010/main" val="3310294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6631279-495E-1BCA-F5E3-FC3BEEDDF9AD}"/>
              </a:ext>
            </a:extLst>
          </p:cNvPr>
          <p:cNvSpPr/>
          <p:nvPr/>
        </p:nvSpPr>
        <p:spPr>
          <a:xfrm>
            <a:off x="1460145" y="1674394"/>
            <a:ext cx="7699095" cy="3880586"/>
          </a:xfrm>
          <a:prstGeom prst="rect">
            <a:avLst/>
          </a:prstGeom>
          <a:solidFill>
            <a:srgbClr val="E7F6FC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D5DC1B-D0B6-A365-50D0-F68C5803D791}"/>
              </a:ext>
            </a:extLst>
          </p:cNvPr>
          <p:cNvSpPr txBox="1"/>
          <p:nvPr/>
        </p:nvSpPr>
        <p:spPr>
          <a:xfrm>
            <a:off x="1556141" y="2120474"/>
            <a:ext cx="706020" cy="316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Cluster</a:t>
            </a:r>
            <a:endParaRPr lang="en-US" sz="1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3E8CD8-D257-D8B0-10B9-5F97738B3002}"/>
              </a:ext>
            </a:extLst>
          </p:cNvPr>
          <p:cNvSpPr txBox="1"/>
          <p:nvPr/>
        </p:nvSpPr>
        <p:spPr>
          <a:xfrm>
            <a:off x="5214805" y="2208401"/>
            <a:ext cx="1636385" cy="316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Coordinator Node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339CC6-FE08-AD7E-2984-9A313EE61C14}"/>
              </a:ext>
            </a:extLst>
          </p:cNvPr>
          <p:cNvSpPr txBox="1"/>
          <p:nvPr/>
        </p:nvSpPr>
        <p:spPr>
          <a:xfrm>
            <a:off x="3921321" y="3576402"/>
            <a:ext cx="1293484" cy="316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Worker Node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058FED-18C7-C865-8AA8-837C1DAAF573}"/>
              </a:ext>
            </a:extLst>
          </p:cNvPr>
          <p:cNvSpPr txBox="1"/>
          <p:nvPr/>
        </p:nvSpPr>
        <p:spPr>
          <a:xfrm>
            <a:off x="6516698" y="3571148"/>
            <a:ext cx="1418955" cy="316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Worker Node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1E2ADC8-24D6-DD15-5B21-F30DEDCD28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47393" y="2751476"/>
            <a:ext cx="449269" cy="462257"/>
          </a:xfrm>
          <a:prstGeom prst="rect">
            <a:avLst/>
          </a:prstGeom>
        </p:spPr>
      </p:pic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8FDA864B-DD17-E339-0752-47DFCE400F56}"/>
              </a:ext>
            </a:extLst>
          </p:cNvPr>
          <p:cNvCxnSpPr>
            <a:cxnSpLocks/>
            <a:stCxn id="10" idx="1"/>
            <a:endCxn id="12" idx="0"/>
          </p:cNvCxnSpPr>
          <p:nvPr/>
        </p:nvCxnSpPr>
        <p:spPr>
          <a:xfrm rot="10800000" flipV="1">
            <a:off x="3751973" y="2982603"/>
            <a:ext cx="2095421" cy="505171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Graphic 11">
            <a:extLst>
              <a:ext uri="{FF2B5EF4-FFF2-40B4-BE49-F238E27FC236}">
                <a16:creationId xmlns:a16="http://schemas.microsoft.com/office/drawing/2014/main" id="{A110F96A-1A1B-81D5-58CE-8C0A745BA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27337" y="3487774"/>
            <a:ext cx="449269" cy="46225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2C9B20D4-01F9-3349-FCD4-4178E9DB4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0366" y="3482520"/>
            <a:ext cx="449269" cy="462257"/>
          </a:xfrm>
          <a:prstGeom prst="rect">
            <a:avLst/>
          </a:prstGeom>
        </p:spPr>
      </p:pic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079C6CE8-7072-8258-A104-7862FAA54060}"/>
              </a:ext>
            </a:extLst>
          </p:cNvPr>
          <p:cNvCxnSpPr>
            <a:endCxn id="13" idx="0"/>
          </p:cNvCxnSpPr>
          <p:nvPr/>
        </p:nvCxnSpPr>
        <p:spPr>
          <a:xfrm>
            <a:off x="6297781" y="2977210"/>
            <a:ext cx="1807221" cy="505310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D0CECCC8-D835-B849-3EF7-9DE0703613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0920" y="4127040"/>
            <a:ext cx="330217" cy="33021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F6489B8-5045-B3AE-CB39-64BD34EEE138}"/>
              </a:ext>
            </a:extLst>
          </p:cNvPr>
          <p:cNvSpPr txBox="1"/>
          <p:nvPr/>
        </p:nvSpPr>
        <p:spPr>
          <a:xfrm>
            <a:off x="3816492" y="4138259"/>
            <a:ext cx="1398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Events shard1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4077DEE-A192-8789-F879-D77FE32E86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4775" y="4478444"/>
            <a:ext cx="330217" cy="33021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6B69C51-1BC7-A151-A097-0A06D67ACCFB}"/>
              </a:ext>
            </a:extLst>
          </p:cNvPr>
          <p:cNvSpPr txBox="1"/>
          <p:nvPr/>
        </p:nvSpPr>
        <p:spPr>
          <a:xfrm>
            <a:off x="3820347" y="4489663"/>
            <a:ext cx="1398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Events shard4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F07CCCE-694E-3501-A6E6-E817B08BED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7337" y="4853389"/>
            <a:ext cx="330217" cy="33021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272A50E-3DA6-8521-54D1-5C52B59CFB3B}"/>
              </a:ext>
            </a:extLst>
          </p:cNvPr>
          <p:cNvSpPr txBox="1"/>
          <p:nvPr/>
        </p:nvSpPr>
        <p:spPr>
          <a:xfrm>
            <a:off x="3822909" y="4864608"/>
            <a:ext cx="1398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Events shard7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13772D6-FF51-95CC-767E-EF9457F71C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2403" y="4115811"/>
            <a:ext cx="330217" cy="33021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7403DC1-B7DB-11FB-9190-B516D31303EA}"/>
              </a:ext>
            </a:extLst>
          </p:cNvPr>
          <p:cNvSpPr txBox="1"/>
          <p:nvPr/>
        </p:nvSpPr>
        <p:spPr>
          <a:xfrm>
            <a:off x="6817975" y="4127030"/>
            <a:ext cx="1398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Events shard2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792C997-1063-A019-373D-46845BC9E7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6258" y="4467215"/>
            <a:ext cx="330217" cy="33021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CDDC4E9-CE00-729E-2F40-0F15106F0EC8}"/>
              </a:ext>
            </a:extLst>
          </p:cNvPr>
          <p:cNvSpPr txBox="1"/>
          <p:nvPr/>
        </p:nvSpPr>
        <p:spPr>
          <a:xfrm>
            <a:off x="6821830" y="4478434"/>
            <a:ext cx="1398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Events shard5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14FECD5-6285-443F-26B7-05EFFAB21C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8820" y="4842160"/>
            <a:ext cx="330217" cy="33021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C788F7B-E02C-A825-FE4F-99597E2457D9}"/>
              </a:ext>
            </a:extLst>
          </p:cNvPr>
          <p:cNvSpPr txBox="1"/>
          <p:nvPr/>
        </p:nvSpPr>
        <p:spPr>
          <a:xfrm>
            <a:off x="6824392" y="4853379"/>
            <a:ext cx="1398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Events shard8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64ECFF-F31F-3CDA-803D-6B8B0F1DF8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4392" y="1827407"/>
            <a:ext cx="330217" cy="3302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25D0286-C2F8-642E-3712-E0B8DAC6EAE3}"/>
              </a:ext>
            </a:extLst>
          </p:cNvPr>
          <p:cNvSpPr txBox="1"/>
          <p:nvPr/>
        </p:nvSpPr>
        <p:spPr>
          <a:xfrm>
            <a:off x="7119964" y="1838626"/>
            <a:ext cx="1398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Events shard3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2CF8EEE-FE06-818B-6588-E4CA5B4EE9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8247" y="2178811"/>
            <a:ext cx="330217" cy="33021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79A9FB7-682F-59BF-166C-58726A1B879E}"/>
              </a:ext>
            </a:extLst>
          </p:cNvPr>
          <p:cNvSpPr txBox="1"/>
          <p:nvPr/>
        </p:nvSpPr>
        <p:spPr>
          <a:xfrm>
            <a:off x="7123819" y="2190030"/>
            <a:ext cx="1398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Events shard6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0F1B4B6-D2C2-0225-FAF8-98484DF0F0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0809" y="2553756"/>
            <a:ext cx="330217" cy="33021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3DF9727-D57E-1FD0-EEE9-0C63B4C36780}"/>
              </a:ext>
            </a:extLst>
          </p:cNvPr>
          <p:cNvSpPr txBox="1"/>
          <p:nvPr/>
        </p:nvSpPr>
        <p:spPr>
          <a:xfrm>
            <a:off x="7126381" y="2564975"/>
            <a:ext cx="1398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Events shard9</a:t>
            </a:r>
          </a:p>
        </p:txBody>
      </p:sp>
    </p:spTree>
    <p:extLst>
      <p:ext uri="{BB962C8B-B14F-4D97-AF65-F5344CB8AC3E}">
        <p14:creationId xmlns:p14="http://schemas.microsoft.com/office/powerpoint/2010/main" val="1279460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E69FBAE-E1EF-2E41-C4E7-557004DC3DD9}"/>
              </a:ext>
            </a:extLst>
          </p:cNvPr>
          <p:cNvGrpSpPr/>
          <p:nvPr/>
        </p:nvGrpSpPr>
        <p:grpSpPr>
          <a:xfrm>
            <a:off x="1460145" y="2167862"/>
            <a:ext cx="9271709" cy="3821068"/>
            <a:chOff x="1747066" y="904183"/>
            <a:chExt cx="9271710" cy="382107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8209F43-92BC-6799-DD52-6FA56534E8FC}"/>
                </a:ext>
              </a:extLst>
            </p:cNvPr>
            <p:cNvSpPr/>
            <p:nvPr/>
          </p:nvSpPr>
          <p:spPr>
            <a:xfrm>
              <a:off x="1747066" y="904183"/>
              <a:ext cx="9271710" cy="3821071"/>
            </a:xfrm>
            <a:prstGeom prst="rect">
              <a:avLst/>
            </a:prstGeom>
            <a:solidFill>
              <a:srgbClr val="E7F6FC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2E69571-25F4-408F-64FD-1FA98BBDBE34}"/>
                </a:ext>
              </a:extLst>
            </p:cNvPr>
            <p:cNvSpPr txBox="1"/>
            <p:nvPr/>
          </p:nvSpPr>
          <p:spPr>
            <a:xfrm>
              <a:off x="1843062" y="965485"/>
              <a:ext cx="7060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Cluster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8C5F982-44BA-C207-E69A-6DC83A3B2E19}"/>
                </a:ext>
              </a:extLst>
            </p:cNvPr>
            <p:cNvSpPr txBox="1"/>
            <p:nvPr/>
          </p:nvSpPr>
          <p:spPr>
            <a:xfrm>
              <a:off x="5501726" y="1050942"/>
              <a:ext cx="16363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Coordinator Node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71B19DC-28EA-DFD4-4229-82B6089336BE}"/>
                </a:ext>
              </a:extLst>
            </p:cNvPr>
            <p:cNvSpPr txBox="1"/>
            <p:nvPr/>
          </p:nvSpPr>
          <p:spPr>
            <a:xfrm>
              <a:off x="4208242" y="2380508"/>
              <a:ext cx="10318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Worker Node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943FC78-27A8-8010-A956-08F8C997069F}"/>
                </a:ext>
              </a:extLst>
            </p:cNvPr>
            <p:cNvSpPr txBox="1"/>
            <p:nvPr/>
          </p:nvSpPr>
          <p:spPr>
            <a:xfrm>
              <a:off x="7190683" y="2375401"/>
              <a:ext cx="10318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Worker Node</a:t>
              </a:r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AB7C3970-C855-491A-F5E7-F6FAD34D7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34314" y="1578758"/>
              <a:ext cx="449269" cy="449270"/>
            </a:xfrm>
            <a:prstGeom prst="rect">
              <a:avLst/>
            </a:prstGeom>
          </p:spPr>
        </p:pic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CBB8ED6D-9282-669E-112C-040B1611F357}"/>
                </a:ext>
              </a:extLst>
            </p:cNvPr>
            <p:cNvCxnSpPr>
              <a:cxnSpLocks/>
              <a:stCxn id="11" idx="1"/>
              <a:endCxn id="16" idx="0"/>
            </p:cNvCxnSpPr>
            <p:nvPr/>
          </p:nvCxnSpPr>
          <p:spPr>
            <a:xfrm rot="10800000" flipV="1">
              <a:off x="4038894" y="1803392"/>
              <a:ext cx="2095421" cy="490978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97D0CFFC-639D-8A52-DA3A-9A9CE28103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814258" y="2294370"/>
              <a:ext cx="449269" cy="449270"/>
            </a:xfrm>
            <a:prstGeom prst="rect">
              <a:avLst/>
            </a:prstGeom>
          </p:spPr>
        </p:pic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9693CB5B-AFFB-FBFA-5530-9C987A7D9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67288" y="2289263"/>
              <a:ext cx="449269" cy="449270"/>
            </a:xfrm>
            <a:prstGeom prst="rect">
              <a:avLst/>
            </a:prstGeom>
          </p:spPr>
        </p:pic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F988C476-8775-6916-B726-94DBFF612BAA}"/>
                </a:ext>
              </a:extLst>
            </p:cNvPr>
            <p:cNvCxnSpPr>
              <a:endCxn id="17" idx="0"/>
            </p:cNvCxnSpPr>
            <p:nvPr/>
          </p:nvCxnSpPr>
          <p:spPr>
            <a:xfrm>
              <a:off x="6584703" y="1798150"/>
              <a:ext cx="1807221" cy="491113"/>
            </a:xfrm>
            <a:prstGeom prst="bentConnector2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A8EDC42D-447E-E866-AC77-2B574C16011A}"/>
              </a:ext>
            </a:extLst>
          </p:cNvPr>
          <p:cNvSpPr/>
          <p:nvPr/>
        </p:nvSpPr>
        <p:spPr>
          <a:xfrm>
            <a:off x="4285931" y="229877"/>
            <a:ext cx="3729117" cy="1506602"/>
          </a:xfrm>
          <a:prstGeom prst="rect">
            <a:avLst/>
          </a:prstGeom>
          <a:solidFill>
            <a:srgbClr val="A4D4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SQL Query</a:t>
            </a:r>
          </a:p>
        </p:txBody>
      </p:sp>
    </p:spTree>
    <p:extLst>
      <p:ext uri="{BB962C8B-B14F-4D97-AF65-F5344CB8AC3E}">
        <p14:creationId xmlns:p14="http://schemas.microsoft.com/office/powerpoint/2010/main" val="1513241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E37D7B9-099B-B041-25CC-C358CDD16626}"/>
              </a:ext>
            </a:extLst>
          </p:cNvPr>
          <p:cNvSpPr/>
          <p:nvPr/>
        </p:nvSpPr>
        <p:spPr>
          <a:xfrm>
            <a:off x="6456248" y="2654323"/>
            <a:ext cx="1291697" cy="1382871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17503C7-CA70-69ED-6789-841744F51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165722"/>
              </p:ext>
            </p:extLst>
          </p:nvPr>
        </p:nvGraphicFramePr>
        <p:xfrm>
          <a:off x="6528275" y="2711331"/>
          <a:ext cx="1136174" cy="12496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6174">
                  <a:extLst>
                    <a:ext uri="{9D8B030D-6E8A-4147-A177-3AD203B41FA5}">
                      <a16:colId xmlns:a16="http://schemas.microsoft.com/office/drawing/2014/main" val="2321514606"/>
                    </a:ext>
                  </a:extLst>
                </a:gridCol>
              </a:tblGrid>
              <a:tr h="231174"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events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4D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525168"/>
                  </a:ext>
                </a:extLst>
              </a:tr>
              <a:tr h="231174">
                <a:tc>
                  <a:txBody>
                    <a:bodyPr/>
                    <a:lstStyle/>
                    <a:p>
                      <a:r>
                        <a:rPr lang="en-US" sz="1000" dirty="0"/>
                        <a:t>        event_id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4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47535"/>
                  </a:ext>
                </a:extLst>
              </a:tr>
              <a:tr h="231174">
                <a:tc>
                  <a:txBody>
                    <a:bodyPr/>
                    <a:lstStyle/>
                    <a:p>
                      <a:r>
                        <a:rPr lang="en-US" sz="1000" dirty="0"/>
                        <a:t>        device_id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763503"/>
                  </a:ext>
                </a:extLst>
              </a:tr>
              <a:tr h="231174">
                <a:tc>
                  <a:txBody>
                    <a:bodyPr/>
                    <a:lstStyle/>
                    <a:p>
                      <a:r>
                        <a:rPr lang="en-US" sz="1000" dirty="0"/>
                        <a:t>        payload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050304"/>
                  </a:ext>
                </a:extLst>
              </a:tr>
              <a:tr h="274303">
                <a:tc>
                  <a:txBody>
                    <a:bodyPr/>
                    <a:lstStyle/>
                    <a:p>
                      <a:r>
                        <a:rPr lang="en-US" sz="1000" dirty="0"/>
                        <a:t>        created_at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244088"/>
                  </a:ext>
                </a:extLst>
              </a:tr>
            </a:tbl>
          </a:graphicData>
        </a:graphic>
      </p:graphicFrame>
      <p:sp>
        <p:nvSpPr>
          <p:cNvPr id="3" name="Freeform 64">
            <a:extLst>
              <a:ext uri="{FF2B5EF4-FFF2-40B4-BE49-F238E27FC236}">
                <a16:creationId xmlns:a16="http://schemas.microsoft.com/office/drawing/2014/main" id="{15BD0E48-41EC-8821-7C76-995402A8A8B2}"/>
              </a:ext>
            </a:extLst>
          </p:cNvPr>
          <p:cNvSpPr>
            <a:spLocks/>
          </p:cNvSpPr>
          <p:nvPr/>
        </p:nvSpPr>
        <p:spPr bwMode="auto">
          <a:xfrm>
            <a:off x="6577483" y="2960594"/>
            <a:ext cx="112713" cy="211138"/>
          </a:xfrm>
          <a:custGeom>
            <a:avLst/>
            <a:gdLst>
              <a:gd name="T0" fmla="*/ 44 w 191"/>
              <a:gd name="T1" fmla="*/ 302 h 352"/>
              <a:gd name="T2" fmla="*/ 95 w 191"/>
              <a:gd name="T3" fmla="*/ 352 h 352"/>
              <a:gd name="T4" fmla="*/ 134 w 191"/>
              <a:gd name="T5" fmla="*/ 314 h 352"/>
              <a:gd name="T6" fmla="*/ 134 w 191"/>
              <a:gd name="T7" fmla="*/ 188 h 352"/>
              <a:gd name="T8" fmla="*/ 159 w 191"/>
              <a:gd name="T9" fmla="*/ 188 h 352"/>
              <a:gd name="T10" fmla="*/ 146 w 191"/>
              <a:gd name="T11" fmla="*/ 163 h 352"/>
              <a:gd name="T12" fmla="*/ 162 w 191"/>
              <a:gd name="T13" fmla="*/ 45 h 352"/>
              <a:gd name="T14" fmla="*/ 44 w 191"/>
              <a:gd name="T15" fmla="*/ 29 h 352"/>
              <a:gd name="T16" fmla="*/ 28 w 191"/>
              <a:gd name="T17" fmla="*/ 147 h 352"/>
              <a:gd name="T18" fmla="*/ 44 w 191"/>
              <a:gd name="T19" fmla="*/ 163 h 352"/>
              <a:gd name="T20" fmla="*/ 31 w 191"/>
              <a:gd name="T21" fmla="*/ 188 h 352"/>
              <a:gd name="T22" fmla="*/ 57 w 191"/>
              <a:gd name="T23" fmla="*/ 188 h 352"/>
              <a:gd name="T24" fmla="*/ 57 w 191"/>
              <a:gd name="T25" fmla="*/ 201 h 352"/>
              <a:gd name="T26" fmla="*/ 38 w 191"/>
              <a:gd name="T27" fmla="*/ 226 h 352"/>
              <a:gd name="T28" fmla="*/ 70 w 191"/>
              <a:gd name="T29" fmla="*/ 251 h 352"/>
              <a:gd name="T30" fmla="*/ 70 w 191"/>
              <a:gd name="T31" fmla="*/ 264 h 352"/>
              <a:gd name="T32" fmla="*/ 44 w 191"/>
              <a:gd name="T33" fmla="*/ 289 h 352"/>
              <a:gd name="T34" fmla="*/ 44 w 191"/>
              <a:gd name="T35" fmla="*/ 302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91" h="352">
                <a:moveTo>
                  <a:pt x="44" y="302"/>
                </a:moveTo>
                <a:lnTo>
                  <a:pt x="95" y="352"/>
                </a:lnTo>
                <a:lnTo>
                  <a:pt x="134" y="314"/>
                </a:lnTo>
                <a:lnTo>
                  <a:pt x="134" y="188"/>
                </a:lnTo>
                <a:lnTo>
                  <a:pt x="159" y="188"/>
                </a:lnTo>
                <a:lnTo>
                  <a:pt x="146" y="163"/>
                </a:lnTo>
                <a:cubicBezTo>
                  <a:pt x="183" y="135"/>
                  <a:pt x="191" y="82"/>
                  <a:pt x="162" y="45"/>
                </a:cubicBezTo>
                <a:cubicBezTo>
                  <a:pt x="134" y="8"/>
                  <a:pt x="81" y="0"/>
                  <a:pt x="44" y="29"/>
                </a:cubicBezTo>
                <a:cubicBezTo>
                  <a:pt x="7" y="57"/>
                  <a:pt x="0" y="110"/>
                  <a:pt x="28" y="147"/>
                </a:cubicBezTo>
                <a:cubicBezTo>
                  <a:pt x="33" y="153"/>
                  <a:pt x="38" y="158"/>
                  <a:pt x="44" y="163"/>
                </a:cubicBezTo>
                <a:lnTo>
                  <a:pt x="31" y="188"/>
                </a:lnTo>
                <a:lnTo>
                  <a:pt x="57" y="188"/>
                </a:lnTo>
                <a:lnTo>
                  <a:pt x="57" y="201"/>
                </a:lnTo>
                <a:lnTo>
                  <a:pt x="38" y="226"/>
                </a:lnTo>
                <a:lnTo>
                  <a:pt x="70" y="251"/>
                </a:lnTo>
                <a:lnTo>
                  <a:pt x="70" y="264"/>
                </a:lnTo>
                <a:lnTo>
                  <a:pt x="44" y="289"/>
                </a:lnTo>
                <a:lnTo>
                  <a:pt x="44" y="302"/>
                </a:lnTo>
                <a:close/>
              </a:path>
            </a:pathLst>
          </a:custGeom>
          <a:solidFill>
            <a:srgbClr val="7F7F7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65">
            <a:extLst>
              <a:ext uri="{FF2B5EF4-FFF2-40B4-BE49-F238E27FC236}">
                <a16:creationId xmlns:a16="http://schemas.microsoft.com/office/drawing/2014/main" id="{10B453B2-4845-6B2B-9F81-D03BAD8D0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8608" y="2998694"/>
            <a:ext cx="1905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PK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BF31FA3-6507-B861-E929-12FABA85799C}"/>
              </a:ext>
            </a:extLst>
          </p:cNvPr>
          <p:cNvSpPr/>
          <p:nvPr/>
        </p:nvSpPr>
        <p:spPr>
          <a:xfrm>
            <a:off x="4275899" y="2654494"/>
            <a:ext cx="1537437" cy="1171683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">
            <a:extLst>
              <a:ext uri="{FF2B5EF4-FFF2-40B4-BE49-F238E27FC236}">
                <a16:creationId xmlns:a16="http://schemas.microsoft.com/office/drawing/2014/main" id="{FA4B02FF-36F6-5C0D-BC16-4859F421B2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849715"/>
              </p:ext>
            </p:extLst>
          </p:nvPr>
        </p:nvGraphicFramePr>
        <p:xfrm>
          <a:off x="4347925" y="2711502"/>
          <a:ext cx="1368351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351">
                  <a:extLst>
                    <a:ext uri="{9D8B030D-6E8A-4147-A177-3AD203B41FA5}">
                      <a16:colId xmlns:a16="http://schemas.microsoft.com/office/drawing/2014/main" val="2321514606"/>
                    </a:ext>
                  </a:extLst>
                </a:gridCol>
              </a:tblGrid>
              <a:tr h="231174"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devices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4D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525168"/>
                  </a:ext>
                </a:extLst>
              </a:tr>
              <a:tr h="231174">
                <a:tc>
                  <a:txBody>
                    <a:bodyPr/>
                    <a:lstStyle/>
                    <a:p>
                      <a:r>
                        <a:rPr lang="en-US" sz="1000" dirty="0"/>
                        <a:t>        device_id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4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47535"/>
                  </a:ext>
                </a:extLst>
              </a:tr>
              <a:tr h="231174">
                <a:tc>
                  <a:txBody>
                    <a:bodyPr/>
                    <a:lstStyle/>
                    <a:p>
                      <a:r>
                        <a:rPr lang="en-US" sz="1000" dirty="0"/>
                        <a:t>        device_type_id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763503"/>
                  </a:ext>
                </a:extLst>
              </a:tr>
              <a:tr h="231174">
                <a:tc>
                  <a:txBody>
                    <a:bodyPr/>
                    <a:lstStyle/>
                    <a:p>
                      <a:r>
                        <a:rPr lang="en-US" sz="1000" dirty="0"/>
                        <a:t>        name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050304"/>
                  </a:ext>
                </a:extLst>
              </a:tr>
            </a:tbl>
          </a:graphicData>
        </a:graphic>
      </p:graphicFrame>
      <p:sp>
        <p:nvSpPr>
          <p:cNvPr id="22" name="Freeform 64">
            <a:extLst>
              <a:ext uri="{FF2B5EF4-FFF2-40B4-BE49-F238E27FC236}">
                <a16:creationId xmlns:a16="http://schemas.microsoft.com/office/drawing/2014/main" id="{9A0E94A8-11F7-A6CE-0DD4-750CDA581D4E}"/>
              </a:ext>
            </a:extLst>
          </p:cNvPr>
          <p:cNvSpPr>
            <a:spLocks/>
          </p:cNvSpPr>
          <p:nvPr/>
        </p:nvSpPr>
        <p:spPr bwMode="auto">
          <a:xfrm>
            <a:off x="4397134" y="2960765"/>
            <a:ext cx="112713" cy="211138"/>
          </a:xfrm>
          <a:custGeom>
            <a:avLst/>
            <a:gdLst>
              <a:gd name="T0" fmla="*/ 44 w 191"/>
              <a:gd name="T1" fmla="*/ 302 h 352"/>
              <a:gd name="T2" fmla="*/ 95 w 191"/>
              <a:gd name="T3" fmla="*/ 352 h 352"/>
              <a:gd name="T4" fmla="*/ 134 w 191"/>
              <a:gd name="T5" fmla="*/ 314 h 352"/>
              <a:gd name="T6" fmla="*/ 134 w 191"/>
              <a:gd name="T7" fmla="*/ 188 h 352"/>
              <a:gd name="T8" fmla="*/ 159 w 191"/>
              <a:gd name="T9" fmla="*/ 188 h 352"/>
              <a:gd name="T10" fmla="*/ 146 w 191"/>
              <a:gd name="T11" fmla="*/ 163 h 352"/>
              <a:gd name="T12" fmla="*/ 162 w 191"/>
              <a:gd name="T13" fmla="*/ 45 h 352"/>
              <a:gd name="T14" fmla="*/ 44 w 191"/>
              <a:gd name="T15" fmla="*/ 29 h 352"/>
              <a:gd name="T16" fmla="*/ 28 w 191"/>
              <a:gd name="T17" fmla="*/ 147 h 352"/>
              <a:gd name="T18" fmla="*/ 44 w 191"/>
              <a:gd name="T19" fmla="*/ 163 h 352"/>
              <a:gd name="T20" fmla="*/ 31 w 191"/>
              <a:gd name="T21" fmla="*/ 188 h 352"/>
              <a:gd name="T22" fmla="*/ 57 w 191"/>
              <a:gd name="T23" fmla="*/ 188 h 352"/>
              <a:gd name="T24" fmla="*/ 57 w 191"/>
              <a:gd name="T25" fmla="*/ 201 h 352"/>
              <a:gd name="T26" fmla="*/ 38 w 191"/>
              <a:gd name="T27" fmla="*/ 226 h 352"/>
              <a:gd name="T28" fmla="*/ 70 w 191"/>
              <a:gd name="T29" fmla="*/ 251 h 352"/>
              <a:gd name="T30" fmla="*/ 70 w 191"/>
              <a:gd name="T31" fmla="*/ 264 h 352"/>
              <a:gd name="T32" fmla="*/ 44 w 191"/>
              <a:gd name="T33" fmla="*/ 289 h 352"/>
              <a:gd name="T34" fmla="*/ 44 w 191"/>
              <a:gd name="T35" fmla="*/ 302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91" h="352">
                <a:moveTo>
                  <a:pt x="44" y="302"/>
                </a:moveTo>
                <a:lnTo>
                  <a:pt x="95" y="352"/>
                </a:lnTo>
                <a:lnTo>
                  <a:pt x="134" y="314"/>
                </a:lnTo>
                <a:lnTo>
                  <a:pt x="134" y="188"/>
                </a:lnTo>
                <a:lnTo>
                  <a:pt x="159" y="188"/>
                </a:lnTo>
                <a:lnTo>
                  <a:pt x="146" y="163"/>
                </a:lnTo>
                <a:cubicBezTo>
                  <a:pt x="183" y="135"/>
                  <a:pt x="191" y="82"/>
                  <a:pt x="162" y="45"/>
                </a:cubicBezTo>
                <a:cubicBezTo>
                  <a:pt x="134" y="8"/>
                  <a:pt x="81" y="0"/>
                  <a:pt x="44" y="29"/>
                </a:cubicBezTo>
                <a:cubicBezTo>
                  <a:pt x="7" y="57"/>
                  <a:pt x="0" y="110"/>
                  <a:pt x="28" y="147"/>
                </a:cubicBezTo>
                <a:cubicBezTo>
                  <a:pt x="33" y="153"/>
                  <a:pt x="38" y="158"/>
                  <a:pt x="44" y="163"/>
                </a:cubicBezTo>
                <a:lnTo>
                  <a:pt x="31" y="188"/>
                </a:lnTo>
                <a:lnTo>
                  <a:pt x="57" y="188"/>
                </a:lnTo>
                <a:lnTo>
                  <a:pt x="57" y="201"/>
                </a:lnTo>
                <a:lnTo>
                  <a:pt x="38" y="226"/>
                </a:lnTo>
                <a:lnTo>
                  <a:pt x="70" y="251"/>
                </a:lnTo>
                <a:lnTo>
                  <a:pt x="70" y="264"/>
                </a:lnTo>
                <a:lnTo>
                  <a:pt x="44" y="289"/>
                </a:lnTo>
                <a:lnTo>
                  <a:pt x="44" y="302"/>
                </a:lnTo>
                <a:close/>
              </a:path>
            </a:pathLst>
          </a:custGeom>
          <a:solidFill>
            <a:srgbClr val="7F7F7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65">
            <a:extLst>
              <a:ext uri="{FF2B5EF4-FFF2-40B4-BE49-F238E27FC236}">
                <a16:creationId xmlns:a16="http://schemas.microsoft.com/office/drawing/2014/main" id="{F0924A43-18DD-F162-FB0D-081E633E9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259" y="2998865"/>
            <a:ext cx="1905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PK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9996F35-005D-F899-3889-5D0C338EFA18}"/>
              </a:ext>
            </a:extLst>
          </p:cNvPr>
          <p:cNvSpPr/>
          <p:nvPr/>
        </p:nvSpPr>
        <p:spPr>
          <a:xfrm>
            <a:off x="2113158" y="2654494"/>
            <a:ext cx="1497367" cy="918651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Table 2">
            <a:extLst>
              <a:ext uri="{FF2B5EF4-FFF2-40B4-BE49-F238E27FC236}">
                <a16:creationId xmlns:a16="http://schemas.microsoft.com/office/drawing/2014/main" id="{2DD20A4B-A44C-5A43-4726-84C0F869A8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943996"/>
              </p:ext>
            </p:extLst>
          </p:nvPr>
        </p:nvGraphicFramePr>
        <p:xfrm>
          <a:off x="2185185" y="2711502"/>
          <a:ext cx="136667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676">
                  <a:extLst>
                    <a:ext uri="{9D8B030D-6E8A-4147-A177-3AD203B41FA5}">
                      <a16:colId xmlns:a16="http://schemas.microsoft.com/office/drawing/2014/main" val="2321514606"/>
                    </a:ext>
                  </a:extLst>
                </a:gridCol>
              </a:tblGrid>
              <a:tr h="231174"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device_types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4D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525168"/>
                  </a:ext>
                </a:extLst>
              </a:tr>
              <a:tr h="231174">
                <a:tc>
                  <a:txBody>
                    <a:bodyPr/>
                    <a:lstStyle/>
                    <a:p>
                      <a:r>
                        <a:rPr lang="en-US" sz="1000" dirty="0"/>
                        <a:t>        device_type_id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E4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47535"/>
                  </a:ext>
                </a:extLst>
              </a:tr>
              <a:tr h="231174">
                <a:tc>
                  <a:txBody>
                    <a:bodyPr/>
                    <a:lstStyle/>
                    <a:p>
                      <a:r>
                        <a:rPr lang="en-US" sz="1000" dirty="0"/>
                        <a:t>        name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763503"/>
                  </a:ext>
                </a:extLst>
              </a:tr>
            </a:tbl>
          </a:graphicData>
        </a:graphic>
      </p:graphicFrame>
      <p:sp>
        <p:nvSpPr>
          <p:cNvPr id="26" name="Freeform 64">
            <a:extLst>
              <a:ext uri="{FF2B5EF4-FFF2-40B4-BE49-F238E27FC236}">
                <a16:creationId xmlns:a16="http://schemas.microsoft.com/office/drawing/2014/main" id="{BD5363A9-5643-BF67-93C2-A29C05D79663}"/>
              </a:ext>
            </a:extLst>
          </p:cNvPr>
          <p:cNvSpPr>
            <a:spLocks/>
          </p:cNvSpPr>
          <p:nvPr/>
        </p:nvSpPr>
        <p:spPr bwMode="auto">
          <a:xfrm>
            <a:off x="2234393" y="2960765"/>
            <a:ext cx="112713" cy="211138"/>
          </a:xfrm>
          <a:custGeom>
            <a:avLst/>
            <a:gdLst>
              <a:gd name="T0" fmla="*/ 44 w 191"/>
              <a:gd name="T1" fmla="*/ 302 h 352"/>
              <a:gd name="T2" fmla="*/ 95 w 191"/>
              <a:gd name="T3" fmla="*/ 352 h 352"/>
              <a:gd name="T4" fmla="*/ 134 w 191"/>
              <a:gd name="T5" fmla="*/ 314 h 352"/>
              <a:gd name="T6" fmla="*/ 134 w 191"/>
              <a:gd name="T7" fmla="*/ 188 h 352"/>
              <a:gd name="T8" fmla="*/ 159 w 191"/>
              <a:gd name="T9" fmla="*/ 188 h 352"/>
              <a:gd name="T10" fmla="*/ 146 w 191"/>
              <a:gd name="T11" fmla="*/ 163 h 352"/>
              <a:gd name="T12" fmla="*/ 162 w 191"/>
              <a:gd name="T13" fmla="*/ 45 h 352"/>
              <a:gd name="T14" fmla="*/ 44 w 191"/>
              <a:gd name="T15" fmla="*/ 29 h 352"/>
              <a:gd name="T16" fmla="*/ 28 w 191"/>
              <a:gd name="T17" fmla="*/ 147 h 352"/>
              <a:gd name="T18" fmla="*/ 44 w 191"/>
              <a:gd name="T19" fmla="*/ 163 h 352"/>
              <a:gd name="T20" fmla="*/ 31 w 191"/>
              <a:gd name="T21" fmla="*/ 188 h 352"/>
              <a:gd name="T22" fmla="*/ 57 w 191"/>
              <a:gd name="T23" fmla="*/ 188 h 352"/>
              <a:gd name="T24" fmla="*/ 57 w 191"/>
              <a:gd name="T25" fmla="*/ 201 h 352"/>
              <a:gd name="T26" fmla="*/ 38 w 191"/>
              <a:gd name="T27" fmla="*/ 226 h 352"/>
              <a:gd name="T28" fmla="*/ 70 w 191"/>
              <a:gd name="T29" fmla="*/ 251 h 352"/>
              <a:gd name="T30" fmla="*/ 70 w 191"/>
              <a:gd name="T31" fmla="*/ 264 h 352"/>
              <a:gd name="T32" fmla="*/ 44 w 191"/>
              <a:gd name="T33" fmla="*/ 289 h 352"/>
              <a:gd name="T34" fmla="*/ 44 w 191"/>
              <a:gd name="T35" fmla="*/ 302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91" h="352">
                <a:moveTo>
                  <a:pt x="44" y="302"/>
                </a:moveTo>
                <a:lnTo>
                  <a:pt x="95" y="352"/>
                </a:lnTo>
                <a:lnTo>
                  <a:pt x="134" y="314"/>
                </a:lnTo>
                <a:lnTo>
                  <a:pt x="134" y="188"/>
                </a:lnTo>
                <a:lnTo>
                  <a:pt x="159" y="188"/>
                </a:lnTo>
                <a:lnTo>
                  <a:pt x="146" y="163"/>
                </a:lnTo>
                <a:cubicBezTo>
                  <a:pt x="183" y="135"/>
                  <a:pt x="191" y="82"/>
                  <a:pt x="162" y="45"/>
                </a:cubicBezTo>
                <a:cubicBezTo>
                  <a:pt x="134" y="8"/>
                  <a:pt x="81" y="0"/>
                  <a:pt x="44" y="29"/>
                </a:cubicBezTo>
                <a:cubicBezTo>
                  <a:pt x="7" y="57"/>
                  <a:pt x="0" y="110"/>
                  <a:pt x="28" y="147"/>
                </a:cubicBezTo>
                <a:cubicBezTo>
                  <a:pt x="33" y="153"/>
                  <a:pt x="38" y="158"/>
                  <a:pt x="44" y="163"/>
                </a:cubicBezTo>
                <a:lnTo>
                  <a:pt x="31" y="188"/>
                </a:lnTo>
                <a:lnTo>
                  <a:pt x="57" y="188"/>
                </a:lnTo>
                <a:lnTo>
                  <a:pt x="57" y="201"/>
                </a:lnTo>
                <a:lnTo>
                  <a:pt x="38" y="226"/>
                </a:lnTo>
                <a:lnTo>
                  <a:pt x="70" y="251"/>
                </a:lnTo>
                <a:lnTo>
                  <a:pt x="70" y="264"/>
                </a:lnTo>
                <a:lnTo>
                  <a:pt x="44" y="289"/>
                </a:lnTo>
                <a:lnTo>
                  <a:pt x="44" y="302"/>
                </a:lnTo>
                <a:close/>
              </a:path>
            </a:pathLst>
          </a:custGeom>
          <a:solidFill>
            <a:srgbClr val="7F7F7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65">
            <a:extLst>
              <a:ext uri="{FF2B5EF4-FFF2-40B4-BE49-F238E27FC236}">
                <a16:creationId xmlns:a16="http://schemas.microsoft.com/office/drawing/2014/main" id="{09613D9C-6592-A3A0-E4E7-DB72BD511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5518" y="2998865"/>
            <a:ext cx="1905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PK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42262D03-86FA-77A3-2A81-80302E65F829}"/>
              </a:ext>
            </a:extLst>
          </p:cNvPr>
          <p:cNvCxnSpPr>
            <a:cxnSpLocks/>
          </p:cNvCxnSpPr>
          <p:nvPr/>
        </p:nvCxnSpPr>
        <p:spPr>
          <a:xfrm>
            <a:off x="3623801" y="3066334"/>
            <a:ext cx="652098" cy="279595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9A446FF9-825D-B578-87BE-60A65B6D59DE}"/>
              </a:ext>
            </a:extLst>
          </p:cNvPr>
          <p:cNvCxnSpPr>
            <a:cxnSpLocks/>
          </p:cNvCxnSpPr>
          <p:nvPr/>
        </p:nvCxnSpPr>
        <p:spPr>
          <a:xfrm>
            <a:off x="5813336" y="3066163"/>
            <a:ext cx="652098" cy="279595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reeform 80">
            <a:extLst>
              <a:ext uri="{FF2B5EF4-FFF2-40B4-BE49-F238E27FC236}">
                <a16:creationId xmlns:a16="http://schemas.microsoft.com/office/drawing/2014/main" id="{A5A15E45-CB28-1B49-1358-18B551DEAD7F}"/>
              </a:ext>
            </a:extLst>
          </p:cNvPr>
          <p:cNvSpPr>
            <a:spLocks noEditPoints="1"/>
          </p:cNvSpPr>
          <p:nvPr/>
        </p:nvSpPr>
        <p:spPr bwMode="auto">
          <a:xfrm>
            <a:off x="6381730" y="3311626"/>
            <a:ext cx="68263" cy="68263"/>
          </a:xfrm>
          <a:custGeom>
            <a:avLst/>
            <a:gdLst>
              <a:gd name="T0" fmla="*/ 0 w 43"/>
              <a:gd name="T1" fmla="*/ 22 h 43"/>
              <a:gd name="T2" fmla="*/ 43 w 43"/>
              <a:gd name="T3" fmla="*/ 22 h 43"/>
              <a:gd name="T4" fmla="*/ 0 w 43"/>
              <a:gd name="T5" fmla="*/ 22 h 43"/>
              <a:gd name="T6" fmla="*/ 43 w 43"/>
              <a:gd name="T7" fmla="*/ 0 h 43"/>
              <a:gd name="T8" fmla="*/ 0 w 43"/>
              <a:gd name="T9" fmla="*/ 22 h 43"/>
              <a:gd name="T10" fmla="*/ 43 w 43"/>
              <a:gd name="T11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3" h="43">
                <a:moveTo>
                  <a:pt x="0" y="22"/>
                </a:moveTo>
                <a:lnTo>
                  <a:pt x="43" y="22"/>
                </a:lnTo>
                <a:moveTo>
                  <a:pt x="0" y="22"/>
                </a:moveTo>
                <a:lnTo>
                  <a:pt x="43" y="0"/>
                </a:lnTo>
                <a:moveTo>
                  <a:pt x="0" y="22"/>
                </a:moveTo>
                <a:lnTo>
                  <a:pt x="43" y="43"/>
                </a:lnTo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80">
            <a:extLst>
              <a:ext uri="{FF2B5EF4-FFF2-40B4-BE49-F238E27FC236}">
                <a16:creationId xmlns:a16="http://schemas.microsoft.com/office/drawing/2014/main" id="{0F32DE92-F329-832B-3F57-DDF3A9524206}"/>
              </a:ext>
            </a:extLst>
          </p:cNvPr>
          <p:cNvSpPr>
            <a:spLocks noEditPoints="1"/>
          </p:cNvSpPr>
          <p:nvPr/>
        </p:nvSpPr>
        <p:spPr bwMode="auto">
          <a:xfrm>
            <a:off x="4209517" y="3311626"/>
            <a:ext cx="68263" cy="68263"/>
          </a:xfrm>
          <a:custGeom>
            <a:avLst/>
            <a:gdLst>
              <a:gd name="T0" fmla="*/ 0 w 43"/>
              <a:gd name="T1" fmla="*/ 22 h 43"/>
              <a:gd name="T2" fmla="*/ 43 w 43"/>
              <a:gd name="T3" fmla="*/ 22 h 43"/>
              <a:gd name="T4" fmla="*/ 0 w 43"/>
              <a:gd name="T5" fmla="*/ 22 h 43"/>
              <a:gd name="T6" fmla="*/ 43 w 43"/>
              <a:gd name="T7" fmla="*/ 0 h 43"/>
              <a:gd name="T8" fmla="*/ 0 w 43"/>
              <a:gd name="T9" fmla="*/ 22 h 43"/>
              <a:gd name="T10" fmla="*/ 43 w 43"/>
              <a:gd name="T11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3" h="43">
                <a:moveTo>
                  <a:pt x="0" y="22"/>
                </a:moveTo>
                <a:lnTo>
                  <a:pt x="43" y="22"/>
                </a:lnTo>
                <a:moveTo>
                  <a:pt x="0" y="22"/>
                </a:moveTo>
                <a:lnTo>
                  <a:pt x="43" y="0"/>
                </a:lnTo>
                <a:moveTo>
                  <a:pt x="0" y="22"/>
                </a:moveTo>
                <a:lnTo>
                  <a:pt x="43" y="43"/>
                </a:lnTo>
              </a:path>
            </a:pathLst>
          </a:cu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773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327</Words>
  <Application>Microsoft Office PowerPoint</Application>
  <PresentationFormat>Widescreen</PresentationFormat>
  <Paragraphs>113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Dutkiewicz</dc:creator>
  <cp:lastModifiedBy>Sarah Dutkiewicz</cp:lastModifiedBy>
  <cp:revision>39</cp:revision>
  <dcterms:created xsi:type="dcterms:W3CDTF">2022-12-19T15:27:20Z</dcterms:created>
  <dcterms:modified xsi:type="dcterms:W3CDTF">2022-12-22T02:11:45Z</dcterms:modified>
</cp:coreProperties>
</file>