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7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60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64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37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5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4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13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257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864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49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925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9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84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79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765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0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2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82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3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8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09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9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4290DF7-1110-4F98-9EAD-D3A826DF8800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29BC865-2C34-451C-B65D-126B406124F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47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Capstone</a:t>
            </a:r>
            <a:r>
              <a:rPr lang="de-DE" dirty="0" smtClean="0"/>
              <a:t> Project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Finding</a:t>
            </a:r>
            <a:r>
              <a:rPr lang="de-DE" dirty="0" smtClean="0"/>
              <a:t> a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opening</a:t>
            </a:r>
            <a:r>
              <a:rPr lang="de-DE" dirty="0" smtClean="0"/>
              <a:t> a bar in Cologne, Germany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92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6" name="Inhaltsplatzhalt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362811"/>
            <a:ext cx="6071376" cy="212359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24128" y="2331308"/>
            <a:ext cx="1008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of neighborhoods </a:t>
            </a:r>
            <a:r>
              <a:rPr lang="en-US" dirty="0"/>
              <a:t>that have a high Value for “percentage of young people” and “citizens per square kilometers” (percentile =0.9</a:t>
            </a:r>
            <a:r>
              <a:rPr lang="en-US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34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b="1" dirty="0" smtClean="0"/>
              <a:t>Research </a:t>
            </a:r>
            <a:r>
              <a:rPr lang="de-DE" sz="2400" b="1" dirty="0" err="1" smtClean="0"/>
              <a:t>Question</a:t>
            </a:r>
            <a:endParaRPr lang="de-DE" sz="2400" b="1" dirty="0" smtClean="0"/>
          </a:p>
          <a:p>
            <a:pPr lvl="1"/>
            <a:r>
              <a:rPr lang="de-DE" sz="2400" dirty="0" err="1" smtClean="0"/>
              <a:t>Which</a:t>
            </a:r>
            <a:r>
              <a:rPr lang="de-DE" sz="2400" dirty="0" smtClean="0"/>
              <a:t> </a:t>
            </a:r>
            <a:r>
              <a:rPr lang="de-DE" sz="2400" dirty="0" err="1" smtClean="0"/>
              <a:t>neighborhood</a:t>
            </a:r>
            <a:r>
              <a:rPr lang="de-DE" sz="2400" dirty="0" smtClean="0"/>
              <a:t> in Cologne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best</a:t>
            </a:r>
            <a:r>
              <a:rPr lang="de-DE" sz="2400" dirty="0" smtClean="0"/>
              <a:t> </a:t>
            </a:r>
            <a:r>
              <a:rPr lang="de-DE" sz="2400" dirty="0" err="1" smtClean="0"/>
              <a:t>suitable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opening</a:t>
            </a:r>
            <a:r>
              <a:rPr lang="de-DE" sz="2400" dirty="0" smtClean="0"/>
              <a:t>  a bar in Cologne, Germany?</a:t>
            </a:r>
          </a:p>
          <a:p>
            <a:r>
              <a:rPr lang="de-DE" sz="2400" b="1" dirty="0" err="1" smtClean="0"/>
              <a:t>Available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data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about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Coogne</a:t>
            </a:r>
            <a:r>
              <a:rPr lang="de-DE" sz="2400" dirty="0" smtClean="0"/>
              <a:t>, </a:t>
            </a:r>
            <a:r>
              <a:rPr lang="de-DE" sz="2400" dirty="0" err="1" smtClean="0"/>
              <a:t>that</a:t>
            </a:r>
            <a:r>
              <a:rPr lang="de-DE" sz="2400" dirty="0" smtClean="0"/>
              <a:t> </a:t>
            </a:r>
            <a:r>
              <a:rPr lang="de-DE" sz="2400" dirty="0" err="1" smtClean="0"/>
              <a:t>could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interesting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resarch</a:t>
            </a:r>
            <a:r>
              <a:rPr lang="de-DE" sz="2400" dirty="0" smtClean="0"/>
              <a:t>:</a:t>
            </a:r>
          </a:p>
          <a:p>
            <a:pPr lvl="1"/>
            <a:r>
              <a:rPr lang="de-DE" sz="2400" dirty="0" smtClean="0"/>
              <a:t>Population </a:t>
            </a:r>
            <a:r>
              <a:rPr lang="de-DE" sz="2400" dirty="0" err="1" smtClean="0"/>
              <a:t>density</a:t>
            </a:r>
            <a:r>
              <a:rPr lang="de-DE" sz="2400" dirty="0" smtClean="0"/>
              <a:t> in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neigbborhood</a:t>
            </a:r>
            <a:r>
              <a:rPr lang="de-DE" sz="2400" dirty="0" smtClean="0"/>
              <a:t> („</a:t>
            </a:r>
            <a:r>
              <a:rPr lang="de-DE" sz="2400" dirty="0" err="1" smtClean="0"/>
              <a:t>population</a:t>
            </a:r>
            <a:r>
              <a:rPr lang="de-DE" sz="2400" dirty="0" smtClean="0"/>
              <a:t> per </a:t>
            </a:r>
            <a:r>
              <a:rPr lang="de-DE" sz="2400" dirty="0" err="1" smtClean="0"/>
              <a:t>square</a:t>
            </a:r>
            <a:r>
              <a:rPr lang="de-DE" sz="2400" dirty="0" smtClean="0"/>
              <a:t> </a:t>
            </a:r>
            <a:r>
              <a:rPr lang="de-DE" sz="2400" dirty="0" err="1" smtClean="0"/>
              <a:t>kilometers</a:t>
            </a:r>
            <a:r>
              <a:rPr lang="de-DE" sz="2400" dirty="0" smtClean="0"/>
              <a:t>“)</a:t>
            </a:r>
          </a:p>
          <a:p>
            <a:pPr lvl="1"/>
            <a:r>
              <a:rPr lang="de-DE" sz="2400" dirty="0" err="1" smtClean="0"/>
              <a:t>Prpprotion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young</a:t>
            </a:r>
            <a:r>
              <a:rPr lang="de-DE" sz="2400" dirty="0" smtClean="0"/>
              <a:t> </a:t>
            </a:r>
            <a:r>
              <a:rPr lang="de-DE" sz="2400" dirty="0" err="1" smtClean="0"/>
              <a:t>people</a:t>
            </a:r>
            <a:r>
              <a:rPr lang="de-DE" sz="2400" dirty="0" smtClean="0"/>
              <a:t> in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neigbborhood</a:t>
            </a:r>
            <a:r>
              <a:rPr lang="de-DE" sz="2400" dirty="0" smtClean="0"/>
              <a:t>, („</a:t>
            </a:r>
            <a:r>
              <a:rPr lang="de-DE" sz="2400" dirty="0" err="1" smtClean="0"/>
              <a:t>percentage</a:t>
            </a:r>
            <a:r>
              <a:rPr lang="de-DE" sz="2400" dirty="0" smtClean="0"/>
              <a:t> 18-34“)</a:t>
            </a:r>
            <a:endParaRPr lang="de-DE" sz="2400" dirty="0" smtClean="0"/>
          </a:p>
          <a:p>
            <a:r>
              <a:rPr lang="de-DE" sz="2400" b="1" dirty="0" err="1" smtClean="0"/>
              <a:t>Availabe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data</a:t>
            </a:r>
            <a:r>
              <a:rPr lang="de-DE" sz="2400" b="1" dirty="0" smtClean="0"/>
              <a:t> via </a:t>
            </a:r>
            <a:r>
              <a:rPr lang="de-DE" sz="2400" b="1" dirty="0" err="1" smtClean="0"/>
              <a:t>Foursquare</a:t>
            </a:r>
            <a:r>
              <a:rPr lang="de-DE" sz="2400" b="1" dirty="0" smtClean="0"/>
              <a:t> API</a:t>
            </a:r>
          </a:p>
          <a:p>
            <a:pPr lvl="1"/>
            <a:r>
              <a:rPr lang="de-DE" sz="2400" dirty="0" err="1" smtClean="0"/>
              <a:t>Number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Bars in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neigbourhood</a:t>
            </a:r>
            <a:r>
              <a:rPr lang="de-DE" sz="2400" dirty="0" smtClean="0"/>
              <a:t> („Bar/Pup Count“)</a:t>
            </a:r>
          </a:p>
          <a:p>
            <a:pPr lvl="1"/>
            <a:r>
              <a:rPr lang="de-DE" sz="2400" dirty="0" err="1" smtClean="0"/>
              <a:t>Number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Tips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Bar („</a:t>
            </a:r>
            <a:r>
              <a:rPr lang="de-DE" sz="2400" dirty="0" err="1" smtClean="0"/>
              <a:t>Tip</a:t>
            </a:r>
            <a:r>
              <a:rPr lang="de-DE" sz="2400" dirty="0" smtClean="0"/>
              <a:t> Count“)</a:t>
            </a:r>
          </a:p>
        </p:txBody>
      </p:sp>
    </p:spTree>
    <p:extLst>
      <p:ext uri="{BB962C8B-B14F-4D97-AF65-F5344CB8AC3E}">
        <p14:creationId xmlns:p14="http://schemas.microsoft.com/office/powerpoint/2010/main" val="365304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Data-Model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err="1" smtClean="0"/>
              <a:t>Hypotheses</a:t>
            </a:r>
            <a:r>
              <a:rPr lang="de-DE" sz="2400" dirty="0" smtClean="0"/>
              <a:t>: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neighborhood with a high population density, a high proportion of young people and many bars in the </a:t>
            </a:r>
            <a:r>
              <a:rPr lang="en-US" sz="2400" dirty="0" smtClean="0"/>
              <a:t>surrounding</a:t>
            </a:r>
            <a:r>
              <a:rPr lang="en-US" sz="2400" dirty="0"/>
              <a:t> </a:t>
            </a:r>
            <a:r>
              <a:rPr lang="en-US" sz="2400" dirty="0" smtClean="0"/>
              <a:t>will bring more customers.</a:t>
            </a:r>
          </a:p>
          <a:p>
            <a:r>
              <a:rPr lang="en-US" sz="2400" dirty="0" smtClean="0"/>
              <a:t>Estimator for visitor-Count = “Tip-Count” of each bar= </a:t>
            </a:r>
            <a:r>
              <a:rPr lang="en-US" sz="2400" b="1" dirty="0" smtClean="0"/>
              <a:t>Dependent Variable</a:t>
            </a:r>
          </a:p>
          <a:p>
            <a:r>
              <a:rPr lang="en-US" sz="2400" b="1" dirty="0" smtClean="0"/>
              <a:t>Independent Variables</a:t>
            </a:r>
            <a:r>
              <a:rPr lang="en-US" sz="24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smtClean="0"/>
              <a:t>„</a:t>
            </a:r>
            <a:r>
              <a:rPr lang="de-DE" sz="2400" dirty="0"/>
              <a:t>Bar/Pup Count</a:t>
            </a:r>
            <a:r>
              <a:rPr lang="de-DE" sz="2400" dirty="0" smtClean="0"/>
              <a:t>“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NB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smtClean="0"/>
              <a:t>„</a:t>
            </a:r>
            <a:r>
              <a:rPr lang="de-DE" sz="2400" dirty="0" err="1"/>
              <a:t>population</a:t>
            </a:r>
            <a:r>
              <a:rPr lang="de-DE" sz="2400" dirty="0"/>
              <a:t> per </a:t>
            </a:r>
            <a:r>
              <a:rPr lang="de-DE" sz="2400" dirty="0" err="1"/>
              <a:t>square</a:t>
            </a:r>
            <a:r>
              <a:rPr lang="de-DE" sz="2400" dirty="0"/>
              <a:t> </a:t>
            </a:r>
            <a:r>
              <a:rPr lang="de-DE" sz="2400" dirty="0" err="1"/>
              <a:t>kilometers</a:t>
            </a:r>
            <a:r>
              <a:rPr lang="de-DE" sz="2400" dirty="0" smtClean="0"/>
              <a:t>“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eqach</a:t>
            </a:r>
            <a:r>
              <a:rPr lang="de-DE" sz="2400" dirty="0" smtClean="0"/>
              <a:t> NB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smtClean="0"/>
              <a:t>„</a:t>
            </a:r>
            <a:r>
              <a:rPr lang="de-DE" sz="2400" dirty="0" err="1"/>
              <a:t>percentage</a:t>
            </a:r>
            <a:r>
              <a:rPr lang="de-DE" sz="2400" dirty="0"/>
              <a:t> 18-34</a:t>
            </a:r>
            <a:r>
              <a:rPr lang="de-DE" sz="2400" dirty="0" smtClean="0"/>
              <a:t>“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NB</a:t>
            </a:r>
            <a:endParaRPr lang="en-US" sz="2400" dirty="0" smtClean="0"/>
          </a:p>
          <a:p>
            <a:pPr marL="201168" lvl="1" indent="0">
              <a:buNone/>
            </a:pPr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9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Cologne </a:t>
            </a:r>
            <a:r>
              <a:rPr lang="de-DE" dirty="0" err="1" smtClean="0"/>
              <a:t>Neighborhoods</a:t>
            </a:r>
            <a:r>
              <a:rPr lang="de-DE" dirty="0" smtClean="0"/>
              <a:t> (n=83)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344" y="2286000"/>
            <a:ext cx="593544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6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Cologne Bars (N=50)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98" y="2286000"/>
            <a:ext cx="6169341" cy="4022725"/>
          </a:xfrm>
        </p:spPr>
      </p:pic>
    </p:spTree>
    <p:extLst>
      <p:ext uri="{BB962C8B-B14F-4D97-AF65-F5344CB8AC3E}">
        <p14:creationId xmlns:p14="http://schemas.microsoft.com/office/powerpoint/2010/main" val="12323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78827"/>
          </a:xfrm>
        </p:spPr>
        <p:txBody>
          <a:bodyPr/>
          <a:lstStyle/>
          <a:p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regression</a:t>
            </a:r>
            <a:r>
              <a:rPr lang="de-DE" dirty="0" smtClean="0"/>
              <a:t> Analysis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23" y="2792627"/>
            <a:ext cx="8058544" cy="303327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136823" y="2125362"/>
            <a:ext cx="572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 (</a:t>
            </a:r>
            <a:r>
              <a:rPr lang="de-DE" dirty="0" err="1"/>
              <a:t>n</a:t>
            </a:r>
            <a:r>
              <a:rPr lang="de-DE" dirty="0" err="1" smtClean="0"/>
              <a:t>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bars</a:t>
            </a:r>
            <a:r>
              <a:rPr lang="de-DE" dirty="0" smtClean="0"/>
              <a:t>) = 50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err="1" smtClean="0"/>
              <a:t>Correlation</a:t>
            </a:r>
            <a:r>
              <a:rPr lang="de-DE" sz="5400" dirty="0" smtClean="0"/>
              <a:t>-Analysis</a:t>
            </a:r>
            <a:endParaRPr lang="de-DE" sz="5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de-DE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altLang="de-DE" sz="2400" dirty="0">
                <a:ea typeface="Calibri" panose="020F0502020204030204" pitchFamily="34" charset="0"/>
                <a:cs typeface="Times New Roman" panose="02020603050405020304" pitchFamily="18" charset="0"/>
              </a:rPr>
              <a:t>percentage 18-34</a:t>
            </a:r>
            <a:r>
              <a:rPr lang="en-US" altLang="de-DE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” and “tip-Count” = </a:t>
            </a:r>
            <a:r>
              <a:rPr lang="en-US" altLang="de-DE" sz="2400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 = 0.40, p= 0.00</a:t>
            </a:r>
            <a:endParaRPr lang="en-US" altLang="de-DE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altLang="de-DE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altLang="de-DE" sz="2400" dirty="0">
                <a:ea typeface="Calibri" panose="020F0502020204030204" pitchFamily="34" charset="0"/>
                <a:cs typeface="Times New Roman" panose="02020603050405020304" pitchFamily="18" charset="0"/>
              </a:rPr>
              <a:t>citizens per square kilometers</a:t>
            </a:r>
            <a:r>
              <a:rPr lang="en-US" altLang="de-DE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altLang="de-DE" sz="2400" dirty="0">
                <a:ea typeface="Calibri" panose="020F0502020204030204" pitchFamily="34" charset="0"/>
                <a:cs typeface="Times New Roman" panose="02020603050405020304" pitchFamily="18" charset="0"/>
              </a:rPr>
              <a:t>and “tip-Count” </a:t>
            </a:r>
            <a:r>
              <a:rPr lang="en-US" altLang="de-DE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altLang="de-DE" sz="2400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 = 0.51, p= 0.03</a:t>
            </a:r>
            <a:endParaRPr lang="en-US" altLang="de-DE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altLang="de-DE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”Bar/Pub” and ”tip-Count” = </a:t>
            </a:r>
            <a:r>
              <a:rPr lang="en-US" altLang="de-DE" sz="2400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 = 0.52, p= 0.00</a:t>
            </a:r>
            <a:endParaRPr lang="de-DE" altLang="de-DE" sz="2400" dirty="0">
              <a:sym typeface="Wingdings" panose="05000000000000000000" pitchFamily="2" charset="2"/>
            </a:endParaRP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26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Regression-Analysis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9" y="2850292"/>
            <a:ext cx="6804454" cy="344341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66119" y="2084832"/>
            <a:ext cx="1020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regression</a:t>
            </a:r>
            <a:r>
              <a:rPr lang="de-DE" dirty="0" smtClean="0"/>
              <a:t>-model (</a:t>
            </a:r>
            <a:r>
              <a:rPr lang="de-DE" dirty="0" err="1" smtClean="0"/>
              <a:t>degree</a:t>
            </a:r>
            <a:r>
              <a:rPr lang="de-DE" dirty="0" smtClean="0"/>
              <a:t> =2) </a:t>
            </a:r>
            <a:r>
              <a:rPr lang="de-DE" dirty="0" err="1" smtClean="0"/>
              <a:t>with</a:t>
            </a:r>
            <a:r>
              <a:rPr lang="de-DE" dirty="0" smtClean="0"/>
              <a:t> „</a:t>
            </a:r>
            <a:r>
              <a:rPr lang="en-US" altLang="de-DE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percentage 18-34” “citizens per square kilometers” as independent variables could best account for the variance in Tip-Count.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34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Distribution Plot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76" y="2531660"/>
            <a:ext cx="4763585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1189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300</Words>
  <Application>Microsoft Office PowerPoint</Application>
  <PresentationFormat>Breitbild</PresentationFormat>
  <Paragraphs>31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Tw Cen MT</vt:lpstr>
      <vt:lpstr>Tw Cen MT Condensed</vt:lpstr>
      <vt:lpstr>Wingdings</vt:lpstr>
      <vt:lpstr>Wingdings 2</vt:lpstr>
      <vt:lpstr>Wingdings 3</vt:lpstr>
      <vt:lpstr>HDOfficeLightV0</vt:lpstr>
      <vt:lpstr>Integral</vt:lpstr>
      <vt:lpstr>Capstone Project</vt:lpstr>
      <vt:lpstr>Introduction</vt:lpstr>
      <vt:lpstr>Data-Model</vt:lpstr>
      <vt:lpstr>Map of Cologne Neighborhoods (n=83)</vt:lpstr>
      <vt:lpstr>Map of Cologne Bars (N=50)</vt:lpstr>
      <vt:lpstr>DataBASe for the regression Analysis</vt:lpstr>
      <vt:lpstr>Correlation-Analysis</vt:lpstr>
      <vt:lpstr>Regression-Analysis</vt:lpstr>
      <vt:lpstr>Distribution Plot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User</dc:creator>
  <cp:lastModifiedBy>User</cp:lastModifiedBy>
  <cp:revision>7</cp:revision>
  <dcterms:created xsi:type="dcterms:W3CDTF">2019-01-09T16:17:00Z</dcterms:created>
  <dcterms:modified xsi:type="dcterms:W3CDTF">2019-01-10T09:33:19Z</dcterms:modified>
</cp:coreProperties>
</file>