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087" r:id="rId2"/>
  </p:sldMasterIdLst>
  <p:notesMasterIdLst>
    <p:notesMasterId r:id="rId21"/>
  </p:notesMasterIdLst>
  <p:sldIdLst>
    <p:sldId id="256" r:id="rId3"/>
    <p:sldId id="403" r:id="rId4"/>
    <p:sldId id="402" r:id="rId5"/>
    <p:sldId id="404" r:id="rId6"/>
    <p:sldId id="405" r:id="rId7"/>
    <p:sldId id="406" r:id="rId8"/>
    <p:sldId id="383" r:id="rId9"/>
    <p:sldId id="384" r:id="rId10"/>
    <p:sldId id="385" r:id="rId11"/>
    <p:sldId id="388" r:id="rId12"/>
    <p:sldId id="398" r:id="rId13"/>
    <p:sldId id="399" r:id="rId14"/>
    <p:sldId id="387" r:id="rId15"/>
    <p:sldId id="392" r:id="rId16"/>
    <p:sldId id="393" r:id="rId17"/>
    <p:sldId id="390" r:id="rId18"/>
    <p:sldId id="394" r:id="rId19"/>
    <p:sldId id="397" r:id="rId20"/>
  </p:sldIdLst>
  <p:sldSz cx="9144000" cy="6858000" type="screen4x3"/>
  <p:notesSz cx="6645275" cy="9777413"/>
  <p:defaultTextStyle>
    <a:defPPr>
      <a:defRPr lang="ru-RU"/>
    </a:defPPr>
    <a:lvl1pPr algn="ctr" rtl="0" eaLnBrk="0" fontAlgn="base" hangingPunct="0">
      <a:spcBef>
        <a:spcPct val="50000"/>
      </a:spcBef>
      <a:spcAft>
        <a:spcPct val="0"/>
      </a:spcAft>
      <a:defRPr sz="1000" kern="1200">
        <a:solidFill>
          <a:schemeClr val="tx1"/>
        </a:solidFill>
        <a:latin typeface="Arial" charset="0"/>
        <a:ea typeface="+mn-ea"/>
        <a:cs typeface="+mn-cs"/>
      </a:defRPr>
    </a:lvl1pPr>
    <a:lvl2pPr marL="457200" algn="ctr" rtl="0" eaLnBrk="0" fontAlgn="base" hangingPunct="0">
      <a:spcBef>
        <a:spcPct val="50000"/>
      </a:spcBef>
      <a:spcAft>
        <a:spcPct val="0"/>
      </a:spcAft>
      <a:defRPr sz="1000" kern="1200">
        <a:solidFill>
          <a:schemeClr val="tx1"/>
        </a:solidFill>
        <a:latin typeface="Arial" charset="0"/>
        <a:ea typeface="+mn-ea"/>
        <a:cs typeface="+mn-cs"/>
      </a:defRPr>
    </a:lvl2pPr>
    <a:lvl3pPr marL="914400" algn="ctr" rtl="0" eaLnBrk="0" fontAlgn="base" hangingPunct="0">
      <a:spcBef>
        <a:spcPct val="50000"/>
      </a:spcBef>
      <a:spcAft>
        <a:spcPct val="0"/>
      </a:spcAft>
      <a:defRPr sz="1000" kern="1200">
        <a:solidFill>
          <a:schemeClr val="tx1"/>
        </a:solidFill>
        <a:latin typeface="Arial" charset="0"/>
        <a:ea typeface="+mn-ea"/>
        <a:cs typeface="+mn-cs"/>
      </a:defRPr>
    </a:lvl3pPr>
    <a:lvl4pPr marL="1371600" algn="ctr" rtl="0" eaLnBrk="0" fontAlgn="base" hangingPunct="0">
      <a:spcBef>
        <a:spcPct val="50000"/>
      </a:spcBef>
      <a:spcAft>
        <a:spcPct val="0"/>
      </a:spcAft>
      <a:defRPr sz="1000" kern="1200">
        <a:solidFill>
          <a:schemeClr val="tx1"/>
        </a:solidFill>
        <a:latin typeface="Arial" charset="0"/>
        <a:ea typeface="+mn-ea"/>
        <a:cs typeface="+mn-cs"/>
      </a:defRPr>
    </a:lvl4pPr>
    <a:lvl5pPr marL="1828800" algn="ctr"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00"/>
    <a:srgbClr val="CC3300"/>
    <a:srgbClr val="FFFF6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8919" autoAdjust="0"/>
  </p:normalViewPr>
  <p:slideViewPr>
    <p:cSldViewPr>
      <p:cViewPr varScale="1">
        <p:scale>
          <a:sx n="64" d="100"/>
          <a:sy n="64" d="100"/>
        </p:scale>
        <p:origin x="156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EPhilippov\Desktop\LETI\2016\2_&#1050;&#1091;&#1088;&#1089;&#1086;&#1074;&#1086;&#1081;_&#1087;&#1088;&#1086;&#1077;&#1082;&#1090;\0_&#1056;&#1072;&#1079;&#1076;&#1072;&#1090;&#1086;&#1095;&#1085;&#1099;&#1081;_&#1084;&#1072;&#1090;&#1077;&#1088;&#1080;&#1072;&#1083;\7_Project_&amp;_Product_Metrics_2016.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Philippov\Desktop\LETI\2016\2_&#1050;&#1091;&#1088;&#1089;&#1086;&#1074;&#1086;&#1081;_&#1087;&#1088;&#1086;&#1077;&#1082;&#1090;\0_&#1056;&#1072;&#1079;&#1076;&#1072;&#1090;&#1086;&#1095;&#1085;&#1099;&#1081;_&#1084;&#1072;&#1090;&#1077;&#1088;&#1080;&#1072;&#1083;\7_Project_&amp;_Product_Metrics_2016.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Philippov\Desktop\LETI\2016\2_&#1050;&#1091;&#1088;&#1089;&#1086;&#1074;&#1086;&#1081;_&#1087;&#1088;&#1086;&#1077;&#1082;&#1090;\0_&#1056;&#1072;&#1079;&#1076;&#1072;&#1090;&#1086;&#1095;&#1085;&#1099;&#1081;_&#1084;&#1072;&#1090;&#1077;&#1088;&#1080;&#1072;&#1083;\7_Project_&amp;_Product_Metrics_2016.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Philippov\Desktop\LETI\2016\2_&#1050;&#1091;&#1088;&#1089;&#1086;&#1074;&#1086;&#1081;_&#1087;&#1088;&#1086;&#1077;&#1082;&#1090;\0_&#1056;&#1072;&#1079;&#1076;&#1072;&#1090;&#1086;&#1095;&#1085;&#1099;&#1081;_&#1084;&#1072;&#1090;&#1077;&#1088;&#1080;&#1072;&#1083;\7_Project_&amp;_Product_Metrics_2016.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Philippov\Desktop\LETI\2016\2_&#1050;&#1091;&#1088;&#1089;&#1086;&#1074;&#1086;&#1081;_&#1087;&#1088;&#1086;&#1077;&#1082;&#1090;\0_&#1056;&#1072;&#1079;&#1076;&#1072;&#1090;&#1086;&#1095;&#1085;&#1099;&#1081;_&#1084;&#1072;&#1090;&#1077;&#1088;&#1080;&#1072;&#1083;\7_Project_&amp;_Product_Metrics_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Resources, hours</a:t>
            </a:r>
          </a:p>
        </c:rich>
      </c:tx>
      <c:layout>
        <c:manualLayout>
          <c:xMode val="edge"/>
          <c:yMode val="edge"/>
          <c:x val="0.37488863777595005"/>
          <c:y val="0.12206379812927046"/>
        </c:manualLayout>
      </c:layout>
      <c:overlay val="0"/>
    </c:title>
    <c:autoTitleDeleted val="0"/>
    <c:plotArea>
      <c:layout>
        <c:manualLayout>
          <c:layoutTarget val="inner"/>
          <c:xMode val="edge"/>
          <c:yMode val="edge"/>
          <c:x val="7.446917947448288E-2"/>
          <c:y val="0.21486826628440012"/>
          <c:w val="0.55572124076928209"/>
          <c:h val="0.63644617438085538"/>
        </c:manualLayout>
      </c:layout>
      <c:barChart>
        <c:barDir val="col"/>
        <c:grouping val="stacked"/>
        <c:varyColors val="0"/>
        <c:ser>
          <c:idx val="1"/>
          <c:order val="1"/>
          <c:tx>
            <c:strRef>
              <c:f>RawData!$B$12</c:f>
              <c:strCache>
                <c:ptCount val="1"/>
                <c:pt idx="0">
                  <c:v>Actual BA in ST, hours</c:v>
                </c:pt>
              </c:strCache>
            </c:strRef>
          </c:tx>
          <c:invertIfNegative val="0"/>
          <c:cat>
            <c:numRef>
              <c:f>RawData!$C$4:$L$4</c:f>
              <c:numCache>
                <c:formatCode>[$-419]d\ mmm\ yy;@</c:formatCode>
                <c:ptCount val="10"/>
                <c:pt idx="0">
                  <c:v>41543</c:v>
                </c:pt>
                <c:pt idx="1">
                  <c:v>41550</c:v>
                </c:pt>
                <c:pt idx="2">
                  <c:v>41557</c:v>
                </c:pt>
                <c:pt idx="3">
                  <c:v>41564</c:v>
                </c:pt>
                <c:pt idx="4">
                  <c:v>41571</c:v>
                </c:pt>
                <c:pt idx="5">
                  <c:v>41578</c:v>
                </c:pt>
                <c:pt idx="6">
                  <c:v>41585</c:v>
                </c:pt>
                <c:pt idx="7">
                  <c:v>41592</c:v>
                </c:pt>
                <c:pt idx="8">
                  <c:v>41599</c:v>
                </c:pt>
                <c:pt idx="9">
                  <c:v>41606</c:v>
                </c:pt>
              </c:numCache>
            </c:numRef>
          </c:cat>
          <c:val>
            <c:numRef>
              <c:f>RawData!$C$12:$L$12</c:f>
              <c:numCache>
                <c:formatCode>General</c:formatCode>
                <c:ptCount val="10"/>
                <c:pt idx="0">
                  <c:v>40</c:v>
                </c:pt>
                <c:pt idx="1">
                  <c:v>40</c:v>
                </c:pt>
                <c:pt idx="2">
                  <c:v>40</c:v>
                </c:pt>
                <c:pt idx="3">
                  <c:v>40</c:v>
                </c:pt>
                <c:pt idx="4">
                  <c:v>40</c:v>
                </c:pt>
                <c:pt idx="5">
                  <c:v>60</c:v>
                </c:pt>
                <c:pt idx="6">
                  <c:v>60</c:v>
                </c:pt>
                <c:pt idx="7">
                  <c:v>60</c:v>
                </c:pt>
                <c:pt idx="8">
                  <c:v>60</c:v>
                </c:pt>
                <c:pt idx="9">
                  <c:v>60</c:v>
                </c:pt>
              </c:numCache>
            </c:numRef>
          </c:val>
          <c:extLst>
            <c:ext xmlns:c16="http://schemas.microsoft.com/office/drawing/2014/chart" uri="{C3380CC4-5D6E-409C-BE32-E72D297353CC}">
              <c16:uniqueId val="{00000000-36D9-419F-BA10-D1ECC5FD9177}"/>
            </c:ext>
          </c:extLst>
        </c:ser>
        <c:ser>
          <c:idx val="2"/>
          <c:order val="2"/>
          <c:tx>
            <c:strRef>
              <c:f>RawData!$B$13</c:f>
              <c:strCache>
                <c:ptCount val="1"/>
                <c:pt idx="0">
                  <c:v>Actual DEV in ST  hours</c:v>
                </c:pt>
              </c:strCache>
            </c:strRef>
          </c:tx>
          <c:invertIfNegative val="0"/>
          <c:cat>
            <c:numRef>
              <c:f>RawData!$C$4:$L$4</c:f>
              <c:numCache>
                <c:formatCode>[$-419]d\ mmm\ yy;@</c:formatCode>
                <c:ptCount val="10"/>
                <c:pt idx="0">
                  <c:v>41543</c:v>
                </c:pt>
                <c:pt idx="1">
                  <c:v>41550</c:v>
                </c:pt>
                <c:pt idx="2">
                  <c:v>41557</c:v>
                </c:pt>
                <c:pt idx="3">
                  <c:v>41564</c:v>
                </c:pt>
                <c:pt idx="4">
                  <c:v>41571</c:v>
                </c:pt>
                <c:pt idx="5">
                  <c:v>41578</c:v>
                </c:pt>
                <c:pt idx="6">
                  <c:v>41585</c:v>
                </c:pt>
                <c:pt idx="7">
                  <c:v>41592</c:v>
                </c:pt>
                <c:pt idx="8">
                  <c:v>41599</c:v>
                </c:pt>
                <c:pt idx="9">
                  <c:v>41606</c:v>
                </c:pt>
              </c:numCache>
            </c:numRef>
          </c:cat>
          <c:val>
            <c:numRef>
              <c:f>RawData!$C$13:$L$13</c:f>
              <c:numCache>
                <c:formatCode>General</c:formatCode>
                <c:ptCount val="10"/>
                <c:pt idx="0">
                  <c:v>160</c:v>
                </c:pt>
                <c:pt idx="1">
                  <c:v>160</c:v>
                </c:pt>
                <c:pt idx="2">
                  <c:v>160</c:v>
                </c:pt>
                <c:pt idx="3">
                  <c:v>172</c:v>
                </c:pt>
                <c:pt idx="4">
                  <c:v>174</c:v>
                </c:pt>
                <c:pt idx="5">
                  <c:v>159</c:v>
                </c:pt>
                <c:pt idx="6">
                  <c:v>148</c:v>
                </c:pt>
                <c:pt idx="7">
                  <c:v>161</c:v>
                </c:pt>
                <c:pt idx="8">
                  <c:v>170</c:v>
                </c:pt>
                <c:pt idx="9">
                  <c:v>160</c:v>
                </c:pt>
              </c:numCache>
            </c:numRef>
          </c:val>
          <c:extLst>
            <c:ext xmlns:c16="http://schemas.microsoft.com/office/drawing/2014/chart" uri="{C3380CC4-5D6E-409C-BE32-E72D297353CC}">
              <c16:uniqueId val="{00000001-36D9-419F-BA10-D1ECC5FD9177}"/>
            </c:ext>
          </c:extLst>
        </c:ser>
        <c:ser>
          <c:idx val="3"/>
          <c:order val="3"/>
          <c:tx>
            <c:strRef>
              <c:f>RawData!$B$14</c:f>
              <c:strCache>
                <c:ptCount val="1"/>
                <c:pt idx="0">
                  <c:v>Actual QA in ST, hours</c:v>
                </c:pt>
              </c:strCache>
            </c:strRef>
          </c:tx>
          <c:invertIfNegative val="0"/>
          <c:cat>
            <c:numRef>
              <c:f>RawData!$C$4:$L$4</c:f>
              <c:numCache>
                <c:formatCode>[$-419]d\ mmm\ yy;@</c:formatCode>
                <c:ptCount val="10"/>
                <c:pt idx="0">
                  <c:v>41543</c:v>
                </c:pt>
                <c:pt idx="1">
                  <c:v>41550</c:v>
                </c:pt>
                <c:pt idx="2">
                  <c:v>41557</c:v>
                </c:pt>
                <c:pt idx="3">
                  <c:v>41564</c:v>
                </c:pt>
                <c:pt idx="4">
                  <c:v>41571</c:v>
                </c:pt>
                <c:pt idx="5">
                  <c:v>41578</c:v>
                </c:pt>
                <c:pt idx="6">
                  <c:v>41585</c:v>
                </c:pt>
                <c:pt idx="7">
                  <c:v>41592</c:v>
                </c:pt>
                <c:pt idx="8">
                  <c:v>41599</c:v>
                </c:pt>
                <c:pt idx="9">
                  <c:v>41606</c:v>
                </c:pt>
              </c:numCache>
            </c:numRef>
          </c:cat>
          <c:val>
            <c:numRef>
              <c:f>RawData!$C$14:$L$14</c:f>
              <c:numCache>
                <c:formatCode>General</c:formatCode>
                <c:ptCount val="10"/>
                <c:pt idx="0">
                  <c:v>80</c:v>
                </c:pt>
                <c:pt idx="1">
                  <c:v>80</c:v>
                </c:pt>
                <c:pt idx="2">
                  <c:v>80</c:v>
                </c:pt>
                <c:pt idx="3">
                  <c:v>80</c:v>
                </c:pt>
                <c:pt idx="4">
                  <c:v>80</c:v>
                </c:pt>
                <c:pt idx="5">
                  <c:v>70</c:v>
                </c:pt>
                <c:pt idx="6">
                  <c:v>82</c:v>
                </c:pt>
                <c:pt idx="7">
                  <c:v>82</c:v>
                </c:pt>
                <c:pt idx="8">
                  <c:v>82</c:v>
                </c:pt>
                <c:pt idx="9">
                  <c:v>80</c:v>
                </c:pt>
              </c:numCache>
            </c:numRef>
          </c:val>
          <c:extLst>
            <c:ext xmlns:c16="http://schemas.microsoft.com/office/drawing/2014/chart" uri="{C3380CC4-5D6E-409C-BE32-E72D297353CC}">
              <c16:uniqueId val="{00000002-36D9-419F-BA10-D1ECC5FD9177}"/>
            </c:ext>
          </c:extLst>
        </c:ser>
        <c:ser>
          <c:idx val="4"/>
          <c:order val="4"/>
          <c:tx>
            <c:strRef>
              <c:f>RawData!$B$15</c:f>
              <c:strCache>
                <c:ptCount val="1"/>
                <c:pt idx="0">
                  <c:v>Actual Others in ST, hours</c:v>
                </c:pt>
              </c:strCache>
            </c:strRef>
          </c:tx>
          <c:invertIfNegative val="0"/>
          <c:cat>
            <c:numRef>
              <c:f>RawData!$C$4:$L$4</c:f>
              <c:numCache>
                <c:formatCode>[$-419]d\ mmm\ yy;@</c:formatCode>
                <c:ptCount val="10"/>
                <c:pt idx="0">
                  <c:v>41543</c:v>
                </c:pt>
                <c:pt idx="1">
                  <c:v>41550</c:v>
                </c:pt>
                <c:pt idx="2">
                  <c:v>41557</c:v>
                </c:pt>
                <c:pt idx="3">
                  <c:v>41564</c:v>
                </c:pt>
                <c:pt idx="4">
                  <c:v>41571</c:v>
                </c:pt>
                <c:pt idx="5">
                  <c:v>41578</c:v>
                </c:pt>
                <c:pt idx="6">
                  <c:v>41585</c:v>
                </c:pt>
                <c:pt idx="7">
                  <c:v>41592</c:v>
                </c:pt>
                <c:pt idx="8">
                  <c:v>41599</c:v>
                </c:pt>
                <c:pt idx="9">
                  <c:v>41606</c:v>
                </c:pt>
              </c:numCache>
            </c:numRef>
          </c:cat>
          <c:val>
            <c:numRef>
              <c:f>RawData!$C$15:$L$15</c:f>
              <c:numCache>
                <c:formatCode>General</c:formatCode>
                <c:ptCount val="10"/>
                <c:pt idx="0">
                  <c:v>40</c:v>
                </c:pt>
                <c:pt idx="1">
                  <c:v>40</c:v>
                </c:pt>
                <c:pt idx="2">
                  <c:v>40</c:v>
                </c:pt>
                <c:pt idx="3">
                  <c:v>40</c:v>
                </c:pt>
                <c:pt idx="4">
                  <c:v>40</c:v>
                </c:pt>
                <c:pt idx="5">
                  <c:v>60</c:v>
                </c:pt>
                <c:pt idx="6">
                  <c:v>60</c:v>
                </c:pt>
                <c:pt idx="7">
                  <c:v>60</c:v>
                </c:pt>
                <c:pt idx="8">
                  <c:v>60</c:v>
                </c:pt>
                <c:pt idx="9">
                  <c:v>60</c:v>
                </c:pt>
              </c:numCache>
            </c:numRef>
          </c:val>
          <c:extLst>
            <c:ext xmlns:c16="http://schemas.microsoft.com/office/drawing/2014/chart" uri="{C3380CC4-5D6E-409C-BE32-E72D297353CC}">
              <c16:uniqueId val="{00000003-36D9-419F-BA10-D1ECC5FD9177}"/>
            </c:ext>
          </c:extLst>
        </c:ser>
        <c:dLbls>
          <c:showLegendKey val="0"/>
          <c:showVal val="0"/>
          <c:showCatName val="0"/>
          <c:showSerName val="0"/>
          <c:showPercent val="0"/>
          <c:showBubbleSize val="0"/>
        </c:dLbls>
        <c:gapWidth val="0"/>
        <c:overlap val="100"/>
        <c:axId val="-1876910672"/>
        <c:axId val="-1876906320"/>
      </c:barChart>
      <c:lineChart>
        <c:grouping val="standard"/>
        <c:varyColors val="0"/>
        <c:ser>
          <c:idx val="0"/>
          <c:order val="0"/>
          <c:tx>
            <c:strRef>
              <c:f>RawData!$B$8</c:f>
              <c:strCache>
                <c:ptCount val="1"/>
                <c:pt idx="0">
                  <c:v>Planned Team effort, hours</c:v>
                </c:pt>
              </c:strCache>
            </c:strRef>
          </c:tx>
          <c:marker>
            <c:symbol val="none"/>
          </c:marker>
          <c:dLbls>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6D9-419F-BA10-D1ECC5FD917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errBars>
            <c:errDir val="y"/>
            <c:errBarType val="both"/>
            <c:errValType val="cust"/>
            <c:noEndCap val="0"/>
            <c:plus>
              <c:numLit>
                <c:formatCode>General</c:formatCode>
                <c:ptCount val="1"/>
                <c:pt idx="0">
                  <c:v>1</c:v>
                </c:pt>
              </c:numLit>
            </c:plus>
            <c:minus>
              <c:numLit>
                <c:formatCode>General</c:formatCode>
                <c:ptCount val="1"/>
                <c:pt idx="0">
                  <c:v>1</c:v>
                </c:pt>
              </c:numLit>
            </c:minus>
          </c:errBars>
          <c:cat>
            <c:numRef>
              <c:f>RawData!$C$4:$L$4</c:f>
              <c:numCache>
                <c:formatCode>[$-419]d\ mmm\ yy;@</c:formatCode>
                <c:ptCount val="10"/>
                <c:pt idx="0">
                  <c:v>41543</c:v>
                </c:pt>
                <c:pt idx="1">
                  <c:v>41550</c:v>
                </c:pt>
                <c:pt idx="2">
                  <c:v>41557</c:v>
                </c:pt>
                <c:pt idx="3">
                  <c:v>41564</c:v>
                </c:pt>
                <c:pt idx="4">
                  <c:v>41571</c:v>
                </c:pt>
                <c:pt idx="5">
                  <c:v>41578</c:v>
                </c:pt>
                <c:pt idx="6">
                  <c:v>41585</c:v>
                </c:pt>
                <c:pt idx="7">
                  <c:v>41592</c:v>
                </c:pt>
                <c:pt idx="8">
                  <c:v>41599</c:v>
                </c:pt>
                <c:pt idx="9">
                  <c:v>41606</c:v>
                </c:pt>
              </c:numCache>
            </c:numRef>
          </c:cat>
          <c:val>
            <c:numRef>
              <c:f>RawData!$C$8:$L$8</c:f>
              <c:numCache>
                <c:formatCode>General</c:formatCode>
                <c:ptCount val="10"/>
                <c:pt idx="0">
                  <c:v>360</c:v>
                </c:pt>
                <c:pt idx="1">
                  <c:v>360</c:v>
                </c:pt>
                <c:pt idx="2">
                  <c:v>360</c:v>
                </c:pt>
                <c:pt idx="3">
                  <c:v>360</c:v>
                </c:pt>
                <c:pt idx="4">
                  <c:v>360</c:v>
                </c:pt>
                <c:pt idx="5">
                  <c:v>360</c:v>
                </c:pt>
                <c:pt idx="6">
                  <c:v>360</c:v>
                </c:pt>
                <c:pt idx="7">
                  <c:v>360</c:v>
                </c:pt>
                <c:pt idx="8">
                  <c:v>360</c:v>
                </c:pt>
                <c:pt idx="9">
                  <c:v>360</c:v>
                </c:pt>
              </c:numCache>
            </c:numRef>
          </c:val>
          <c:smooth val="0"/>
          <c:extLst>
            <c:ext xmlns:c16="http://schemas.microsoft.com/office/drawing/2014/chart" uri="{C3380CC4-5D6E-409C-BE32-E72D297353CC}">
              <c16:uniqueId val="{00000005-36D9-419F-BA10-D1ECC5FD9177}"/>
            </c:ext>
          </c:extLst>
        </c:ser>
        <c:ser>
          <c:idx val="5"/>
          <c:order val="5"/>
          <c:tx>
            <c:strRef>
              <c:f>RawData!$B$9</c:f>
              <c:strCache>
                <c:ptCount val="1"/>
                <c:pt idx="0">
                  <c:v>Understaff Limit</c:v>
                </c:pt>
              </c:strCache>
            </c:strRef>
          </c:tx>
          <c:spPr>
            <a:ln w="19050">
              <a:solidFill>
                <a:schemeClr val="accent1">
                  <a:lumMod val="75000"/>
                </a:schemeClr>
              </a:solidFill>
              <a:prstDash val="dash"/>
            </a:ln>
          </c:spPr>
          <c:marker>
            <c:symbol val="none"/>
          </c:marker>
          <c:dLbls>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6D9-419F-BA10-D1ECC5FD917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RawData!$C$9:$L$9</c:f>
              <c:numCache>
                <c:formatCode>General</c:formatCode>
                <c:ptCount val="10"/>
                <c:pt idx="0">
                  <c:v>280</c:v>
                </c:pt>
                <c:pt idx="1">
                  <c:v>280</c:v>
                </c:pt>
                <c:pt idx="2">
                  <c:v>280</c:v>
                </c:pt>
                <c:pt idx="3">
                  <c:v>280</c:v>
                </c:pt>
                <c:pt idx="4">
                  <c:v>280</c:v>
                </c:pt>
                <c:pt idx="5">
                  <c:v>280</c:v>
                </c:pt>
                <c:pt idx="6">
                  <c:v>280</c:v>
                </c:pt>
                <c:pt idx="7">
                  <c:v>280</c:v>
                </c:pt>
                <c:pt idx="8">
                  <c:v>280</c:v>
                </c:pt>
                <c:pt idx="9">
                  <c:v>280</c:v>
                </c:pt>
              </c:numCache>
            </c:numRef>
          </c:val>
          <c:smooth val="0"/>
          <c:extLst>
            <c:ext xmlns:c16="http://schemas.microsoft.com/office/drawing/2014/chart" uri="{C3380CC4-5D6E-409C-BE32-E72D297353CC}">
              <c16:uniqueId val="{00000007-36D9-419F-BA10-D1ECC5FD9177}"/>
            </c:ext>
          </c:extLst>
        </c:ser>
        <c:ser>
          <c:idx val="6"/>
          <c:order val="6"/>
          <c:tx>
            <c:strRef>
              <c:f>RawData!$B$10</c:f>
              <c:strCache>
                <c:ptCount val="1"/>
                <c:pt idx="0">
                  <c:v>Overstaff Limit</c:v>
                </c:pt>
              </c:strCache>
            </c:strRef>
          </c:tx>
          <c:spPr>
            <a:ln w="19050">
              <a:solidFill>
                <a:schemeClr val="accent1">
                  <a:lumMod val="75000"/>
                </a:schemeClr>
              </a:solidFill>
              <a:prstDash val="dash"/>
            </a:ln>
          </c:spPr>
          <c:marker>
            <c:symbol val="none"/>
          </c:marker>
          <c:dLbls>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6D9-419F-BA10-D1ECC5FD917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RawData!$C$10:$L$10</c:f>
              <c:numCache>
                <c:formatCode>General</c:formatCode>
                <c:ptCount val="10"/>
                <c:pt idx="0">
                  <c:v>440</c:v>
                </c:pt>
                <c:pt idx="1">
                  <c:v>440</c:v>
                </c:pt>
                <c:pt idx="2">
                  <c:v>440</c:v>
                </c:pt>
                <c:pt idx="3">
                  <c:v>440</c:v>
                </c:pt>
                <c:pt idx="4">
                  <c:v>440</c:v>
                </c:pt>
                <c:pt idx="5">
                  <c:v>440</c:v>
                </c:pt>
                <c:pt idx="6">
                  <c:v>440</c:v>
                </c:pt>
                <c:pt idx="7">
                  <c:v>440</c:v>
                </c:pt>
                <c:pt idx="8">
                  <c:v>440</c:v>
                </c:pt>
                <c:pt idx="9">
                  <c:v>440</c:v>
                </c:pt>
              </c:numCache>
            </c:numRef>
          </c:val>
          <c:smooth val="0"/>
          <c:extLst>
            <c:ext xmlns:c16="http://schemas.microsoft.com/office/drawing/2014/chart" uri="{C3380CC4-5D6E-409C-BE32-E72D297353CC}">
              <c16:uniqueId val="{00000009-36D9-419F-BA10-D1ECC5FD9177}"/>
            </c:ext>
          </c:extLst>
        </c:ser>
        <c:dLbls>
          <c:showLegendKey val="0"/>
          <c:showVal val="0"/>
          <c:showCatName val="0"/>
          <c:showSerName val="0"/>
          <c:showPercent val="0"/>
          <c:showBubbleSize val="0"/>
        </c:dLbls>
        <c:marker val="1"/>
        <c:smooth val="0"/>
        <c:axId val="-1876910672"/>
        <c:axId val="-1876906320"/>
      </c:lineChart>
      <c:dateAx>
        <c:axId val="-1876910672"/>
        <c:scaling>
          <c:orientation val="minMax"/>
          <c:max val="41606"/>
        </c:scaling>
        <c:delete val="0"/>
        <c:axPos val="b"/>
        <c:majorGridlines/>
        <c:numFmt formatCode="[$-419]d\ mmm\ yy;@" sourceLinked="1"/>
        <c:majorTickMark val="none"/>
        <c:minorTickMark val="none"/>
        <c:tickLblPos val="nextTo"/>
        <c:txPr>
          <a:bodyPr/>
          <a:lstStyle/>
          <a:p>
            <a:pPr>
              <a:defRPr sz="1050"/>
            </a:pPr>
            <a:endParaRPr lang="en-US"/>
          </a:p>
        </c:txPr>
        <c:crossAx val="-1876906320"/>
        <c:crosses val="autoZero"/>
        <c:auto val="0"/>
        <c:lblOffset val="100"/>
        <c:baseTimeUnit val="days"/>
      </c:dateAx>
      <c:valAx>
        <c:axId val="-1876906320"/>
        <c:scaling>
          <c:orientation val="minMax"/>
        </c:scaling>
        <c:delete val="0"/>
        <c:axPos val="l"/>
        <c:numFmt formatCode="General" sourceLinked="1"/>
        <c:majorTickMark val="none"/>
        <c:minorTickMark val="none"/>
        <c:tickLblPos val="nextTo"/>
        <c:spPr>
          <a:ln w="9525">
            <a:noFill/>
          </a:ln>
        </c:spPr>
        <c:crossAx val="-1876910672"/>
        <c:crosses val="autoZero"/>
        <c:crossBetween val="between"/>
      </c:valAx>
    </c:plotArea>
    <c:legend>
      <c:legendPos val="r"/>
      <c:overlay val="0"/>
    </c:legend>
    <c:plotVisOnly val="1"/>
    <c:dispBlanksAs val="gap"/>
    <c:showDLblsOverMax val="0"/>
  </c:chart>
  <c:txPr>
    <a:bodyPr/>
    <a:lstStyle/>
    <a:p>
      <a:pPr>
        <a:defRPr sz="14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a:t>Efforts and LOCs</a:t>
            </a:r>
            <a:endParaRPr lang="en-US"/>
          </a:p>
        </c:rich>
      </c:tx>
      <c:overlay val="0"/>
    </c:title>
    <c:autoTitleDeleted val="0"/>
    <c:plotArea>
      <c:layout/>
      <c:lineChart>
        <c:grouping val="standard"/>
        <c:varyColors val="0"/>
        <c:ser>
          <c:idx val="1"/>
          <c:order val="0"/>
          <c:tx>
            <c:strRef>
              <c:f>Sheet1!$B$13</c:f>
              <c:strCache>
                <c:ptCount val="1"/>
                <c:pt idx="0">
                  <c:v>LOC total</c:v>
                </c:pt>
              </c:strCache>
            </c:strRef>
          </c:tx>
          <c:cat>
            <c:numRef>
              <c:f>Sheet1!$C$4:$H$4</c:f>
              <c:numCache>
                <c:formatCode>m/d/yyyy</c:formatCode>
                <c:ptCount val="6"/>
                <c:pt idx="0">
                  <c:v>42426</c:v>
                </c:pt>
                <c:pt idx="1">
                  <c:v>42433</c:v>
                </c:pt>
                <c:pt idx="2">
                  <c:v>42440</c:v>
                </c:pt>
                <c:pt idx="3">
                  <c:v>42447</c:v>
                </c:pt>
                <c:pt idx="4">
                  <c:v>42454</c:v>
                </c:pt>
                <c:pt idx="5">
                  <c:v>42461</c:v>
                </c:pt>
              </c:numCache>
            </c:numRef>
          </c:cat>
          <c:val>
            <c:numRef>
              <c:f>Sheet1!$C$13:$H$13</c:f>
              <c:numCache>
                <c:formatCode>General</c:formatCode>
                <c:ptCount val="6"/>
                <c:pt idx="0">
                  <c:v>1000</c:v>
                </c:pt>
                <c:pt idx="1">
                  <c:v>1300</c:v>
                </c:pt>
                <c:pt idx="2">
                  <c:v>1730</c:v>
                </c:pt>
                <c:pt idx="3">
                  <c:v>2189</c:v>
                </c:pt>
                <c:pt idx="4">
                  <c:v>2309</c:v>
                </c:pt>
                <c:pt idx="5">
                  <c:v>2653</c:v>
                </c:pt>
              </c:numCache>
            </c:numRef>
          </c:val>
          <c:smooth val="0"/>
          <c:extLst>
            <c:ext xmlns:c16="http://schemas.microsoft.com/office/drawing/2014/chart" uri="{C3380CC4-5D6E-409C-BE32-E72D297353CC}">
              <c16:uniqueId val="{00000000-24A1-420F-BC88-8597680D889A}"/>
            </c:ext>
          </c:extLst>
        </c:ser>
        <c:dLbls>
          <c:showLegendKey val="0"/>
          <c:showVal val="0"/>
          <c:showCatName val="0"/>
          <c:showSerName val="0"/>
          <c:showPercent val="0"/>
          <c:showBubbleSize val="0"/>
        </c:dLbls>
        <c:marker val="1"/>
        <c:smooth val="0"/>
        <c:axId val="-1984602720"/>
        <c:axId val="-1984616864"/>
      </c:lineChart>
      <c:lineChart>
        <c:grouping val="standard"/>
        <c:varyColors val="0"/>
        <c:ser>
          <c:idx val="0"/>
          <c:order val="1"/>
          <c:tx>
            <c:strRef>
              <c:f>Sheet1!$B$11</c:f>
              <c:strCache>
                <c:ptCount val="1"/>
                <c:pt idx="0">
                  <c:v>Total efforts SUM</c:v>
                </c:pt>
              </c:strCache>
            </c:strRef>
          </c:tx>
          <c:cat>
            <c:numRef>
              <c:f>Sheet1!$C$4:$H$4</c:f>
              <c:numCache>
                <c:formatCode>m/d/yyyy</c:formatCode>
                <c:ptCount val="6"/>
                <c:pt idx="0">
                  <c:v>42426</c:v>
                </c:pt>
                <c:pt idx="1">
                  <c:v>42433</c:v>
                </c:pt>
                <c:pt idx="2">
                  <c:v>42440</c:v>
                </c:pt>
                <c:pt idx="3">
                  <c:v>42447</c:v>
                </c:pt>
                <c:pt idx="4">
                  <c:v>42454</c:v>
                </c:pt>
                <c:pt idx="5">
                  <c:v>42461</c:v>
                </c:pt>
              </c:numCache>
            </c:numRef>
          </c:cat>
          <c:val>
            <c:numRef>
              <c:f>Sheet1!$C$11:$H$11</c:f>
              <c:numCache>
                <c:formatCode>General</c:formatCode>
                <c:ptCount val="6"/>
                <c:pt idx="0">
                  <c:v>18</c:v>
                </c:pt>
                <c:pt idx="1">
                  <c:v>33</c:v>
                </c:pt>
                <c:pt idx="2">
                  <c:v>49</c:v>
                </c:pt>
                <c:pt idx="3">
                  <c:v>64</c:v>
                </c:pt>
                <c:pt idx="4">
                  <c:v>73</c:v>
                </c:pt>
                <c:pt idx="5">
                  <c:v>88</c:v>
                </c:pt>
              </c:numCache>
            </c:numRef>
          </c:val>
          <c:smooth val="0"/>
          <c:extLst>
            <c:ext xmlns:c16="http://schemas.microsoft.com/office/drawing/2014/chart" uri="{C3380CC4-5D6E-409C-BE32-E72D297353CC}">
              <c16:uniqueId val="{00000001-24A1-420F-BC88-8597680D889A}"/>
            </c:ext>
          </c:extLst>
        </c:ser>
        <c:dLbls>
          <c:showLegendKey val="0"/>
          <c:showVal val="0"/>
          <c:showCatName val="0"/>
          <c:showSerName val="0"/>
          <c:showPercent val="0"/>
          <c:showBubbleSize val="0"/>
        </c:dLbls>
        <c:marker val="1"/>
        <c:smooth val="0"/>
        <c:axId val="-1984614144"/>
        <c:axId val="-1984602176"/>
      </c:lineChart>
      <c:dateAx>
        <c:axId val="-1984602720"/>
        <c:scaling>
          <c:orientation val="minMax"/>
        </c:scaling>
        <c:delete val="0"/>
        <c:axPos val="b"/>
        <c:numFmt formatCode="m/d/yyyy" sourceLinked="1"/>
        <c:majorTickMark val="out"/>
        <c:minorTickMark val="none"/>
        <c:tickLblPos val="nextTo"/>
        <c:crossAx val="-1984616864"/>
        <c:crosses val="autoZero"/>
        <c:auto val="1"/>
        <c:lblOffset val="100"/>
        <c:baseTimeUnit val="days"/>
      </c:dateAx>
      <c:valAx>
        <c:axId val="-1984616864"/>
        <c:scaling>
          <c:orientation val="minMax"/>
        </c:scaling>
        <c:delete val="0"/>
        <c:axPos val="l"/>
        <c:majorGridlines/>
        <c:numFmt formatCode="General" sourceLinked="1"/>
        <c:majorTickMark val="out"/>
        <c:minorTickMark val="none"/>
        <c:tickLblPos val="nextTo"/>
        <c:crossAx val="-1984602720"/>
        <c:crosses val="autoZero"/>
        <c:crossBetween val="between"/>
      </c:valAx>
      <c:valAx>
        <c:axId val="-1984602176"/>
        <c:scaling>
          <c:orientation val="minMax"/>
        </c:scaling>
        <c:delete val="0"/>
        <c:axPos val="r"/>
        <c:numFmt formatCode="General" sourceLinked="1"/>
        <c:majorTickMark val="out"/>
        <c:minorTickMark val="none"/>
        <c:tickLblPos val="nextTo"/>
        <c:crossAx val="-1984614144"/>
        <c:crosses val="max"/>
        <c:crossBetween val="between"/>
      </c:valAx>
      <c:dateAx>
        <c:axId val="-1984614144"/>
        <c:scaling>
          <c:orientation val="minMax"/>
        </c:scaling>
        <c:delete val="1"/>
        <c:axPos val="b"/>
        <c:numFmt formatCode="m/d/yyyy" sourceLinked="1"/>
        <c:majorTickMark val="out"/>
        <c:minorTickMark val="none"/>
        <c:tickLblPos val="nextTo"/>
        <c:crossAx val="-1984602176"/>
        <c:crosses val="autoZero"/>
        <c:auto val="1"/>
        <c:lblOffset val="100"/>
        <c:baseTimeUnit val="days"/>
        <c:majorUnit val="1"/>
        <c:minorUnit val="1"/>
      </c:date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Test</a:t>
            </a:r>
            <a:r>
              <a:rPr lang="en-US" baseline="0"/>
              <a:t> cases</a:t>
            </a:r>
            <a:endParaRPr lang="en-US"/>
          </a:p>
        </c:rich>
      </c:tx>
      <c:overlay val="0"/>
    </c:title>
    <c:autoTitleDeleted val="0"/>
    <c:plotArea>
      <c:layout/>
      <c:barChart>
        <c:barDir val="col"/>
        <c:grouping val="clustered"/>
        <c:varyColors val="0"/>
        <c:ser>
          <c:idx val="1"/>
          <c:order val="1"/>
          <c:tx>
            <c:strRef>
              <c:f>Sheet1!$B$26</c:f>
              <c:strCache>
                <c:ptCount val="1"/>
                <c:pt idx="0">
                  <c:v>Total </c:v>
                </c:pt>
              </c:strCache>
            </c:strRef>
          </c:tx>
          <c:invertIfNegative val="0"/>
          <c:cat>
            <c:numRef>
              <c:f>Sheet1!$C$4:$H$4</c:f>
              <c:numCache>
                <c:formatCode>m/d/yyyy</c:formatCode>
                <c:ptCount val="6"/>
                <c:pt idx="0">
                  <c:v>42426</c:v>
                </c:pt>
                <c:pt idx="1">
                  <c:v>42433</c:v>
                </c:pt>
                <c:pt idx="2">
                  <c:v>42440</c:v>
                </c:pt>
                <c:pt idx="3">
                  <c:v>42447</c:v>
                </c:pt>
                <c:pt idx="4">
                  <c:v>42454</c:v>
                </c:pt>
                <c:pt idx="5">
                  <c:v>42461</c:v>
                </c:pt>
              </c:numCache>
            </c:numRef>
          </c:cat>
          <c:val>
            <c:numRef>
              <c:f>Sheet1!$C$26:$H$26</c:f>
              <c:numCache>
                <c:formatCode>General</c:formatCode>
                <c:ptCount val="6"/>
                <c:pt idx="0">
                  <c:v>10</c:v>
                </c:pt>
                <c:pt idx="1">
                  <c:v>15</c:v>
                </c:pt>
                <c:pt idx="2">
                  <c:v>26</c:v>
                </c:pt>
                <c:pt idx="3">
                  <c:v>31</c:v>
                </c:pt>
                <c:pt idx="4">
                  <c:v>42</c:v>
                </c:pt>
                <c:pt idx="5">
                  <c:v>50</c:v>
                </c:pt>
              </c:numCache>
            </c:numRef>
          </c:val>
          <c:extLst>
            <c:ext xmlns:c16="http://schemas.microsoft.com/office/drawing/2014/chart" uri="{C3380CC4-5D6E-409C-BE32-E72D297353CC}">
              <c16:uniqueId val="{00000000-6C73-4558-ADFB-CA6E950BCE47}"/>
            </c:ext>
          </c:extLst>
        </c:ser>
        <c:ser>
          <c:idx val="2"/>
          <c:order val="2"/>
          <c:tx>
            <c:strRef>
              <c:f>Sheet1!$B$27</c:f>
              <c:strCache>
                <c:ptCount val="1"/>
                <c:pt idx="0">
                  <c:v>Weekly attempted </c:v>
                </c:pt>
              </c:strCache>
            </c:strRef>
          </c:tx>
          <c:invertIfNegative val="0"/>
          <c:cat>
            <c:numRef>
              <c:f>Sheet1!$C$4:$H$4</c:f>
              <c:numCache>
                <c:formatCode>m/d/yyyy</c:formatCode>
                <c:ptCount val="6"/>
                <c:pt idx="0">
                  <c:v>42426</c:v>
                </c:pt>
                <c:pt idx="1">
                  <c:v>42433</c:v>
                </c:pt>
                <c:pt idx="2">
                  <c:v>42440</c:v>
                </c:pt>
                <c:pt idx="3">
                  <c:v>42447</c:v>
                </c:pt>
                <c:pt idx="4">
                  <c:v>42454</c:v>
                </c:pt>
                <c:pt idx="5">
                  <c:v>42461</c:v>
                </c:pt>
              </c:numCache>
            </c:numRef>
          </c:cat>
          <c:val>
            <c:numRef>
              <c:f>Sheet1!$C$27:$H$27</c:f>
              <c:numCache>
                <c:formatCode>General</c:formatCode>
                <c:ptCount val="6"/>
                <c:pt idx="0">
                  <c:v>10</c:v>
                </c:pt>
                <c:pt idx="1">
                  <c:v>12</c:v>
                </c:pt>
                <c:pt idx="2">
                  <c:v>25</c:v>
                </c:pt>
                <c:pt idx="3">
                  <c:v>25</c:v>
                </c:pt>
                <c:pt idx="4">
                  <c:v>30</c:v>
                </c:pt>
                <c:pt idx="5">
                  <c:v>30</c:v>
                </c:pt>
              </c:numCache>
            </c:numRef>
          </c:val>
          <c:extLst>
            <c:ext xmlns:c16="http://schemas.microsoft.com/office/drawing/2014/chart" uri="{C3380CC4-5D6E-409C-BE32-E72D297353CC}">
              <c16:uniqueId val="{00000001-6C73-4558-ADFB-CA6E950BCE47}"/>
            </c:ext>
          </c:extLst>
        </c:ser>
        <c:ser>
          <c:idx val="3"/>
          <c:order val="3"/>
          <c:tx>
            <c:strRef>
              <c:f>Sheet1!$B$28</c:f>
              <c:strCache>
                <c:ptCount val="1"/>
                <c:pt idx="0">
                  <c:v>Weekly passed </c:v>
                </c:pt>
              </c:strCache>
            </c:strRef>
          </c:tx>
          <c:invertIfNegative val="0"/>
          <c:cat>
            <c:numRef>
              <c:f>Sheet1!$C$4:$H$4</c:f>
              <c:numCache>
                <c:formatCode>m/d/yyyy</c:formatCode>
                <c:ptCount val="6"/>
                <c:pt idx="0">
                  <c:v>42426</c:v>
                </c:pt>
                <c:pt idx="1">
                  <c:v>42433</c:v>
                </c:pt>
                <c:pt idx="2">
                  <c:v>42440</c:v>
                </c:pt>
                <c:pt idx="3">
                  <c:v>42447</c:v>
                </c:pt>
                <c:pt idx="4">
                  <c:v>42454</c:v>
                </c:pt>
                <c:pt idx="5">
                  <c:v>42461</c:v>
                </c:pt>
              </c:numCache>
            </c:numRef>
          </c:cat>
          <c:val>
            <c:numRef>
              <c:f>Sheet1!$C$28:$H$28</c:f>
              <c:numCache>
                <c:formatCode>General</c:formatCode>
                <c:ptCount val="6"/>
                <c:pt idx="0">
                  <c:v>10</c:v>
                </c:pt>
                <c:pt idx="1">
                  <c:v>2</c:v>
                </c:pt>
                <c:pt idx="2">
                  <c:v>19</c:v>
                </c:pt>
                <c:pt idx="3">
                  <c:v>22</c:v>
                </c:pt>
                <c:pt idx="4">
                  <c:v>20</c:v>
                </c:pt>
                <c:pt idx="5">
                  <c:v>20</c:v>
                </c:pt>
              </c:numCache>
            </c:numRef>
          </c:val>
          <c:extLst>
            <c:ext xmlns:c16="http://schemas.microsoft.com/office/drawing/2014/chart" uri="{C3380CC4-5D6E-409C-BE32-E72D297353CC}">
              <c16:uniqueId val="{00000002-6C73-4558-ADFB-CA6E950BCE47}"/>
            </c:ext>
          </c:extLst>
        </c:ser>
        <c:dLbls>
          <c:showLegendKey val="0"/>
          <c:showVal val="0"/>
          <c:showCatName val="0"/>
          <c:showSerName val="0"/>
          <c:showPercent val="0"/>
          <c:showBubbleSize val="0"/>
        </c:dLbls>
        <c:gapWidth val="150"/>
        <c:axId val="-1984613056"/>
        <c:axId val="-1876906864"/>
      </c:barChart>
      <c:lineChart>
        <c:grouping val="standard"/>
        <c:varyColors val="0"/>
        <c:ser>
          <c:idx val="0"/>
          <c:order val="0"/>
          <c:tx>
            <c:strRef>
              <c:f>Sheet1!$B$25</c:f>
              <c:strCache>
                <c:ptCount val="1"/>
                <c:pt idx="0">
                  <c:v>Planned </c:v>
                </c:pt>
              </c:strCache>
            </c:strRef>
          </c:tx>
          <c:cat>
            <c:numRef>
              <c:f>Sheet1!$C$4:$H$4</c:f>
              <c:numCache>
                <c:formatCode>m/d/yyyy</c:formatCode>
                <c:ptCount val="6"/>
                <c:pt idx="0">
                  <c:v>42426</c:v>
                </c:pt>
                <c:pt idx="1">
                  <c:v>42433</c:v>
                </c:pt>
                <c:pt idx="2">
                  <c:v>42440</c:v>
                </c:pt>
                <c:pt idx="3">
                  <c:v>42447</c:v>
                </c:pt>
                <c:pt idx="4">
                  <c:v>42454</c:v>
                </c:pt>
                <c:pt idx="5">
                  <c:v>42461</c:v>
                </c:pt>
              </c:numCache>
            </c:numRef>
          </c:cat>
          <c:val>
            <c:numRef>
              <c:f>Sheet1!$C$25:$H$25</c:f>
              <c:numCache>
                <c:formatCode>General</c:formatCode>
                <c:ptCount val="6"/>
                <c:pt idx="0">
                  <c:v>80</c:v>
                </c:pt>
                <c:pt idx="1">
                  <c:v>80</c:v>
                </c:pt>
                <c:pt idx="2">
                  <c:v>80</c:v>
                </c:pt>
                <c:pt idx="3">
                  <c:v>80</c:v>
                </c:pt>
                <c:pt idx="4">
                  <c:v>80</c:v>
                </c:pt>
                <c:pt idx="5">
                  <c:v>80</c:v>
                </c:pt>
              </c:numCache>
            </c:numRef>
          </c:val>
          <c:smooth val="0"/>
          <c:extLst>
            <c:ext xmlns:c16="http://schemas.microsoft.com/office/drawing/2014/chart" uri="{C3380CC4-5D6E-409C-BE32-E72D297353CC}">
              <c16:uniqueId val="{00000003-6C73-4558-ADFB-CA6E950BCE47}"/>
            </c:ext>
          </c:extLst>
        </c:ser>
        <c:dLbls>
          <c:showLegendKey val="0"/>
          <c:showVal val="0"/>
          <c:showCatName val="0"/>
          <c:showSerName val="0"/>
          <c:showPercent val="0"/>
          <c:showBubbleSize val="0"/>
        </c:dLbls>
        <c:marker val="1"/>
        <c:smooth val="0"/>
        <c:axId val="-1984613056"/>
        <c:axId val="-1876906864"/>
      </c:lineChart>
      <c:catAx>
        <c:axId val="-1984613056"/>
        <c:scaling>
          <c:orientation val="minMax"/>
        </c:scaling>
        <c:delete val="0"/>
        <c:axPos val="b"/>
        <c:numFmt formatCode="m/d/yyyy" sourceLinked="1"/>
        <c:majorTickMark val="out"/>
        <c:minorTickMark val="none"/>
        <c:tickLblPos val="nextTo"/>
        <c:crossAx val="-1876906864"/>
        <c:crosses val="autoZero"/>
        <c:auto val="0"/>
        <c:lblAlgn val="ctr"/>
        <c:lblOffset val="100"/>
        <c:noMultiLvlLbl val="0"/>
      </c:catAx>
      <c:valAx>
        <c:axId val="-1876906864"/>
        <c:scaling>
          <c:orientation val="minMax"/>
        </c:scaling>
        <c:delete val="0"/>
        <c:axPos val="l"/>
        <c:majorGridlines/>
        <c:numFmt formatCode="General" sourceLinked="1"/>
        <c:majorTickMark val="out"/>
        <c:minorTickMark val="none"/>
        <c:tickLblPos val="nextTo"/>
        <c:crossAx val="-1984613056"/>
        <c:crosses val="autoZero"/>
        <c:crossBetween val="between"/>
      </c:valAx>
    </c:plotArea>
    <c:legend>
      <c:legendPos val="r"/>
      <c:layout>
        <c:manualLayout>
          <c:xMode val="edge"/>
          <c:yMode val="edge"/>
          <c:x val="0.68887532808398955"/>
          <c:y val="0.28979967079357677"/>
          <c:w val="0.30005664916885388"/>
          <c:h val="0.44933634824226076"/>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Bugs </a:t>
            </a:r>
          </a:p>
        </c:rich>
      </c:tx>
      <c:overlay val="0"/>
    </c:title>
    <c:autoTitleDeleted val="0"/>
    <c:plotArea>
      <c:layout>
        <c:manualLayout>
          <c:layoutTarget val="inner"/>
          <c:xMode val="edge"/>
          <c:yMode val="edge"/>
          <c:x val="8.036916075787813E-2"/>
          <c:y val="0.19184310294546514"/>
          <c:w val="0.68263604275198031"/>
          <c:h val="0.58907648913152344"/>
        </c:manualLayout>
      </c:layout>
      <c:barChart>
        <c:barDir val="col"/>
        <c:grouping val="clustered"/>
        <c:varyColors val="0"/>
        <c:ser>
          <c:idx val="0"/>
          <c:order val="0"/>
          <c:tx>
            <c:strRef>
              <c:f>Sheet1!$B$18</c:f>
              <c:strCache>
                <c:ptCount val="1"/>
                <c:pt idx="0">
                  <c:v>Total Bugs</c:v>
                </c:pt>
              </c:strCache>
            </c:strRef>
          </c:tx>
          <c:invertIfNegative val="0"/>
          <c:cat>
            <c:numRef>
              <c:f>Sheet1!$C$4:$H$4</c:f>
              <c:numCache>
                <c:formatCode>m/d/yyyy</c:formatCode>
                <c:ptCount val="6"/>
                <c:pt idx="0">
                  <c:v>42426</c:v>
                </c:pt>
                <c:pt idx="1">
                  <c:v>42433</c:v>
                </c:pt>
                <c:pt idx="2">
                  <c:v>42440</c:v>
                </c:pt>
                <c:pt idx="3">
                  <c:v>42447</c:v>
                </c:pt>
                <c:pt idx="4">
                  <c:v>42454</c:v>
                </c:pt>
                <c:pt idx="5">
                  <c:v>42461</c:v>
                </c:pt>
              </c:numCache>
            </c:numRef>
          </c:cat>
          <c:val>
            <c:numRef>
              <c:f>Sheet1!$C$18:$H$18</c:f>
              <c:numCache>
                <c:formatCode>General</c:formatCode>
                <c:ptCount val="6"/>
                <c:pt idx="0">
                  <c:v>0</c:v>
                </c:pt>
                <c:pt idx="1">
                  <c:v>10</c:v>
                </c:pt>
                <c:pt idx="2">
                  <c:v>13</c:v>
                </c:pt>
                <c:pt idx="3">
                  <c:v>15</c:v>
                </c:pt>
                <c:pt idx="4">
                  <c:v>19</c:v>
                </c:pt>
                <c:pt idx="5">
                  <c:v>22</c:v>
                </c:pt>
              </c:numCache>
            </c:numRef>
          </c:val>
          <c:extLst>
            <c:ext xmlns:c16="http://schemas.microsoft.com/office/drawing/2014/chart" uri="{C3380CC4-5D6E-409C-BE32-E72D297353CC}">
              <c16:uniqueId val="{00000000-51B8-414F-9F9B-2EB213FBF81A}"/>
            </c:ext>
          </c:extLst>
        </c:ser>
        <c:ser>
          <c:idx val="2"/>
          <c:order val="2"/>
          <c:tx>
            <c:strRef>
              <c:f>Sheet1!$B$20</c:f>
              <c:strCache>
                <c:ptCount val="1"/>
                <c:pt idx="0">
                  <c:v>Closed Bugs</c:v>
                </c:pt>
              </c:strCache>
            </c:strRef>
          </c:tx>
          <c:invertIfNegative val="0"/>
          <c:cat>
            <c:numRef>
              <c:f>Sheet1!$C$4:$H$4</c:f>
              <c:numCache>
                <c:formatCode>m/d/yyyy</c:formatCode>
                <c:ptCount val="6"/>
                <c:pt idx="0">
                  <c:v>42426</c:v>
                </c:pt>
                <c:pt idx="1">
                  <c:v>42433</c:v>
                </c:pt>
                <c:pt idx="2">
                  <c:v>42440</c:v>
                </c:pt>
                <c:pt idx="3">
                  <c:v>42447</c:v>
                </c:pt>
                <c:pt idx="4">
                  <c:v>42454</c:v>
                </c:pt>
                <c:pt idx="5">
                  <c:v>42461</c:v>
                </c:pt>
              </c:numCache>
            </c:numRef>
          </c:cat>
          <c:val>
            <c:numRef>
              <c:f>Sheet1!$C$20:$H$20</c:f>
              <c:numCache>
                <c:formatCode>General</c:formatCode>
                <c:ptCount val="6"/>
                <c:pt idx="0">
                  <c:v>0</c:v>
                </c:pt>
                <c:pt idx="1">
                  <c:v>5</c:v>
                </c:pt>
                <c:pt idx="2">
                  <c:v>7</c:v>
                </c:pt>
                <c:pt idx="3">
                  <c:v>8</c:v>
                </c:pt>
                <c:pt idx="4">
                  <c:v>9</c:v>
                </c:pt>
                <c:pt idx="5">
                  <c:v>11</c:v>
                </c:pt>
              </c:numCache>
            </c:numRef>
          </c:val>
          <c:extLst>
            <c:ext xmlns:c16="http://schemas.microsoft.com/office/drawing/2014/chart" uri="{C3380CC4-5D6E-409C-BE32-E72D297353CC}">
              <c16:uniqueId val="{00000001-51B8-414F-9F9B-2EB213FBF81A}"/>
            </c:ext>
          </c:extLst>
        </c:ser>
        <c:dLbls>
          <c:showLegendKey val="0"/>
          <c:showVal val="0"/>
          <c:showCatName val="0"/>
          <c:showSerName val="0"/>
          <c:showPercent val="0"/>
          <c:showBubbleSize val="0"/>
        </c:dLbls>
        <c:gapWidth val="150"/>
        <c:axId val="-1876907952"/>
        <c:axId val="-1876917744"/>
      </c:barChart>
      <c:lineChart>
        <c:grouping val="standard"/>
        <c:varyColors val="0"/>
        <c:ser>
          <c:idx val="1"/>
          <c:order val="1"/>
          <c:tx>
            <c:strRef>
              <c:f>Sheet1!$B$19</c:f>
              <c:strCache>
                <c:ptCount val="1"/>
                <c:pt idx="0">
                  <c:v>Opened Bugs</c:v>
                </c:pt>
              </c:strCache>
            </c:strRef>
          </c:tx>
          <c:cat>
            <c:numRef>
              <c:f>Sheet1!$C$4:$H$4</c:f>
              <c:numCache>
                <c:formatCode>m/d/yyyy</c:formatCode>
                <c:ptCount val="6"/>
                <c:pt idx="0">
                  <c:v>42426</c:v>
                </c:pt>
                <c:pt idx="1">
                  <c:v>42433</c:v>
                </c:pt>
                <c:pt idx="2">
                  <c:v>42440</c:v>
                </c:pt>
                <c:pt idx="3">
                  <c:v>42447</c:v>
                </c:pt>
                <c:pt idx="4">
                  <c:v>42454</c:v>
                </c:pt>
                <c:pt idx="5">
                  <c:v>42461</c:v>
                </c:pt>
              </c:numCache>
            </c:numRef>
          </c:cat>
          <c:val>
            <c:numRef>
              <c:f>Sheet1!$C$19:$H$19</c:f>
              <c:numCache>
                <c:formatCode>General</c:formatCode>
                <c:ptCount val="6"/>
                <c:pt idx="0">
                  <c:v>0</c:v>
                </c:pt>
                <c:pt idx="1">
                  <c:v>5</c:v>
                </c:pt>
                <c:pt idx="2">
                  <c:v>6</c:v>
                </c:pt>
                <c:pt idx="3">
                  <c:v>7</c:v>
                </c:pt>
                <c:pt idx="4">
                  <c:v>10</c:v>
                </c:pt>
                <c:pt idx="5">
                  <c:v>11</c:v>
                </c:pt>
              </c:numCache>
            </c:numRef>
          </c:val>
          <c:smooth val="0"/>
          <c:extLst>
            <c:ext xmlns:c16="http://schemas.microsoft.com/office/drawing/2014/chart" uri="{C3380CC4-5D6E-409C-BE32-E72D297353CC}">
              <c16:uniqueId val="{00000002-51B8-414F-9F9B-2EB213FBF81A}"/>
            </c:ext>
          </c:extLst>
        </c:ser>
        <c:dLbls>
          <c:showLegendKey val="0"/>
          <c:showVal val="0"/>
          <c:showCatName val="0"/>
          <c:showSerName val="0"/>
          <c:showPercent val="0"/>
          <c:showBubbleSize val="0"/>
        </c:dLbls>
        <c:marker val="1"/>
        <c:smooth val="0"/>
        <c:axId val="-1876907952"/>
        <c:axId val="-1876917744"/>
      </c:lineChart>
      <c:catAx>
        <c:axId val="-1876907952"/>
        <c:scaling>
          <c:orientation val="minMax"/>
        </c:scaling>
        <c:delete val="0"/>
        <c:axPos val="b"/>
        <c:numFmt formatCode="m/d/yyyy" sourceLinked="1"/>
        <c:majorTickMark val="out"/>
        <c:minorTickMark val="none"/>
        <c:tickLblPos val="nextTo"/>
        <c:txPr>
          <a:bodyPr/>
          <a:lstStyle/>
          <a:p>
            <a:pPr>
              <a:defRPr sz="700"/>
            </a:pPr>
            <a:endParaRPr lang="en-US"/>
          </a:p>
        </c:txPr>
        <c:crossAx val="-1876917744"/>
        <c:crosses val="autoZero"/>
        <c:auto val="0"/>
        <c:lblAlgn val="ctr"/>
        <c:lblOffset val="100"/>
        <c:noMultiLvlLbl val="0"/>
      </c:catAx>
      <c:valAx>
        <c:axId val="-1876917744"/>
        <c:scaling>
          <c:orientation val="minMax"/>
        </c:scaling>
        <c:delete val="0"/>
        <c:axPos val="l"/>
        <c:majorGridlines/>
        <c:numFmt formatCode="General" sourceLinked="1"/>
        <c:majorTickMark val="out"/>
        <c:minorTickMark val="none"/>
        <c:tickLblPos val="nextTo"/>
        <c:crossAx val="-1876907952"/>
        <c:crosses val="autoZero"/>
        <c:crossBetween val="between"/>
      </c:valAx>
    </c:plotArea>
    <c:legend>
      <c:legendPos val="r"/>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LOCS and Defect Density</a:t>
            </a:r>
          </a:p>
        </c:rich>
      </c:tx>
      <c:overlay val="0"/>
    </c:title>
    <c:autoTitleDeleted val="0"/>
    <c:plotArea>
      <c:layout/>
      <c:barChart>
        <c:barDir val="col"/>
        <c:grouping val="clustered"/>
        <c:varyColors val="0"/>
        <c:ser>
          <c:idx val="0"/>
          <c:order val="0"/>
          <c:tx>
            <c:strRef>
              <c:f>Sheet1!$B$13</c:f>
              <c:strCache>
                <c:ptCount val="1"/>
                <c:pt idx="0">
                  <c:v>LOC total</c:v>
                </c:pt>
              </c:strCache>
            </c:strRef>
          </c:tx>
          <c:invertIfNegative val="0"/>
          <c:cat>
            <c:numRef>
              <c:f>Sheet1!$C$4:$H$4</c:f>
              <c:numCache>
                <c:formatCode>m/d/yyyy</c:formatCode>
                <c:ptCount val="6"/>
                <c:pt idx="0">
                  <c:v>42426</c:v>
                </c:pt>
                <c:pt idx="1">
                  <c:v>42433</c:v>
                </c:pt>
                <c:pt idx="2">
                  <c:v>42440</c:v>
                </c:pt>
                <c:pt idx="3">
                  <c:v>42447</c:v>
                </c:pt>
                <c:pt idx="4">
                  <c:v>42454</c:v>
                </c:pt>
                <c:pt idx="5">
                  <c:v>42461</c:v>
                </c:pt>
              </c:numCache>
            </c:numRef>
          </c:cat>
          <c:val>
            <c:numRef>
              <c:f>Sheet1!$C$13:$H$13</c:f>
              <c:numCache>
                <c:formatCode>General</c:formatCode>
                <c:ptCount val="6"/>
                <c:pt idx="0">
                  <c:v>1000</c:v>
                </c:pt>
                <c:pt idx="1">
                  <c:v>1300</c:v>
                </c:pt>
                <c:pt idx="2">
                  <c:v>1730</c:v>
                </c:pt>
                <c:pt idx="3">
                  <c:v>2189</c:v>
                </c:pt>
                <c:pt idx="4">
                  <c:v>2309</c:v>
                </c:pt>
                <c:pt idx="5">
                  <c:v>2653</c:v>
                </c:pt>
              </c:numCache>
            </c:numRef>
          </c:val>
          <c:extLst>
            <c:ext xmlns:c16="http://schemas.microsoft.com/office/drawing/2014/chart" uri="{C3380CC4-5D6E-409C-BE32-E72D297353CC}">
              <c16:uniqueId val="{00000000-62FF-400B-91EA-09DA0AD73B23}"/>
            </c:ext>
          </c:extLst>
        </c:ser>
        <c:ser>
          <c:idx val="1"/>
          <c:order val="1"/>
          <c:tx>
            <c:strRef>
              <c:f>Sheet1!$B$14</c:f>
              <c:strCache>
                <c:ptCount val="1"/>
                <c:pt idx="0">
                  <c:v>Product</c:v>
                </c:pt>
              </c:strCache>
            </c:strRef>
          </c:tx>
          <c:invertIfNegative val="0"/>
          <c:val>
            <c:numRef>
              <c:f>Sheet1!$C$14:$H$14</c:f>
              <c:numCache>
                <c:formatCode>General</c:formatCode>
                <c:ptCount val="6"/>
                <c:pt idx="0">
                  <c:v>1000</c:v>
                </c:pt>
                <c:pt idx="1">
                  <c:v>1200</c:v>
                </c:pt>
                <c:pt idx="2">
                  <c:v>1540</c:v>
                </c:pt>
                <c:pt idx="3">
                  <c:v>1980</c:v>
                </c:pt>
                <c:pt idx="4">
                  <c:v>2100</c:v>
                </c:pt>
                <c:pt idx="5">
                  <c:v>2345</c:v>
                </c:pt>
              </c:numCache>
            </c:numRef>
          </c:val>
          <c:extLst>
            <c:ext xmlns:c16="http://schemas.microsoft.com/office/drawing/2014/chart" uri="{C3380CC4-5D6E-409C-BE32-E72D297353CC}">
              <c16:uniqueId val="{00000001-62FF-400B-91EA-09DA0AD73B23}"/>
            </c:ext>
          </c:extLst>
        </c:ser>
        <c:ser>
          <c:idx val="2"/>
          <c:order val="2"/>
          <c:tx>
            <c:strRef>
              <c:f>Sheet1!$B$15</c:f>
              <c:strCache>
                <c:ptCount val="1"/>
                <c:pt idx="0">
                  <c:v>Unit Tests</c:v>
                </c:pt>
              </c:strCache>
            </c:strRef>
          </c:tx>
          <c:invertIfNegative val="0"/>
          <c:val>
            <c:numRef>
              <c:f>Sheet1!$C$15:$H$15</c:f>
              <c:numCache>
                <c:formatCode>General</c:formatCode>
                <c:ptCount val="6"/>
                <c:pt idx="0">
                  <c:v>0</c:v>
                </c:pt>
                <c:pt idx="1">
                  <c:v>100</c:v>
                </c:pt>
                <c:pt idx="2">
                  <c:v>190</c:v>
                </c:pt>
                <c:pt idx="3">
                  <c:v>209</c:v>
                </c:pt>
                <c:pt idx="4">
                  <c:v>209</c:v>
                </c:pt>
                <c:pt idx="5">
                  <c:v>308</c:v>
                </c:pt>
              </c:numCache>
            </c:numRef>
          </c:val>
          <c:extLst>
            <c:ext xmlns:c16="http://schemas.microsoft.com/office/drawing/2014/chart" uri="{C3380CC4-5D6E-409C-BE32-E72D297353CC}">
              <c16:uniqueId val="{00000002-62FF-400B-91EA-09DA0AD73B23}"/>
            </c:ext>
          </c:extLst>
        </c:ser>
        <c:dLbls>
          <c:showLegendKey val="0"/>
          <c:showVal val="0"/>
          <c:showCatName val="0"/>
          <c:showSerName val="0"/>
          <c:showPercent val="0"/>
          <c:showBubbleSize val="0"/>
        </c:dLbls>
        <c:gapWidth val="150"/>
        <c:axId val="-1876913936"/>
        <c:axId val="-1876905776"/>
      </c:barChart>
      <c:lineChart>
        <c:grouping val="standard"/>
        <c:varyColors val="0"/>
        <c:ser>
          <c:idx val="3"/>
          <c:order val="3"/>
          <c:tx>
            <c:strRef>
              <c:f>Sheet1!$B$16</c:f>
              <c:strCache>
                <c:ptCount val="1"/>
                <c:pt idx="0">
                  <c:v>Defects/(LOC/1000)</c:v>
                </c:pt>
              </c:strCache>
            </c:strRef>
          </c:tx>
          <c:cat>
            <c:numRef>
              <c:f>Sheet1!$C$4:$H$4</c:f>
              <c:numCache>
                <c:formatCode>m/d/yyyy</c:formatCode>
                <c:ptCount val="6"/>
                <c:pt idx="0">
                  <c:v>42426</c:v>
                </c:pt>
                <c:pt idx="1">
                  <c:v>42433</c:v>
                </c:pt>
                <c:pt idx="2">
                  <c:v>42440</c:v>
                </c:pt>
                <c:pt idx="3">
                  <c:v>42447</c:v>
                </c:pt>
                <c:pt idx="4">
                  <c:v>42454</c:v>
                </c:pt>
                <c:pt idx="5">
                  <c:v>42461</c:v>
                </c:pt>
              </c:numCache>
            </c:numRef>
          </c:cat>
          <c:val>
            <c:numRef>
              <c:f>Sheet1!$C$16:$H$16</c:f>
              <c:numCache>
                <c:formatCode>0.0</c:formatCode>
                <c:ptCount val="6"/>
                <c:pt idx="0">
                  <c:v>0</c:v>
                </c:pt>
                <c:pt idx="1">
                  <c:v>7.6923076923076916</c:v>
                </c:pt>
                <c:pt idx="2">
                  <c:v>7.5144508670520231</c:v>
                </c:pt>
                <c:pt idx="3">
                  <c:v>6.8524440383736867</c:v>
                </c:pt>
                <c:pt idx="4">
                  <c:v>8.2286704200952787</c:v>
                </c:pt>
                <c:pt idx="5">
                  <c:v>8.2924990576705611</c:v>
                </c:pt>
              </c:numCache>
            </c:numRef>
          </c:val>
          <c:smooth val="0"/>
          <c:extLst>
            <c:ext xmlns:c16="http://schemas.microsoft.com/office/drawing/2014/chart" uri="{C3380CC4-5D6E-409C-BE32-E72D297353CC}">
              <c16:uniqueId val="{00000003-62FF-400B-91EA-09DA0AD73B23}"/>
            </c:ext>
          </c:extLst>
        </c:ser>
        <c:dLbls>
          <c:showLegendKey val="0"/>
          <c:showVal val="0"/>
          <c:showCatName val="0"/>
          <c:showSerName val="0"/>
          <c:showPercent val="0"/>
          <c:showBubbleSize val="0"/>
        </c:dLbls>
        <c:marker val="1"/>
        <c:smooth val="0"/>
        <c:axId val="-1876904688"/>
        <c:axId val="-1876908496"/>
      </c:lineChart>
      <c:catAx>
        <c:axId val="-1876913936"/>
        <c:scaling>
          <c:orientation val="minMax"/>
        </c:scaling>
        <c:delete val="0"/>
        <c:axPos val="b"/>
        <c:numFmt formatCode="m/d/yyyy" sourceLinked="1"/>
        <c:majorTickMark val="out"/>
        <c:minorTickMark val="none"/>
        <c:tickLblPos val="nextTo"/>
        <c:crossAx val="-1876905776"/>
        <c:crosses val="autoZero"/>
        <c:auto val="0"/>
        <c:lblAlgn val="ctr"/>
        <c:lblOffset val="100"/>
        <c:noMultiLvlLbl val="0"/>
      </c:catAx>
      <c:valAx>
        <c:axId val="-1876905776"/>
        <c:scaling>
          <c:orientation val="minMax"/>
        </c:scaling>
        <c:delete val="0"/>
        <c:axPos val="l"/>
        <c:majorGridlines/>
        <c:numFmt formatCode="General" sourceLinked="1"/>
        <c:majorTickMark val="out"/>
        <c:minorTickMark val="none"/>
        <c:tickLblPos val="nextTo"/>
        <c:crossAx val="-1876913936"/>
        <c:crosses val="autoZero"/>
        <c:crossBetween val="between"/>
      </c:valAx>
      <c:valAx>
        <c:axId val="-1876908496"/>
        <c:scaling>
          <c:orientation val="minMax"/>
        </c:scaling>
        <c:delete val="0"/>
        <c:axPos val="r"/>
        <c:numFmt formatCode="0.0" sourceLinked="1"/>
        <c:majorTickMark val="out"/>
        <c:minorTickMark val="none"/>
        <c:tickLblPos val="nextTo"/>
        <c:crossAx val="-1876904688"/>
        <c:crosses val="max"/>
        <c:crossBetween val="between"/>
      </c:valAx>
      <c:dateAx>
        <c:axId val="-1876904688"/>
        <c:scaling>
          <c:orientation val="minMax"/>
        </c:scaling>
        <c:delete val="1"/>
        <c:axPos val="b"/>
        <c:numFmt formatCode="m/d/yyyy" sourceLinked="1"/>
        <c:majorTickMark val="out"/>
        <c:minorTickMark val="none"/>
        <c:tickLblPos val="nextTo"/>
        <c:crossAx val="-1876908496"/>
        <c:crosses val="autoZero"/>
        <c:auto val="1"/>
        <c:lblOffset val="100"/>
        <c:baseTimeUnit val="days"/>
      </c:dateAx>
    </c:plotArea>
    <c:legend>
      <c:legendPos val="r"/>
      <c:layout>
        <c:manualLayout>
          <c:xMode val="edge"/>
          <c:yMode val="edge"/>
          <c:x val="0.64212128546017999"/>
          <c:y val="0.24761410032079323"/>
          <c:w val="0.35787871453981995"/>
          <c:h val="0.67449402158063576"/>
        </c:manualLayou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WeeklyTesting Efforts and Bug </a:t>
            </a:r>
            <a:r>
              <a:rPr lang="en-US" baseline="0"/>
              <a:t> Dynamics</a:t>
            </a:r>
            <a:endParaRPr lang="en-US"/>
          </a:p>
        </c:rich>
      </c:tx>
      <c:overlay val="0"/>
    </c:title>
    <c:autoTitleDeleted val="0"/>
    <c:plotArea>
      <c:layout/>
      <c:barChart>
        <c:barDir val="col"/>
        <c:grouping val="clustered"/>
        <c:varyColors val="0"/>
        <c:ser>
          <c:idx val="1"/>
          <c:order val="1"/>
          <c:tx>
            <c:strRef>
              <c:f>Sheet1!$B$22</c:f>
              <c:strCache>
                <c:ptCount val="1"/>
                <c:pt idx="0">
                  <c:v>Weekly created</c:v>
                </c:pt>
              </c:strCache>
            </c:strRef>
          </c:tx>
          <c:spPr>
            <a:ln>
              <a:solidFill>
                <a:srgbClr val="C00000"/>
              </a:solidFill>
            </a:ln>
          </c:spPr>
          <c:invertIfNegative val="0"/>
          <c:cat>
            <c:numRef>
              <c:f>Sheet1!$C$4:$H$4</c:f>
              <c:numCache>
                <c:formatCode>m/d/yyyy</c:formatCode>
                <c:ptCount val="6"/>
                <c:pt idx="0">
                  <c:v>42426</c:v>
                </c:pt>
                <c:pt idx="1">
                  <c:v>42433</c:v>
                </c:pt>
                <c:pt idx="2">
                  <c:v>42440</c:v>
                </c:pt>
                <c:pt idx="3">
                  <c:v>42447</c:v>
                </c:pt>
                <c:pt idx="4">
                  <c:v>42454</c:v>
                </c:pt>
                <c:pt idx="5">
                  <c:v>42461</c:v>
                </c:pt>
              </c:numCache>
            </c:numRef>
          </c:cat>
          <c:val>
            <c:numRef>
              <c:f>Sheet1!$C$22:$H$22</c:f>
              <c:numCache>
                <c:formatCode>General</c:formatCode>
                <c:ptCount val="6"/>
                <c:pt idx="0">
                  <c:v>0</c:v>
                </c:pt>
                <c:pt idx="1">
                  <c:v>10</c:v>
                </c:pt>
                <c:pt idx="2">
                  <c:v>3</c:v>
                </c:pt>
                <c:pt idx="3">
                  <c:v>2</c:v>
                </c:pt>
                <c:pt idx="4">
                  <c:v>4</c:v>
                </c:pt>
                <c:pt idx="5">
                  <c:v>3</c:v>
                </c:pt>
              </c:numCache>
            </c:numRef>
          </c:val>
          <c:extLst>
            <c:ext xmlns:c16="http://schemas.microsoft.com/office/drawing/2014/chart" uri="{C3380CC4-5D6E-409C-BE32-E72D297353CC}">
              <c16:uniqueId val="{00000000-1847-4C11-A10B-74642C7FAC14}"/>
            </c:ext>
          </c:extLst>
        </c:ser>
        <c:ser>
          <c:idx val="2"/>
          <c:order val="2"/>
          <c:tx>
            <c:strRef>
              <c:f>Sheet1!$B$23</c:f>
              <c:strCache>
                <c:ptCount val="1"/>
                <c:pt idx="0">
                  <c:v>Weekly closed</c:v>
                </c:pt>
              </c:strCache>
            </c:strRef>
          </c:tx>
          <c:invertIfNegative val="0"/>
          <c:cat>
            <c:numRef>
              <c:f>Sheet1!$C$4:$H$4</c:f>
              <c:numCache>
                <c:formatCode>m/d/yyyy</c:formatCode>
                <c:ptCount val="6"/>
                <c:pt idx="0">
                  <c:v>42426</c:v>
                </c:pt>
                <c:pt idx="1">
                  <c:v>42433</c:v>
                </c:pt>
                <c:pt idx="2">
                  <c:v>42440</c:v>
                </c:pt>
                <c:pt idx="3">
                  <c:v>42447</c:v>
                </c:pt>
                <c:pt idx="4">
                  <c:v>42454</c:v>
                </c:pt>
                <c:pt idx="5">
                  <c:v>42461</c:v>
                </c:pt>
              </c:numCache>
            </c:numRef>
          </c:cat>
          <c:val>
            <c:numRef>
              <c:f>Sheet1!$C$23:$H$23</c:f>
              <c:numCache>
                <c:formatCode>General</c:formatCode>
                <c:ptCount val="6"/>
                <c:pt idx="0">
                  <c:v>0</c:v>
                </c:pt>
                <c:pt idx="1">
                  <c:v>5</c:v>
                </c:pt>
                <c:pt idx="2">
                  <c:v>2</c:v>
                </c:pt>
                <c:pt idx="3">
                  <c:v>1</c:v>
                </c:pt>
                <c:pt idx="4">
                  <c:v>1</c:v>
                </c:pt>
                <c:pt idx="5">
                  <c:v>2</c:v>
                </c:pt>
              </c:numCache>
            </c:numRef>
          </c:val>
          <c:extLst>
            <c:ext xmlns:c16="http://schemas.microsoft.com/office/drawing/2014/chart" uri="{C3380CC4-5D6E-409C-BE32-E72D297353CC}">
              <c16:uniqueId val="{00000001-1847-4C11-A10B-74642C7FAC14}"/>
            </c:ext>
          </c:extLst>
        </c:ser>
        <c:dLbls>
          <c:showLegendKey val="0"/>
          <c:showVal val="0"/>
          <c:showCatName val="0"/>
          <c:showSerName val="0"/>
          <c:showPercent val="0"/>
          <c:showBubbleSize val="0"/>
        </c:dLbls>
        <c:gapWidth val="98"/>
        <c:overlap val="-1"/>
        <c:axId val="-1876913392"/>
        <c:axId val="-1876912848"/>
      </c:barChart>
      <c:lineChart>
        <c:grouping val="standard"/>
        <c:varyColors val="0"/>
        <c:ser>
          <c:idx val="0"/>
          <c:order val="0"/>
          <c:tx>
            <c:strRef>
              <c:f>Sheet1!$B$10</c:f>
              <c:strCache>
                <c:ptCount val="1"/>
                <c:pt idx="0">
                  <c:v>Testing efforts</c:v>
                </c:pt>
              </c:strCache>
            </c:strRef>
          </c:tx>
          <c:cat>
            <c:numRef>
              <c:f>Sheet1!$C$4:$H$4</c:f>
              <c:numCache>
                <c:formatCode>m/d/yyyy</c:formatCode>
                <c:ptCount val="6"/>
                <c:pt idx="0">
                  <c:v>42426</c:v>
                </c:pt>
                <c:pt idx="1">
                  <c:v>42433</c:v>
                </c:pt>
                <c:pt idx="2">
                  <c:v>42440</c:v>
                </c:pt>
                <c:pt idx="3">
                  <c:v>42447</c:v>
                </c:pt>
                <c:pt idx="4">
                  <c:v>42454</c:v>
                </c:pt>
                <c:pt idx="5">
                  <c:v>42461</c:v>
                </c:pt>
              </c:numCache>
            </c:numRef>
          </c:cat>
          <c:val>
            <c:numRef>
              <c:f>Sheet1!$C$10:$H$10</c:f>
              <c:numCache>
                <c:formatCode>General</c:formatCode>
                <c:ptCount val="6"/>
                <c:pt idx="0">
                  <c:v>4</c:v>
                </c:pt>
                <c:pt idx="1">
                  <c:v>2</c:v>
                </c:pt>
                <c:pt idx="2">
                  <c:v>3</c:v>
                </c:pt>
                <c:pt idx="3">
                  <c:v>2</c:v>
                </c:pt>
                <c:pt idx="4">
                  <c:v>1</c:v>
                </c:pt>
                <c:pt idx="5">
                  <c:v>3</c:v>
                </c:pt>
              </c:numCache>
            </c:numRef>
          </c:val>
          <c:smooth val="0"/>
          <c:extLst>
            <c:ext xmlns:c16="http://schemas.microsoft.com/office/drawing/2014/chart" uri="{C3380CC4-5D6E-409C-BE32-E72D297353CC}">
              <c16:uniqueId val="{00000002-1847-4C11-A10B-74642C7FAC14}"/>
            </c:ext>
          </c:extLst>
        </c:ser>
        <c:dLbls>
          <c:showLegendKey val="0"/>
          <c:showVal val="0"/>
          <c:showCatName val="0"/>
          <c:showSerName val="0"/>
          <c:showPercent val="0"/>
          <c:showBubbleSize val="0"/>
        </c:dLbls>
        <c:marker val="1"/>
        <c:smooth val="0"/>
        <c:axId val="-1876912304"/>
        <c:axId val="-1876907408"/>
      </c:lineChart>
      <c:catAx>
        <c:axId val="-1876913392"/>
        <c:scaling>
          <c:orientation val="minMax"/>
        </c:scaling>
        <c:delete val="0"/>
        <c:axPos val="b"/>
        <c:numFmt formatCode="m/d/yyyy" sourceLinked="1"/>
        <c:majorTickMark val="out"/>
        <c:minorTickMark val="none"/>
        <c:tickLblPos val="nextTo"/>
        <c:crossAx val="-1876912848"/>
        <c:crosses val="autoZero"/>
        <c:auto val="0"/>
        <c:lblAlgn val="ctr"/>
        <c:lblOffset val="100"/>
        <c:noMultiLvlLbl val="0"/>
      </c:catAx>
      <c:valAx>
        <c:axId val="-1876912848"/>
        <c:scaling>
          <c:orientation val="minMax"/>
        </c:scaling>
        <c:delete val="0"/>
        <c:axPos val="l"/>
        <c:majorGridlines/>
        <c:numFmt formatCode="General" sourceLinked="1"/>
        <c:majorTickMark val="out"/>
        <c:minorTickMark val="none"/>
        <c:tickLblPos val="nextTo"/>
        <c:crossAx val="-1876913392"/>
        <c:crosses val="autoZero"/>
        <c:crossBetween val="between"/>
      </c:valAx>
      <c:valAx>
        <c:axId val="-1876907408"/>
        <c:scaling>
          <c:orientation val="minMax"/>
        </c:scaling>
        <c:delete val="0"/>
        <c:axPos val="r"/>
        <c:numFmt formatCode="General" sourceLinked="1"/>
        <c:majorTickMark val="out"/>
        <c:minorTickMark val="none"/>
        <c:tickLblPos val="nextTo"/>
        <c:crossAx val="-1876912304"/>
        <c:crosses val="max"/>
        <c:crossBetween val="between"/>
      </c:valAx>
      <c:dateAx>
        <c:axId val="-1876912304"/>
        <c:scaling>
          <c:orientation val="minMax"/>
        </c:scaling>
        <c:delete val="1"/>
        <c:axPos val="b"/>
        <c:numFmt formatCode="m/d/yyyy" sourceLinked="1"/>
        <c:majorTickMark val="out"/>
        <c:minorTickMark val="none"/>
        <c:tickLblPos val="nextTo"/>
        <c:crossAx val="-1876907408"/>
        <c:crosses val="autoZero"/>
        <c:auto val="1"/>
        <c:lblOffset val="100"/>
        <c:baseTimeUnit val="days"/>
      </c:date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Arial" charset="0"/>
              </a:defRPr>
            </a:lvl1pPr>
          </a:lstStyle>
          <a:p>
            <a:pPr>
              <a:defRPr/>
            </a:pPr>
            <a:endParaRPr lang="ru-RU"/>
          </a:p>
        </p:txBody>
      </p:sp>
      <p:sp>
        <p:nvSpPr>
          <p:cNvPr id="15363" name="Rectangle 3"/>
          <p:cNvSpPr>
            <a:spLocks noGrp="1" noChangeArrowheads="1"/>
          </p:cNvSpPr>
          <p:nvPr>
            <p:ph type="dt" idx="1"/>
          </p:nvPr>
        </p:nvSpPr>
        <p:spPr bwMode="auto">
          <a:xfrm>
            <a:off x="3763963"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ru-RU"/>
          </a:p>
        </p:txBody>
      </p:sp>
      <p:sp>
        <p:nvSpPr>
          <p:cNvPr id="20484"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65163" y="4645025"/>
            <a:ext cx="5314950" cy="4398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15366" name="Rectangle 6"/>
          <p:cNvSpPr>
            <a:spLocks noGrp="1" noChangeArrowheads="1"/>
          </p:cNvSpPr>
          <p:nvPr>
            <p:ph type="ftr" sz="quarter" idx="4"/>
          </p:nvPr>
        </p:nvSpPr>
        <p:spPr bwMode="auto">
          <a:xfrm>
            <a:off x="0"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Arial" charset="0"/>
              </a:defRPr>
            </a:lvl1pPr>
          </a:lstStyle>
          <a:p>
            <a:pPr>
              <a:defRPr/>
            </a:pPr>
            <a:endParaRPr lang="ru-RU"/>
          </a:p>
        </p:txBody>
      </p:sp>
      <p:sp>
        <p:nvSpPr>
          <p:cNvPr id="15367" name="Rectangle 7"/>
          <p:cNvSpPr>
            <a:spLocks noGrp="1" noChangeArrowheads="1"/>
          </p:cNvSpPr>
          <p:nvPr>
            <p:ph type="sldNum" sz="quarter" idx="5"/>
          </p:nvPr>
        </p:nvSpPr>
        <p:spPr bwMode="auto">
          <a:xfrm>
            <a:off x="3763963"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Arial" charset="0"/>
              </a:defRPr>
            </a:lvl1pPr>
          </a:lstStyle>
          <a:p>
            <a:pPr>
              <a:defRPr/>
            </a:pPr>
            <a:fld id="{0A482B6C-AFFB-4993-B4D9-EDAACC978988}" type="slidenum">
              <a:rPr lang="ru-RU"/>
              <a:pPr>
                <a:defRPr/>
              </a:pPr>
              <a:t>‹#›</a:t>
            </a:fld>
            <a:endParaRPr lang="ru-RU"/>
          </a:p>
        </p:txBody>
      </p:sp>
    </p:spTree>
    <p:extLst>
      <p:ext uri="{BB962C8B-B14F-4D97-AF65-F5344CB8AC3E}">
        <p14:creationId xmlns:p14="http://schemas.microsoft.com/office/powerpoint/2010/main" val="26341076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algn="ctr" eaLnBrk="0" fontAlgn="base" hangingPunct="0">
              <a:spcBef>
                <a:spcPct val="50000"/>
              </a:spcBef>
              <a:spcAft>
                <a:spcPct val="0"/>
              </a:spcAft>
              <a:defRPr sz="1000">
                <a:solidFill>
                  <a:schemeClr val="tx1"/>
                </a:solidFill>
                <a:latin typeface="Arial" charset="0"/>
              </a:defRPr>
            </a:lvl6pPr>
            <a:lvl7pPr marL="2971800" indent="-228600" algn="ctr" eaLnBrk="0" fontAlgn="base" hangingPunct="0">
              <a:spcBef>
                <a:spcPct val="50000"/>
              </a:spcBef>
              <a:spcAft>
                <a:spcPct val="0"/>
              </a:spcAft>
              <a:defRPr sz="1000">
                <a:solidFill>
                  <a:schemeClr val="tx1"/>
                </a:solidFill>
                <a:latin typeface="Arial" charset="0"/>
              </a:defRPr>
            </a:lvl7pPr>
            <a:lvl8pPr marL="3429000" indent="-228600" algn="ctr" eaLnBrk="0" fontAlgn="base" hangingPunct="0">
              <a:spcBef>
                <a:spcPct val="50000"/>
              </a:spcBef>
              <a:spcAft>
                <a:spcPct val="0"/>
              </a:spcAft>
              <a:defRPr sz="1000">
                <a:solidFill>
                  <a:schemeClr val="tx1"/>
                </a:solidFill>
                <a:latin typeface="Arial" charset="0"/>
              </a:defRPr>
            </a:lvl8pPr>
            <a:lvl9pPr marL="3886200" indent="-228600" algn="ctr" eaLnBrk="0" fontAlgn="base" hangingPunct="0">
              <a:spcBef>
                <a:spcPct val="50000"/>
              </a:spcBef>
              <a:spcAft>
                <a:spcPct val="0"/>
              </a:spcAft>
              <a:defRPr sz="1000">
                <a:solidFill>
                  <a:schemeClr val="tx1"/>
                </a:solidFill>
                <a:latin typeface="Arial" charset="0"/>
              </a:defRPr>
            </a:lvl9pPr>
          </a:lstStyle>
          <a:p>
            <a:fld id="{745EA2A0-06F2-427E-87C6-DD04FC86F447}" type="slidenum">
              <a:rPr lang="ru-RU" altLang="en-US" sz="1200" smtClean="0"/>
              <a:pPr/>
              <a:t>1</a:t>
            </a:fld>
            <a:endParaRPr lang="ru-RU"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dirty="0"/>
          </a:p>
        </p:txBody>
      </p:sp>
    </p:spTree>
    <p:extLst>
      <p:ext uri="{BB962C8B-B14F-4D97-AF65-F5344CB8AC3E}">
        <p14:creationId xmlns:p14="http://schemas.microsoft.com/office/powerpoint/2010/main" val="271974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7888" y="733425"/>
            <a:ext cx="4889500" cy="3667125"/>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B21057F-19C4-4F53-88C5-5991F55511EF}" type="slidenum">
              <a:rPr lang="ru-RU" smtClean="0"/>
              <a:t>18</a:t>
            </a:fld>
            <a:endParaRPr lang="ru-RU"/>
          </a:p>
        </p:txBody>
      </p:sp>
    </p:spTree>
    <p:extLst>
      <p:ext uri="{BB962C8B-B14F-4D97-AF65-F5344CB8AC3E}">
        <p14:creationId xmlns:p14="http://schemas.microsoft.com/office/powerpoint/2010/main" val="271342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CRM – customer relationship manager / teacher</a:t>
            </a:r>
            <a:endParaRPr lang="ru-RU" dirty="0"/>
          </a:p>
        </p:txBody>
      </p:sp>
      <p:sp>
        <p:nvSpPr>
          <p:cNvPr id="4" name="Slide Number Placeholder 3"/>
          <p:cNvSpPr>
            <a:spLocks noGrp="1"/>
          </p:cNvSpPr>
          <p:nvPr>
            <p:ph type="sldNum" sz="quarter" idx="10"/>
          </p:nvPr>
        </p:nvSpPr>
        <p:spPr/>
        <p:txBody>
          <a:bodyPr/>
          <a:lstStyle/>
          <a:p>
            <a:pPr>
              <a:defRPr/>
            </a:pPr>
            <a:fld id="{0A482B6C-AFFB-4993-B4D9-EDAACC978988}" type="slidenum">
              <a:rPr lang="ru-RU" smtClean="0"/>
              <a:pPr>
                <a:defRPr/>
              </a:pPr>
              <a:t>7</a:t>
            </a:fld>
            <a:endParaRPr lang="ru-RU"/>
          </a:p>
        </p:txBody>
      </p:sp>
    </p:spTree>
    <p:extLst>
      <p:ext uri="{BB962C8B-B14F-4D97-AF65-F5344CB8AC3E}">
        <p14:creationId xmlns:p14="http://schemas.microsoft.com/office/powerpoint/2010/main" val="1610985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7888" y="733425"/>
            <a:ext cx="4889500" cy="3667125"/>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B21057F-19C4-4F53-88C5-5991F55511EF}" type="slidenum">
              <a:rPr lang="ru-RU" smtClean="0"/>
              <a:t>8</a:t>
            </a:fld>
            <a:endParaRPr lang="ru-RU"/>
          </a:p>
        </p:txBody>
      </p:sp>
    </p:spTree>
    <p:extLst>
      <p:ext uri="{BB962C8B-B14F-4D97-AF65-F5344CB8AC3E}">
        <p14:creationId xmlns:p14="http://schemas.microsoft.com/office/powerpoint/2010/main" val="3299510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7888" y="733425"/>
            <a:ext cx="4889500" cy="3667125"/>
          </a:xfrm>
        </p:spPr>
      </p:sp>
      <p:sp>
        <p:nvSpPr>
          <p:cNvPr id="3" name="Notes Placeholder 2"/>
          <p:cNvSpPr>
            <a:spLocks noGrp="1"/>
          </p:cNvSpPr>
          <p:nvPr>
            <p:ph type="body" idx="1"/>
          </p:nvPr>
        </p:nvSpPr>
        <p:spPr/>
        <p:txBody>
          <a:bodyPr/>
          <a:lstStyle/>
          <a:p>
            <a:r>
              <a:rPr lang="en-US" baseline="0" dirty="0"/>
              <a:t>Provide milestone tracking data in your own form used in project.</a:t>
            </a:r>
          </a:p>
          <a:p>
            <a:r>
              <a:rPr lang="en-US" baseline="0" dirty="0"/>
              <a:t>Use proposed table in case you have no special form for milestone tracking</a:t>
            </a:r>
            <a:endParaRPr lang="ru-RU" dirty="0"/>
          </a:p>
        </p:txBody>
      </p:sp>
      <p:sp>
        <p:nvSpPr>
          <p:cNvPr id="4" name="Slide Number Placeholder 3"/>
          <p:cNvSpPr>
            <a:spLocks noGrp="1"/>
          </p:cNvSpPr>
          <p:nvPr>
            <p:ph type="sldNum" sz="quarter" idx="10"/>
          </p:nvPr>
        </p:nvSpPr>
        <p:spPr/>
        <p:txBody>
          <a:bodyPr/>
          <a:lstStyle/>
          <a:p>
            <a:fld id="{8B21057F-19C4-4F53-88C5-5991F55511EF}" type="slidenum">
              <a:rPr lang="ru-RU" smtClean="0"/>
              <a:t>10</a:t>
            </a:fld>
            <a:endParaRPr lang="ru-RU"/>
          </a:p>
        </p:txBody>
      </p:sp>
    </p:spTree>
    <p:extLst>
      <p:ext uri="{BB962C8B-B14F-4D97-AF65-F5344CB8AC3E}">
        <p14:creationId xmlns:p14="http://schemas.microsoft.com/office/powerpoint/2010/main" val="364206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7888" y="733425"/>
            <a:ext cx="4889500" cy="366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1057F-19C4-4F53-88C5-5991F55511EF}" type="slidenum">
              <a:rPr lang="ru-RU" smtClean="0"/>
              <a:t>13</a:t>
            </a:fld>
            <a:endParaRPr lang="ru-RU"/>
          </a:p>
        </p:txBody>
      </p:sp>
    </p:spTree>
    <p:extLst>
      <p:ext uri="{BB962C8B-B14F-4D97-AF65-F5344CB8AC3E}">
        <p14:creationId xmlns:p14="http://schemas.microsoft.com/office/powerpoint/2010/main" val="608350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7888" y="733425"/>
            <a:ext cx="4889500" cy="3667125"/>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B21057F-19C4-4F53-88C5-5991F55511EF}" type="slidenum">
              <a:rPr lang="ru-RU" smtClean="0"/>
              <a:t>14</a:t>
            </a:fld>
            <a:endParaRPr lang="ru-RU"/>
          </a:p>
        </p:txBody>
      </p:sp>
    </p:spTree>
    <p:extLst>
      <p:ext uri="{BB962C8B-B14F-4D97-AF65-F5344CB8AC3E}">
        <p14:creationId xmlns:p14="http://schemas.microsoft.com/office/powerpoint/2010/main" val="53110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7888" y="733425"/>
            <a:ext cx="4889500" cy="3667125"/>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B21057F-19C4-4F53-88C5-5991F55511EF}" type="slidenum">
              <a:rPr lang="ru-RU" smtClean="0"/>
              <a:t>15</a:t>
            </a:fld>
            <a:endParaRPr lang="ru-RU"/>
          </a:p>
        </p:txBody>
      </p:sp>
    </p:spTree>
    <p:extLst>
      <p:ext uri="{BB962C8B-B14F-4D97-AF65-F5344CB8AC3E}">
        <p14:creationId xmlns:p14="http://schemas.microsoft.com/office/powerpoint/2010/main" val="247816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7888" y="733425"/>
            <a:ext cx="4889500" cy="3667125"/>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B21057F-19C4-4F53-88C5-5991F55511EF}" type="slidenum">
              <a:rPr lang="ru-RU" smtClean="0"/>
              <a:t>16</a:t>
            </a:fld>
            <a:endParaRPr lang="ru-RU"/>
          </a:p>
        </p:txBody>
      </p:sp>
    </p:spTree>
    <p:extLst>
      <p:ext uri="{BB962C8B-B14F-4D97-AF65-F5344CB8AC3E}">
        <p14:creationId xmlns:p14="http://schemas.microsoft.com/office/powerpoint/2010/main" val="326842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7888" y="733425"/>
            <a:ext cx="4889500" cy="3667125"/>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B21057F-19C4-4F53-88C5-5991F55511EF}" type="slidenum">
              <a:rPr lang="ru-RU" smtClean="0"/>
              <a:t>17</a:t>
            </a:fld>
            <a:endParaRPr lang="ru-RU"/>
          </a:p>
        </p:txBody>
      </p:sp>
    </p:spTree>
    <p:extLst>
      <p:ext uri="{BB962C8B-B14F-4D97-AF65-F5344CB8AC3E}">
        <p14:creationId xmlns:p14="http://schemas.microsoft.com/office/powerpoint/2010/main" val="773929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5788025"/>
            <a:ext cx="15240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a:off x="0" y="2557463"/>
            <a:ext cx="805973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6"/>
          <p:cNvSpPr>
            <a:spLocks noChangeShapeType="1"/>
          </p:cNvSpPr>
          <p:nvPr/>
        </p:nvSpPr>
        <p:spPr bwMode="auto">
          <a:xfrm>
            <a:off x="1952625" y="0"/>
            <a:ext cx="0" cy="343693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7" name="Picture 7" descr="process managemen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97650" y="5105400"/>
            <a:ext cx="201295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2044700" y="1447800"/>
            <a:ext cx="5486400" cy="1168400"/>
          </a:xfrm>
          <a:effectLst/>
        </p:spPr>
        <p:txBody>
          <a:bodyPr/>
          <a:lstStyle>
            <a:lvl1pPr>
              <a:lnSpc>
                <a:spcPct val="75000"/>
              </a:lnSpc>
              <a:defRPr sz="4000"/>
            </a:lvl1pPr>
          </a:lstStyle>
          <a:p>
            <a:r>
              <a:rPr lang="en-US"/>
              <a:t>Click to edit Master title style</a:t>
            </a:r>
          </a:p>
        </p:txBody>
      </p:sp>
      <p:sp>
        <p:nvSpPr>
          <p:cNvPr id="8196" name="Rectangle 4"/>
          <p:cNvSpPr>
            <a:spLocks noGrp="1" noChangeArrowheads="1"/>
          </p:cNvSpPr>
          <p:nvPr>
            <p:ph type="subTitle" idx="1"/>
          </p:nvPr>
        </p:nvSpPr>
        <p:spPr>
          <a:xfrm>
            <a:off x="2057400" y="2692400"/>
            <a:ext cx="5575300" cy="1651000"/>
          </a:xfrm>
        </p:spPr>
        <p:txBody>
          <a:bodyPr/>
          <a:lstStyle>
            <a:lvl1pPr marL="0" indent="0">
              <a:buFont typeface="Wingdings" pitchFamily="2" charset="2"/>
              <a:buNone/>
              <a:defRPr/>
            </a:lvl1pPr>
          </a:lstStyle>
          <a:p>
            <a:r>
              <a:rPr lang="en-US"/>
              <a:t>Click to edit Master </a:t>
            </a:r>
            <a:br>
              <a:rPr lang="en-US"/>
            </a:br>
            <a:r>
              <a:rPr lang="en-US"/>
              <a:t>subtitle style</a:t>
            </a:r>
          </a:p>
        </p:txBody>
      </p:sp>
    </p:spTree>
    <p:extLst>
      <p:ext uri="{BB962C8B-B14F-4D97-AF65-F5344CB8AC3E}">
        <p14:creationId xmlns:p14="http://schemas.microsoft.com/office/powerpoint/2010/main" val="22516000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2637777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29425" y="406400"/>
            <a:ext cx="2085975" cy="53467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571500" y="406400"/>
            <a:ext cx="6105525" cy="53467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66761497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4200" y="406400"/>
            <a:ext cx="7594600" cy="723900"/>
          </a:xfrm>
        </p:spPr>
        <p:txBody>
          <a:bodyPr/>
          <a:lstStyle/>
          <a:p>
            <a:r>
              <a:rPr lang="ru-RU"/>
              <a:t>Образец заголовка</a:t>
            </a:r>
          </a:p>
        </p:txBody>
      </p:sp>
      <p:sp>
        <p:nvSpPr>
          <p:cNvPr id="3" name="Таблица 2"/>
          <p:cNvSpPr>
            <a:spLocks noGrp="1"/>
          </p:cNvSpPr>
          <p:nvPr>
            <p:ph type="tbl" idx="1"/>
          </p:nvPr>
        </p:nvSpPr>
        <p:spPr>
          <a:xfrm>
            <a:off x="571500" y="1206500"/>
            <a:ext cx="8343900" cy="4546600"/>
          </a:xfrm>
        </p:spPr>
        <p:txBody>
          <a:bodyPr/>
          <a:lstStyle/>
          <a:p>
            <a:pPr lvl="0"/>
            <a:endParaRPr lang="ru-RU" noProof="0"/>
          </a:p>
        </p:txBody>
      </p:sp>
    </p:spTree>
    <p:extLst>
      <p:ext uri="{BB962C8B-B14F-4D97-AF65-F5344CB8AC3E}">
        <p14:creationId xmlns:p14="http://schemas.microsoft.com/office/powerpoint/2010/main" val="30184422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Placeholder 12"/>
          <p:cNvSpPr>
            <a:spLocks noGrp="1"/>
          </p:cNvSpPr>
          <p:nvPr>
            <p:ph type="title"/>
          </p:nvPr>
        </p:nvSpPr>
        <p:spPr>
          <a:xfrm>
            <a:off x="457200" y="76200"/>
            <a:ext cx="8229600" cy="990600"/>
          </a:xfrm>
          <a:prstGeom prst="rect">
            <a:avLst/>
          </a:prstGeom>
        </p:spPr>
        <p:txBody>
          <a:bodyPr rtlCol="0">
            <a:normAutofit/>
          </a:bodyPr>
          <a:lstStyle/>
          <a:p>
            <a:r>
              <a:rPr lang="en-US" dirty="0"/>
              <a:t>Click to edit Master title style</a:t>
            </a:r>
          </a:p>
        </p:txBody>
      </p:sp>
      <p:sp>
        <p:nvSpPr>
          <p:cNvPr id="6" name="Content Placeholder 5"/>
          <p:cNvSpPr>
            <a:spLocks noGrp="1"/>
          </p:cNvSpPr>
          <p:nvPr>
            <p:ph sz="quarter" idx="10"/>
          </p:nvPr>
        </p:nvSpPr>
        <p:spPr>
          <a:xfrm>
            <a:off x="441661" y="1219200"/>
            <a:ext cx="8299938" cy="480060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9274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Placeholder 12"/>
          <p:cNvSpPr>
            <a:spLocks noGrp="1"/>
          </p:cNvSpPr>
          <p:nvPr>
            <p:ph type="title"/>
          </p:nvPr>
        </p:nvSpPr>
        <p:spPr>
          <a:xfrm>
            <a:off x="562708" y="76200"/>
            <a:ext cx="8229600" cy="990600"/>
          </a:xfrm>
          <a:prstGeom prst="rect">
            <a:avLst/>
          </a:prstGeom>
        </p:spPr>
        <p:txBody>
          <a:bodyPr rtlCol="0">
            <a:normAutofit/>
          </a:bodyPr>
          <a:lstStyle/>
          <a:p>
            <a:r>
              <a:rPr lang="en-US" dirty="0"/>
              <a:t>Click to edit Master title style</a:t>
            </a:r>
          </a:p>
        </p:txBody>
      </p:sp>
    </p:spTree>
    <p:extLst>
      <p:ext uri="{BB962C8B-B14F-4D97-AF65-F5344CB8AC3E}">
        <p14:creationId xmlns:p14="http://schemas.microsoft.com/office/powerpoint/2010/main" val="1299378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ru-RU"/>
              <a:t>1/22/2014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1883635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1/22/2014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203163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ru-RU"/>
              <a:t>1/22/2014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1059548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ru-RU"/>
              <a:t>1/22/2014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3756730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t>1/22/2014</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37056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36460072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ru-RU"/>
              <a:t>1/22/2014</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323281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ru-RU"/>
              <a:t>1/22/2014</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1179401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ru-RU"/>
              <a:t>1/22/2014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3922356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ru-RU"/>
              <a:t>1/22/2014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3826060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98850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15310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049627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201292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826618"/>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97044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128880363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1/22/2014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40201968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1/22/2014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91AAD-DB42-46F8-8F23-032CB5753A27}" type="slidenum">
              <a:rPr lang="en-US" smtClean="0"/>
              <a:t>‹#›</a:t>
            </a:fld>
            <a:endParaRPr lang="en-US"/>
          </a:p>
        </p:txBody>
      </p:sp>
    </p:spTree>
    <p:extLst>
      <p:ext uri="{BB962C8B-B14F-4D97-AF65-F5344CB8AC3E}">
        <p14:creationId xmlns:p14="http://schemas.microsoft.com/office/powerpoint/2010/main" val="206772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571500" y="1206500"/>
            <a:ext cx="40957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819650" y="1206500"/>
            <a:ext cx="40957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68124176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54520530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207880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97751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390406798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1180374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84200" y="406400"/>
            <a:ext cx="7594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71500" y="1206500"/>
            <a:ext cx="83439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4"/>
          <p:cNvSpPr>
            <a:spLocks noChangeShapeType="1"/>
          </p:cNvSpPr>
          <p:nvPr/>
        </p:nvSpPr>
        <p:spPr bwMode="auto">
          <a:xfrm flipV="1">
            <a:off x="469900" y="0"/>
            <a:ext cx="0" cy="60579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9" name="Line 5"/>
          <p:cNvSpPr>
            <a:spLocks noChangeShapeType="1"/>
          </p:cNvSpPr>
          <p:nvPr/>
        </p:nvSpPr>
        <p:spPr bwMode="auto">
          <a:xfrm>
            <a:off x="0" y="1087438"/>
            <a:ext cx="87249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0"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0700" y="6367463"/>
            <a:ext cx="12192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process management"/>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7600" y="5791200"/>
            <a:ext cx="13779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3"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4" r:id="rId14"/>
  </p:sldLayoutIdLst>
  <p:transition/>
  <p:hf hdr="0" ftr="0" dt="0"/>
  <p:txStyles>
    <p:titleStyle>
      <a:lvl1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5pPr>
      <a:lvl6pPr marL="457200"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6pPr>
      <a:lvl7pPr marL="914400"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7pPr>
      <a:lvl8pPr marL="1371600"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8pPr>
      <a:lvl9pPr marL="1828800"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9pPr>
    </p:titleStyle>
    <p:bodyStyle>
      <a:lvl1pPr marL="342900" indent="-342900" algn="l" rtl="0" eaLnBrk="0" fontAlgn="base" hangingPunct="0">
        <a:lnSpc>
          <a:spcPct val="90000"/>
        </a:lnSpc>
        <a:spcBef>
          <a:spcPct val="20000"/>
        </a:spcBef>
        <a:spcAft>
          <a:spcPct val="15000"/>
        </a:spcAft>
        <a:buClr>
          <a:schemeClr val="bg2"/>
        </a:buClr>
        <a:buSzPct val="60000"/>
        <a:buFont typeface="Wingdings" pitchFamily="2" charset="2"/>
        <a:buChar char="l"/>
        <a:defRPr sz="2800">
          <a:solidFill>
            <a:srgbClr val="000000"/>
          </a:solidFill>
          <a:latin typeface="+mn-lt"/>
          <a:ea typeface="+mn-ea"/>
          <a:cs typeface="+mn-cs"/>
        </a:defRPr>
      </a:lvl1pPr>
      <a:lvl2pPr marL="749300" indent="-292100" algn="l" rtl="0" eaLnBrk="0" fontAlgn="base" hangingPunct="0">
        <a:lnSpc>
          <a:spcPct val="90000"/>
        </a:lnSpc>
        <a:spcBef>
          <a:spcPct val="20000"/>
        </a:spcBef>
        <a:spcAft>
          <a:spcPct val="15000"/>
        </a:spcAft>
        <a:buClr>
          <a:schemeClr val="bg2"/>
        </a:buClr>
        <a:buChar char="–"/>
        <a:defRPr sz="2400">
          <a:solidFill>
            <a:srgbClr val="000000"/>
          </a:solidFill>
          <a:latin typeface="+mn-lt"/>
        </a:defRPr>
      </a:lvl2pPr>
      <a:lvl3pPr marL="1092200" indent="-228600" algn="l" rtl="0" eaLnBrk="0" fontAlgn="base" hangingPunct="0">
        <a:lnSpc>
          <a:spcPct val="90000"/>
        </a:lnSpc>
        <a:spcBef>
          <a:spcPct val="20000"/>
        </a:spcBef>
        <a:spcAft>
          <a:spcPct val="15000"/>
        </a:spcAft>
        <a:buClr>
          <a:schemeClr val="bg2"/>
        </a:buClr>
        <a:buChar char="•"/>
        <a:defRPr sz="2000">
          <a:solidFill>
            <a:srgbClr val="000000"/>
          </a:solidFill>
          <a:latin typeface="+mn-lt"/>
        </a:defRPr>
      </a:lvl3pPr>
      <a:lvl4pPr marL="14351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4pPr>
      <a:lvl5pPr marL="17780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5pPr>
      <a:lvl6pPr marL="22352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6pPr>
      <a:lvl7pPr marL="26924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7pPr>
      <a:lvl8pPr marL="31496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8pPr>
      <a:lvl9pPr marL="36068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3/4/2021</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72810582"/>
      </p:ext>
    </p:extLst>
  </p:cSld>
  <p:clrMap bg1="dk1" tx1="lt1" bg2="dk2" tx2="lt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chart" Target="../charts/chart6.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81100" y="1028700"/>
            <a:ext cx="6781800" cy="1854200"/>
          </a:xfrm>
        </p:spPr>
        <p:txBody>
          <a:bodyPr/>
          <a:lstStyle/>
          <a:p>
            <a:pPr algn="l">
              <a:defRPr/>
            </a:pPr>
            <a:r>
              <a:rPr lang="ru-RU" sz="3200" dirty="0">
                <a:solidFill>
                  <a:srgbClr val="0F245F"/>
                </a:solidFill>
                <a:sym typeface="Arial" charset="0"/>
              </a:rPr>
              <a:t> </a:t>
            </a:r>
            <a:r>
              <a:rPr lang="en-US" sz="3200" dirty="0">
                <a:solidFill>
                  <a:schemeClr val="tx1">
                    <a:lumMod val="75000"/>
                  </a:schemeClr>
                </a:solidFill>
                <a:sym typeface="Arial" charset="0"/>
              </a:rPr>
              <a:t>Software Engineering</a:t>
            </a:r>
            <a:r>
              <a:rPr lang="ar-SY" sz="3200" dirty="0">
                <a:solidFill>
                  <a:schemeClr val="tx1">
                    <a:lumMod val="75000"/>
                  </a:schemeClr>
                </a:solidFill>
                <a:sym typeface="Arial" charset="0"/>
              </a:rPr>
              <a:t> </a:t>
            </a:r>
            <a:br>
              <a:rPr lang="ar-SY" sz="3200" dirty="0">
                <a:solidFill>
                  <a:srgbClr val="0F245F"/>
                </a:solidFill>
                <a:sym typeface="Arial" charset="0"/>
              </a:rPr>
            </a:br>
            <a:br>
              <a:rPr lang="ar-SY" sz="3200" dirty="0">
                <a:solidFill>
                  <a:srgbClr val="0F245F"/>
                </a:solidFill>
                <a:sym typeface="Arial" charset="0"/>
              </a:rPr>
            </a:br>
            <a:endParaRPr lang="ru-RU" sz="3200" dirty="0"/>
          </a:p>
        </p:txBody>
      </p:sp>
      <p:sp>
        <p:nvSpPr>
          <p:cNvPr id="3075" name="Rectangle 3"/>
          <p:cNvSpPr>
            <a:spLocks noGrp="1" noChangeArrowheads="1"/>
          </p:cNvSpPr>
          <p:nvPr>
            <p:ph type="subTitle" idx="1"/>
          </p:nvPr>
        </p:nvSpPr>
        <p:spPr>
          <a:xfrm>
            <a:off x="1028700" y="3149600"/>
            <a:ext cx="7086600" cy="1651000"/>
          </a:xfrm>
        </p:spPr>
        <p:txBody>
          <a:bodyPr>
            <a:normAutofit fontScale="85000" lnSpcReduction="20000"/>
          </a:bodyPr>
          <a:lstStyle/>
          <a:p>
            <a:pPr>
              <a:lnSpc>
                <a:spcPct val="95000"/>
              </a:lnSpc>
              <a:spcAft>
                <a:spcPct val="20000"/>
              </a:spcAft>
            </a:pPr>
            <a:r>
              <a:rPr lang="en-US" altLang="en-US" b="1" dirty="0"/>
              <a:t>Weekly report &lt;</a:t>
            </a:r>
            <a:r>
              <a:rPr lang="en-US" altLang="en-US" b="1" dirty="0" err="1"/>
              <a:t>OnMyWay</a:t>
            </a:r>
            <a:r>
              <a:rPr lang="en-US" altLang="en-US" b="1" dirty="0"/>
              <a:t>&gt;</a:t>
            </a:r>
            <a:endParaRPr lang="ru-RU" altLang="en-US" b="1" dirty="0"/>
          </a:p>
          <a:p>
            <a:pPr>
              <a:lnSpc>
                <a:spcPct val="95000"/>
              </a:lnSpc>
              <a:spcAft>
                <a:spcPct val="20000"/>
              </a:spcAft>
            </a:pPr>
            <a:r>
              <a:rPr lang="en-US" altLang="en-US" sz="2400" dirty="0"/>
              <a:t>Bushra Ahmad</a:t>
            </a:r>
          </a:p>
          <a:p>
            <a:pPr>
              <a:lnSpc>
                <a:spcPct val="95000"/>
              </a:lnSpc>
              <a:spcAft>
                <a:spcPct val="20000"/>
              </a:spcAft>
            </a:pPr>
            <a:r>
              <a:rPr lang="en-US" sz="2200" b="1" dirty="0">
                <a:effectLst/>
                <a:ea typeface="Times New Roman" panose="02020603050405020304" pitchFamily="18" charset="0"/>
                <a:cs typeface="Andalus" panose="02020603050405020304" pitchFamily="18" charset="-78"/>
              </a:rPr>
              <a:t>Shahrukh Sultan</a:t>
            </a:r>
            <a:endParaRPr lang="ru-RU" altLang="en-US" sz="2200" b="1" dirty="0">
              <a:cs typeface="Andalus" panose="02020603050405020304" pitchFamily="18" charset="-78"/>
            </a:endParaRPr>
          </a:p>
          <a:p>
            <a:pPr>
              <a:lnSpc>
                <a:spcPct val="95000"/>
              </a:lnSpc>
              <a:spcAft>
                <a:spcPct val="20000"/>
              </a:spcAft>
            </a:pPr>
            <a:r>
              <a:rPr lang="en-US" altLang="en-US" sz="2400" dirty="0"/>
              <a:t>04/03/2021</a:t>
            </a:r>
            <a:endParaRPr lang="ru-RU" altLang="en-US" sz="2400" dirty="0"/>
          </a:p>
        </p:txBody>
      </p:sp>
      <p:sp>
        <p:nvSpPr>
          <p:cNvPr id="3076" name="Rectangle 7"/>
          <p:cNvSpPr>
            <a:spLocks noChangeArrowheads="1"/>
          </p:cNvSpPr>
          <p:nvPr/>
        </p:nvSpPr>
        <p:spPr bwMode="auto">
          <a:xfrm>
            <a:off x="2057400" y="2692400"/>
            <a:ext cx="55753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algn="ctr" eaLnBrk="0" fontAlgn="base" hangingPunct="0">
              <a:spcBef>
                <a:spcPct val="50000"/>
              </a:spcBef>
              <a:spcAft>
                <a:spcPct val="0"/>
              </a:spcAft>
              <a:defRPr sz="1000">
                <a:solidFill>
                  <a:schemeClr val="tx1"/>
                </a:solidFill>
                <a:latin typeface="Arial" charset="0"/>
              </a:defRPr>
            </a:lvl6pPr>
            <a:lvl7pPr marL="2971800" indent="-228600" algn="ctr" eaLnBrk="0" fontAlgn="base" hangingPunct="0">
              <a:spcBef>
                <a:spcPct val="50000"/>
              </a:spcBef>
              <a:spcAft>
                <a:spcPct val="0"/>
              </a:spcAft>
              <a:defRPr sz="1000">
                <a:solidFill>
                  <a:schemeClr val="tx1"/>
                </a:solidFill>
                <a:latin typeface="Arial" charset="0"/>
              </a:defRPr>
            </a:lvl7pPr>
            <a:lvl8pPr marL="3429000" indent="-228600" algn="ctr" eaLnBrk="0" fontAlgn="base" hangingPunct="0">
              <a:spcBef>
                <a:spcPct val="50000"/>
              </a:spcBef>
              <a:spcAft>
                <a:spcPct val="0"/>
              </a:spcAft>
              <a:defRPr sz="1000">
                <a:solidFill>
                  <a:schemeClr val="tx1"/>
                </a:solidFill>
                <a:latin typeface="Arial" charset="0"/>
              </a:defRPr>
            </a:lvl8pPr>
            <a:lvl9pPr marL="3886200" indent="-228600" algn="ctr" eaLnBrk="0" fontAlgn="base" hangingPunct="0">
              <a:spcBef>
                <a:spcPct val="50000"/>
              </a:spcBef>
              <a:spcAft>
                <a:spcPct val="0"/>
              </a:spcAft>
              <a:defRPr sz="1000">
                <a:solidFill>
                  <a:schemeClr val="tx1"/>
                </a:solidFill>
                <a:latin typeface="Arial" charset="0"/>
              </a:defRPr>
            </a:lvl9pPr>
          </a:lstStyle>
          <a:p>
            <a:pPr algn="l">
              <a:lnSpc>
                <a:spcPct val="90000"/>
              </a:lnSpc>
              <a:spcBef>
                <a:spcPct val="20000"/>
              </a:spcBef>
              <a:spcAft>
                <a:spcPct val="15000"/>
              </a:spcAft>
              <a:buClr>
                <a:schemeClr val="bg2"/>
              </a:buClr>
              <a:buSzPct val="60000"/>
              <a:buFont typeface="Wingdings" pitchFamily="2" charset="2"/>
              <a:buNone/>
            </a:pPr>
            <a:endParaRPr lang="en-US" altLang="en-US"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9762"/>
          </a:xfrm>
        </p:spPr>
        <p:txBody>
          <a:bodyPr lIns="80147" tIns="40074" rIns="80147" bIns="40074">
            <a:normAutofit fontScale="90000"/>
          </a:bodyPr>
          <a:lstStyle/>
          <a:p>
            <a:r>
              <a:rPr lang="ru-RU" sz="2800" dirty="0"/>
              <a:t>Выполнение Графика</a:t>
            </a:r>
            <a:r>
              <a:rPr lang="en-US" sz="2800" dirty="0"/>
              <a:t> /Schedule Accuracy</a:t>
            </a:r>
            <a:endParaRPr lang="ru-RU" sz="5400" dirty="0"/>
          </a:p>
        </p:txBody>
      </p:sp>
      <p:sp>
        <p:nvSpPr>
          <p:cNvPr id="3" name="Slide Number Placeholder 2"/>
          <p:cNvSpPr>
            <a:spLocks noGrp="1"/>
          </p:cNvSpPr>
          <p:nvPr>
            <p:ph type="sldNum" sz="quarter" idx="12"/>
          </p:nvPr>
        </p:nvSpPr>
        <p:spPr/>
        <p:txBody>
          <a:bodyPr/>
          <a:lstStyle/>
          <a:p>
            <a:fld id="{27991AAD-DB42-46F8-8F23-032CB5753A27}" type="slidenum">
              <a:rPr lang="en-US" sz="1400" smtClean="0"/>
              <a:t>10</a:t>
            </a:fld>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428175285"/>
              </p:ext>
            </p:extLst>
          </p:nvPr>
        </p:nvGraphicFramePr>
        <p:xfrm>
          <a:off x="457200" y="1219200"/>
          <a:ext cx="8458200" cy="1872272"/>
        </p:xfrm>
        <a:graphic>
          <a:graphicData uri="http://schemas.openxmlformats.org/drawingml/2006/table">
            <a:tbl>
              <a:tblPr/>
              <a:tblGrid>
                <a:gridCol w="4440553">
                  <a:extLst>
                    <a:ext uri="{9D8B030D-6E8A-4147-A177-3AD203B41FA5}">
                      <a16:colId xmlns:a16="http://schemas.microsoft.com/office/drawing/2014/main" val="20000"/>
                    </a:ext>
                  </a:extLst>
                </a:gridCol>
                <a:gridCol w="2044067">
                  <a:extLst>
                    <a:ext uri="{9D8B030D-6E8A-4147-A177-3AD203B41FA5}">
                      <a16:colId xmlns:a16="http://schemas.microsoft.com/office/drawing/2014/main" val="20001"/>
                    </a:ext>
                  </a:extLst>
                </a:gridCol>
                <a:gridCol w="1973580">
                  <a:extLst>
                    <a:ext uri="{9D8B030D-6E8A-4147-A177-3AD203B41FA5}">
                      <a16:colId xmlns:a16="http://schemas.microsoft.com/office/drawing/2014/main" val="20002"/>
                    </a:ext>
                  </a:extLst>
                </a:gridCol>
              </a:tblGrid>
              <a:tr h="166556">
                <a:tc>
                  <a:txBody>
                    <a:bodyPr/>
                    <a:lstStyle/>
                    <a:p>
                      <a:pPr algn="ctr" fontAlgn="t"/>
                      <a:r>
                        <a:rPr lang="en-US" sz="2000" b="1" i="0" u="none" strike="noStrike" dirty="0">
                          <a:effectLst/>
                          <a:latin typeface="Arial Narrow"/>
                        </a:rPr>
                        <a:t>Past Accomplishments</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8CCE4"/>
                    </a:solidFill>
                  </a:tcPr>
                </a:tc>
                <a:tc>
                  <a:txBody>
                    <a:bodyPr/>
                    <a:lstStyle/>
                    <a:p>
                      <a:pPr algn="ctr" fontAlgn="b"/>
                      <a:r>
                        <a:rPr lang="en-US" sz="2000" b="1" i="0" u="none" strike="noStrike">
                          <a:effectLst/>
                          <a:latin typeface="Arial Narrow"/>
                        </a:rPr>
                        <a:t>Plan</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8CCE4"/>
                    </a:solidFill>
                  </a:tcPr>
                </a:tc>
                <a:tc>
                  <a:txBody>
                    <a:bodyPr/>
                    <a:lstStyle/>
                    <a:p>
                      <a:pPr algn="ctr" fontAlgn="b"/>
                      <a:r>
                        <a:rPr lang="en-US" sz="2000" b="1" i="0" u="none" strike="noStrike">
                          <a:effectLst/>
                          <a:latin typeface="Arial Narrow"/>
                        </a:rPr>
                        <a:t>Actual</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315668">
                <a:tc>
                  <a:txBody>
                    <a:bodyPr/>
                    <a:lstStyle/>
                    <a:p>
                      <a:pPr algn="l" fontAlgn="t"/>
                      <a:r>
                        <a:rPr lang="en-US" sz="2000" b="0" i="0" u="none" strike="noStrike">
                          <a:effectLst/>
                          <a:latin typeface="Arial Narrow"/>
                        </a:rPr>
                        <a:t>&lt;Task/Milestone&gt;</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en-US" sz="2000" b="0" i="0" u="none" strike="noStrike">
                          <a:effectLst/>
                          <a:latin typeface="Arial Narrow"/>
                        </a:rPr>
                        <a:t>DD-MMM-YYYY</a:t>
                      </a:r>
                    </a:p>
                  </a:txBody>
                  <a:tcPr marL="0" marR="0" marT="0" marB="0">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en-US" sz="2000" b="0" i="0" u="none" strike="noStrike">
                          <a:effectLst/>
                          <a:latin typeface="Arial Narrow"/>
                        </a:rPr>
                        <a:t>DD-MMM-YYYY</a:t>
                      </a:r>
                    </a:p>
                  </a:txBody>
                  <a:tcPr marL="0" marR="0" marT="0" marB="0">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315668">
                <a:tc>
                  <a:txBody>
                    <a:bodyPr/>
                    <a:lstStyle/>
                    <a:p>
                      <a:pPr algn="l" fontAlgn="t"/>
                      <a:r>
                        <a:rPr lang="ru-RU" sz="2000" b="0" i="0" u="none" strike="noStrike">
                          <a:effectLst/>
                          <a:latin typeface="Arial Narrow"/>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dirty="0">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315668">
                <a:tc>
                  <a:txBody>
                    <a:bodyPr/>
                    <a:lstStyle/>
                    <a:p>
                      <a:pPr algn="l" fontAlgn="t"/>
                      <a:r>
                        <a:rPr lang="ru-RU" sz="2000" b="0" i="0" u="none" strike="noStrike">
                          <a:effectLst/>
                          <a:latin typeface="Arial Narrow"/>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315668">
                <a:tc>
                  <a:txBody>
                    <a:bodyPr/>
                    <a:lstStyle/>
                    <a:p>
                      <a:pPr algn="l" fontAlgn="t"/>
                      <a:r>
                        <a:rPr lang="ru-RU" sz="2000" b="0" i="0" u="none" strike="noStrike">
                          <a:effectLst/>
                          <a:latin typeface="Arial Narrow"/>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138225">
                <a:tc>
                  <a:txBody>
                    <a:bodyPr/>
                    <a:lstStyle/>
                    <a:p>
                      <a:pPr algn="l" fontAlgn="t"/>
                      <a:r>
                        <a:rPr lang="ru-RU" sz="2000" b="0" i="0" u="none" strike="noStrike">
                          <a:effectLst/>
                          <a:latin typeface="Arial Narrow"/>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ru-RU" sz="2000" b="0" i="0" u="none" strike="noStrike" dirty="0">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49676356"/>
              </p:ext>
            </p:extLst>
          </p:nvPr>
        </p:nvGraphicFramePr>
        <p:xfrm>
          <a:off x="446506" y="3429000"/>
          <a:ext cx="8468894" cy="1828800"/>
        </p:xfrm>
        <a:graphic>
          <a:graphicData uri="http://schemas.openxmlformats.org/drawingml/2006/table">
            <a:tbl>
              <a:tblPr/>
              <a:tblGrid>
                <a:gridCol w="3726315">
                  <a:extLst>
                    <a:ext uri="{9D8B030D-6E8A-4147-A177-3AD203B41FA5}">
                      <a16:colId xmlns:a16="http://schemas.microsoft.com/office/drawing/2014/main" val="20000"/>
                    </a:ext>
                  </a:extLst>
                </a:gridCol>
                <a:gridCol w="948515">
                  <a:extLst>
                    <a:ext uri="{9D8B030D-6E8A-4147-A177-3AD203B41FA5}">
                      <a16:colId xmlns:a16="http://schemas.microsoft.com/office/drawing/2014/main" val="20001"/>
                    </a:ext>
                  </a:extLst>
                </a:gridCol>
                <a:gridCol w="1897032">
                  <a:extLst>
                    <a:ext uri="{9D8B030D-6E8A-4147-A177-3AD203B41FA5}">
                      <a16:colId xmlns:a16="http://schemas.microsoft.com/office/drawing/2014/main" val="20002"/>
                    </a:ext>
                  </a:extLst>
                </a:gridCol>
                <a:gridCol w="1897032">
                  <a:extLst>
                    <a:ext uri="{9D8B030D-6E8A-4147-A177-3AD203B41FA5}">
                      <a16:colId xmlns:a16="http://schemas.microsoft.com/office/drawing/2014/main" val="20003"/>
                    </a:ext>
                  </a:extLst>
                </a:gridCol>
              </a:tblGrid>
              <a:tr h="138225">
                <a:tc>
                  <a:txBody>
                    <a:bodyPr/>
                    <a:lstStyle/>
                    <a:p>
                      <a:pPr algn="ctr" fontAlgn="t"/>
                      <a:r>
                        <a:rPr lang="en-US" sz="2000" b="1" i="0" u="none" strike="noStrike" dirty="0">
                          <a:effectLst/>
                          <a:latin typeface="Arial Narrow"/>
                        </a:rPr>
                        <a:t>Future Milestones</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8CCE4"/>
                    </a:solidFill>
                  </a:tcPr>
                </a:tc>
                <a:tc>
                  <a:txBody>
                    <a:bodyPr/>
                    <a:lstStyle/>
                    <a:p>
                      <a:pPr algn="ctr" fontAlgn="t"/>
                      <a:r>
                        <a:rPr lang="ru-RU" sz="2000" b="1" i="0" u="none" strike="noStrike">
                          <a:effectLst/>
                          <a:latin typeface="Arial Narrow"/>
                        </a:rPr>
                        <a:t>%</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8CCE4"/>
                    </a:solidFill>
                  </a:tcPr>
                </a:tc>
                <a:tc>
                  <a:txBody>
                    <a:bodyPr/>
                    <a:lstStyle/>
                    <a:p>
                      <a:pPr algn="ctr" fontAlgn="t"/>
                      <a:r>
                        <a:rPr lang="en-US" sz="2000" b="1" i="0" u="none" strike="noStrike" dirty="0">
                          <a:effectLst/>
                          <a:latin typeface="Arial Narrow"/>
                        </a:rPr>
                        <a:t>Plan</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8CCE4"/>
                    </a:solidFill>
                  </a:tcPr>
                </a:tc>
                <a:tc>
                  <a:txBody>
                    <a:bodyPr/>
                    <a:lstStyle/>
                    <a:p>
                      <a:pPr algn="ctr" fontAlgn="t"/>
                      <a:r>
                        <a:rPr lang="en-US" sz="2000" b="1" i="0" u="none" strike="noStrike" dirty="0">
                          <a:effectLst/>
                          <a:latin typeface="Arial Narrow"/>
                        </a:rPr>
                        <a:t>Forecast</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293898">
                <a:tc>
                  <a:txBody>
                    <a:bodyPr/>
                    <a:lstStyle/>
                    <a:p>
                      <a:pPr algn="l" fontAlgn="t"/>
                      <a:r>
                        <a:rPr lang="en-US" sz="2000" b="0" i="0" u="none" strike="noStrike">
                          <a:effectLst/>
                          <a:latin typeface="Arial Narrow"/>
                        </a:rPr>
                        <a:t>&lt;Task/Milestone&gt;</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en-US" sz="2000" b="0" i="0" u="none" strike="noStrike">
                          <a:effectLst/>
                          <a:latin typeface="Arial Narrow"/>
                        </a:rPr>
                        <a:t>&lt;n&gt;%</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en-US" sz="2000" b="0" i="0" u="none" strike="noStrike">
                          <a:effectLst/>
                          <a:latin typeface="Arial Narrow"/>
                        </a:rPr>
                        <a:t>DD-MMM-YYYY</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en-US" sz="2000" b="0" i="0" u="none" strike="noStrike">
                          <a:effectLst/>
                          <a:latin typeface="Arial Narrow"/>
                        </a:rPr>
                        <a:t>DD-MMM-YYYY</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r h="293898">
                <a:tc>
                  <a:txBody>
                    <a:bodyPr/>
                    <a:lstStyle/>
                    <a:p>
                      <a:pPr algn="l" fontAlgn="t"/>
                      <a:r>
                        <a:rPr lang="ru-RU" sz="2000" b="0" i="0" u="none" strike="noStrike">
                          <a:effectLst/>
                          <a:latin typeface="Arial Narrow"/>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r h="293898">
                <a:tc>
                  <a:txBody>
                    <a:bodyPr/>
                    <a:lstStyle/>
                    <a:p>
                      <a:pPr algn="l" fontAlgn="t"/>
                      <a:r>
                        <a:rPr lang="ru-RU" sz="2000" b="0" i="0" u="none" strike="noStrike">
                          <a:effectLst/>
                          <a:latin typeface="Arial Narrow"/>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3"/>
                  </a:ext>
                </a:extLst>
              </a:tr>
              <a:tr h="293898">
                <a:tc>
                  <a:txBody>
                    <a:bodyPr/>
                    <a:lstStyle/>
                    <a:p>
                      <a:pPr algn="l" fontAlgn="t"/>
                      <a:r>
                        <a:rPr lang="ru-RU" sz="2000" b="0" i="0" u="none" strike="noStrike">
                          <a:effectLst/>
                          <a:latin typeface="Arial Narrow"/>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4"/>
                  </a:ext>
                </a:extLst>
              </a:tr>
              <a:tr h="293898">
                <a:tc>
                  <a:txBody>
                    <a:bodyPr/>
                    <a:lstStyle/>
                    <a:p>
                      <a:pPr algn="l" fontAlgn="t"/>
                      <a:r>
                        <a:rPr lang="ru-RU" sz="2000" b="0" i="0" u="none" strike="noStrike">
                          <a:effectLst/>
                          <a:latin typeface="Arial Narrow"/>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ru-RU" sz="2000" b="0" i="0" u="none" strike="noStrike">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ru-RU" sz="2000" b="0" i="0" u="none" strike="noStrike" dirty="0">
                          <a:effectLst/>
                          <a:latin typeface="Arial Narrow"/>
                        </a:rPr>
                        <a:t> </a:t>
                      </a:r>
                    </a:p>
                  </a:txBody>
                  <a:tcPr marL="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09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Team member </a:t>
            </a:r>
            <a:r>
              <a:rPr lang="ru-RU" sz="2800" dirty="0"/>
              <a:t>1</a:t>
            </a:r>
            <a:endParaRPr lang="en-US" sz="2800" dirty="0"/>
          </a:p>
        </p:txBody>
      </p:sp>
      <p:sp>
        <p:nvSpPr>
          <p:cNvPr id="2" name="Content Placeholder 1"/>
          <p:cNvSpPr>
            <a:spLocks noGrp="1"/>
          </p:cNvSpPr>
          <p:nvPr>
            <p:ph idx="1"/>
          </p:nvPr>
        </p:nvSpPr>
        <p:spPr/>
        <p:txBody>
          <a:bodyPr/>
          <a:lstStyle/>
          <a:p>
            <a:r>
              <a:rPr lang="en-US" dirty="0"/>
              <a:t>Bushra Ahmad</a:t>
            </a:r>
          </a:p>
        </p:txBody>
      </p:sp>
      <p:sp>
        <p:nvSpPr>
          <p:cNvPr id="3" name="Slide Number Placeholder 2"/>
          <p:cNvSpPr>
            <a:spLocks noGrp="1"/>
          </p:cNvSpPr>
          <p:nvPr>
            <p:ph type="sldNum" sz="quarter" idx="12"/>
          </p:nvPr>
        </p:nvSpPr>
        <p:spPr/>
        <p:txBody>
          <a:bodyPr/>
          <a:lstStyle/>
          <a:p>
            <a:fld id="{27991AAD-DB42-46F8-8F23-032CB5753A27}" type="slidenum">
              <a:rPr lang="en-US" sz="1400" smtClean="0"/>
              <a:t>11</a:t>
            </a:fld>
            <a:endParaRPr lang="en-US" sz="1400" dirty="0"/>
          </a:p>
        </p:txBody>
      </p:sp>
      <p:pic>
        <p:nvPicPr>
          <p:cNvPr id="6" name="Picture 5">
            <a:extLst>
              <a:ext uri="{FF2B5EF4-FFF2-40B4-BE49-F238E27FC236}">
                <a16:creationId xmlns:a16="http://schemas.microsoft.com/office/drawing/2014/main" id="{EE79D990-0F7F-4D3E-8D6E-EC45FB3DCC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8007" y="1949663"/>
            <a:ext cx="3269068" cy="4648199"/>
          </a:xfrm>
          <a:prstGeom prst="rect">
            <a:avLst/>
          </a:prstGeom>
        </p:spPr>
      </p:pic>
    </p:spTree>
    <p:extLst>
      <p:ext uri="{BB962C8B-B14F-4D97-AF65-F5344CB8AC3E}">
        <p14:creationId xmlns:p14="http://schemas.microsoft.com/office/powerpoint/2010/main" val="39028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Team member 2</a:t>
            </a:r>
          </a:p>
        </p:txBody>
      </p:sp>
      <p:sp>
        <p:nvSpPr>
          <p:cNvPr id="2" name="Content Placeholder 1"/>
          <p:cNvSpPr>
            <a:spLocks noGrp="1"/>
          </p:cNvSpPr>
          <p:nvPr>
            <p:ph idx="1"/>
          </p:nvPr>
        </p:nvSpPr>
        <p:spPr/>
        <p:txBody>
          <a:bodyPr>
            <a:normAutofit/>
          </a:bodyPr>
          <a:lstStyle/>
          <a:p>
            <a:r>
              <a:rPr lang="en-US" dirty="0">
                <a:effectLst/>
                <a:ea typeface="Times New Roman" panose="02020603050405020304" pitchFamily="18" charset="0"/>
              </a:rPr>
              <a:t>Shahrukh Sultan</a:t>
            </a:r>
            <a:endParaRPr lang="en-US" dirty="0"/>
          </a:p>
        </p:txBody>
      </p:sp>
      <p:sp>
        <p:nvSpPr>
          <p:cNvPr id="3" name="Slide Number Placeholder 2"/>
          <p:cNvSpPr>
            <a:spLocks noGrp="1"/>
          </p:cNvSpPr>
          <p:nvPr>
            <p:ph type="sldNum" sz="quarter" idx="12"/>
          </p:nvPr>
        </p:nvSpPr>
        <p:spPr/>
        <p:txBody>
          <a:bodyPr/>
          <a:lstStyle/>
          <a:p>
            <a:fld id="{27991AAD-DB42-46F8-8F23-032CB5753A27}" type="slidenum">
              <a:rPr lang="en-US" sz="1400" smtClean="0"/>
              <a:t>12</a:t>
            </a:fld>
            <a:endParaRPr lang="en-US" sz="1400" dirty="0"/>
          </a:p>
        </p:txBody>
      </p:sp>
      <p:pic>
        <p:nvPicPr>
          <p:cNvPr id="6" name="Picture 5">
            <a:extLst>
              <a:ext uri="{FF2B5EF4-FFF2-40B4-BE49-F238E27FC236}">
                <a16:creationId xmlns:a16="http://schemas.microsoft.com/office/drawing/2014/main" id="{00EF664F-A722-4EDB-931F-C995CC5CB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412" y="1935922"/>
            <a:ext cx="2891155" cy="4419600"/>
          </a:xfrm>
          <a:prstGeom prst="rect">
            <a:avLst/>
          </a:prstGeom>
        </p:spPr>
      </p:pic>
    </p:spTree>
    <p:extLst>
      <p:ext uri="{BB962C8B-B14F-4D97-AF65-F5344CB8AC3E}">
        <p14:creationId xmlns:p14="http://schemas.microsoft.com/office/powerpoint/2010/main" val="210274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lIns="80147" tIns="40074" rIns="80147" bIns="40074">
            <a:normAutofit/>
          </a:bodyPr>
          <a:lstStyle/>
          <a:p>
            <a:r>
              <a:rPr lang="ru-RU" sz="2800" dirty="0"/>
              <a:t>Проектная команда </a:t>
            </a:r>
            <a:r>
              <a:rPr lang="en-US" sz="2800" dirty="0"/>
              <a:t>/ Staffing</a:t>
            </a:r>
            <a:endParaRPr lang="ru-RU" sz="2800" dirty="0"/>
          </a:p>
        </p:txBody>
      </p:sp>
      <p:sp>
        <p:nvSpPr>
          <p:cNvPr id="5" name="Slide Number Placeholder 4"/>
          <p:cNvSpPr>
            <a:spLocks noGrp="1"/>
          </p:cNvSpPr>
          <p:nvPr>
            <p:ph type="sldNum" sz="quarter" idx="12"/>
          </p:nvPr>
        </p:nvSpPr>
        <p:spPr>
          <a:xfrm>
            <a:off x="8534400" y="6407944"/>
            <a:ext cx="478632" cy="365125"/>
          </a:xfrm>
        </p:spPr>
        <p:txBody>
          <a:bodyPr/>
          <a:lstStyle/>
          <a:p>
            <a:fld id="{27991AAD-DB42-46F8-8F23-032CB5753A27}" type="slidenum">
              <a:rPr lang="en-US" sz="1400" smtClean="0"/>
              <a:t>13</a:t>
            </a:fld>
            <a:endParaRPr lang="en-US" sz="1400" dirty="0"/>
          </a:p>
        </p:txBody>
      </p:sp>
      <p:graphicFrame>
        <p:nvGraphicFramePr>
          <p:cNvPr id="4" name="Chart 3"/>
          <p:cNvGraphicFramePr>
            <a:graphicFrameLocks/>
          </p:cNvGraphicFramePr>
          <p:nvPr>
            <p:extLst>
              <p:ext uri="{D42A27DB-BD31-4B8C-83A1-F6EECF244321}">
                <p14:modId xmlns:p14="http://schemas.microsoft.com/office/powerpoint/2010/main" val="3617811383"/>
              </p:ext>
            </p:extLst>
          </p:nvPr>
        </p:nvGraphicFramePr>
        <p:xfrm>
          <a:off x="0" y="609600"/>
          <a:ext cx="8915400" cy="3505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762000" y="4275626"/>
            <a:ext cx="6773199" cy="450263"/>
          </a:xfrm>
          <a:prstGeom prst="rect">
            <a:avLst/>
          </a:prstGeom>
          <a:noFill/>
        </p:spPr>
        <p:txBody>
          <a:bodyPr wrap="square" lIns="80147" tIns="40074" rIns="80147" bIns="40074" rtlCol="0">
            <a:spAutoFit/>
          </a:bodyPr>
          <a:lstStyle/>
          <a:p>
            <a:pPr marL="300552" indent="-300552" algn="l">
              <a:buFont typeface="Arial" pitchFamily="34" charset="0"/>
              <a:buChar char="•"/>
            </a:pPr>
            <a:r>
              <a:rPr lang="en-US" sz="2400" dirty="0">
                <a:solidFill>
                  <a:srgbClr val="FF0000"/>
                </a:solidFill>
              </a:rPr>
              <a:t>&lt;Trends analysis&gt;</a:t>
            </a:r>
            <a:endParaRPr lang="ru-RU" sz="2400" dirty="0">
              <a:solidFill>
                <a:srgbClr val="FF0000"/>
              </a:solidFill>
            </a:endParaRPr>
          </a:p>
        </p:txBody>
      </p:sp>
      <p:sp>
        <p:nvSpPr>
          <p:cNvPr id="3" name="TextBox 2"/>
          <p:cNvSpPr txBox="1"/>
          <p:nvPr/>
        </p:nvSpPr>
        <p:spPr>
          <a:xfrm>
            <a:off x="381000" y="3657600"/>
            <a:ext cx="5562600" cy="400110"/>
          </a:xfrm>
          <a:prstGeom prst="rect">
            <a:avLst/>
          </a:prstGeom>
          <a:solidFill>
            <a:schemeClr val="bg1"/>
          </a:solidFill>
        </p:spPr>
        <p:txBody>
          <a:bodyPr wrap="square" rtlCol="0">
            <a:spAutoFit/>
          </a:bodyPr>
          <a:lstStyle/>
          <a:p>
            <a:r>
              <a:rPr lang="ru-RU" sz="800" b="1" dirty="0"/>
              <a:t>24.02.16      02.03.16     09.03.16     16.03.16     23.03.16     30.03.16     06.04.16    13.04.16     20.04.16     27.04.16</a:t>
            </a:r>
          </a:p>
          <a:p>
            <a:endParaRPr lang="ru-RU" sz="800" b="1" dirty="0"/>
          </a:p>
        </p:txBody>
      </p:sp>
    </p:spTree>
    <p:extLst>
      <p:ext uri="{BB962C8B-B14F-4D97-AF65-F5344CB8AC3E}">
        <p14:creationId xmlns:p14="http://schemas.microsoft.com/office/powerpoint/2010/main" val="102813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80147" tIns="40074" rIns="80147" bIns="40074">
            <a:normAutofit/>
          </a:bodyPr>
          <a:lstStyle/>
          <a:p>
            <a:r>
              <a:rPr lang="ru-RU" sz="2800" dirty="0"/>
              <a:t>Разработка</a:t>
            </a:r>
          </a:p>
        </p:txBody>
      </p:sp>
      <p:sp>
        <p:nvSpPr>
          <p:cNvPr id="3" name="Slide Number Placeholder 2"/>
          <p:cNvSpPr>
            <a:spLocks noGrp="1"/>
          </p:cNvSpPr>
          <p:nvPr>
            <p:ph type="sldNum" sz="quarter" idx="12"/>
          </p:nvPr>
        </p:nvSpPr>
        <p:spPr>
          <a:xfrm>
            <a:off x="8534400" y="6407944"/>
            <a:ext cx="478632" cy="365125"/>
          </a:xfrm>
        </p:spPr>
        <p:txBody>
          <a:bodyPr/>
          <a:lstStyle/>
          <a:p>
            <a:fld id="{27991AAD-DB42-46F8-8F23-032CB5753A27}" type="slidenum">
              <a:rPr lang="en-US" sz="1400" smtClean="0"/>
              <a:t>14</a:t>
            </a:fld>
            <a:endParaRPr lang="en-US" sz="1400" dirty="0"/>
          </a:p>
        </p:txBody>
      </p:sp>
      <p:graphicFrame>
        <p:nvGraphicFramePr>
          <p:cNvPr id="5" name="Chart 4"/>
          <p:cNvGraphicFramePr>
            <a:graphicFrameLocks/>
          </p:cNvGraphicFramePr>
          <p:nvPr>
            <p:extLst>
              <p:ext uri="{D42A27DB-BD31-4B8C-83A1-F6EECF244321}">
                <p14:modId xmlns:p14="http://schemas.microsoft.com/office/powerpoint/2010/main" val="1459880170"/>
              </p:ext>
            </p:extLst>
          </p:nvPr>
        </p:nvGraphicFramePr>
        <p:xfrm>
          <a:off x="442210" y="1714500"/>
          <a:ext cx="6450012" cy="36195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200" y="4883737"/>
            <a:ext cx="6773199" cy="450263"/>
          </a:xfrm>
          <a:prstGeom prst="rect">
            <a:avLst/>
          </a:prstGeom>
          <a:noFill/>
        </p:spPr>
        <p:txBody>
          <a:bodyPr wrap="square" lIns="80147" tIns="40074" rIns="80147" bIns="40074" rtlCol="0">
            <a:spAutoFit/>
          </a:bodyPr>
          <a:lstStyle/>
          <a:p>
            <a:pPr marL="300552" indent="-300552" algn="l">
              <a:buFont typeface="Arial" pitchFamily="34" charset="0"/>
              <a:buChar char="•"/>
            </a:pPr>
            <a:r>
              <a:rPr lang="en-US" sz="2400" dirty="0">
                <a:solidFill>
                  <a:srgbClr val="FF0000"/>
                </a:solidFill>
              </a:rPr>
              <a:t>&lt;Trends analysis&gt;</a:t>
            </a:r>
            <a:endParaRPr lang="ru-RU" sz="2400" dirty="0">
              <a:solidFill>
                <a:srgbClr val="FF0000"/>
              </a:solidFill>
            </a:endParaRPr>
          </a:p>
        </p:txBody>
      </p:sp>
    </p:spTree>
    <p:extLst>
      <p:ext uri="{BB962C8B-B14F-4D97-AF65-F5344CB8AC3E}">
        <p14:creationId xmlns:p14="http://schemas.microsoft.com/office/powerpoint/2010/main" val="108049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lIns="80147" tIns="40074" rIns="80147" bIns="40074">
            <a:normAutofit/>
          </a:bodyPr>
          <a:lstStyle/>
          <a:p>
            <a:r>
              <a:rPr lang="ru-RU" sz="2800" dirty="0"/>
              <a:t>Тестирование</a:t>
            </a:r>
          </a:p>
        </p:txBody>
      </p:sp>
      <p:sp>
        <p:nvSpPr>
          <p:cNvPr id="3" name="Slide Number Placeholder 2"/>
          <p:cNvSpPr>
            <a:spLocks noGrp="1"/>
          </p:cNvSpPr>
          <p:nvPr>
            <p:ph type="sldNum" sz="quarter" idx="12"/>
          </p:nvPr>
        </p:nvSpPr>
        <p:spPr>
          <a:xfrm>
            <a:off x="8534400" y="6407944"/>
            <a:ext cx="478632" cy="365125"/>
          </a:xfrm>
        </p:spPr>
        <p:txBody>
          <a:bodyPr/>
          <a:lstStyle/>
          <a:p>
            <a:fld id="{27991AAD-DB42-46F8-8F23-032CB5753A27}" type="slidenum">
              <a:rPr lang="en-US" sz="1400" smtClean="0"/>
              <a:t>15</a:t>
            </a:fld>
            <a:endParaRPr lang="en-US" sz="1400" dirty="0"/>
          </a:p>
        </p:txBody>
      </p:sp>
      <p:graphicFrame>
        <p:nvGraphicFramePr>
          <p:cNvPr id="5" name="Chart 4"/>
          <p:cNvGraphicFramePr>
            <a:graphicFrameLocks/>
          </p:cNvGraphicFramePr>
          <p:nvPr>
            <p:extLst>
              <p:ext uri="{D42A27DB-BD31-4B8C-83A1-F6EECF244321}">
                <p14:modId xmlns:p14="http://schemas.microsoft.com/office/powerpoint/2010/main" val="1598418408"/>
              </p:ext>
            </p:extLst>
          </p:nvPr>
        </p:nvGraphicFramePr>
        <p:xfrm>
          <a:off x="533400" y="838200"/>
          <a:ext cx="6162146"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381000" y="4807537"/>
            <a:ext cx="6773199" cy="450263"/>
          </a:xfrm>
          <a:prstGeom prst="rect">
            <a:avLst/>
          </a:prstGeom>
          <a:noFill/>
        </p:spPr>
        <p:txBody>
          <a:bodyPr wrap="square" lIns="80147" tIns="40074" rIns="80147" bIns="40074" rtlCol="0">
            <a:spAutoFit/>
          </a:bodyPr>
          <a:lstStyle/>
          <a:p>
            <a:pPr marL="300552" indent="-300552" algn="l">
              <a:buFont typeface="Arial" pitchFamily="34" charset="0"/>
              <a:buChar char="•"/>
            </a:pPr>
            <a:r>
              <a:rPr lang="en-US" sz="2400" dirty="0">
                <a:solidFill>
                  <a:srgbClr val="FF0000"/>
                </a:solidFill>
              </a:rPr>
              <a:t>&lt;Trends analysis&gt;</a:t>
            </a:r>
            <a:endParaRPr lang="ru-RU" sz="2400" dirty="0">
              <a:solidFill>
                <a:srgbClr val="FF0000"/>
              </a:solidFill>
            </a:endParaRPr>
          </a:p>
        </p:txBody>
      </p:sp>
    </p:spTree>
    <p:extLst>
      <p:ext uri="{BB962C8B-B14F-4D97-AF65-F5344CB8AC3E}">
        <p14:creationId xmlns:p14="http://schemas.microsoft.com/office/powerpoint/2010/main" val="399254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lIns="80147" tIns="40074" rIns="80147" bIns="40074">
            <a:normAutofit/>
          </a:bodyPr>
          <a:lstStyle/>
          <a:p>
            <a:r>
              <a:rPr lang="ru-RU" sz="2800" dirty="0"/>
              <a:t>Метрики по качеству</a:t>
            </a:r>
          </a:p>
        </p:txBody>
      </p:sp>
      <p:sp>
        <p:nvSpPr>
          <p:cNvPr id="3" name="Slide Number Placeholder 2"/>
          <p:cNvSpPr>
            <a:spLocks noGrp="1"/>
          </p:cNvSpPr>
          <p:nvPr>
            <p:ph type="sldNum" sz="quarter" idx="12"/>
          </p:nvPr>
        </p:nvSpPr>
        <p:spPr>
          <a:xfrm>
            <a:off x="8534400" y="6407944"/>
            <a:ext cx="478632" cy="365125"/>
          </a:xfrm>
        </p:spPr>
        <p:txBody>
          <a:bodyPr/>
          <a:lstStyle/>
          <a:p>
            <a:fld id="{27991AAD-DB42-46F8-8F23-032CB5753A27}" type="slidenum">
              <a:rPr lang="en-US" sz="1400" smtClean="0"/>
              <a:t>16</a:t>
            </a:fld>
            <a:endParaRPr lang="en-US" sz="1400" dirty="0"/>
          </a:p>
        </p:txBody>
      </p:sp>
      <p:graphicFrame>
        <p:nvGraphicFramePr>
          <p:cNvPr id="7" name="Chart 6"/>
          <p:cNvGraphicFramePr>
            <a:graphicFrameLocks/>
          </p:cNvGraphicFramePr>
          <p:nvPr>
            <p:extLst>
              <p:ext uri="{D42A27DB-BD31-4B8C-83A1-F6EECF244321}">
                <p14:modId xmlns:p14="http://schemas.microsoft.com/office/powerpoint/2010/main" val="3446947204"/>
              </p:ext>
            </p:extLst>
          </p:nvPr>
        </p:nvGraphicFramePr>
        <p:xfrm>
          <a:off x="76200" y="685800"/>
          <a:ext cx="44958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4005589703"/>
              </p:ext>
            </p:extLst>
          </p:nvPr>
        </p:nvGraphicFramePr>
        <p:xfrm>
          <a:off x="4487333" y="685800"/>
          <a:ext cx="4656667"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2100664535"/>
              </p:ext>
            </p:extLst>
          </p:nvPr>
        </p:nvGraphicFramePr>
        <p:xfrm>
          <a:off x="76200" y="3124200"/>
          <a:ext cx="4733925" cy="2667000"/>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p:cNvSpPr txBox="1"/>
          <p:nvPr/>
        </p:nvSpPr>
        <p:spPr>
          <a:xfrm>
            <a:off x="5410200" y="4384968"/>
            <a:ext cx="3602832" cy="819594"/>
          </a:xfrm>
          <a:prstGeom prst="rect">
            <a:avLst/>
          </a:prstGeom>
          <a:noFill/>
        </p:spPr>
        <p:txBody>
          <a:bodyPr wrap="square" lIns="80147" tIns="40074" rIns="80147" bIns="40074" rtlCol="0">
            <a:spAutoFit/>
          </a:bodyPr>
          <a:lstStyle/>
          <a:p>
            <a:pPr algn="l"/>
            <a:r>
              <a:rPr lang="en-US" sz="2400" dirty="0">
                <a:solidFill>
                  <a:srgbClr val="FF0000"/>
                </a:solidFill>
              </a:rPr>
              <a:t>The project has to finish during 3 months</a:t>
            </a:r>
            <a:endParaRPr lang="ru-RU" sz="2400" dirty="0">
              <a:solidFill>
                <a:srgbClr val="FF0000"/>
              </a:solidFill>
            </a:endParaRPr>
          </a:p>
        </p:txBody>
      </p:sp>
    </p:spTree>
    <p:extLst>
      <p:ext uri="{BB962C8B-B14F-4D97-AF65-F5344CB8AC3E}">
        <p14:creationId xmlns:p14="http://schemas.microsoft.com/office/powerpoint/2010/main" val="190691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9762"/>
          </a:xfrm>
        </p:spPr>
        <p:txBody>
          <a:bodyPr lIns="80147" tIns="40074" rIns="80147" bIns="40074">
            <a:normAutofit fontScale="90000"/>
          </a:bodyPr>
          <a:lstStyle/>
          <a:p>
            <a:r>
              <a:rPr lang="ru-RU" sz="2800" dirty="0"/>
              <a:t>Риски и Проблемы </a:t>
            </a:r>
            <a:r>
              <a:rPr lang="en-US" sz="2800" dirty="0"/>
              <a:t>/ Risks and Issues</a:t>
            </a:r>
            <a:endParaRPr lang="ru-RU" sz="2800" dirty="0"/>
          </a:p>
        </p:txBody>
      </p:sp>
      <p:sp>
        <p:nvSpPr>
          <p:cNvPr id="3" name="Content Placeholder 2"/>
          <p:cNvSpPr>
            <a:spLocks noGrp="1"/>
          </p:cNvSpPr>
          <p:nvPr>
            <p:ph idx="1"/>
          </p:nvPr>
        </p:nvSpPr>
        <p:spPr/>
        <p:txBody>
          <a:bodyPr lIns="80147" tIns="40074" rIns="80147" bIns="40074"/>
          <a:lstStyle/>
          <a:p>
            <a:r>
              <a:rPr lang="en-US" dirty="0"/>
              <a:t>I think we will find some </a:t>
            </a:r>
            <a:r>
              <a:rPr lang="en-US" dirty="0" err="1"/>
              <a:t>difficults</a:t>
            </a:r>
            <a:r>
              <a:rPr lang="en-US" dirty="0"/>
              <a:t> with server and coding.</a:t>
            </a:r>
            <a:endParaRPr lang="ru-RU" dirty="0"/>
          </a:p>
        </p:txBody>
      </p:sp>
      <p:sp>
        <p:nvSpPr>
          <p:cNvPr id="4" name="Slide Number Placeholder 3"/>
          <p:cNvSpPr>
            <a:spLocks noGrp="1"/>
          </p:cNvSpPr>
          <p:nvPr>
            <p:ph type="sldNum" sz="quarter" idx="12"/>
          </p:nvPr>
        </p:nvSpPr>
        <p:spPr>
          <a:xfrm>
            <a:off x="8534400" y="6407944"/>
            <a:ext cx="478632" cy="365125"/>
          </a:xfrm>
        </p:spPr>
        <p:txBody>
          <a:bodyPr/>
          <a:lstStyle/>
          <a:p>
            <a:fld id="{27991AAD-DB42-46F8-8F23-032CB5753A27}" type="slidenum">
              <a:rPr lang="en-US" sz="1400" smtClean="0"/>
              <a:t>17</a:t>
            </a:fld>
            <a:endParaRPr lang="en-US" sz="1400" dirty="0"/>
          </a:p>
        </p:txBody>
      </p:sp>
    </p:spTree>
    <p:extLst>
      <p:ext uri="{BB962C8B-B14F-4D97-AF65-F5344CB8AC3E}">
        <p14:creationId xmlns:p14="http://schemas.microsoft.com/office/powerpoint/2010/main" val="192589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46506" y="2906515"/>
            <a:ext cx="8229600" cy="583144"/>
          </a:xfrm>
        </p:spPr>
        <p:txBody>
          <a:bodyPr lIns="80147" tIns="40074" rIns="80147" bIns="40074">
            <a:normAutofit/>
          </a:bodyPr>
          <a:lstStyle/>
          <a:p>
            <a:pPr algn="ctr"/>
            <a:r>
              <a:rPr lang="en-US" sz="2800" dirty="0">
                <a:solidFill>
                  <a:srgbClr val="FFC000"/>
                </a:solidFill>
                <a:effectLst>
                  <a:outerShdw blurRad="38100" dist="38100" dir="2700000" algn="tl">
                    <a:srgbClr val="000000">
                      <a:alpha val="43137"/>
                    </a:srgbClr>
                  </a:outerShdw>
                </a:effectLst>
                <a:latin typeface="+mn-lt"/>
              </a:rPr>
              <a:t>Thanks for  attending</a:t>
            </a:r>
            <a:endParaRPr lang="ru-RU" sz="2800" dirty="0">
              <a:solidFill>
                <a:srgbClr val="FFC000"/>
              </a:solidFill>
              <a:effectLst>
                <a:outerShdw blurRad="38100" dist="38100" dir="2700000" algn="tl">
                  <a:srgbClr val="000000">
                    <a:alpha val="43137"/>
                  </a:srgbClr>
                </a:outerShdw>
              </a:effectLst>
              <a:latin typeface="+mn-lt"/>
            </a:endParaRPr>
          </a:p>
        </p:txBody>
      </p:sp>
      <p:sp>
        <p:nvSpPr>
          <p:cNvPr id="2" name="Slide Number Placeholder 1"/>
          <p:cNvSpPr>
            <a:spLocks noGrp="1"/>
          </p:cNvSpPr>
          <p:nvPr>
            <p:ph type="sldNum" sz="quarter" idx="12"/>
          </p:nvPr>
        </p:nvSpPr>
        <p:spPr>
          <a:xfrm>
            <a:off x="8534400" y="6407944"/>
            <a:ext cx="478632" cy="365125"/>
          </a:xfrm>
        </p:spPr>
        <p:txBody>
          <a:bodyPr/>
          <a:lstStyle/>
          <a:p>
            <a:fld id="{27991AAD-DB42-46F8-8F23-032CB5753A27}" type="slidenum">
              <a:rPr lang="en-US" sz="1400" smtClean="0"/>
              <a:t>18</a:t>
            </a:fld>
            <a:endParaRPr lang="en-US" sz="1400" dirty="0"/>
          </a:p>
        </p:txBody>
      </p:sp>
    </p:spTree>
    <p:extLst>
      <p:ext uri="{BB962C8B-B14F-4D97-AF65-F5344CB8AC3E}">
        <p14:creationId xmlns:p14="http://schemas.microsoft.com/office/powerpoint/2010/main" val="200311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D95F-7D19-40AF-8C26-5E333C2DB1E2}"/>
              </a:ext>
            </a:extLst>
          </p:cNvPr>
          <p:cNvSpPr>
            <a:spLocks noGrp="1"/>
          </p:cNvSpPr>
          <p:nvPr>
            <p:ph type="title"/>
          </p:nvPr>
        </p:nvSpPr>
        <p:spPr>
          <a:xfrm>
            <a:off x="228600" y="304800"/>
            <a:ext cx="4167603" cy="762000"/>
          </a:xfrm>
        </p:spPr>
        <p:txBody>
          <a:bodyPr>
            <a:normAutofit fontScale="90000"/>
          </a:bodyPr>
          <a:lstStyle/>
          <a:p>
            <a:r>
              <a:rPr lang="en-US" sz="3200" dirty="0"/>
              <a:t>Project CHARTER</a:t>
            </a:r>
            <a:endParaRPr lang="en-US" dirty="0"/>
          </a:p>
        </p:txBody>
      </p:sp>
      <p:pic>
        <p:nvPicPr>
          <p:cNvPr id="7" name="Picture Placeholder 6">
            <a:extLst>
              <a:ext uri="{FF2B5EF4-FFF2-40B4-BE49-F238E27FC236}">
                <a16:creationId xmlns:a16="http://schemas.microsoft.com/office/drawing/2014/main" id="{27203970-1DB8-419D-835B-D99EDAA505D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8985" r="28985"/>
          <a:stretch>
            <a:fillRect/>
          </a:stretch>
        </p:blipFill>
        <p:spPr>
          <a:xfrm>
            <a:off x="4759269" y="727023"/>
            <a:ext cx="4191001" cy="5173742"/>
          </a:xfrm>
        </p:spPr>
      </p:pic>
      <p:sp>
        <p:nvSpPr>
          <p:cNvPr id="4" name="Text Placeholder 3">
            <a:extLst>
              <a:ext uri="{FF2B5EF4-FFF2-40B4-BE49-F238E27FC236}">
                <a16:creationId xmlns:a16="http://schemas.microsoft.com/office/drawing/2014/main" id="{941EEF19-561E-4551-8FDD-4BF7EB5A70C9}"/>
              </a:ext>
            </a:extLst>
          </p:cNvPr>
          <p:cNvSpPr>
            <a:spLocks noGrp="1"/>
          </p:cNvSpPr>
          <p:nvPr>
            <p:ph type="body" sz="half" idx="2"/>
          </p:nvPr>
        </p:nvSpPr>
        <p:spPr>
          <a:xfrm>
            <a:off x="193730" y="1371600"/>
            <a:ext cx="4378269" cy="4953000"/>
          </a:xfrm>
        </p:spPr>
        <p:txBody>
          <a:bodyPr/>
          <a:lstStyle/>
          <a:p>
            <a:r>
              <a:rPr lang="en-US" dirty="0"/>
              <a:t>You want to go from area to another in your country and you are alone at your car and you have a free seats .</a:t>
            </a:r>
          </a:p>
          <a:p>
            <a:r>
              <a:rPr lang="en-US" dirty="0"/>
              <a:t>Why you don’t take some people with you as a way of helping and kind of amusement.</a:t>
            </a:r>
          </a:p>
          <a:p>
            <a:endParaRPr lang="en-US" dirty="0"/>
          </a:p>
        </p:txBody>
      </p:sp>
      <p:sp>
        <p:nvSpPr>
          <p:cNvPr id="5" name="Slide Number Placeholder 4">
            <a:extLst>
              <a:ext uri="{FF2B5EF4-FFF2-40B4-BE49-F238E27FC236}">
                <a16:creationId xmlns:a16="http://schemas.microsoft.com/office/drawing/2014/main" id="{0C226338-60B5-415D-8CCB-3A7BC76B1A66}"/>
              </a:ext>
            </a:extLst>
          </p:cNvPr>
          <p:cNvSpPr>
            <a:spLocks noGrp="1"/>
          </p:cNvSpPr>
          <p:nvPr>
            <p:ph type="sldNum" sz="quarter" idx="12"/>
          </p:nvPr>
        </p:nvSpPr>
        <p:spPr/>
        <p:txBody>
          <a:bodyPr/>
          <a:lstStyle/>
          <a:p>
            <a:fld id="{27991AAD-DB42-46F8-8F23-032CB5753A27}" type="slidenum">
              <a:rPr lang="en-US" smtClean="0"/>
              <a:t>2</a:t>
            </a:fld>
            <a:endParaRPr lang="en-US"/>
          </a:p>
        </p:txBody>
      </p:sp>
    </p:spTree>
    <p:extLst>
      <p:ext uri="{BB962C8B-B14F-4D97-AF65-F5344CB8AC3E}">
        <p14:creationId xmlns:p14="http://schemas.microsoft.com/office/powerpoint/2010/main" val="31901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4D4F-0C76-4A36-B1BF-44E516C881A3}"/>
              </a:ext>
            </a:extLst>
          </p:cNvPr>
          <p:cNvSpPr>
            <a:spLocks noGrp="1"/>
          </p:cNvSpPr>
          <p:nvPr>
            <p:ph type="title"/>
          </p:nvPr>
        </p:nvSpPr>
        <p:spPr>
          <a:xfrm>
            <a:off x="151493" y="228601"/>
            <a:ext cx="7766495" cy="533400"/>
          </a:xfrm>
        </p:spPr>
        <p:txBody>
          <a:bodyPr/>
          <a:lstStyle/>
          <a:p>
            <a:r>
              <a:rPr lang="en-US" dirty="0"/>
              <a:t>Project goals and vision</a:t>
            </a:r>
          </a:p>
        </p:txBody>
      </p:sp>
      <p:sp>
        <p:nvSpPr>
          <p:cNvPr id="3" name="Text Placeholder 2">
            <a:extLst>
              <a:ext uri="{FF2B5EF4-FFF2-40B4-BE49-F238E27FC236}">
                <a16:creationId xmlns:a16="http://schemas.microsoft.com/office/drawing/2014/main" id="{BADF5DA0-2566-40E6-890E-DBA9BCF7E958}"/>
              </a:ext>
            </a:extLst>
          </p:cNvPr>
          <p:cNvSpPr>
            <a:spLocks noGrp="1"/>
          </p:cNvSpPr>
          <p:nvPr>
            <p:ph type="body" sz="half" idx="2"/>
          </p:nvPr>
        </p:nvSpPr>
        <p:spPr>
          <a:xfrm>
            <a:off x="402766" y="1219200"/>
            <a:ext cx="7765322" cy="4038600"/>
          </a:xfrm>
        </p:spPr>
        <p:txBody>
          <a:bodyPr/>
          <a:lstStyle/>
          <a:p>
            <a:pPr algn="l"/>
            <a:r>
              <a:rPr lang="en-US" dirty="0"/>
              <a:t>Actually there are two important  goals to us from this application :</a:t>
            </a:r>
          </a:p>
          <a:p>
            <a:pPr algn="l"/>
            <a:r>
              <a:rPr lang="en-US" dirty="0"/>
              <a:t>1- let people helping themselves by this type of application.</a:t>
            </a:r>
          </a:p>
          <a:p>
            <a:pPr algn="l"/>
            <a:r>
              <a:rPr lang="en-US" dirty="0"/>
              <a:t>2- maybe this project isn’t a big project but this subject in this semester will be the first step in software developing world  for us so when we apply this application and every thing is ok that mean a lot for us.</a:t>
            </a:r>
          </a:p>
        </p:txBody>
      </p:sp>
      <p:sp>
        <p:nvSpPr>
          <p:cNvPr id="4" name="Slide Number Placeholder 3">
            <a:extLst>
              <a:ext uri="{FF2B5EF4-FFF2-40B4-BE49-F238E27FC236}">
                <a16:creationId xmlns:a16="http://schemas.microsoft.com/office/drawing/2014/main" id="{8BB20435-2386-4513-A215-77709F786A9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5931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4A12-5A9D-4924-AE48-6D978D964B75}"/>
              </a:ext>
            </a:extLst>
          </p:cNvPr>
          <p:cNvSpPr>
            <a:spLocks noGrp="1"/>
          </p:cNvSpPr>
          <p:nvPr>
            <p:ph type="title"/>
          </p:nvPr>
        </p:nvSpPr>
        <p:spPr>
          <a:xfrm>
            <a:off x="533400" y="13741"/>
            <a:ext cx="7765321" cy="1205459"/>
          </a:xfrm>
        </p:spPr>
        <p:txBody>
          <a:bodyPr/>
          <a:lstStyle/>
          <a:p>
            <a:r>
              <a:rPr lang="en-US" sz="3600" dirty="0"/>
              <a:t>What the Architecture for designing:</a:t>
            </a:r>
            <a:endParaRPr lang="en-US" dirty="0"/>
          </a:p>
        </p:txBody>
      </p:sp>
      <p:sp>
        <p:nvSpPr>
          <p:cNvPr id="3" name="Slide Number Placeholder 2">
            <a:extLst>
              <a:ext uri="{FF2B5EF4-FFF2-40B4-BE49-F238E27FC236}">
                <a16:creationId xmlns:a16="http://schemas.microsoft.com/office/drawing/2014/main" id="{6D5549AA-F093-4E28-A6F9-DE77F71CE553}"/>
              </a:ext>
            </a:extLst>
          </p:cNvPr>
          <p:cNvSpPr>
            <a:spLocks noGrp="1"/>
          </p:cNvSpPr>
          <p:nvPr>
            <p:ph type="sldNum" sz="quarter" idx="12"/>
          </p:nvPr>
        </p:nvSpPr>
        <p:spPr/>
        <p:txBody>
          <a:bodyPr/>
          <a:lstStyle/>
          <a:p>
            <a:fld id="{27991AAD-DB42-46F8-8F23-032CB5753A27}" type="slidenum">
              <a:rPr lang="en-US" smtClean="0"/>
              <a:t>4</a:t>
            </a:fld>
            <a:endParaRPr lang="en-US"/>
          </a:p>
        </p:txBody>
      </p:sp>
      <p:pic>
        <p:nvPicPr>
          <p:cNvPr id="5" name="Picture 4">
            <a:extLst>
              <a:ext uri="{FF2B5EF4-FFF2-40B4-BE49-F238E27FC236}">
                <a16:creationId xmlns:a16="http://schemas.microsoft.com/office/drawing/2014/main" id="{84D177C2-F75A-4BA7-BDF1-7B83BF9C89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3786708"/>
            <a:ext cx="4191000" cy="2653259"/>
          </a:xfrm>
          <a:prstGeom prst="rect">
            <a:avLst/>
          </a:prstGeom>
        </p:spPr>
      </p:pic>
      <p:pic>
        <p:nvPicPr>
          <p:cNvPr id="7" name="Picture 6">
            <a:extLst>
              <a:ext uri="{FF2B5EF4-FFF2-40B4-BE49-F238E27FC236}">
                <a16:creationId xmlns:a16="http://schemas.microsoft.com/office/drawing/2014/main" id="{2EEA9F71-0C92-4517-B30D-CA5C959FB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2895600"/>
            <a:ext cx="1942103" cy="1809750"/>
          </a:xfrm>
          <a:prstGeom prst="rect">
            <a:avLst/>
          </a:prstGeom>
        </p:spPr>
      </p:pic>
      <p:pic>
        <p:nvPicPr>
          <p:cNvPr id="9" name="Picture 8">
            <a:extLst>
              <a:ext uri="{FF2B5EF4-FFF2-40B4-BE49-F238E27FC236}">
                <a16:creationId xmlns:a16="http://schemas.microsoft.com/office/drawing/2014/main" id="{7A1862C5-53A5-4D25-B5D6-9FED57CBA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 y="2895600"/>
            <a:ext cx="2333625" cy="1981200"/>
          </a:xfrm>
          <a:prstGeom prst="rect">
            <a:avLst/>
          </a:prstGeom>
        </p:spPr>
      </p:pic>
      <p:pic>
        <p:nvPicPr>
          <p:cNvPr id="11" name="Picture 10">
            <a:extLst>
              <a:ext uri="{FF2B5EF4-FFF2-40B4-BE49-F238E27FC236}">
                <a16:creationId xmlns:a16="http://schemas.microsoft.com/office/drawing/2014/main" id="{DB95776E-2ACC-4899-82D8-2AFF767C92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5516" y="1219200"/>
            <a:ext cx="3222884" cy="1809750"/>
          </a:xfrm>
          <a:prstGeom prst="rect">
            <a:avLst/>
          </a:prstGeom>
        </p:spPr>
      </p:pic>
    </p:spTree>
    <p:extLst>
      <p:ext uri="{BB962C8B-B14F-4D97-AF65-F5344CB8AC3E}">
        <p14:creationId xmlns:p14="http://schemas.microsoft.com/office/powerpoint/2010/main" val="64779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E0DD-5EE2-4739-9873-DF4AF48D36EF}"/>
              </a:ext>
            </a:extLst>
          </p:cNvPr>
          <p:cNvSpPr>
            <a:spLocks noGrp="1"/>
          </p:cNvSpPr>
          <p:nvPr>
            <p:ph type="title"/>
          </p:nvPr>
        </p:nvSpPr>
        <p:spPr>
          <a:xfrm>
            <a:off x="119014" y="121355"/>
            <a:ext cx="7766495" cy="945445"/>
          </a:xfrm>
        </p:spPr>
        <p:txBody>
          <a:bodyPr/>
          <a:lstStyle/>
          <a:p>
            <a:r>
              <a:rPr lang="en-US" dirty="0"/>
              <a:t>Flutter framework</a:t>
            </a:r>
          </a:p>
        </p:txBody>
      </p:sp>
      <p:sp>
        <p:nvSpPr>
          <p:cNvPr id="3" name="Text Placeholder 2">
            <a:extLst>
              <a:ext uri="{FF2B5EF4-FFF2-40B4-BE49-F238E27FC236}">
                <a16:creationId xmlns:a16="http://schemas.microsoft.com/office/drawing/2014/main" id="{B38965E3-A1AA-4B29-A23E-3651E3975B6D}"/>
              </a:ext>
            </a:extLst>
          </p:cNvPr>
          <p:cNvSpPr>
            <a:spLocks noGrp="1"/>
          </p:cNvSpPr>
          <p:nvPr>
            <p:ph type="body" sz="half" idx="2"/>
          </p:nvPr>
        </p:nvSpPr>
        <p:spPr>
          <a:xfrm>
            <a:off x="119014" y="1371600"/>
            <a:ext cx="8331654" cy="4419600"/>
          </a:xfrm>
        </p:spPr>
        <p:txBody>
          <a:bodyPr>
            <a:normAutofit/>
          </a:bodyPr>
          <a:lstStyle/>
          <a:p>
            <a:pPr algn="l"/>
            <a:r>
              <a:rPr lang="en-US" sz="2800" dirty="0"/>
              <a:t>Flutter is an open source software for a suite of software development tools developed by Google to build user interfaces for Android and iOS system applications.</a:t>
            </a:r>
          </a:p>
        </p:txBody>
      </p:sp>
      <p:sp>
        <p:nvSpPr>
          <p:cNvPr id="4" name="Slide Number Placeholder 3">
            <a:extLst>
              <a:ext uri="{FF2B5EF4-FFF2-40B4-BE49-F238E27FC236}">
                <a16:creationId xmlns:a16="http://schemas.microsoft.com/office/drawing/2014/main" id="{D9C6A98E-DC65-45EE-BE3A-DA49659E610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9633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CD84-EA4C-4043-A535-CE9F16935EBA}"/>
              </a:ext>
            </a:extLst>
          </p:cNvPr>
          <p:cNvSpPr>
            <a:spLocks noGrp="1"/>
          </p:cNvSpPr>
          <p:nvPr>
            <p:ph type="title"/>
          </p:nvPr>
        </p:nvSpPr>
        <p:spPr>
          <a:xfrm>
            <a:off x="151493" y="152401"/>
            <a:ext cx="7766495" cy="914399"/>
          </a:xfrm>
        </p:spPr>
        <p:txBody>
          <a:bodyPr/>
          <a:lstStyle/>
          <a:p>
            <a:pPr algn="l"/>
            <a:r>
              <a:rPr lang="en-US" dirty="0"/>
              <a:t>Why dart language:</a:t>
            </a:r>
          </a:p>
        </p:txBody>
      </p:sp>
      <p:sp>
        <p:nvSpPr>
          <p:cNvPr id="3" name="Text Placeholder 2">
            <a:extLst>
              <a:ext uri="{FF2B5EF4-FFF2-40B4-BE49-F238E27FC236}">
                <a16:creationId xmlns:a16="http://schemas.microsoft.com/office/drawing/2014/main" id="{C03E12C6-3768-4D11-88DB-08A0F453FC6E}"/>
              </a:ext>
            </a:extLst>
          </p:cNvPr>
          <p:cNvSpPr>
            <a:spLocks noGrp="1"/>
          </p:cNvSpPr>
          <p:nvPr>
            <p:ph type="body" sz="half" idx="2"/>
          </p:nvPr>
        </p:nvSpPr>
        <p:spPr>
          <a:xfrm>
            <a:off x="151493" y="1447800"/>
            <a:ext cx="8299175" cy="4191000"/>
          </a:xfrm>
        </p:spPr>
        <p:txBody>
          <a:bodyPr/>
          <a:lstStyle/>
          <a:p>
            <a:pPr algn="l"/>
            <a:r>
              <a:rPr lang="en-US" dirty="0"/>
              <a:t>One of our aim in this course work is to learn Dart language for coding .</a:t>
            </a:r>
          </a:p>
          <a:p>
            <a:pPr algn="l"/>
            <a:r>
              <a:rPr lang="en-US" dirty="0"/>
              <a:t>As we know this language :</a:t>
            </a:r>
          </a:p>
          <a:p>
            <a:pPr algn="l"/>
            <a:r>
              <a:rPr lang="en-US" dirty="0"/>
              <a:t>1-Ease of learning You won't waste much time while you are learning it</a:t>
            </a:r>
          </a:p>
          <a:p>
            <a:pPr algn="l"/>
            <a:r>
              <a:rPr lang="en-US" dirty="0"/>
              <a:t>2-A very flexible language in the sense that you can run it anywhere without any restrictions. You can run Dart applications. For mobile devices on Android - IOS. You can run web applications that you create on any browser</a:t>
            </a:r>
          </a:p>
          <a:p>
            <a:pPr algn="l"/>
            <a:r>
              <a:rPr lang="en-US" dirty="0"/>
              <a:t>3-Multi-platform.</a:t>
            </a:r>
          </a:p>
          <a:p>
            <a:pPr algn="l"/>
            <a:r>
              <a:rPr lang="en-US" dirty="0"/>
              <a:t>4-under developing</a:t>
            </a:r>
          </a:p>
        </p:txBody>
      </p:sp>
      <p:sp>
        <p:nvSpPr>
          <p:cNvPr id="4" name="Slide Number Placeholder 3">
            <a:extLst>
              <a:ext uri="{FF2B5EF4-FFF2-40B4-BE49-F238E27FC236}">
                <a16:creationId xmlns:a16="http://schemas.microsoft.com/office/drawing/2014/main" id="{D597569B-891D-405C-A0E2-3295F4FE2458}"/>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5">
            <a:extLst>
              <a:ext uri="{FF2B5EF4-FFF2-40B4-BE49-F238E27FC236}">
                <a16:creationId xmlns:a16="http://schemas.microsoft.com/office/drawing/2014/main" id="{16E48E08-6323-4911-966C-7BE3492648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4688" y="4008121"/>
            <a:ext cx="4343400" cy="2240280"/>
          </a:xfrm>
          <a:prstGeom prst="rect">
            <a:avLst/>
          </a:prstGeom>
        </p:spPr>
      </p:pic>
    </p:spTree>
    <p:extLst>
      <p:ext uri="{BB962C8B-B14F-4D97-AF65-F5344CB8AC3E}">
        <p14:creationId xmlns:p14="http://schemas.microsoft.com/office/powerpoint/2010/main" val="211498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9762"/>
          </a:xfrm>
        </p:spPr>
        <p:txBody>
          <a:bodyPr lIns="80147" tIns="40074" rIns="80147" bIns="40074">
            <a:normAutofit/>
          </a:bodyPr>
          <a:lstStyle/>
          <a:p>
            <a:r>
              <a:rPr lang="en-US" sz="2800" dirty="0"/>
              <a:t>Organizational Structure</a:t>
            </a:r>
            <a:endParaRPr lang="ru-RU" sz="5400" dirty="0"/>
          </a:p>
        </p:txBody>
      </p:sp>
      <p:sp>
        <p:nvSpPr>
          <p:cNvPr id="3" name="Slide Number Placeholder 2"/>
          <p:cNvSpPr>
            <a:spLocks noGrp="1"/>
          </p:cNvSpPr>
          <p:nvPr>
            <p:ph type="sldNum" sz="quarter" idx="12"/>
          </p:nvPr>
        </p:nvSpPr>
        <p:spPr/>
        <p:txBody>
          <a:bodyPr/>
          <a:lstStyle/>
          <a:p>
            <a:fld id="{27991AAD-DB42-46F8-8F23-032CB5753A27}" type="slidenum">
              <a:rPr lang="en-US" sz="1400" smtClean="0"/>
              <a:t>7</a:t>
            </a:fld>
            <a:endParaRPr lang="en-US" sz="1400" dirty="0"/>
          </a:p>
        </p:txBody>
      </p:sp>
      <p:sp>
        <p:nvSpPr>
          <p:cNvPr id="5" name="Прямоугольник 4"/>
          <p:cNvSpPr/>
          <p:nvPr/>
        </p:nvSpPr>
        <p:spPr>
          <a:xfrm>
            <a:off x="2077886" y="1447800"/>
            <a:ext cx="2832429" cy="82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200" dirty="0"/>
              <a:t>Project/Delivery Manager </a:t>
            </a:r>
          </a:p>
          <a:p>
            <a:pPr algn="ctr"/>
            <a:r>
              <a:rPr lang="en-US" sz="1200" dirty="0"/>
              <a:t>&lt;Name&gt;</a:t>
            </a:r>
          </a:p>
        </p:txBody>
      </p:sp>
      <p:sp>
        <p:nvSpPr>
          <p:cNvPr id="6" name="Прямоугольник 5"/>
          <p:cNvSpPr/>
          <p:nvPr/>
        </p:nvSpPr>
        <p:spPr>
          <a:xfrm>
            <a:off x="1642960" y="2844707"/>
            <a:ext cx="1480717" cy="258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200" dirty="0"/>
              <a:t>Team 1 &lt;Bushra Ahmad</a:t>
            </a:r>
          </a:p>
          <a:p>
            <a:pPr algn="ctr"/>
            <a:r>
              <a:rPr lang="en-US" sz="1200" dirty="0"/>
              <a:t>Shahrukh sultan&gt;</a:t>
            </a:r>
          </a:p>
          <a:p>
            <a:pPr algn="ctr"/>
            <a:endParaRPr lang="en-US" sz="1200" dirty="0"/>
          </a:p>
          <a:p>
            <a:pPr algn="ctr"/>
            <a:r>
              <a:rPr lang="en-US" sz="1200" dirty="0"/>
              <a:t>Team Lead &lt;Name&gt;</a:t>
            </a:r>
          </a:p>
          <a:p>
            <a:pPr algn="ctr"/>
            <a:r>
              <a:rPr lang="en-US" sz="1200" dirty="0"/>
              <a:t>Analysts: N</a:t>
            </a:r>
          </a:p>
          <a:p>
            <a:pPr algn="ctr"/>
            <a:r>
              <a:rPr lang="en-US" sz="1200" dirty="0" err="1"/>
              <a:t>Developers:N</a:t>
            </a:r>
            <a:endParaRPr lang="en-US" sz="1200" dirty="0"/>
          </a:p>
          <a:p>
            <a:pPr algn="ctr"/>
            <a:r>
              <a:rPr lang="en-US" sz="1200" dirty="0"/>
              <a:t>Testers: N</a:t>
            </a:r>
          </a:p>
          <a:p>
            <a:pPr algn="ctr"/>
            <a:r>
              <a:rPr lang="en-US" sz="1200" dirty="0"/>
              <a:t>CMs: N</a:t>
            </a:r>
          </a:p>
        </p:txBody>
      </p:sp>
      <p:cxnSp>
        <p:nvCxnSpPr>
          <p:cNvPr id="10" name="Прямая соединительная линия 9"/>
          <p:cNvCxnSpPr>
            <a:stCxn id="5" idx="2"/>
            <a:endCxn id="6" idx="0"/>
          </p:cNvCxnSpPr>
          <p:nvPr/>
        </p:nvCxnSpPr>
        <p:spPr>
          <a:xfrm flipH="1">
            <a:off x="2383319" y="2277153"/>
            <a:ext cx="1110781" cy="567553"/>
          </a:xfrm>
          <a:prstGeom prst="line">
            <a:avLst/>
          </a:prstGeom>
        </p:spPr>
        <p:style>
          <a:lnRef idx="1">
            <a:schemeClr val="accent1"/>
          </a:lnRef>
          <a:fillRef idx="0">
            <a:schemeClr val="accent1"/>
          </a:fillRef>
          <a:effectRef idx="0">
            <a:schemeClr val="accent1"/>
          </a:effectRef>
          <a:fontRef idx="minor">
            <a:schemeClr val="tx1"/>
          </a:fontRef>
        </p:style>
      </p:cxnSp>
      <p:sp>
        <p:nvSpPr>
          <p:cNvPr id="26" name="Прямоугольник 5"/>
          <p:cNvSpPr/>
          <p:nvPr/>
        </p:nvSpPr>
        <p:spPr>
          <a:xfrm>
            <a:off x="3678824" y="2844707"/>
            <a:ext cx="1480717" cy="258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200" dirty="0"/>
              <a:t>Team 2 &lt;Name&gt;</a:t>
            </a:r>
          </a:p>
          <a:p>
            <a:pPr algn="ctr"/>
            <a:endParaRPr lang="en-US" sz="1200" dirty="0"/>
          </a:p>
          <a:p>
            <a:pPr algn="ctr"/>
            <a:r>
              <a:rPr lang="en-US" sz="1200" dirty="0"/>
              <a:t>Team Lead &lt;Name&gt;</a:t>
            </a:r>
          </a:p>
          <a:p>
            <a:pPr algn="ctr"/>
            <a:r>
              <a:rPr lang="en-US" sz="1200" dirty="0"/>
              <a:t>Analysts: N</a:t>
            </a:r>
          </a:p>
          <a:p>
            <a:pPr algn="ctr"/>
            <a:r>
              <a:rPr lang="en-US" sz="1200" dirty="0" err="1"/>
              <a:t>Developers:N</a:t>
            </a:r>
            <a:endParaRPr lang="en-US" sz="1200" dirty="0"/>
          </a:p>
          <a:p>
            <a:pPr algn="ctr"/>
            <a:r>
              <a:rPr lang="en-US" sz="1200" dirty="0"/>
              <a:t>Testers: N</a:t>
            </a:r>
          </a:p>
          <a:p>
            <a:pPr algn="ctr"/>
            <a:r>
              <a:rPr lang="en-US" sz="1200" dirty="0"/>
              <a:t>CMs: N</a:t>
            </a:r>
          </a:p>
        </p:txBody>
      </p:sp>
      <p:cxnSp>
        <p:nvCxnSpPr>
          <p:cNvPr id="27" name="Прямая соединительная линия 9"/>
          <p:cNvCxnSpPr>
            <a:stCxn id="5" idx="2"/>
            <a:endCxn id="26" idx="0"/>
          </p:cNvCxnSpPr>
          <p:nvPr/>
        </p:nvCxnSpPr>
        <p:spPr>
          <a:xfrm>
            <a:off x="3494100" y="2277153"/>
            <a:ext cx="925082" cy="567553"/>
          </a:xfrm>
          <a:prstGeom prst="line">
            <a:avLst/>
          </a:prstGeom>
        </p:spPr>
        <p:style>
          <a:lnRef idx="1">
            <a:schemeClr val="accent1"/>
          </a:lnRef>
          <a:fillRef idx="0">
            <a:schemeClr val="accent1"/>
          </a:fillRef>
          <a:effectRef idx="0">
            <a:schemeClr val="accent1"/>
          </a:effectRef>
          <a:fontRef idx="minor">
            <a:schemeClr val="tx1"/>
          </a:fontRef>
        </p:style>
      </p:cxnSp>
      <p:sp>
        <p:nvSpPr>
          <p:cNvPr id="31" name="Прямоугольник 4"/>
          <p:cNvSpPr/>
          <p:nvPr/>
        </p:nvSpPr>
        <p:spPr>
          <a:xfrm>
            <a:off x="6205342" y="1447800"/>
            <a:ext cx="1535460" cy="829353"/>
          </a:xfrm>
          <a:prstGeom prst="rect">
            <a:avLst/>
          </a:prstGeom>
          <a:solidFill>
            <a:srgbClr val="31478F"/>
          </a:solid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200" dirty="0"/>
              <a:t>Customer</a:t>
            </a:r>
          </a:p>
          <a:p>
            <a:pPr algn="ctr"/>
            <a:r>
              <a:rPr lang="en-US" sz="1200" dirty="0"/>
              <a:t>&lt;people&gt;</a:t>
            </a:r>
          </a:p>
        </p:txBody>
      </p:sp>
    </p:spTree>
    <p:extLst>
      <p:ext uri="{BB962C8B-B14F-4D97-AF65-F5344CB8AC3E}">
        <p14:creationId xmlns:p14="http://schemas.microsoft.com/office/powerpoint/2010/main" val="104179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15962"/>
          </a:xfrm>
        </p:spPr>
        <p:txBody>
          <a:bodyPr lIns="80147" tIns="40074" rIns="80147" bIns="40074">
            <a:normAutofit fontScale="90000"/>
          </a:bodyPr>
          <a:lstStyle/>
          <a:p>
            <a:r>
              <a:rPr lang="ru-RU" sz="2800" dirty="0"/>
              <a:t>Коммуникационная Модель</a:t>
            </a:r>
            <a:r>
              <a:rPr lang="en-US" sz="2800" dirty="0"/>
              <a:t> / Communication Model</a:t>
            </a:r>
            <a:endParaRPr lang="ru-RU" sz="5400" dirty="0"/>
          </a:p>
        </p:txBody>
      </p:sp>
      <p:sp>
        <p:nvSpPr>
          <p:cNvPr id="3" name="Content Placeholder 2"/>
          <p:cNvSpPr>
            <a:spLocks noGrp="1"/>
          </p:cNvSpPr>
          <p:nvPr>
            <p:ph idx="1"/>
          </p:nvPr>
        </p:nvSpPr>
        <p:spPr/>
        <p:txBody>
          <a:bodyPr lIns="80147" tIns="40074" rIns="80147" bIns="40074"/>
          <a:lstStyle/>
          <a:p>
            <a:r>
              <a:rPr lang="en-US" dirty="0"/>
              <a:t>&lt;regular meetings and communications&gt;</a:t>
            </a:r>
            <a:endParaRPr lang="ru-RU" dirty="0"/>
          </a:p>
        </p:txBody>
      </p:sp>
      <p:sp>
        <p:nvSpPr>
          <p:cNvPr id="4" name="Slide Number Placeholder 3"/>
          <p:cNvSpPr>
            <a:spLocks noGrp="1"/>
          </p:cNvSpPr>
          <p:nvPr>
            <p:ph type="sldNum" sz="quarter" idx="12"/>
          </p:nvPr>
        </p:nvSpPr>
        <p:spPr/>
        <p:txBody>
          <a:bodyPr/>
          <a:lstStyle/>
          <a:p>
            <a:fld id="{27991AAD-DB42-46F8-8F23-032CB5753A27}" type="slidenum">
              <a:rPr lang="en-US" sz="1400" smtClean="0"/>
              <a:t>8</a:t>
            </a:fld>
            <a:endParaRPr lang="en-US" sz="1400" dirty="0"/>
          </a:p>
        </p:txBody>
      </p:sp>
    </p:spTree>
    <p:extLst>
      <p:ext uri="{BB962C8B-B14F-4D97-AF65-F5344CB8AC3E}">
        <p14:creationId xmlns:p14="http://schemas.microsoft.com/office/powerpoint/2010/main" val="37087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p:txBody>
          <a:bodyPr lIns="80147" tIns="40074" rIns="80147" bIns="40074">
            <a:normAutofit/>
          </a:bodyPr>
          <a:lstStyle/>
          <a:p>
            <a:r>
              <a:rPr lang="en-US" sz="2800" dirty="0"/>
              <a:t>Key Accomplishments For Reporting Period</a:t>
            </a:r>
            <a:endParaRPr lang="ru-RU" sz="5400" dirty="0"/>
          </a:p>
        </p:txBody>
      </p:sp>
      <p:sp>
        <p:nvSpPr>
          <p:cNvPr id="3" name="Content Placeholder 2"/>
          <p:cNvSpPr>
            <a:spLocks noGrp="1"/>
          </p:cNvSpPr>
          <p:nvPr>
            <p:ph idx="1"/>
          </p:nvPr>
        </p:nvSpPr>
        <p:spPr/>
        <p:txBody>
          <a:bodyPr lIns="80147" tIns="40074" rIns="80147" bIns="40074"/>
          <a:lstStyle/>
          <a:p>
            <a:r>
              <a:rPr lang="en-US" dirty="0"/>
              <a:t>&lt;documentation</a:t>
            </a:r>
          </a:p>
          <a:p>
            <a:r>
              <a:rPr lang="en-US" dirty="0"/>
              <a:t>&lt;coding&gt;</a:t>
            </a:r>
          </a:p>
          <a:p>
            <a:r>
              <a:rPr lang="en-US" dirty="0"/>
              <a:t>&lt;testing&gt;</a:t>
            </a:r>
          </a:p>
          <a:p>
            <a:pPr marL="457200" lvl="1" indent="0">
              <a:buNone/>
            </a:pPr>
            <a:endParaRPr lang="en-US" b="1" dirty="0"/>
          </a:p>
        </p:txBody>
      </p:sp>
      <p:sp>
        <p:nvSpPr>
          <p:cNvPr id="2" name="Slide Number Placeholder 1"/>
          <p:cNvSpPr>
            <a:spLocks noGrp="1"/>
          </p:cNvSpPr>
          <p:nvPr>
            <p:ph type="sldNum" sz="quarter" idx="12"/>
          </p:nvPr>
        </p:nvSpPr>
        <p:spPr/>
        <p:txBody>
          <a:bodyPr/>
          <a:lstStyle/>
          <a:p>
            <a:fld id="{27991AAD-DB42-46F8-8F23-032CB5753A27}" type="slidenum">
              <a:rPr lang="en-US" sz="1400" smtClean="0"/>
              <a:t>9</a:t>
            </a:fld>
            <a:endParaRPr lang="en-US" sz="1400" dirty="0"/>
          </a:p>
        </p:txBody>
      </p:sp>
    </p:spTree>
    <p:extLst>
      <p:ext uri="{BB962C8B-B14F-4D97-AF65-F5344CB8AC3E}">
        <p14:creationId xmlns:p14="http://schemas.microsoft.com/office/powerpoint/2010/main" val="20894917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2_EmersonRMT_Template10-23-02">
  <a:themeElements>
    <a:clrScheme name="2_EmersonRMT_Template10-23-02 1">
      <a:dk1>
        <a:srgbClr val="0F245F"/>
      </a:dk1>
      <a:lt1>
        <a:srgbClr val="FFFFFF"/>
      </a:lt1>
      <a:dk2>
        <a:srgbClr val="0F245F"/>
      </a:dk2>
      <a:lt2>
        <a:srgbClr val="969696"/>
      </a:lt2>
      <a:accent1>
        <a:srgbClr val="009900"/>
      </a:accent1>
      <a:accent2>
        <a:srgbClr val="FF0000"/>
      </a:accent2>
      <a:accent3>
        <a:srgbClr val="FFFFFF"/>
      </a:accent3>
      <a:accent4>
        <a:srgbClr val="0B1D50"/>
      </a:accent4>
      <a:accent5>
        <a:srgbClr val="AACAAA"/>
      </a:accent5>
      <a:accent6>
        <a:srgbClr val="E70000"/>
      </a:accent6>
      <a:hlink>
        <a:srgbClr val="0099CC"/>
      </a:hlink>
      <a:folHlink>
        <a:srgbClr val="CC0066"/>
      </a:folHlink>
    </a:clrScheme>
    <a:fontScheme name="2_EmersonRMT_Template10-23-02">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30815"/>
          </a:solidFill>
          <a:prstDash val="solid"/>
          <a:round/>
          <a:headEnd type="none" w="med" len="med"/>
          <a:tailEnd type="none" w="med" len="med"/>
        </a:ln>
        <a:effectLst>
          <a:outerShdw dist="107763" dir="8100000" algn="ctr" rotWithShape="0">
            <a:srgbClr val="80808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ru-RU"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30815"/>
          </a:solidFill>
          <a:prstDash val="solid"/>
          <a:round/>
          <a:headEnd type="none" w="med" len="med"/>
          <a:tailEnd type="none" w="med" len="med"/>
        </a:ln>
        <a:effectLst>
          <a:outerShdw dist="107763" dir="8100000" algn="ctr" rotWithShape="0">
            <a:srgbClr val="80808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ru-RU" sz="1000" b="0" i="0" u="none" strike="noStrike" cap="none" normalizeH="0" baseline="0" smtClean="0">
            <a:ln>
              <a:noFill/>
            </a:ln>
            <a:solidFill>
              <a:schemeClr val="tx1"/>
            </a:solidFill>
            <a:effectLst/>
            <a:latin typeface="Arial" charset="0"/>
          </a:defRPr>
        </a:defPPr>
      </a:lstStyle>
    </a:lnDef>
  </a:objectDefaults>
  <a:extraClrSchemeLst>
    <a:extraClrScheme>
      <a:clrScheme name="2_EmersonRMT_Template10-23-02 1">
        <a:dk1>
          <a:srgbClr val="0F245F"/>
        </a:dk1>
        <a:lt1>
          <a:srgbClr val="FFFFFF"/>
        </a:lt1>
        <a:dk2>
          <a:srgbClr val="0F245F"/>
        </a:dk2>
        <a:lt2>
          <a:srgbClr val="969696"/>
        </a:lt2>
        <a:accent1>
          <a:srgbClr val="009900"/>
        </a:accent1>
        <a:accent2>
          <a:srgbClr val="FF0000"/>
        </a:accent2>
        <a:accent3>
          <a:srgbClr val="FFFFFF"/>
        </a:accent3>
        <a:accent4>
          <a:srgbClr val="0B1D50"/>
        </a:accent4>
        <a:accent5>
          <a:srgbClr val="AACAAA"/>
        </a:accent5>
        <a:accent6>
          <a:srgbClr val="E70000"/>
        </a:accent6>
        <a:hlink>
          <a:srgbClr val="0099CC"/>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6819</TotalTime>
  <Words>544</Words>
  <Application>Microsoft Office PowerPoint</Application>
  <PresentationFormat>On-screen Show (4:3)</PresentationFormat>
  <Paragraphs>146</Paragraphs>
  <Slides>18</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Arial Narrow</vt:lpstr>
      <vt:lpstr>Bookman Old Style</vt:lpstr>
      <vt:lpstr>Calibri</vt:lpstr>
      <vt:lpstr>Rockwell</vt:lpstr>
      <vt:lpstr>Wingdings</vt:lpstr>
      <vt:lpstr>2_EmersonRMT_Template10-23-02</vt:lpstr>
      <vt:lpstr>Damask</vt:lpstr>
      <vt:lpstr> Software Engineering   </vt:lpstr>
      <vt:lpstr>Project CHARTER</vt:lpstr>
      <vt:lpstr>Project goals and vision</vt:lpstr>
      <vt:lpstr>What the Architecture for designing:</vt:lpstr>
      <vt:lpstr>Flutter framework</vt:lpstr>
      <vt:lpstr>Why dart language:</vt:lpstr>
      <vt:lpstr>Organizational Structure</vt:lpstr>
      <vt:lpstr>Коммуникационная Модель / Communication Model</vt:lpstr>
      <vt:lpstr>Key Accomplishments For Reporting Period</vt:lpstr>
      <vt:lpstr>Выполнение Графика /Schedule Accuracy</vt:lpstr>
      <vt:lpstr>Team member 1</vt:lpstr>
      <vt:lpstr>Team member 2</vt:lpstr>
      <vt:lpstr>Проектная команда / Staffing</vt:lpstr>
      <vt:lpstr>Разработка</vt:lpstr>
      <vt:lpstr>Тестирование</vt:lpstr>
      <vt:lpstr>Метрики по качеству</vt:lpstr>
      <vt:lpstr>Риски и Проблемы / Risks and Issues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Philippov</dc:creator>
  <cp:lastModifiedBy>bushra787ahmad@gmail.com</cp:lastModifiedBy>
  <cp:revision>497</cp:revision>
  <cp:lastPrinted>1601-01-01T00:00:00Z</cp:lastPrinted>
  <dcterms:created xsi:type="dcterms:W3CDTF">1601-01-01T00:00:00Z</dcterms:created>
  <dcterms:modified xsi:type="dcterms:W3CDTF">2021-03-04T12:38:08Z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