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b71a29f3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b71a29f3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b71a29f3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b71a29f3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b71a29f3d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b71a29f3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b71a29f3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b71a29f3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b71a29f3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b71a29f3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b71a29f3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b71a29f3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b71a29f3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b71a29f3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b71a29f3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b71a29f3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5b71a29f3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5b71a29f3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b71a29f3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b71a29f3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b71a29f3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b71a29f3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b71a29f3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b71a29f3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b71a29f3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b71a29f3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b71a29f3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b71a29f3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b71a29f3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b71a29f3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b71a29f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b71a29f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1543F-BBD3-46DD-8EF1-2A5E20E638B8}" type="datetimeFigureOut">
              <a:rPr lang="en-KE" smtClean="0"/>
              <a:t>25/07/2023</a:t>
            </a:fld>
            <a:endParaRPr lang="en-KE"/>
          </a:p>
        </p:txBody>
      </p:sp>
      <p:sp>
        <p:nvSpPr>
          <p:cNvPr id="5" name="Footer Placeholder 4"/>
          <p:cNvSpPr>
            <a:spLocks noGrp="1"/>
          </p:cNvSpPr>
          <p:nvPr>
            <p:ph type="ftr" sz="quarter" idx="11"/>
          </p:nvPr>
        </p:nvSpPr>
        <p:spPr>
          <a:xfrm>
            <a:off x="1812376" y="246981"/>
            <a:ext cx="3730436" cy="231901"/>
          </a:xfrm>
        </p:spPr>
        <p:txBody>
          <a:bodyPr/>
          <a:lstStyle/>
          <a:p>
            <a:endParaRPr lang="en-KE"/>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47656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1543F-BBD3-46DD-8EF1-2A5E20E638B8}" type="datetimeFigureOut">
              <a:rPr lang="en-KE" smtClean="0"/>
              <a:t>25/07/2023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4678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1543F-BBD3-46DD-8EF1-2A5E20E638B8}" type="datetimeFigureOut">
              <a:rPr lang="en-KE" smtClean="0"/>
              <a:t>25/07/2023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9281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7862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1543F-BBD3-46DD-8EF1-2A5E20E638B8}" type="datetimeFigureOut">
              <a:rPr lang="en-KE" smtClean="0"/>
              <a:t>25/07/2023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21954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1543F-BBD3-46DD-8EF1-2A5E20E638B8}" type="datetimeFigureOut">
              <a:rPr lang="en-KE" smtClean="0"/>
              <a:t>25/07/2023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65900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11543F-BBD3-46DD-8EF1-2A5E20E638B8}" type="datetimeFigureOut">
              <a:rPr lang="en-KE" smtClean="0"/>
              <a:t>25/07/2023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08106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1543F-BBD3-46DD-8EF1-2A5E20E638B8}" type="datetimeFigureOut">
              <a:rPr lang="en-KE" smtClean="0"/>
              <a:t>25/07/2023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3800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1543F-BBD3-46DD-8EF1-2A5E20E638B8}" type="datetimeFigureOut">
              <a:rPr lang="en-KE" smtClean="0"/>
              <a:t>25/07/2023</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14547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1543F-BBD3-46DD-8EF1-2A5E20E638B8}" type="datetimeFigureOut">
              <a:rPr lang="en-KE" smtClean="0"/>
              <a:t>25/07/2023</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469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611543F-BBD3-46DD-8EF1-2A5E20E638B8}" type="datetimeFigureOut">
              <a:rPr lang="en-KE" smtClean="0"/>
              <a:t>25/07/2023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08299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8611543F-BBD3-46DD-8EF1-2A5E20E638B8}" type="datetimeFigureOut">
              <a:rPr lang="en-KE" smtClean="0"/>
              <a:t>25/07/2023</a:t>
            </a:fld>
            <a:endParaRPr lang="en-KE"/>
          </a:p>
        </p:txBody>
      </p:sp>
      <p:sp>
        <p:nvSpPr>
          <p:cNvPr id="6" name="Footer Placeholder 5"/>
          <p:cNvSpPr>
            <a:spLocks noGrp="1"/>
          </p:cNvSpPr>
          <p:nvPr>
            <p:ph type="ftr" sz="quarter" idx="11"/>
          </p:nvPr>
        </p:nvSpPr>
        <p:spPr>
          <a:xfrm>
            <a:off x="1085537" y="238981"/>
            <a:ext cx="4155753" cy="240698"/>
          </a:xfrm>
        </p:spPr>
        <p:txBody>
          <a:bodyPr/>
          <a:lstStyle/>
          <a:p>
            <a:endParaRPr lang="en-K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82509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8611543F-BBD3-46DD-8EF1-2A5E20E638B8}" type="datetimeFigureOut">
              <a:rPr lang="en-KE" smtClean="0"/>
              <a:t>25/07/2023</a:t>
            </a:fld>
            <a:endParaRPr lang="en-KE"/>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2855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3"/>
        <p:cNvGrpSpPr/>
        <p:nvPr/>
      </p:nvGrpSpPr>
      <p:grpSpPr>
        <a:xfrm>
          <a:off x="0" y="0"/>
          <a:ext cx="0" cy="0"/>
          <a:chOff x="0" y="0"/>
          <a:chExt cx="0" cy="0"/>
        </a:xfrm>
      </p:grpSpPr>
      <p:sp>
        <p:nvSpPr>
          <p:cNvPr id="69" name="Rectangle 5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70" name="Picture 6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1" name="Straight Connector 6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4" name="Google Shape;54;p13"/>
          <p:cNvPicPr preferRelativeResize="0"/>
          <p:nvPr/>
        </p:nvPicPr>
        <p:blipFill rotWithShape="1">
          <a:blip r:embed="rId4">
            <a:duotone>
              <a:prstClr val="black"/>
              <a:prstClr val="white"/>
            </a:duotone>
          </a:blip>
          <a:srcRect t="16425" b="4070"/>
          <a:stretch/>
        </p:blipFill>
        <p:spPr>
          <a:xfrm>
            <a:off x="20" y="10"/>
            <a:ext cx="9143980" cy="514349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06"/>
        <p:cNvGrpSpPr/>
        <p:nvPr/>
      </p:nvGrpSpPr>
      <p:grpSpPr>
        <a:xfrm>
          <a:off x="0" y="0"/>
          <a:ext cx="0" cy="0"/>
          <a:chOff x="0" y="0"/>
          <a:chExt cx="0" cy="0"/>
        </a:xfrm>
      </p:grpSpPr>
      <p:sp>
        <p:nvSpPr>
          <p:cNvPr id="113" name="Rectangle 1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15" name="Picture 1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7" name="Straight Connector 1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1" name="Rectangle 12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7" name="Google Shape;107;p22"/>
          <p:cNvSpPr txBox="1">
            <a:spLocks noGrp="1"/>
          </p:cNvSpPr>
          <p:nvPr>
            <p:ph type="title"/>
          </p:nvPr>
        </p:nvSpPr>
        <p:spPr>
          <a:xfrm>
            <a:off x="494475" y="1106226"/>
            <a:ext cx="2117940" cy="1401570"/>
          </a:xfrm>
          <a:prstGeom prst="rect">
            <a:avLst/>
          </a:prstGeom>
        </p:spPr>
        <p:txBody>
          <a:bodyPr spcFirstLastPara="1" vert="horz" lIns="91440" tIns="45720" rIns="91440" bIns="0" rtlCol="0" anchor="b" anchorCtr="0">
            <a:normAutofit/>
          </a:bodyPr>
          <a:lstStyle/>
          <a:p>
            <a:pPr marL="0" lvl="0" indent="0" defTabSz="914400">
              <a:spcBef>
                <a:spcPct val="0"/>
              </a:spcBef>
              <a:spcAft>
                <a:spcPts val="0"/>
              </a:spcAft>
            </a:pPr>
            <a:r>
              <a:rPr lang="en-US" sz="1900"/>
              <a:t>What is the total gross revenue for each movie studio?</a:t>
            </a:r>
          </a:p>
        </p:txBody>
      </p:sp>
      <p:cxnSp>
        <p:nvCxnSpPr>
          <p:cNvPr id="125" name="Straight Connector 12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27" name="Group 12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128" name="Rectangle 12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1" name="Rectangle 13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Google Shape;108;p22"/>
          <p:cNvPicPr preferRelativeResize="0"/>
          <p:nvPr/>
        </p:nvPicPr>
        <p:blipFill>
          <a:blip r:embed="rId4"/>
          <a:stretch>
            <a:fillRect/>
          </a:stretch>
        </p:blipFill>
        <p:spPr>
          <a:xfrm>
            <a:off x="3463780" y="879306"/>
            <a:ext cx="4712189" cy="2815533"/>
          </a:xfrm>
          <a:prstGeom prst="rect">
            <a:avLst/>
          </a:prstGeom>
          <a:noFill/>
        </p:spPr>
      </p:pic>
      <p:pic>
        <p:nvPicPr>
          <p:cNvPr id="133" name="Picture 13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5" name="Straight Connector 13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12"/>
        <p:cNvGrpSpPr/>
        <p:nvPr/>
      </p:nvGrpSpPr>
      <p:grpSpPr>
        <a:xfrm>
          <a:off x="0" y="0"/>
          <a:ext cx="0" cy="0"/>
          <a:chOff x="0" y="0"/>
          <a:chExt cx="0" cy="0"/>
        </a:xfrm>
      </p:grpSpPr>
      <p:sp>
        <p:nvSpPr>
          <p:cNvPr id="119" name="Rectangle 11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21" name="Picture 12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3" name="Straight Connector 12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7" name="Rectangle 126">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23"/>
          <p:cNvSpPr txBox="1">
            <a:spLocks noGrp="1"/>
          </p:cNvSpPr>
          <p:nvPr>
            <p:ph type="title"/>
          </p:nvPr>
        </p:nvSpPr>
        <p:spPr>
          <a:xfrm>
            <a:off x="633357" y="1200149"/>
            <a:ext cx="2654449" cy="322326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b="0" i="0" kern="1200" cap="all" dirty="0">
                <a:solidFill>
                  <a:schemeClr val="tx1"/>
                </a:solidFill>
                <a:effectLst/>
                <a:latin typeface="+mj-lt"/>
                <a:ea typeface="+mj-ea"/>
                <a:cs typeface="+mj-cs"/>
              </a:rPr>
              <a:t>Observation</a:t>
            </a:r>
          </a:p>
        </p:txBody>
      </p:sp>
      <p:cxnSp>
        <p:nvCxnSpPr>
          <p:cNvPr id="129" name="Straight Connector 128">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14" name="Google Shape;114;p23"/>
          <p:cNvSpPr txBox="1">
            <a:spLocks noGrp="1"/>
          </p:cNvSpPr>
          <p:nvPr>
            <p:ph type="body" idx="1"/>
          </p:nvPr>
        </p:nvSpPr>
        <p:spPr>
          <a:xfrm>
            <a:off x="3693638" y="1200149"/>
            <a:ext cx="4597502" cy="3223260"/>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0"/>
              </a:spcAft>
              <a:buSzPct val="100000"/>
              <a:buFont typeface="Arial" panose="020B0604020202020204" pitchFamily="34" charset="0"/>
              <a:buChar char="•"/>
            </a:pPr>
            <a:r>
              <a:rPr lang="en-US"/>
              <a:t>Total Gross Revenue: Studios like BV, Fox, WB, Uni., and Sony have recorded the highest total gross revenues, making them potential partners for Microsoft's new movie studio.</a:t>
            </a:r>
          </a:p>
          <a:p>
            <a:pPr marL="0" lvl="0" indent="-228600" defTabSz="914400">
              <a:spcBef>
                <a:spcPts val="1200"/>
              </a:spcBef>
              <a:spcAft>
                <a:spcPts val="1200"/>
              </a:spcAft>
              <a:buSzPct val="100000"/>
              <a:buFont typeface="Arial" panose="020B0604020202020204" pitchFamily="34" charset="0"/>
              <a:buChar cha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80280" y="11817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the optimal budget amount to be allocated? </a:t>
            </a:r>
            <a:endParaRPr dirty="0"/>
          </a:p>
        </p:txBody>
      </p:sp>
      <p:pic>
        <p:nvPicPr>
          <p:cNvPr id="120" name="Google Shape;120;p24"/>
          <p:cNvPicPr preferRelativeResize="0"/>
          <p:nvPr/>
        </p:nvPicPr>
        <p:blipFill>
          <a:blip r:embed="rId3">
            <a:alphaModFix/>
          </a:blip>
          <a:stretch>
            <a:fillRect/>
          </a:stretch>
        </p:blipFill>
        <p:spPr>
          <a:xfrm>
            <a:off x="1047268" y="530850"/>
            <a:ext cx="7186624" cy="3951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Observation</a:t>
            </a:r>
            <a:endParaRPr/>
          </a:p>
        </p:txBody>
      </p:sp>
      <p:sp>
        <p:nvSpPr>
          <p:cNvPr id="126" name="Google Shape;126;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There is a positive relationship between production budgets and profits, suggesting that allocating a reasonable budget, around the median of $200 million, can lead to profitable outcomes.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a:t>
            </a:r>
            <a:endParaRPr/>
          </a:p>
        </p:txBody>
      </p:sp>
      <p:sp>
        <p:nvSpPr>
          <p:cNvPr id="132" name="Google Shape;132;p26"/>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61111"/>
              <a:buFont typeface="Arial"/>
              <a:buNone/>
            </a:pPr>
            <a:r>
              <a:rPr lang="en"/>
              <a:t>1. Genre Selection: Drama, Comedy, Action, Thriller, Adventure, Horror, and other genres have demonstrated high performance based on the number of movies produced and their ratings and votes. Microsoft should prioritize producing movies in these genres as they have proven to be popular among audiences.</a:t>
            </a:r>
            <a:endParaRPr/>
          </a:p>
          <a:p>
            <a:pPr marL="0" lvl="0" indent="0" algn="l" rtl="0">
              <a:spcBef>
                <a:spcPts val="1200"/>
              </a:spcBef>
              <a:spcAft>
                <a:spcPts val="0"/>
              </a:spcAft>
              <a:buClr>
                <a:schemeClr val="dk1"/>
              </a:buClr>
              <a:buSzPct val="61111"/>
              <a:buFont typeface="Arial"/>
              <a:buNone/>
            </a:pPr>
            <a:r>
              <a:rPr lang="en"/>
              <a:t>2. Market Focus: The top four genres in both the domestic and foreign markets include Drama, Comedy, Action and Adventure. These genres have a wide appeal in both markets, and Microsoft should focus on producing movies in these genres to target a global audience.</a:t>
            </a:r>
            <a:endParaRPr/>
          </a:p>
          <a:p>
            <a:pPr marL="0" lvl="0" indent="0" algn="l" rtl="0">
              <a:spcBef>
                <a:spcPts val="1200"/>
              </a:spcBef>
              <a:spcAft>
                <a:spcPts val="0"/>
              </a:spcAft>
              <a:buClr>
                <a:schemeClr val="dk1"/>
              </a:buClr>
              <a:buSzPct val="61111"/>
              <a:buFont typeface="Arial"/>
              <a:buNone/>
            </a:pPr>
            <a:r>
              <a:rPr lang="en"/>
              <a:t>3. Studio Partnerships: Microsoft should consider forming partnerships with successful movie studios like BV, Fox, WB, Uni., and Sony, as they have recorded the highest total gross revenues. Collaborating with established studios can help Microsoft leverage their expertise and resources to ensure successful movie productions.</a:t>
            </a:r>
            <a:endParaRPr/>
          </a:p>
          <a:p>
            <a:pPr marL="0" lvl="0" indent="0" algn="l" rtl="0">
              <a:spcBef>
                <a:spcPts val="1200"/>
              </a:spcBef>
              <a:spcAft>
                <a:spcPts val="0"/>
              </a:spcAft>
              <a:buClr>
                <a:schemeClr val="dk1"/>
              </a:buClr>
              <a:buSzPct val="61111"/>
              <a:buFont typeface="Arial"/>
              <a:buNone/>
            </a:pPr>
            <a:r>
              <a:rPr lang="en"/>
              <a:t>4. Budget Allocation: While there are movies with low production budgets and low profits, there is a positive relationship between the production budget and profit. Microsoft should aim to allocate a reasonable budget, around the median of $200 million, for its movie productions. This will increase the chances of achieving profitable outcomes while minimizing the risk of producing low-budget movies with limited potential for profit.</a:t>
            </a:r>
            <a:endParaRPr/>
          </a:p>
          <a:p>
            <a:pPr marL="0" lvl="0" indent="0" algn="l" rtl="0">
              <a:spcBef>
                <a:spcPts val="1200"/>
              </a:spcBef>
              <a:spcAft>
                <a:spcPts val="120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38" name="Google Shape;138;p27"/>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61111"/>
              <a:buFont typeface="Arial"/>
              <a:buNone/>
            </a:pPr>
            <a:r>
              <a:rPr lang="en"/>
              <a:t>Through extensive exploratory data analysis, we have identified key trends and insights in the movie industry. The recommended genres for Microsoft's new movie studio are Drama, Comedy, Action, Thriller, Adventure, Horror and other genres which have demonstrated high performance in terms of ratings and votes. To target a global audience, Microsoft should focus on producing movies in these genres.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
              <a:t>Furthermore, Microsoft should consider forming partnerships with successful studios like BV, Fox, WB, Uni., and Sony to leverage their expertise and resources for successful movie productions. Allocating a reasonable budget, around the median of $200 million, can lead to profitable outcomes while minimizing risks.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
              <a:t>By following these recommendations and utilizing the insights from our data analysis, Microsoft's new movie studio can position itself for success in the competitive movie industry and create a diverse and captivating portfolio of films that resonate with audiences worldwide.</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68580" y="99060"/>
            <a:ext cx="914400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30936" y="411480"/>
            <a:ext cx="2700645" cy="407365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chemeClr val="tx1"/>
                </a:solidFill>
                <a:latin typeface="+mj-lt"/>
                <a:ea typeface="+mj-ea"/>
                <a:cs typeface="+mj-cs"/>
              </a:rPr>
              <a:t>PHASE ONE PROJECT</a:t>
            </a:r>
          </a:p>
        </p:txBody>
      </p:sp>
      <p:sp>
        <p:nvSpPr>
          <p:cNvPr id="60" name="Google Shape;60;p14"/>
          <p:cNvSpPr txBox="1">
            <a:spLocks noGrp="1"/>
          </p:cNvSpPr>
          <p:nvPr>
            <p:ph type="body" idx="1"/>
          </p:nvPr>
        </p:nvSpPr>
        <p:spPr>
          <a:xfrm>
            <a:off x="3844813" y="414068"/>
            <a:ext cx="4668251" cy="4073652"/>
          </a:xfrm>
          <a:prstGeom prst="rect">
            <a:avLst/>
          </a:prstGeom>
        </p:spPr>
        <p:txBody>
          <a:bodyPr spcFirstLastPara="1" vert="horz" lIns="91440" tIns="45720" rIns="91440" bIns="45720" rtlCol="0" anchor="ctr" anchorCtr="0">
            <a:normAutofit/>
          </a:bodyPr>
          <a:lstStyle/>
          <a:p>
            <a:pPr marL="0" lvl="0" indent="-228600" defTabSz="914400">
              <a:spcBef>
                <a:spcPts val="1100"/>
              </a:spcBef>
              <a:spcAft>
                <a:spcPts val="0"/>
              </a:spcAft>
              <a:buFont typeface="Arial" panose="020B0604020202020204" pitchFamily="34" charset="0"/>
              <a:buChar char="•"/>
            </a:pPr>
            <a:r>
              <a:rPr lang="en-US" sz="1700">
                <a:highlight>
                  <a:srgbClr val="FFFFFF"/>
                </a:highlight>
              </a:rPr>
              <a:t>Student name: BUSHRA MOHAMED</a:t>
            </a:r>
          </a:p>
          <a:p>
            <a:pPr marL="0" lvl="0" indent="-228600" defTabSz="914400">
              <a:spcBef>
                <a:spcPts val="1100"/>
              </a:spcBef>
              <a:spcAft>
                <a:spcPts val="0"/>
              </a:spcAft>
              <a:buFont typeface="Arial" panose="020B0604020202020204" pitchFamily="34" charset="0"/>
              <a:buChar char="•"/>
            </a:pPr>
            <a:r>
              <a:rPr lang="en-US" sz="1700">
                <a:highlight>
                  <a:srgbClr val="FFFFFF"/>
                </a:highlight>
              </a:rPr>
              <a:t>Student pace: PART TIME</a:t>
            </a:r>
          </a:p>
          <a:p>
            <a:pPr marL="0" lvl="0" indent="-228600" defTabSz="914400">
              <a:spcBef>
                <a:spcPts val="1100"/>
              </a:spcBef>
              <a:spcAft>
                <a:spcPts val="0"/>
              </a:spcAft>
              <a:buFont typeface="Arial" panose="020B0604020202020204" pitchFamily="34" charset="0"/>
              <a:buChar char="•"/>
            </a:pPr>
            <a:r>
              <a:rPr lang="en-US" sz="1700">
                <a:highlight>
                  <a:srgbClr val="FFFFFF"/>
                </a:highlight>
              </a:rPr>
              <a:t>Instructor name: STELLA WAITHERA</a:t>
            </a:r>
          </a:p>
          <a:p>
            <a:pPr marL="0" lvl="0" indent="-228600" defTabSz="914400">
              <a:spcBef>
                <a:spcPts val="700"/>
              </a:spcBef>
              <a:spcAft>
                <a:spcPts val="1200"/>
              </a:spcAft>
              <a:buFont typeface="Arial" panose="020B0604020202020204" pitchFamily="34" charset="0"/>
              <a:buChar char="•"/>
            </a:pPr>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p:nvSpPr>
          <p:cNvPr id="141" name="Rectangle 12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43" name="Picture 12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45" name="Straight Connector 13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3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8" name="Rectangle 13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Film reel and slate">
            <a:extLst>
              <a:ext uri="{FF2B5EF4-FFF2-40B4-BE49-F238E27FC236}">
                <a16:creationId xmlns:a16="http://schemas.microsoft.com/office/drawing/2014/main" id="{93849ADF-64C0-4913-0A4F-3C6B5AF9E916}"/>
              </a:ext>
            </a:extLst>
          </p:cNvPr>
          <p:cNvPicPr>
            <a:picLocks noChangeAspect="1"/>
          </p:cNvPicPr>
          <p:nvPr/>
        </p:nvPicPr>
        <p:blipFill rotWithShape="1">
          <a:blip r:embed="rId4">
            <a:alphaModFix amt="50000"/>
            <a:grayscl/>
          </a:blip>
          <a:srcRect t="12485" r="-2" b="3242"/>
          <a:stretch/>
        </p:blipFill>
        <p:spPr>
          <a:xfrm>
            <a:off x="228" y="10"/>
            <a:ext cx="9143772" cy="5143490"/>
          </a:xfrm>
          <a:prstGeom prst="rect">
            <a:avLst/>
          </a:prstGeom>
        </p:spPr>
      </p:pic>
      <p:sp>
        <p:nvSpPr>
          <p:cNvPr id="14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332799"/>
            <a:ext cx="608265" cy="377683"/>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405690"/>
            <a:ext cx="3730436" cy="2319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42" name="Rectangle 14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5350"/>
            <a:ext cx="9144000" cy="424814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5" name="Google Shape;65;p15"/>
          <p:cNvSpPr txBox="1">
            <a:spLocks noGrp="1"/>
          </p:cNvSpPr>
          <p:nvPr>
            <p:ph type="title"/>
          </p:nvPr>
        </p:nvSpPr>
        <p:spPr>
          <a:xfrm>
            <a:off x="847703" y="895350"/>
            <a:ext cx="2394787" cy="352425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200"/>
              <a:t>Project Overview</a:t>
            </a:r>
          </a:p>
        </p:txBody>
      </p:sp>
      <p:cxnSp>
        <p:nvCxnSpPr>
          <p:cNvPr id="144" name="Straight Connector 14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200150"/>
            <a:ext cx="0" cy="27432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6" name="Google Shape;66;p15"/>
          <p:cNvSpPr txBox="1">
            <a:spLocks noGrp="1"/>
          </p:cNvSpPr>
          <p:nvPr>
            <p:ph type="body" idx="1"/>
          </p:nvPr>
        </p:nvSpPr>
        <p:spPr>
          <a:xfrm>
            <a:off x="3732477" y="895350"/>
            <a:ext cx="4563818" cy="3524250"/>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1200"/>
              </a:spcAft>
              <a:buSzPct val="100000"/>
              <a:buFont typeface="Arial" panose="020B0604020202020204" pitchFamily="34" charset="0"/>
              <a:buChar char="•"/>
            </a:pPr>
            <a:r>
              <a:rPr lang="en-US"/>
              <a:t>The objective of this project is to explore movie data and generate insights to assist Microsoft's new movie studio in making informed decisions about the types of films to create. By conducting exploratory data analysis (EDA) on various movie datasets, we aim to identify key trends, successful genres, and potential profit opportunities in the movie industry.</a:t>
            </a:r>
          </a:p>
        </p:txBody>
      </p:sp>
      <p:sp>
        <p:nvSpPr>
          <p:cNvPr id="14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4505908"/>
            <a:ext cx="2625537" cy="2319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sp>
        <p:nvSpPr>
          <p:cNvPr id="143" name="Rectangle 12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44" name="Picture 12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45" name="Straight Connector 12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2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7" name="Rectangle 13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descr="Light bulb on yellow background with sketched light beams and cord">
            <a:extLst>
              <a:ext uri="{FF2B5EF4-FFF2-40B4-BE49-F238E27FC236}">
                <a16:creationId xmlns:a16="http://schemas.microsoft.com/office/drawing/2014/main" id="{FDE291A6-3DD2-41B6-FA7D-09B363290903}"/>
              </a:ext>
            </a:extLst>
          </p:cNvPr>
          <p:cNvPicPr>
            <a:picLocks noChangeAspect="1"/>
          </p:cNvPicPr>
          <p:nvPr/>
        </p:nvPicPr>
        <p:blipFill rotWithShape="1">
          <a:blip r:embed="rId4">
            <a:alphaModFix amt="50000"/>
            <a:grayscl/>
          </a:blip>
          <a:srcRect t="8535" r="-2" b="-2"/>
          <a:stretch/>
        </p:blipFill>
        <p:spPr>
          <a:xfrm>
            <a:off x="228" y="10"/>
            <a:ext cx="9143772" cy="5143490"/>
          </a:xfrm>
          <a:prstGeom prst="rect">
            <a:avLst/>
          </a:prstGeom>
        </p:spPr>
      </p:pic>
      <p:sp>
        <p:nvSpPr>
          <p:cNvPr id="14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332799"/>
            <a:ext cx="608265" cy="377683"/>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9"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405690"/>
            <a:ext cx="3730436" cy="2319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0" name="Rectangle 13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5350"/>
            <a:ext cx="9144000" cy="424814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1" name="Google Shape;71;p16"/>
          <p:cNvSpPr txBox="1">
            <a:spLocks noGrp="1"/>
          </p:cNvSpPr>
          <p:nvPr>
            <p:ph type="title"/>
          </p:nvPr>
        </p:nvSpPr>
        <p:spPr>
          <a:xfrm>
            <a:off x="847703" y="895350"/>
            <a:ext cx="2394787" cy="3524250"/>
          </a:xfrm>
          <a:prstGeom prst="rect">
            <a:avLst/>
          </a:prstGeom>
        </p:spPr>
        <p:txBody>
          <a:bodyPr spcFirstLastPara="1" vert="horz" lIns="91440" tIns="45720" rIns="91440" bIns="45720" rtlCol="0" anchor="ctr" anchorCtr="0">
            <a:normAutofit/>
          </a:bodyPr>
          <a:lstStyle/>
          <a:p>
            <a:pPr marL="0" marR="0" lvl="0" indent="0" defTabSz="914400">
              <a:spcBef>
                <a:spcPct val="0"/>
              </a:spcBef>
              <a:spcAft>
                <a:spcPts val="1200"/>
              </a:spcAft>
            </a:pPr>
            <a:r>
              <a:rPr lang="en-US" sz="3200"/>
              <a:t>Business Problem</a:t>
            </a:r>
          </a:p>
        </p:txBody>
      </p:sp>
      <p:cxnSp>
        <p:nvCxnSpPr>
          <p:cNvPr id="151" name="Straight Connector 138">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200150"/>
            <a:ext cx="0" cy="27432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2" name="Google Shape;72;p16"/>
          <p:cNvSpPr txBox="1">
            <a:spLocks noGrp="1"/>
          </p:cNvSpPr>
          <p:nvPr>
            <p:ph type="body" idx="1"/>
          </p:nvPr>
        </p:nvSpPr>
        <p:spPr>
          <a:xfrm>
            <a:off x="3732477" y="895350"/>
            <a:ext cx="4563818" cy="3524250"/>
          </a:xfrm>
          <a:prstGeom prst="rect">
            <a:avLst/>
          </a:prstGeom>
        </p:spPr>
        <p:txBody>
          <a:bodyPr spcFirstLastPara="1" vert="horz" lIns="91440" tIns="45720" rIns="91440" bIns="45720" rtlCol="0" anchor="ctr" anchorCtr="0">
            <a:normAutofit/>
          </a:bodyPr>
          <a:lstStyle/>
          <a:p>
            <a:pPr marL="0" marR="0" lvl="0" indent="-228600" defTabSz="914400">
              <a:spcBef>
                <a:spcPts val="0"/>
              </a:spcBef>
              <a:spcAft>
                <a:spcPts val="1200"/>
              </a:spcAft>
              <a:buSzPct val="100000"/>
              <a:buFont typeface="Arial" panose="020B0604020202020204" pitchFamily="34" charset="0"/>
              <a:buChar char="•"/>
            </a:pPr>
            <a:r>
              <a:rPr lang="en-US"/>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p>
        </p:txBody>
      </p:sp>
      <p:sp>
        <p:nvSpPr>
          <p:cNvPr id="15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4505908"/>
            <a:ext cx="2625537" cy="2319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76"/>
        <p:cNvGrpSpPr/>
        <p:nvPr/>
      </p:nvGrpSpPr>
      <p:grpSpPr>
        <a:xfrm>
          <a:off x="0" y="0"/>
          <a:ext cx="0" cy="0"/>
          <a:chOff x="0" y="0"/>
          <a:chExt cx="0" cy="0"/>
        </a:xfrm>
      </p:grpSpPr>
      <p:sp>
        <p:nvSpPr>
          <p:cNvPr id="146" name="Rectangle 145">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48" name="Picture 147">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50" name="Straight Connector 14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4" name="Rectangle 153">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Google Shape;77;p17"/>
          <p:cNvSpPr txBox="1">
            <a:spLocks noGrp="1"/>
          </p:cNvSpPr>
          <p:nvPr>
            <p:ph type="title"/>
          </p:nvPr>
        </p:nvSpPr>
        <p:spPr>
          <a:xfrm>
            <a:off x="633357" y="1200149"/>
            <a:ext cx="2654449" cy="322326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200" b="0" i="0" kern="1200" cap="all" dirty="0">
                <a:solidFill>
                  <a:schemeClr val="tx1"/>
                </a:solidFill>
                <a:effectLst/>
                <a:latin typeface="+mj-lt"/>
                <a:ea typeface="+mj-ea"/>
                <a:cs typeface="+mj-cs"/>
              </a:rPr>
              <a:t>The Data</a:t>
            </a:r>
          </a:p>
        </p:txBody>
      </p:sp>
      <p:cxnSp>
        <p:nvCxnSpPr>
          <p:cNvPr id="156" name="Straight Connector 155">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8" name="Google Shape;78;p17"/>
          <p:cNvSpPr txBox="1">
            <a:spLocks noGrp="1"/>
          </p:cNvSpPr>
          <p:nvPr>
            <p:ph type="body" idx="1"/>
          </p:nvPr>
        </p:nvSpPr>
        <p:spPr>
          <a:xfrm>
            <a:off x="3693638" y="1200149"/>
            <a:ext cx="4597502" cy="3223260"/>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0"/>
              </a:spcAft>
              <a:buSzPct val="100000"/>
              <a:buFont typeface="Arial" panose="020B0604020202020204" pitchFamily="34" charset="0"/>
              <a:buChar char="•"/>
            </a:pPr>
            <a:r>
              <a:rPr lang="en-US">
                <a:highlight>
                  <a:srgbClr val="FFFFFF"/>
                </a:highlight>
              </a:rPr>
              <a:t>For this project, we will be analyzing data from the following movie websites:</a:t>
            </a:r>
          </a:p>
          <a:p>
            <a:pPr marL="457200" lvl="0" indent="-228600" defTabSz="914400">
              <a:spcBef>
                <a:spcPts val="1200"/>
              </a:spcBef>
              <a:spcAft>
                <a:spcPts val="0"/>
              </a:spcAft>
              <a:buSzPct val="100000"/>
              <a:buFont typeface="Arial" panose="020B0604020202020204" pitchFamily="34" charset="0"/>
              <a:buChar char="•"/>
            </a:pPr>
            <a:r>
              <a:rPr lang="en-US">
                <a:highlight>
                  <a:srgbClr val="FFFFFF"/>
                </a:highlight>
              </a:rPr>
              <a:t>imdb.title.basics</a:t>
            </a:r>
          </a:p>
          <a:p>
            <a:pPr marL="457200" lvl="0" indent="-228600" defTabSz="914400">
              <a:spcBef>
                <a:spcPts val="0"/>
              </a:spcBef>
              <a:spcAft>
                <a:spcPts val="0"/>
              </a:spcAft>
              <a:buSzPct val="100000"/>
              <a:buFont typeface="Arial" panose="020B0604020202020204" pitchFamily="34" charset="0"/>
              <a:buChar char="•"/>
            </a:pPr>
            <a:r>
              <a:rPr lang="en-US">
                <a:highlight>
                  <a:srgbClr val="FFFFFF"/>
                </a:highlight>
              </a:rPr>
              <a:t>Imdb.title.ratings</a:t>
            </a:r>
          </a:p>
          <a:p>
            <a:pPr marL="457200" lvl="0" indent="-228600" defTabSz="914400">
              <a:spcBef>
                <a:spcPts val="0"/>
              </a:spcBef>
              <a:spcAft>
                <a:spcPts val="0"/>
              </a:spcAft>
              <a:buSzPct val="100000"/>
              <a:buFont typeface="Arial" panose="020B0604020202020204" pitchFamily="34" charset="0"/>
              <a:buChar char="•"/>
            </a:pPr>
            <a:r>
              <a:rPr lang="en-US">
                <a:highlight>
                  <a:srgbClr val="FFFFFF"/>
                </a:highlight>
              </a:rPr>
              <a:t>title.akas</a:t>
            </a:r>
          </a:p>
          <a:p>
            <a:pPr marL="457200" lvl="0" indent="-228600" defTabSz="914400">
              <a:spcBef>
                <a:spcPts val="0"/>
              </a:spcBef>
              <a:spcAft>
                <a:spcPts val="0"/>
              </a:spcAft>
              <a:buSzPct val="100000"/>
              <a:buFont typeface="Arial" panose="020B0604020202020204" pitchFamily="34" charset="0"/>
              <a:buChar char="•"/>
            </a:pPr>
            <a:r>
              <a:rPr lang="en-US">
                <a:highlight>
                  <a:srgbClr val="FFFFFF"/>
                </a:highlight>
              </a:rPr>
              <a:t>tn.movie_budgets</a:t>
            </a:r>
          </a:p>
          <a:p>
            <a:pPr marL="457200" lvl="0" indent="-228600" defTabSz="914400">
              <a:spcBef>
                <a:spcPts val="0"/>
              </a:spcBef>
              <a:spcAft>
                <a:spcPts val="0"/>
              </a:spcAft>
              <a:buSzPct val="100000"/>
              <a:buFont typeface="Arial" panose="020B0604020202020204" pitchFamily="34" charset="0"/>
              <a:buChar char="•"/>
            </a:pPr>
            <a:r>
              <a:rPr lang="en-US">
                <a:highlight>
                  <a:srgbClr val="FFFFFF"/>
                </a:highlight>
              </a:rPr>
              <a:t>bom.movie_gross</a:t>
            </a:r>
          </a:p>
          <a:p>
            <a:pPr marL="0" lvl="0" indent="-228600" defTabSz="914400">
              <a:spcBef>
                <a:spcPts val="1200"/>
              </a:spcBef>
              <a:spcAft>
                <a:spcPts val="1200"/>
              </a:spcAft>
              <a:buSzPct val="100000"/>
              <a:buFont typeface="Arial" panose="020B0604020202020204" pitchFamily="34" charset="0"/>
              <a:buChar cha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2"/>
        <p:cNvGrpSpPr/>
        <p:nvPr/>
      </p:nvGrpSpPr>
      <p:grpSpPr>
        <a:xfrm>
          <a:off x="0" y="0"/>
          <a:ext cx="0" cy="0"/>
          <a:chOff x="0" y="0"/>
          <a:chExt cx="0" cy="0"/>
        </a:xfrm>
      </p:grpSpPr>
      <p:sp>
        <p:nvSpPr>
          <p:cNvPr id="152" name="Rectangle 15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54" name="Picture 15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56" name="Straight Connector 15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0" name="Rectangle 15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3" name="Google Shape;83;p18"/>
          <p:cNvSpPr txBox="1">
            <a:spLocks noGrp="1"/>
          </p:cNvSpPr>
          <p:nvPr>
            <p:ph type="title"/>
          </p:nvPr>
        </p:nvSpPr>
        <p:spPr>
          <a:xfrm>
            <a:off x="494475" y="1106226"/>
            <a:ext cx="2117940" cy="1401570"/>
          </a:xfrm>
          <a:prstGeom prst="rect">
            <a:avLst/>
          </a:prstGeom>
        </p:spPr>
        <p:txBody>
          <a:bodyPr spcFirstLastPara="1" vert="horz" lIns="91440" tIns="45720" rIns="91440" bIns="0" rtlCol="0" anchor="b" anchorCtr="0">
            <a:normAutofit/>
          </a:bodyPr>
          <a:lstStyle/>
          <a:p>
            <a:pPr marL="0" lvl="0" indent="0" defTabSz="914400">
              <a:spcBef>
                <a:spcPct val="0"/>
              </a:spcBef>
              <a:spcAft>
                <a:spcPts val="0"/>
              </a:spcAft>
            </a:pPr>
            <a:r>
              <a:rPr lang="en-US" sz="1500">
                <a:highlight>
                  <a:srgbClr val="FFFFFF"/>
                </a:highlight>
              </a:rPr>
              <a:t>Which specific genre of movie should Microsoft prioritize for production?</a:t>
            </a:r>
            <a:endParaRPr lang="en-US" sz="1500"/>
          </a:p>
        </p:txBody>
      </p:sp>
      <p:cxnSp>
        <p:nvCxnSpPr>
          <p:cNvPr id="164" name="Straight Connector 16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66" name="Group 16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167" name="Rectangle 16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0" name="Rectangle 16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oogle Shape;84;p18"/>
          <p:cNvPicPr preferRelativeResize="0"/>
          <p:nvPr/>
        </p:nvPicPr>
        <p:blipFill rotWithShape="1">
          <a:blip r:embed="rId4"/>
          <a:srcRect l="12159" r="10444"/>
          <a:stretch/>
        </p:blipFill>
        <p:spPr>
          <a:xfrm>
            <a:off x="4559073" y="837258"/>
            <a:ext cx="2521602" cy="2899629"/>
          </a:xfrm>
          <a:prstGeom prst="rect">
            <a:avLst/>
          </a:prstGeom>
          <a:noFill/>
        </p:spPr>
      </p:pic>
      <p:pic>
        <p:nvPicPr>
          <p:cNvPr id="172" name="Picture 17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74" name="Straight Connector 17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88"/>
        <p:cNvGrpSpPr/>
        <p:nvPr/>
      </p:nvGrpSpPr>
      <p:grpSpPr>
        <a:xfrm>
          <a:off x="0" y="0"/>
          <a:ext cx="0" cy="0"/>
          <a:chOff x="0" y="0"/>
          <a:chExt cx="0" cy="0"/>
        </a:xfrm>
      </p:grpSpPr>
      <p:sp>
        <p:nvSpPr>
          <p:cNvPr id="114" name="Rectangle 11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16" name="Picture 11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8" name="Straight Connector 117">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2" name="Rectangle 121">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Google Shape;89;p19"/>
          <p:cNvSpPr txBox="1">
            <a:spLocks noGrp="1"/>
          </p:cNvSpPr>
          <p:nvPr>
            <p:ph type="title"/>
          </p:nvPr>
        </p:nvSpPr>
        <p:spPr>
          <a:xfrm>
            <a:off x="633357" y="1200149"/>
            <a:ext cx="2654449" cy="322326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b="0" i="0" kern="1200" cap="all" dirty="0">
                <a:solidFill>
                  <a:schemeClr val="tx1"/>
                </a:solidFill>
                <a:effectLst/>
                <a:latin typeface="+mj-lt"/>
                <a:ea typeface="+mj-ea"/>
                <a:cs typeface="+mj-cs"/>
              </a:rPr>
              <a:t>Observation</a:t>
            </a:r>
          </a:p>
        </p:txBody>
      </p:sp>
      <p:cxnSp>
        <p:nvCxnSpPr>
          <p:cNvPr id="124" name="Straight Connector 123">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0" name="Google Shape;90;p19"/>
          <p:cNvSpPr txBox="1">
            <a:spLocks noGrp="1"/>
          </p:cNvSpPr>
          <p:nvPr>
            <p:ph type="body" idx="1"/>
          </p:nvPr>
        </p:nvSpPr>
        <p:spPr>
          <a:xfrm>
            <a:off x="3693638" y="1200149"/>
            <a:ext cx="4597502" cy="3223260"/>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1200"/>
              </a:spcAft>
              <a:buSzPct val="100000"/>
              <a:buFont typeface="Arial" panose="020B0604020202020204" pitchFamily="34" charset="0"/>
              <a:buChar char="•"/>
            </a:pPr>
            <a:r>
              <a:rPr lang="en-US"/>
              <a:t>Genre Performance: Drama, comedy, action, thriller, adventure and horror are the top-performing genres based on ratings and audience votes.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94"/>
        <p:cNvGrpSpPr/>
        <p:nvPr/>
      </p:nvGrpSpPr>
      <p:grpSpPr>
        <a:xfrm>
          <a:off x="0" y="0"/>
          <a:ext cx="0" cy="0"/>
          <a:chOff x="0" y="0"/>
          <a:chExt cx="0" cy="0"/>
        </a:xfrm>
      </p:grpSpPr>
      <p:sp>
        <p:nvSpPr>
          <p:cNvPr id="135" name="Rectangle 13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37" name="Picture 13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9" name="Straight Connector 13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3" name="Rectangle 142">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5" name="Google Shape;95;p20"/>
          <p:cNvSpPr txBox="1">
            <a:spLocks noGrp="1"/>
          </p:cNvSpPr>
          <p:nvPr>
            <p:ph type="title"/>
          </p:nvPr>
        </p:nvSpPr>
        <p:spPr>
          <a:xfrm>
            <a:off x="494475" y="1106226"/>
            <a:ext cx="2117940" cy="1401570"/>
          </a:xfrm>
          <a:prstGeom prst="rect">
            <a:avLst/>
          </a:prstGeom>
        </p:spPr>
        <p:txBody>
          <a:bodyPr spcFirstLastPara="1" vert="horz" lIns="91440" tIns="45720" rIns="91440" bIns="0" rtlCol="0" anchor="b" anchorCtr="0">
            <a:normAutofit/>
          </a:bodyPr>
          <a:lstStyle/>
          <a:p>
            <a:pPr marL="0" lvl="0" indent="0" defTabSz="914400">
              <a:spcBef>
                <a:spcPct val="0"/>
              </a:spcBef>
              <a:spcAft>
                <a:spcPts val="0"/>
              </a:spcAft>
            </a:pPr>
            <a:r>
              <a:rPr lang="en-US" sz="1300"/>
              <a:t>Which genres of movies have demonstrated the highest performance in terms of ratings and audience votes?</a:t>
            </a:r>
          </a:p>
        </p:txBody>
      </p:sp>
      <p:cxnSp>
        <p:nvCxnSpPr>
          <p:cNvPr id="147" name="Straight Connector 14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49" name="Group 14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150" name="Rectangle 149">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Google Shape;96;p20"/>
          <p:cNvPicPr preferRelativeResize="0"/>
          <p:nvPr/>
        </p:nvPicPr>
        <p:blipFill>
          <a:blip r:embed="rId4"/>
          <a:stretch>
            <a:fillRect/>
          </a:stretch>
        </p:blipFill>
        <p:spPr>
          <a:xfrm>
            <a:off x="3463780" y="1038342"/>
            <a:ext cx="4712189" cy="2497460"/>
          </a:xfrm>
          <a:prstGeom prst="rect">
            <a:avLst/>
          </a:prstGeom>
          <a:noFill/>
        </p:spPr>
      </p:pic>
      <p:pic>
        <p:nvPicPr>
          <p:cNvPr id="155" name="Picture 15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57" name="Straight Connector 156">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00"/>
        <p:cNvGrpSpPr/>
        <p:nvPr/>
      </p:nvGrpSpPr>
      <p:grpSpPr>
        <a:xfrm>
          <a:off x="0" y="0"/>
          <a:ext cx="0" cy="0"/>
          <a:chOff x="0" y="0"/>
          <a:chExt cx="0" cy="0"/>
        </a:xfrm>
      </p:grpSpPr>
      <p:sp>
        <p:nvSpPr>
          <p:cNvPr id="107" name="Rectangle 10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09" name="Picture 10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1" name="Straight Connector 1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5" name="Rectangle 1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Google Shape;101;p21"/>
          <p:cNvSpPr txBox="1">
            <a:spLocks noGrp="1"/>
          </p:cNvSpPr>
          <p:nvPr>
            <p:ph type="title"/>
          </p:nvPr>
        </p:nvSpPr>
        <p:spPr>
          <a:xfrm>
            <a:off x="633357" y="1200149"/>
            <a:ext cx="2654449" cy="322326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9285"/>
            </a:pPr>
            <a:r>
              <a:rPr lang="en-US" sz="3000" b="0" i="0" kern="1200" cap="all" dirty="0">
                <a:solidFill>
                  <a:schemeClr val="tx1"/>
                </a:solidFill>
                <a:effectLst/>
                <a:latin typeface="+mj-lt"/>
                <a:ea typeface="+mj-ea"/>
                <a:cs typeface="+mj-cs"/>
              </a:rPr>
              <a:t>Observation</a:t>
            </a:r>
          </a:p>
        </p:txBody>
      </p:sp>
      <p:cxnSp>
        <p:nvCxnSpPr>
          <p:cNvPr id="117" name="Straight Connector 1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2" name="Google Shape;102;p21"/>
          <p:cNvSpPr txBox="1">
            <a:spLocks noGrp="1"/>
          </p:cNvSpPr>
          <p:nvPr>
            <p:ph type="body" idx="1"/>
          </p:nvPr>
        </p:nvSpPr>
        <p:spPr>
          <a:xfrm>
            <a:off x="3693638" y="1200149"/>
            <a:ext cx="4597502" cy="3223260"/>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1200"/>
              </a:spcAft>
              <a:buSzPct val="100000"/>
              <a:buFont typeface="Arial" panose="020B0604020202020204" pitchFamily="34" charset="0"/>
              <a:buChar char="•"/>
            </a:pPr>
            <a:r>
              <a:rPr lang="en-US"/>
              <a:t>Domestic vs. Foreign Market: The top genres in both markets are Drama, Comedy, Action and Adventure, this shows their global popularity.</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784</Words>
  <Application>Microsoft Office PowerPoint</Application>
  <PresentationFormat>On-screen Show (16:9)</PresentationFormat>
  <Paragraphs>38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PowerPoint Presentation</vt:lpstr>
      <vt:lpstr>PHASE ONE PROJECT</vt:lpstr>
      <vt:lpstr>Project Overview</vt:lpstr>
      <vt:lpstr>Business Problem</vt:lpstr>
      <vt:lpstr>The Data</vt:lpstr>
      <vt:lpstr>Which specific genre of movie should Microsoft prioritize for production?</vt:lpstr>
      <vt:lpstr>Observation</vt:lpstr>
      <vt:lpstr>Which genres of movies have demonstrated the highest performance in terms of ratings and audience votes?</vt:lpstr>
      <vt:lpstr>Observation</vt:lpstr>
      <vt:lpstr>What is the total gross revenue for each movie studio?</vt:lpstr>
      <vt:lpstr>Observation</vt:lpstr>
      <vt:lpstr>What is the optimal budget amount to be allocated? </vt:lpstr>
      <vt:lpstr>Observation</vt:lpstr>
      <vt:lpstr>Recommendation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Bushra Mohamed</cp:lastModifiedBy>
  <cp:revision>1</cp:revision>
  <dcterms:modified xsi:type="dcterms:W3CDTF">2023-07-24T22:10:36Z</dcterms:modified>
</cp:coreProperties>
</file>