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63" r:id="rId2"/>
    <p:sldId id="257" r:id="rId3"/>
    <p:sldId id="261" r:id="rId4"/>
    <p:sldId id="262" r:id="rId5"/>
  </p:sldIdLst>
  <p:sldSz cx="9144000" cy="5143500" type="screen16x9"/>
  <p:notesSz cx="6858000" cy="9144000"/>
  <p:embeddedFontLst>
    <p:embeddedFont>
      <p:font typeface="Roboto Mono" panose="00000009000000000000" pitchFamily="49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DFA174CA-3C00-750D-6D7F-6B7FBB0B1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55F99695-CD9F-6E02-7A99-DF036E60ED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2E118C22-62D5-C4A3-54FC-5F7E9E1466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114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10054f35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10054f35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BB25DFFC-4978-6C71-3C45-9D0BFCB9A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0054f356b_1_0:notes">
            <a:extLst>
              <a:ext uri="{FF2B5EF4-FFF2-40B4-BE49-F238E27FC236}">
                <a16:creationId xmlns:a16="http://schemas.microsoft.com/office/drawing/2014/main" id="{30FBBA40-8345-7FFE-1192-7785741511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0054f356b_1_0:notes">
            <a:extLst>
              <a:ext uri="{FF2B5EF4-FFF2-40B4-BE49-F238E27FC236}">
                <a16:creationId xmlns:a16="http://schemas.microsoft.com/office/drawing/2014/main" id="{DF46DE9C-1FD5-3125-5AF4-DA517571A3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072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EEC646E3-B6C6-FFD0-D447-475E13688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0054f356b_1_16:notes">
            <a:extLst>
              <a:ext uri="{FF2B5EF4-FFF2-40B4-BE49-F238E27FC236}">
                <a16:creationId xmlns:a16="http://schemas.microsoft.com/office/drawing/2014/main" id="{59F06227-ED20-B728-DD4A-4CFED00EFB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0054f356b_1_16:notes">
            <a:extLst>
              <a:ext uri="{FF2B5EF4-FFF2-40B4-BE49-F238E27FC236}">
                <a16:creationId xmlns:a16="http://schemas.microsoft.com/office/drawing/2014/main" id="{4C68749C-4EE1-C2D8-E3C9-9EFDEF4AD9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766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04CCFC03-F19E-D34B-D8F8-C99DB929F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7DAC3DB8-02D8-B0AA-F04E-67E8CFF5B1D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4325" y="375075"/>
            <a:ext cx="6768000" cy="108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88641-1396-B412-E4E4-81B226C917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BAB7A-BF28-1501-71D3-D0FAB1A59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1641"/>
            <a:ext cx="9143999" cy="5225142"/>
          </a:xfrm>
          <a:prstGeom prst="rect">
            <a:avLst/>
          </a:prstGeom>
        </p:spPr>
      </p:pic>
      <p:sp>
        <p:nvSpPr>
          <p:cNvPr id="7" name="Google Shape;57;p13">
            <a:extLst>
              <a:ext uri="{FF2B5EF4-FFF2-40B4-BE49-F238E27FC236}">
                <a16:creationId xmlns:a16="http://schemas.microsoft.com/office/drawing/2014/main" id="{3CD7FF7E-8255-061B-9A86-1136CA24C315}"/>
              </a:ext>
            </a:extLst>
          </p:cNvPr>
          <p:cNvSpPr txBox="1"/>
          <p:nvPr/>
        </p:nvSpPr>
        <p:spPr>
          <a:xfrm>
            <a:off x="470001" y="2174111"/>
            <a:ext cx="796049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 err="1">
                <a:solidFill>
                  <a:schemeClr val="dk2"/>
                </a:solidFill>
                <a:highlight>
                  <a:srgbClr val="FFFFFF"/>
                </a:highlight>
              </a:rPr>
              <a:t>Prediktiv</a:t>
            </a:r>
            <a:r>
              <a:rPr lang="en-GB" sz="2800" b="1" dirty="0">
                <a:solidFill>
                  <a:schemeClr val="dk2"/>
                </a:solidFill>
                <a:highlight>
                  <a:srgbClr val="FFFFFF"/>
                </a:highlight>
              </a:rPr>
              <a:t> </a:t>
            </a:r>
            <a:r>
              <a:rPr lang="en-GB" sz="2800" b="1">
                <a:solidFill>
                  <a:schemeClr val="dk2"/>
                </a:solidFill>
                <a:highlight>
                  <a:srgbClr val="FFFFFF"/>
                </a:highlight>
              </a:rPr>
              <a:t>Chatbot för Matchresultat</a:t>
            </a:r>
            <a:r>
              <a:rPr lang="en-GB" sz="2800" b="1" dirty="0">
                <a:solidFill>
                  <a:schemeClr val="dk2"/>
                </a:solidFill>
                <a:highlight>
                  <a:srgbClr val="FFFFFF"/>
                </a:highlight>
              </a:rPr>
              <a:t> </a:t>
            </a:r>
            <a:r>
              <a:rPr lang="en-GB" sz="2800" b="1" dirty="0" err="1">
                <a:solidFill>
                  <a:schemeClr val="dk2"/>
                </a:solidFill>
                <a:highlight>
                  <a:srgbClr val="FFFFFF"/>
                </a:highlight>
              </a:rPr>
              <a:t>i</a:t>
            </a:r>
            <a:r>
              <a:rPr lang="en-GB" sz="2800" b="1" dirty="0">
                <a:solidFill>
                  <a:schemeClr val="dk2"/>
                </a:solidFill>
                <a:highlight>
                  <a:srgbClr val="FFFFFF"/>
                </a:highlight>
              </a:rPr>
              <a:t> </a:t>
            </a:r>
            <a:r>
              <a:rPr lang="en-GB" sz="2800" b="1" dirty="0" err="1">
                <a:solidFill>
                  <a:schemeClr val="dk2"/>
                </a:solidFill>
                <a:highlight>
                  <a:srgbClr val="FFFFFF"/>
                </a:highlight>
              </a:rPr>
              <a:t>Fotboll</a:t>
            </a:r>
            <a:endParaRPr sz="3000" b="1" dirty="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sp>
        <p:nvSpPr>
          <p:cNvPr id="8" name="Google Shape;58;p13">
            <a:extLst>
              <a:ext uri="{FF2B5EF4-FFF2-40B4-BE49-F238E27FC236}">
                <a16:creationId xmlns:a16="http://schemas.microsoft.com/office/drawing/2014/main" id="{76525213-D16D-7BE3-0B47-82C85031F6ED}"/>
              </a:ext>
            </a:extLst>
          </p:cNvPr>
          <p:cNvSpPr txBox="1"/>
          <p:nvPr/>
        </p:nvSpPr>
        <p:spPr>
          <a:xfrm>
            <a:off x="5937591" y="4091956"/>
            <a:ext cx="3130209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  <a:highlight>
                  <a:srgbClr val="FFFFFF"/>
                </a:highlight>
              </a:rPr>
              <a:t>Data Science </a:t>
            </a:r>
            <a:r>
              <a:rPr lang="en-GB" sz="1800" b="1" dirty="0" err="1">
                <a:solidFill>
                  <a:schemeClr val="dk2"/>
                </a:solidFill>
                <a:highlight>
                  <a:srgbClr val="FFFFFF"/>
                </a:highlight>
              </a:rPr>
              <a:t>projekt</a:t>
            </a:r>
            <a:r>
              <a:rPr lang="en-GB" sz="1800" b="1" dirty="0">
                <a:solidFill>
                  <a:schemeClr val="dk2"/>
                </a:solidFill>
                <a:highlight>
                  <a:srgbClr val="FFFFFF"/>
                </a:highlight>
              </a:rPr>
              <a:t> </a:t>
            </a:r>
            <a:endParaRPr sz="1800" b="1" dirty="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                          </a:t>
            </a:r>
            <a:r>
              <a:rPr lang="en-GB" sz="1800" b="1" dirty="0">
                <a:solidFill>
                  <a:schemeClr val="accent4">
                    <a:lumMod val="75000"/>
                  </a:schemeClr>
                </a:solidFill>
                <a:highlight>
                  <a:srgbClr val="FFFFFF"/>
                </a:highlight>
              </a:rPr>
              <a:t>Bushra2024</a:t>
            </a:r>
            <a:endParaRPr sz="1800" b="1" dirty="0">
              <a:solidFill>
                <a:schemeClr val="accent4">
                  <a:lumMod val="75000"/>
                </a:schemeClr>
              </a:solidFill>
              <a:highlight>
                <a:srgbClr val="FFFFFF"/>
              </a:highligh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90AB47-5EF0-D4C8-244A-FB9386DB8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995" y="104111"/>
            <a:ext cx="2128405" cy="212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98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8E452-9056-C77B-EF7F-9F8CE2B9A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DABADF-BCE6-F25A-8FBB-713ADFD1B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S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2571C1-5B2E-4176-8360-C0B0E1FCF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1641"/>
            <a:ext cx="9143999" cy="5225142"/>
          </a:xfrm>
          <a:prstGeom prst="rect">
            <a:avLst/>
          </a:prstGeom>
        </p:spPr>
      </p:pic>
      <p:sp>
        <p:nvSpPr>
          <p:cNvPr id="8" name="Google Shape;63;p14">
            <a:extLst>
              <a:ext uri="{FF2B5EF4-FFF2-40B4-BE49-F238E27FC236}">
                <a16:creationId xmlns:a16="http://schemas.microsoft.com/office/drawing/2014/main" id="{20E71BFE-7B4F-D564-A6AA-4D0AEA58E343}"/>
              </a:ext>
            </a:extLst>
          </p:cNvPr>
          <p:cNvSpPr txBox="1">
            <a:spLocks/>
          </p:cNvSpPr>
          <p:nvPr/>
        </p:nvSpPr>
        <p:spPr>
          <a:xfrm>
            <a:off x="464100" y="25799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</a:pPr>
            <a:r>
              <a:rPr lang="en-GB" sz="2500" b="1" dirty="0" err="1">
                <a:solidFill>
                  <a:schemeClr val="bg1"/>
                </a:solidFill>
              </a:rPr>
              <a:t>Rengöring</a:t>
            </a:r>
            <a:r>
              <a:rPr lang="en-GB" sz="2500" b="1" dirty="0">
                <a:solidFill>
                  <a:schemeClr val="bg1"/>
                </a:solidFill>
              </a:rPr>
              <a:t>, </a:t>
            </a:r>
            <a:r>
              <a:rPr lang="en-GB" sz="2500" b="1" dirty="0" err="1">
                <a:solidFill>
                  <a:schemeClr val="bg1"/>
                </a:solidFill>
              </a:rPr>
              <a:t>Strukturering</a:t>
            </a:r>
            <a:r>
              <a:rPr lang="en-GB" sz="2500" b="1" dirty="0">
                <a:solidFill>
                  <a:schemeClr val="bg1"/>
                </a:solidFill>
              </a:rPr>
              <a:t> </a:t>
            </a:r>
            <a:r>
              <a:rPr lang="en-GB" sz="2500" b="1" dirty="0" err="1">
                <a:solidFill>
                  <a:schemeClr val="bg1"/>
                </a:solidFill>
              </a:rPr>
              <a:t>av</a:t>
            </a:r>
            <a:r>
              <a:rPr lang="en-GB" sz="2500" b="1" dirty="0">
                <a:solidFill>
                  <a:schemeClr val="bg1"/>
                </a:solidFill>
              </a:rPr>
              <a:t> Data för </a:t>
            </a:r>
            <a:r>
              <a:rPr lang="en-GB" sz="2500" b="1" dirty="0" err="1">
                <a:solidFill>
                  <a:schemeClr val="bg1"/>
                </a:solidFill>
              </a:rPr>
              <a:t>Analys</a:t>
            </a:r>
            <a:endParaRPr lang="en-GB" sz="2500" b="1" dirty="0">
              <a:solidFill>
                <a:schemeClr val="bg1"/>
              </a:solidFill>
            </a:endParaRPr>
          </a:p>
          <a:p>
            <a:pPr>
              <a:buSzPts val="1100"/>
            </a:pPr>
            <a:endParaRPr lang="en-GB" sz="1100" dirty="0"/>
          </a:p>
          <a:p>
            <a:pPr>
              <a:buSzPts val="1100"/>
            </a:pPr>
            <a:r>
              <a:rPr lang="en-GB" sz="2500" b="1" dirty="0"/>
              <a:t> </a:t>
            </a:r>
            <a:endParaRPr lang="en-GB" sz="1100" b="1" dirty="0"/>
          </a:p>
        </p:txBody>
      </p:sp>
      <p:sp>
        <p:nvSpPr>
          <p:cNvPr id="9" name="Google Shape;64;p14">
            <a:extLst>
              <a:ext uri="{FF2B5EF4-FFF2-40B4-BE49-F238E27FC236}">
                <a16:creationId xmlns:a16="http://schemas.microsoft.com/office/drawing/2014/main" id="{B723E471-4BEE-5819-7329-D333AF43F4B4}"/>
              </a:ext>
            </a:extLst>
          </p:cNvPr>
          <p:cNvSpPr txBox="1">
            <a:spLocks/>
          </p:cNvSpPr>
          <p:nvPr/>
        </p:nvSpPr>
        <p:spPr>
          <a:xfrm>
            <a:off x="214718" y="822730"/>
            <a:ext cx="8769981" cy="426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1200"/>
              </a:spcBef>
              <a:buFont typeface="Arial"/>
              <a:buNone/>
            </a:pPr>
            <a:r>
              <a:rPr lang="sv-SE" sz="5157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Skapa en anslutning till vår </a:t>
            </a:r>
            <a:r>
              <a:rPr lang="sv-SE" sz="5157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r>
              <a:rPr lang="sv-SE" sz="5157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-databas</a:t>
            </a:r>
          </a:p>
          <a:p>
            <a:pPr marL="0" indent="0">
              <a:spcBef>
                <a:spcPts val="1200"/>
              </a:spcBef>
              <a:buFont typeface="Arial"/>
              <a:buNone/>
            </a:pPr>
            <a:r>
              <a:rPr lang="sv-SE" sz="5157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Ladda och inspektera data:</a:t>
            </a:r>
          </a:p>
          <a:p>
            <a:pPr indent="-310478">
              <a:spcBef>
                <a:spcPts val="120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sv-SE" sz="5157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Ladda data från viktiga tabeller till Pandas </a:t>
            </a:r>
            <a:r>
              <a:rPr lang="sv-SE" sz="5157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sv-SE" sz="5157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med </a:t>
            </a:r>
            <a:r>
              <a:rPr lang="sv-SE" sz="5157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SQLAlchemy</a:t>
            </a:r>
            <a:r>
              <a:rPr lang="sv-SE" sz="5157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-310478">
              <a:buClr>
                <a:schemeClr val="dk1"/>
              </a:buClr>
              <a:buSzPct val="100000"/>
            </a:pPr>
            <a:r>
              <a:rPr lang="sv-SE" sz="5157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Kontrollera saknade värden med </a:t>
            </a:r>
            <a:r>
              <a:rPr lang="sv-SE" sz="5157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isnull</a:t>
            </a:r>
            <a:r>
              <a:rPr lang="sv-SE" sz="5157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().</a:t>
            </a:r>
            <a:r>
              <a:rPr lang="sv-SE" sz="5157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r>
              <a:rPr lang="sv-SE" sz="5157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().</a:t>
            </a:r>
          </a:p>
          <a:p>
            <a:pPr indent="-310478">
              <a:buClr>
                <a:schemeClr val="dk1"/>
              </a:buClr>
              <a:buSzPct val="100000"/>
            </a:pPr>
            <a:r>
              <a:rPr lang="sv-SE" sz="5157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Identifiera dubbletter med </a:t>
            </a:r>
            <a:r>
              <a:rPr lang="sv-SE" sz="5157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duplicated</a:t>
            </a:r>
            <a:r>
              <a:rPr lang="sv-SE" sz="5157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().</a:t>
            </a:r>
            <a:r>
              <a:rPr lang="sv-SE" sz="5157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r>
              <a:rPr lang="sv-SE" sz="5157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().</a:t>
            </a:r>
          </a:p>
          <a:p>
            <a:pPr indent="-310478">
              <a:buClr>
                <a:schemeClr val="dk1"/>
              </a:buClr>
              <a:buSzPct val="100000"/>
            </a:pPr>
            <a:r>
              <a:rPr lang="sv-SE" sz="5157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Ligor Tog bort kolumnerna </a:t>
            </a:r>
            <a:r>
              <a:rPr lang="sv-SE" sz="5157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start_date</a:t>
            </a:r>
            <a:r>
              <a:rPr lang="sv-SE" sz="5157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och </a:t>
            </a:r>
            <a:r>
              <a:rPr lang="sv-SE" sz="5157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end_date</a:t>
            </a:r>
            <a:endParaRPr lang="sv-SE" sz="5157" dirty="0">
              <a:solidFill>
                <a:schemeClr val="accent1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0478">
              <a:buClr>
                <a:schemeClr val="dk1"/>
              </a:buClr>
              <a:buSzPct val="100000"/>
            </a:pPr>
            <a:r>
              <a:rPr lang="sv-SE" sz="5157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Hantera saknade värden i </a:t>
            </a:r>
            <a:r>
              <a:rPr lang="sv-SE" sz="5157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matcher</a:t>
            </a:r>
            <a:r>
              <a:rPr lang="sv-SE" sz="5157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-310478">
              <a:buClr>
                <a:schemeClr val="dk1"/>
              </a:buClr>
              <a:buSzPct val="100000"/>
            </a:pPr>
            <a:r>
              <a:rPr lang="sv-SE" sz="5157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Fyllde saknade värden </a:t>
            </a:r>
            <a:r>
              <a:rPr lang="sv-SE" sz="5157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sv-SE" sz="5157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home_score</a:t>
            </a:r>
            <a:r>
              <a:rPr lang="sv-SE" sz="5157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5157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och </a:t>
            </a:r>
            <a:r>
              <a:rPr lang="sv-SE" sz="5157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away_score</a:t>
            </a:r>
            <a:r>
              <a:rPr lang="sv-SE" sz="5157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>
              <a:spcBef>
                <a:spcPts val="1200"/>
              </a:spcBef>
              <a:buFont typeface="Arial"/>
              <a:buNone/>
            </a:pPr>
            <a:r>
              <a:rPr lang="sv-SE" sz="5157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med 0 för att hålla </a:t>
            </a:r>
            <a:r>
              <a:rPr lang="sv-SE" sz="5157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datan</a:t>
            </a:r>
            <a:r>
              <a:rPr lang="sv-SE" sz="5157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intakt.</a:t>
            </a:r>
          </a:p>
          <a:p>
            <a:pPr indent="-310478">
              <a:spcBef>
                <a:spcPts val="1200"/>
              </a:spcBef>
              <a:buClr>
                <a:schemeClr val="dk1"/>
              </a:buClr>
              <a:buSzPct val="100000"/>
            </a:pPr>
            <a:r>
              <a:rPr lang="sv-SE" sz="5157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Städa </a:t>
            </a:r>
            <a:r>
              <a:rPr lang="sv-SE" sz="5157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spelare </a:t>
            </a:r>
            <a:r>
              <a:rPr lang="sv-SE" sz="5157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valde endast de relevanta kolumnerna.</a:t>
            </a:r>
          </a:p>
          <a:p>
            <a:pPr indent="-310478"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sv-SE" sz="5157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Hanterade saknade värden genom att:</a:t>
            </a:r>
          </a:p>
          <a:p>
            <a:pPr lvl="1" indent="-310478">
              <a:buClr>
                <a:schemeClr val="dk1"/>
              </a:buClr>
              <a:buSzPct val="100000"/>
            </a:pPr>
            <a:r>
              <a:rPr lang="sv-SE" sz="5157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Fyllas </a:t>
            </a:r>
            <a:r>
              <a:rPr lang="sv-SE" sz="5157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r>
              <a:rPr lang="sv-SE" sz="5157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med medelvärdet.</a:t>
            </a:r>
          </a:p>
          <a:p>
            <a:pPr lvl="1" indent="-310478">
              <a:buClr>
                <a:schemeClr val="dk1"/>
              </a:buClr>
              <a:buSzPct val="100000"/>
            </a:pPr>
            <a:r>
              <a:rPr lang="sv-SE" sz="5157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Sätta andra värden som </a:t>
            </a:r>
            <a:r>
              <a:rPr lang="sv-SE" sz="5157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appearances</a:t>
            </a:r>
            <a:r>
              <a:rPr lang="sv-SE" sz="5157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5157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och </a:t>
            </a:r>
            <a:r>
              <a:rPr lang="sv-SE" sz="5157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goals</a:t>
            </a:r>
            <a:r>
              <a:rPr lang="sv-SE" sz="5157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1" indent="-310478">
              <a:buClr>
                <a:schemeClr val="dk1"/>
              </a:buClr>
              <a:buSzPct val="100000"/>
            </a:pPr>
            <a:r>
              <a:rPr lang="sv-SE" sz="5157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till 0 där det behövdes.</a:t>
            </a:r>
          </a:p>
          <a:p>
            <a:pPr marL="0" indent="0">
              <a:spcBef>
                <a:spcPts val="1200"/>
              </a:spcBef>
              <a:buFont typeface="Arial"/>
              <a:buNone/>
            </a:pPr>
            <a:endParaRPr lang="sv-SE" sz="1100" i="1" dirty="0">
              <a:solidFill>
                <a:schemeClr val="dk1"/>
              </a:solidFill>
            </a:endParaRPr>
          </a:p>
          <a:p>
            <a:pPr marL="0" indent="0">
              <a:spcBef>
                <a:spcPts val="120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sv-SE" sz="1100" i="1" dirty="0">
              <a:solidFill>
                <a:schemeClr val="dk1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/>
              <a:buNone/>
            </a:pPr>
            <a:endParaRPr lang="sv-SE" dirty="0"/>
          </a:p>
        </p:txBody>
      </p:sp>
      <p:pic>
        <p:nvPicPr>
          <p:cNvPr id="10" name="Google Shape;65;p14">
            <a:extLst>
              <a:ext uri="{FF2B5EF4-FFF2-40B4-BE49-F238E27FC236}">
                <a16:creationId xmlns:a16="http://schemas.microsoft.com/office/drawing/2014/main" id="{FED7433C-4CD1-5FAF-AA20-0014542E0F1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691" y="830690"/>
            <a:ext cx="3907008" cy="209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6;p14">
            <a:extLst>
              <a:ext uri="{FF2B5EF4-FFF2-40B4-BE49-F238E27FC236}">
                <a16:creationId xmlns:a16="http://schemas.microsoft.com/office/drawing/2014/main" id="{01FEAD0F-5C37-9A5B-3A83-0B8455AD059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9150" y="3059163"/>
            <a:ext cx="3885549" cy="1729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70">
          <a:extLst>
            <a:ext uri="{FF2B5EF4-FFF2-40B4-BE49-F238E27FC236}">
              <a16:creationId xmlns:a16="http://schemas.microsoft.com/office/drawing/2014/main" id="{BCE8BCBD-A727-02E9-3A18-E095652C7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9291EC-D460-278F-298A-627DE259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B46E3-2991-741B-63E0-91E42C43D8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5F4EC5-1D16-E840-9828-0234D311C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1602"/>
            <a:ext cx="9199417" cy="5184321"/>
          </a:xfrm>
          <a:prstGeom prst="rect">
            <a:avLst/>
          </a:prstGeom>
        </p:spPr>
      </p:pic>
      <p:sp>
        <p:nvSpPr>
          <p:cNvPr id="8" name="Google Shape;71;p15">
            <a:extLst>
              <a:ext uri="{FF2B5EF4-FFF2-40B4-BE49-F238E27FC236}">
                <a16:creationId xmlns:a16="http://schemas.microsoft.com/office/drawing/2014/main" id="{4995941C-4CAA-6052-D7E9-20A3E3CECF9D}"/>
              </a:ext>
            </a:extLst>
          </p:cNvPr>
          <p:cNvSpPr txBox="1">
            <a:spLocks/>
          </p:cNvSpPr>
          <p:nvPr/>
        </p:nvSpPr>
        <p:spPr>
          <a:xfrm>
            <a:off x="311700" y="171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err="1">
                <a:solidFill>
                  <a:schemeClr val="bg1"/>
                </a:solidFill>
              </a:rPr>
              <a:t>Prestandaanalys</a:t>
            </a:r>
            <a:r>
              <a:rPr lang="en-GB" dirty="0">
                <a:solidFill>
                  <a:schemeClr val="bg1"/>
                </a:solidFill>
              </a:rPr>
              <a:t> , </a:t>
            </a:r>
            <a:r>
              <a:rPr lang="en-GB" dirty="0" err="1">
                <a:solidFill>
                  <a:schemeClr val="bg1"/>
                </a:solidFill>
              </a:rPr>
              <a:t>Insikter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och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Visualisering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Google Shape;72;p15">
            <a:extLst>
              <a:ext uri="{FF2B5EF4-FFF2-40B4-BE49-F238E27FC236}">
                <a16:creationId xmlns:a16="http://schemas.microsoft.com/office/drawing/2014/main" id="{AAEEF715-C852-C9F3-70A9-B426E75BB9CF}"/>
              </a:ext>
            </a:extLst>
          </p:cNvPr>
          <p:cNvSpPr txBox="1">
            <a:spLocks/>
          </p:cNvSpPr>
          <p:nvPr/>
        </p:nvSpPr>
        <p:spPr>
          <a:xfrm>
            <a:off x="125800" y="659136"/>
            <a:ext cx="9018200" cy="43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287337">
              <a:spcBef>
                <a:spcPts val="1200"/>
              </a:spcBef>
              <a:buSzPct val="100000"/>
            </a:pPr>
            <a:r>
              <a:rPr lang="en-GB" sz="1000" dirty="0" err="1">
                <a:solidFill>
                  <a:schemeClr val="bg1"/>
                </a:solidFill>
              </a:rPr>
              <a:t>Analysera</a:t>
            </a:r>
            <a:r>
              <a:rPr lang="en-GB" sz="1000" dirty="0">
                <a:solidFill>
                  <a:schemeClr val="bg1"/>
                </a:solidFill>
              </a:rPr>
              <a:t> fotbollsdata för </a:t>
            </a:r>
            <a:r>
              <a:rPr lang="en-GB" sz="1000" dirty="0" err="1">
                <a:solidFill>
                  <a:schemeClr val="bg1"/>
                </a:solidFill>
              </a:rPr>
              <a:t>att</a:t>
            </a:r>
            <a:r>
              <a:rPr lang="en-GB" sz="1000" dirty="0">
                <a:solidFill>
                  <a:schemeClr val="bg1"/>
                </a:solidFill>
              </a:rPr>
              <a:t> </a:t>
            </a:r>
            <a:r>
              <a:rPr lang="en-GB" sz="1000" dirty="0" err="1">
                <a:solidFill>
                  <a:schemeClr val="bg1"/>
                </a:solidFill>
              </a:rPr>
              <a:t>utvärdera</a:t>
            </a:r>
            <a:r>
              <a:rPr lang="en-GB" sz="1000" dirty="0">
                <a:solidFill>
                  <a:schemeClr val="bg1"/>
                </a:solidFill>
              </a:rPr>
              <a:t> </a:t>
            </a:r>
            <a:r>
              <a:rPr lang="en-GB" sz="1000" dirty="0" err="1">
                <a:solidFill>
                  <a:schemeClr val="bg1"/>
                </a:solidFill>
              </a:rPr>
              <a:t>lagens</a:t>
            </a:r>
            <a:r>
              <a:rPr lang="en-GB" sz="1000" dirty="0">
                <a:solidFill>
                  <a:schemeClr val="bg1"/>
                </a:solidFill>
              </a:rPr>
              <a:t> prestation.</a:t>
            </a:r>
          </a:p>
          <a:p>
            <a:pPr indent="-281463">
              <a:buSzPct val="90000"/>
            </a:pPr>
            <a:r>
              <a:rPr lang="en-GB" sz="1000" dirty="0">
                <a:solidFill>
                  <a:schemeClr val="bg1"/>
                </a:solidFill>
              </a:rPr>
              <a:t>Merged </a:t>
            </a:r>
            <a:r>
              <a:rPr lang="en-GB" sz="1000" dirty="0" err="1">
                <a:solidFill>
                  <a:schemeClr val="bg1"/>
                </a:solidFill>
              </a:rPr>
              <a:t>ligor</a:t>
            </a:r>
            <a:r>
              <a:rPr lang="en-GB" sz="1000" dirty="0">
                <a:solidFill>
                  <a:schemeClr val="bg1"/>
                </a:solidFill>
              </a:rPr>
              <a:t> </a:t>
            </a:r>
            <a:r>
              <a:rPr lang="en-GB" sz="1000" dirty="0" err="1">
                <a:solidFill>
                  <a:schemeClr val="bg1"/>
                </a:solidFill>
              </a:rPr>
              <a:t>och</a:t>
            </a:r>
            <a:r>
              <a:rPr lang="en-GB" sz="1000" dirty="0">
                <a:solidFill>
                  <a:schemeClr val="bg1"/>
                </a:solidFill>
              </a:rPr>
              <a:t> matcher</a:t>
            </a:r>
          </a:p>
          <a:p>
            <a:pPr indent="-293211">
              <a:buClr>
                <a:schemeClr val="dk1"/>
              </a:buClr>
              <a:buSzPct val="110000"/>
            </a:pPr>
            <a:r>
              <a:rPr lang="en-GB" sz="1000" dirty="0" err="1">
                <a:solidFill>
                  <a:schemeClr val="bg1"/>
                </a:solidFill>
              </a:rPr>
              <a:t>Analyserade</a:t>
            </a:r>
            <a:r>
              <a:rPr lang="en-GB" sz="1000" dirty="0">
                <a:solidFill>
                  <a:schemeClr val="bg1"/>
                </a:solidFill>
              </a:rPr>
              <a:t> </a:t>
            </a:r>
            <a:r>
              <a:rPr lang="en-GB" sz="1000" dirty="0" err="1">
                <a:solidFill>
                  <a:schemeClr val="bg1"/>
                </a:solidFill>
              </a:rPr>
              <a:t>matchantal</a:t>
            </a:r>
            <a:r>
              <a:rPr lang="en-GB" sz="1000" dirty="0">
                <a:solidFill>
                  <a:schemeClr val="bg1"/>
                </a:solidFill>
              </a:rPr>
              <a:t> per </a:t>
            </a:r>
            <a:r>
              <a:rPr lang="en-GB" sz="1000" dirty="0" err="1">
                <a:solidFill>
                  <a:schemeClr val="bg1"/>
                </a:solidFill>
              </a:rPr>
              <a:t>liga</a:t>
            </a:r>
            <a:r>
              <a:rPr lang="en-GB" sz="1000" dirty="0">
                <a:solidFill>
                  <a:schemeClr val="bg1"/>
                </a:solidFill>
              </a:rPr>
              <a:t>.</a:t>
            </a:r>
          </a:p>
          <a:p>
            <a:pPr indent="-287337">
              <a:buSzPct val="90909"/>
            </a:pPr>
            <a:r>
              <a:rPr lang="en-GB" sz="1100" dirty="0">
                <a:solidFill>
                  <a:schemeClr val="bg1"/>
                </a:solidFill>
              </a:rPr>
              <a:t>En </a:t>
            </a:r>
            <a:r>
              <a:rPr lang="en-GB" sz="1100" b="1" dirty="0" err="1">
                <a:solidFill>
                  <a:schemeClr val="bg1"/>
                </a:solidFill>
              </a:rPr>
              <a:t>stapelgraf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som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visar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antalet</a:t>
            </a:r>
            <a:r>
              <a:rPr lang="en-GB" sz="1100" dirty="0">
                <a:solidFill>
                  <a:schemeClr val="bg1"/>
                </a:solidFill>
              </a:rPr>
              <a:t> matcher per </a:t>
            </a:r>
            <a:r>
              <a:rPr lang="en-GB" sz="1100" dirty="0" err="1">
                <a:solidFill>
                  <a:schemeClr val="bg1"/>
                </a:solidFill>
              </a:rPr>
              <a:t>liga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</a:p>
          <a:p>
            <a:pPr marL="169863" indent="0">
              <a:buSzPct val="90909"/>
              <a:buNone/>
            </a:pPr>
            <a:r>
              <a:rPr lang="en-GB" sz="1100" dirty="0">
                <a:solidFill>
                  <a:schemeClr val="bg1"/>
                </a:solidFill>
              </a:rPr>
              <a:t>       med </a:t>
            </a:r>
            <a:r>
              <a:rPr lang="en-GB" sz="1100" dirty="0" err="1">
                <a:solidFill>
                  <a:schemeClr val="bg1"/>
                </a:solidFill>
              </a:rPr>
              <a:t>hjälp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av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value_counts</a:t>
            </a:r>
            <a:r>
              <a:rPr lang="en-GB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resultat</a:t>
            </a:r>
            <a:r>
              <a:rPr lang="en-GB" sz="1100" dirty="0">
                <a:solidFill>
                  <a:schemeClr val="bg1"/>
                </a:solidFill>
              </a:rPr>
              <a:t>.</a:t>
            </a:r>
          </a:p>
          <a:p>
            <a:pPr marL="169863" indent="0">
              <a:buSzPct val="90909"/>
              <a:buNone/>
            </a:pPr>
            <a:r>
              <a:rPr lang="en-GB" sz="1100" b="1" dirty="0">
                <a:solidFill>
                  <a:schemeClr val="bg1"/>
                </a:solidFill>
              </a:rPr>
              <a:t>    </a:t>
            </a:r>
            <a:r>
              <a:rPr lang="en-GB" sz="1600" b="1" dirty="0" err="1">
                <a:solidFill>
                  <a:schemeClr val="bg1"/>
                </a:solidFill>
              </a:rPr>
              <a:t>Beräkning</a:t>
            </a:r>
            <a:r>
              <a:rPr lang="en-GB" sz="1600" b="1" dirty="0">
                <a:solidFill>
                  <a:schemeClr val="bg1"/>
                </a:solidFill>
              </a:rPr>
              <a:t> </a:t>
            </a:r>
            <a:r>
              <a:rPr lang="en-GB" sz="1600" b="1" dirty="0" err="1">
                <a:solidFill>
                  <a:schemeClr val="bg1"/>
                </a:solidFill>
              </a:rPr>
              <a:t>av</a:t>
            </a:r>
            <a:r>
              <a:rPr lang="en-GB" sz="1600" b="1" dirty="0">
                <a:solidFill>
                  <a:schemeClr val="bg1"/>
                </a:solidFill>
              </a:rPr>
              <a:t> </a:t>
            </a:r>
            <a:r>
              <a:rPr lang="en-GB" sz="1600" b="1" dirty="0" err="1">
                <a:solidFill>
                  <a:schemeClr val="bg1"/>
                </a:solidFill>
              </a:rPr>
              <a:t>Matchresultat</a:t>
            </a:r>
            <a:r>
              <a:rPr lang="en-GB" sz="1600" b="1" dirty="0">
                <a:solidFill>
                  <a:schemeClr val="bg1"/>
                </a:solidFill>
              </a:rPr>
              <a:t>:</a:t>
            </a:r>
          </a:p>
          <a:p>
            <a:pPr indent="-293211">
              <a:buClr>
                <a:schemeClr val="dk1"/>
              </a:buClr>
              <a:buSzPct val="100000"/>
            </a:pPr>
            <a:r>
              <a:rPr lang="en-GB" sz="1100" dirty="0" err="1">
                <a:solidFill>
                  <a:schemeClr val="bg1"/>
                </a:solidFill>
              </a:rPr>
              <a:t>Kategoriserade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matchresultat</a:t>
            </a:r>
            <a:r>
              <a:rPr lang="en-GB" sz="1100" dirty="0">
                <a:solidFill>
                  <a:schemeClr val="bg1"/>
                </a:solidFill>
              </a:rPr>
              <a:t>: </a:t>
            </a:r>
            <a:r>
              <a:rPr lang="en-GB" sz="1100" b="1" dirty="0" err="1">
                <a:solidFill>
                  <a:schemeClr val="bg1"/>
                </a:solidFill>
              </a:rPr>
              <a:t>Hemmalag</a:t>
            </a:r>
            <a:r>
              <a:rPr lang="en-GB" sz="1100" b="1" dirty="0">
                <a:solidFill>
                  <a:schemeClr val="bg1"/>
                </a:solidFill>
              </a:rPr>
              <a:t> </a:t>
            </a:r>
            <a:r>
              <a:rPr lang="en-GB" sz="1100" b="1" dirty="0" err="1">
                <a:solidFill>
                  <a:schemeClr val="bg1"/>
                </a:solidFill>
              </a:rPr>
              <a:t>Vinst</a:t>
            </a:r>
            <a:r>
              <a:rPr lang="en-GB" sz="1100" dirty="0">
                <a:solidFill>
                  <a:schemeClr val="bg1"/>
                </a:solidFill>
              </a:rPr>
              <a:t>, </a:t>
            </a:r>
            <a:r>
              <a:rPr lang="en-GB" sz="1100" b="1" dirty="0" err="1">
                <a:solidFill>
                  <a:schemeClr val="bg1"/>
                </a:solidFill>
              </a:rPr>
              <a:t>Bortalag</a:t>
            </a:r>
            <a:r>
              <a:rPr lang="en-GB" sz="1100" b="1" dirty="0">
                <a:solidFill>
                  <a:schemeClr val="bg1"/>
                </a:solidFill>
              </a:rPr>
              <a:t> </a:t>
            </a:r>
            <a:r>
              <a:rPr lang="en-GB" sz="1100" b="1" dirty="0" err="1">
                <a:solidFill>
                  <a:schemeClr val="bg1"/>
                </a:solidFill>
              </a:rPr>
              <a:t>Vinst</a:t>
            </a:r>
            <a:r>
              <a:rPr lang="en-GB" sz="1100" dirty="0">
                <a:solidFill>
                  <a:schemeClr val="bg1"/>
                </a:solidFill>
              </a:rPr>
              <a:t>, </a:t>
            </a:r>
            <a:r>
              <a:rPr lang="en-GB" sz="1100" b="1" dirty="0" err="1">
                <a:solidFill>
                  <a:schemeClr val="bg1"/>
                </a:solidFill>
              </a:rPr>
              <a:t>Oavgjort</a:t>
            </a:r>
            <a:r>
              <a:rPr lang="en-GB" sz="1100" dirty="0">
                <a:solidFill>
                  <a:schemeClr val="bg1"/>
                </a:solidFill>
              </a:rPr>
              <a:t>.</a:t>
            </a:r>
          </a:p>
          <a:p>
            <a:pPr indent="-293211">
              <a:buClr>
                <a:schemeClr val="dk1"/>
              </a:buClr>
              <a:buSzPct val="100000"/>
            </a:pPr>
            <a:r>
              <a:rPr lang="en-GB" sz="1100" dirty="0" err="1">
                <a:solidFill>
                  <a:schemeClr val="bg1"/>
                </a:solidFill>
              </a:rPr>
              <a:t>Identifierade</a:t>
            </a:r>
            <a:r>
              <a:rPr lang="en-GB" sz="1100" dirty="0">
                <a:solidFill>
                  <a:schemeClr val="bg1"/>
                </a:solidFill>
              </a:rPr>
              <a:t> det </a:t>
            </a:r>
            <a:r>
              <a:rPr lang="en-GB" sz="1100" dirty="0" err="1">
                <a:solidFill>
                  <a:schemeClr val="bg1"/>
                </a:solidFill>
              </a:rPr>
              <a:t>bäst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presterande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laget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baserat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på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vinstprocent</a:t>
            </a:r>
            <a:r>
              <a:rPr lang="en-GB" sz="1100" dirty="0">
                <a:solidFill>
                  <a:schemeClr val="bg1"/>
                </a:solidFill>
              </a:rPr>
              <a:t>.</a:t>
            </a:r>
          </a:p>
          <a:p>
            <a:pPr indent="-293211">
              <a:buClr>
                <a:schemeClr val="dk1"/>
              </a:buClr>
              <a:buSzPct val="100000"/>
            </a:pPr>
            <a:r>
              <a:rPr lang="en-GB" sz="1100" dirty="0" err="1">
                <a:solidFill>
                  <a:schemeClr val="bg1"/>
                </a:solidFill>
              </a:rPr>
              <a:t>Analyserade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fördelning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av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matchresultat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över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ligor.Visade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spelarbidrag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til</a:t>
            </a:r>
            <a:endParaRPr lang="en-GB" sz="1100" dirty="0">
              <a:solidFill>
                <a:schemeClr val="bg1"/>
              </a:solidFill>
            </a:endParaRPr>
          </a:p>
          <a:p>
            <a:pPr marL="163989" indent="0">
              <a:buClr>
                <a:schemeClr val="dk1"/>
              </a:buClr>
              <a:buSzPct val="100000"/>
              <a:buNone/>
            </a:pPr>
            <a:r>
              <a:rPr lang="en-GB" sz="1100" dirty="0">
                <a:solidFill>
                  <a:schemeClr val="bg1"/>
                </a:solidFill>
              </a:rPr>
              <a:t>         </a:t>
            </a:r>
            <a:r>
              <a:rPr lang="en-GB" sz="1100" dirty="0" err="1">
                <a:solidFill>
                  <a:schemeClr val="bg1"/>
                </a:solidFill>
              </a:rPr>
              <a:t>lmatchresultat.En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b="1" dirty="0" err="1">
                <a:solidFill>
                  <a:schemeClr val="bg1"/>
                </a:solidFill>
              </a:rPr>
              <a:t>stapelgraf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som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visar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matchresultat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</a:p>
          <a:p>
            <a:pPr marL="0" indent="0">
              <a:spcBef>
                <a:spcPts val="1200"/>
              </a:spcBef>
              <a:buFont typeface="Arial"/>
              <a:buNone/>
            </a:pPr>
            <a:r>
              <a:rPr lang="en-GB" sz="1100" dirty="0">
                <a:solidFill>
                  <a:schemeClr val="bg1"/>
                </a:solidFill>
              </a:rPr>
              <a:t>(</a:t>
            </a:r>
            <a:r>
              <a:rPr lang="en-GB" sz="1100" dirty="0" err="1">
                <a:solidFill>
                  <a:schemeClr val="bg1"/>
                </a:solidFill>
              </a:rPr>
              <a:t>t.ex</a:t>
            </a:r>
            <a:r>
              <a:rPr lang="en-GB" sz="1100" dirty="0">
                <a:solidFill>
                  <a:schemeClr val="bg1"/>
                </a:solidFill>
              </a:rPr>
              <a:t>. </a:t>
            </a:r>
            <a:r>
              <a:rPr lang="en-GB" sz="1100" dirty="0" err="1">
                <a:solidFill>
                  <a:schemeClr val="bg1"/>
                </a:solidFill>
              </a:rPr>
              <a:t>Hemmalag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Vinst</a:t>
            </a:r>
            <a:r>
              <a:rPr lang="en-GB" sz="1100" dirty="0">
                <a:solidFill>
                  <a:schemeClr val="bg1"/>
                </a:solidFill>
              </a:rPr>
              <a:t>, </a:t>
            </a:r>
            <a:r>
              <a:rPr lang="en-GB" sz="1100" dirty="0" err="1">
                <a:solidFill>
                  <a:schemeClr val="bg1"/>
                </a:solidFill>
              </a:rPr>
              <a:t>Bortalag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Vinst</a:t>
            </a:r>
            <a:r>
              <a:rPr lang="en-GB" sz="1100" dirty="0">
                <a:solidFill>
                  <a:schemeClr val="bg1"/>
                </a:solidFill>
              </a:rPr>
              <a:t>, </a:t>
            </a:r>
            <a:r>
              <a:rPr lang="en-GB" sz="1100" dirty="0" err="1">
                <a:solidFill>
                  <a:schemeClr val="bg1"/>
                </a:solidFill>
              </a:rPr>
              <a:t>Oavgjort</a:t>
            </a:r>
            <a:r>
              <a:rPr lang="en-GB" sz="1100" dirty="0">
                <a:solidFill>
                  <a:schemeClr val="bg1"/>
                </a:solidFill>
              </a:rPr>
              <a:t>) </a:t>
            </a:r>
            <a:r>
              <a:rPr lang="en-GB" sz="1100" dirty="0" err="1">
                <a:solidFill>
                  <a:schemeClr val="bg1"/>
                </a:solidFill>
              </a:rPr>
              <a:t>över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olika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ligor</a:t>
            </a:r>
            <a:r>
              <a:rPr lang="en-GB" sz="1100" dirty="0">
                <a:solidFill>
                  <a:schemeClr val="bg1"/>
                </a:solidFill>
              </a:rPr>
              <a:t>.</a:t>
            </a:r>
          </a:p>
          <a:p>
            <a:pPr indent="-293211">
              <a:spcBef>
                <a:spcPts val="1200"/>
              </a:spcBef>
              <a:buClr>
                <a:schemeClr val="dk1"/>
              </a:buClr>
              <a:buSzPct val="100000"/>
            </a:pPr>
            <a:r>
              <a:rPr lang="en-GB" sz="1100" b="1" dirty="0" err="1">
                <a:solidFill>
                  <a:schemeClr val="bg1"/>
                </a:solidFill>
              </a:rPr>
              <a:t>Spelarbidrag</a:t>
            </a:r>
            <a:r>
              <a:rPr lang="en-GB" sz="1100" b="1" dirty="0">
                <a:solidFill>
                  <a:schemeClr val="bg1"/>
                </a:solidFill>
              </a:rPr>
              <a:t>:</a:t>
            </a:r>
          </a:p>
          <a:p>
            <a:pPr marL="621189" lvl="1" indent="0">
              <a:buClr>
                <a:schemeClr val="dk1"/>
              </a:buClr>
              <a:buSzPct val="100000"/>
              <a:buNone/>
            </a:pPr>
            <a:r>
              <a:rPr lang="en-GB" sz="1100" dirty="0">
                <a:solidFill>
                  <a:schemeClr val="bg1"/>
                </a:solidFill>
              </a:rPr>
              <a:t>En  </a:t>
            </a:r>
            <a:r>
              <a:rPr lang="en-GB" sz="1100" b="1" dirty="0" err="1">
                <a:solidFill>
                  <a:schemeClr val="bg1"/>
                </a:solidFill>
              </a:rPr>
              <a:t>stapelgraf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som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illustrerar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totala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bidrag</a:t>
            </a:r>
            <a:r>
              <a:rPr lang="en-GB" sz="1100" dirty="0">
                <a:solidFill>
                  <a:schemeClr val="bg1"/>
                </a:solidFill>
              </a:rPr>
              <a:t> (</a:t>
            </a:r>
            <a:r>
              <a:rPr lang="en-GB" sz="1100" dirty="0" err="1">
                <a:solidFill>
                  <a:schemeClr val="bg1"/>
                </a:solidFill>
              </a:rPr>
              <a:t>mål</a:t>
            </a:r>
            <a:r>
              <a:rPr lang="en-GB" sz="1100" dirty="0">
                <a:solidFill>
                  <a:schemeClr val="bg1"/>
                </a:solidFill>
              </a:rPr>
              <a:t>, assists) </a:t>
            </a:r>
            <a:r>
              <a:rPr lang="en-GB" sz="1100" dirty="0" err="1">
                <a:solidFill>
                  <a:schemeClr val="bg1"/>
                </a:solidFill>
              </a:rPr>
              <a:t>av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nyckelspelare</a:t>
            </a:r>
            <a:r>
              <a:rPr lang="en-GB" sz="1100" dirty="0">
                <a:solidFill>
                  <a:schemeClr val="bg1"/>
                </a:solidFill>
              </a:rPr>
              <a:t>.</a:t>
            </a:r>
          </a:p>
          <a:p>
            <a:pPr marL="621189" lvl="1" indent="0">
              <a:buClr>
                <a:schemeClr val="dk1"/>
              </a:buClr>
              <a:buSzPct val="100000"/>
              <a:buNone/>
            </a:pPr>
            <a:r>
              <a:rPr lang="en-GB" sz="1100" dirty="0" err="1">
                <a:solidFill>
                  <a:schemeClr val="bg1"/>
                </a:solidFill>
              </a:rPr>
              <a:t>Titel</a:t>
            </a:r>
            <a:r>
              <a:rPr lang="en-GB" sz="1100" dirty="0">
                <a:solidFill>
                  <a:schemeClr val="bg1"/>
                </a:solidFill>
              </a:rPr>
              <a:t>: "</a:t>
            </a:r>
            <a:r>
              <a:rPr lang="en-GB" sz="1100" dirty="0" err="1">
                <a:solidFill>
                  <a:schemeClr val="bg1"/>
                </a:solidFill>
              </a:rPr>
              <a:t>Översikt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över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Spelarbidrag</a:t>
            </a:r>
            <a:r>
              <a:rPr lang="en-GB" sz="1100" dirty="0">
                <a:solidFill>
                  <a:schemeClr val="bg1"/>
                </a:solidFill>
              </a:rPr>
              <a:t>"</a:t>
            </a:r>
          </a:p>
          <a:p>
            <a:pPr marL="0" indent="0">
              <a:spcBef>
                <a:spcPts val="1200"/>
              </a:spcBef>
              <a:buFont typeface="Arial"/>
              <a:buNone/>
            </a:pPr>
            <a:endParaRPr lang="en-GB" sz="1100" dirty="0">
              <a:solidFill>
                <a:schemeClr val="dk1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/>
              <a:buNone/>
            </a:pPr>
            <a:endParaRPr lang="en-GB" dirty="0"/>
          </a:p>
        </p:txBody>
      </p:sp>
      <p:pic>
        <p:nvPicPr>
          <p:cNvPr id="10" name="Google Shape;73;p15">
            <a:extLst>
              <a:ext uri="{FF2B5EF4-FFF2-40B4-BE49-F238E27FC236}">
                <a16:creationId xmlns:a16="http://schemas.microsoft.com/office/drawing/2014/main" id="{22662FAD-D7C7-B4CF-634B-25D67E64A78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6475" y="639673"/>
            <a:ext cx="3621150" cy="28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4;p15">
            <a:extLst>
              <a:ext uri="{FF2B5EF4-FFF2-40B4-BE49-F238E27FC236}">
                <a16:creationId xmlns:a16="http://schemas.microsoft.com/office/drawing/2014/main" id="{016AA4D7-79F6-BEBC-1A19-7C151089F72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800" y="3941618"/>
            <a:ext cx="3066700" cy="1139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75;p15">
            <a:extLst>
              <a:ext uri="{FF2B5EF4-FFF2-40B4-BE49-F238E27FC236}">
                <a16:creationId xmlns:a16="http://schemas.microsoft.com/office/drawing/2014/main" id="{B07BD5A7-87D0-6FD4-E4C9-9ACE2EB628C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9000" y="3761509"/>
            <a:ext cx="5638625" cy="13750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927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79">
          <a:extLst>
            <a:ext uri="{FF2B5EF4-FFF2-40B4-BE49-F238E27FC236}">
              <a16:creationId xmlns:a16="http://schemas.microsoft.com/office/drawing/2014/main" id="{8D6ABD62-4664-93E8-8B09-86ED9E362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A6BBC146-6FD5-31C8-1876-93819BA4A39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1275" y="90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                              Visualisering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421839-E596-5FAF-75FA-01596771E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47748"/>
            <a:ext cx="9206344" cy="5184321"/>
          </a:xfrm>
          <a:prstGeom prst="rect">
            <a:avLst/>
          </a:prstGeom>
        </p:spPr>
      </p:pic>
      <p:sp>
        <p:nvSpPr>
          <p:cNvPr id="4" name="Google Shape;80;p16">
            <a:extLst>
              <a:ext uri="{FF2B5EF4-FFF2-40B4-BE49-F238E27FC236}">
                <a16:creationId xmlns:a16="http://schemas.microsoft.com/office/drawing/2014/main" id="{E9124755-D9B1-54EA-E488-C535B6E62F7D}"/>
              </a:ext>
            </a:extLst>
          </p:cNvPr>
          <p:cNvSpPr txBox="1">
            <a:spLocks/>
          </p:cNvSpPr>
          <p:nvPr/>
        </p:nvSpPr>
        <p:spPr>
          <a:xfrm>
            <a:off x="323675" y="6259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39285"/>
            </a:pPr>
            <a:r>
              <a:rPr lang="en-GB" dirty="0"/>
              <a:t>                              </a:t>
            </a:r>
            <a:r>
              <a:rPr lang="en-GB" dirty="0" err="1">
                <a:solidFill>
                  <a:schemeClr val="bg1"/>
                </a:solidFill>
              </a:rPr>
              <a:t>Visualisering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Google Shape;83;p16">
            <a:extLst>
              <a:ext uri="{FF2B5EF4-FFF2-40B4-BE49-F238E27FC236}">
                <a16:creationId xmlns:a16="http://schemas.microsoft.com/office/drawing/2014/main" id="{A7E7A3B7-228B-AFE3-0F95-95FC62CCFD3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3" y="697635"/>
            <a:ext cx="4066309" cy="206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4;p16">
            <a:extLst>
              <a:ext uri="{FF2B5EF4-FFF2-40B4-BE49-F238E27FC236}">
                <a16:creationId xmlns:a16="http://schemas.microsoft.com/office/drawing/2014/main" id="{1B393B39-EBBC-EDE5-83C7-A9BEC74B5FC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9926" y="801048"/>
            <a:ext cx="4211781" cy="196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81;p16">
            <a:extLst>
              <a:ext uri="{FF2B5EF4-FFF2-40B4-BE49-F238E27FC236}">
                <a16:creationId xmlns:a16="http://schemas.microsoft.com/office/drawing/2014/main" id="{6B8CFC76-74CE-8DA5-A6E0-E625E7E55CA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274" y="2937163"/>
            <a:ext cx="4114801" cy="1950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2;p16">
            <a:extLst>
              <a:ext uri="{FF2B5EF4-FFF2-40B4-BE49-F238E27FC236}">
                <a16:creationId xmlns:a16="http://schemas.microsoft.com/office/drawing/2014/main" id="{23F431AA-E022-5A11-8F81-291021C2F92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59926" y="2927338"/>
            <a:ext cx="4184073" cy="19605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80201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251</Words>
  <Application>Microsoft Office PowerPoint</Application>
  <PresentationFormat>On-screen Show (16:9)</PresentationFormat>
  <Paragraphs>38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Roboto Mono</vt:lpstr>
      <vt:lpstr>Arial</vt:lpstr>
      <vt:lpstr>Calibri</vt:lpstr>
      <vt:lpstr>Simple Light</vt:lpstr>
      <vt:lpstr>PowerPoint Presentation</vt:lpstr>
      <vt:lpstr>PowerPoint Presentation</vt:lpstr>
      <vt:lpstr>PowerPoint Presentation</vt:lpstr>
      <vt:lpstr>                              Visualisering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Imthias</dc:creator>
  <cp:lastModifiedBy>Bushra Bushra Tazyeen</cp:lastModifiedBy>
  <cp:revision>3</cp:revision>
  <dcterms:modified xsi:type="dcterms:W3CDTF">2024-10-30T10:25:07Z</dcterms:modified>
</cp:coreProperties>
</file>