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5" r:id="rId2"/>
  </p:sldMasterIdLst>
  <p:notesMasterIdLst>
    <p:notesMasterId r:id="rId22"/>
  </p:notesMasterIdLst>
  <p:handoutMasterIdLst>
    <p:handoutMasterId r:id="rId23"/>
  </p:handoutMasterIdLst>
  <p:sldIdLst>
    <p:sldId id="260" r:id="rId3"/>
    <p:sldId id="276" r:id="rId4"/>
    <p:sldId id="27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75" r:id="rId21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76"/>
            <p14:sldId id="27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0" autoAdjust="0"/>
    <p:restoredTop sz="90509" autoAdjust="0"/>
  </p:normalViewPr>
  <p:slideViewPr>
    <p:cSldViewPr>
      <p:cViewPr varScale="1">
        <p:scale>
          <a:sx n="90" d="100"/>
          <a:sy n="90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7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80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200" dirty="0" err="1">
                <a:ea typeface="맑은 고딕" pitchFamily="50" charset="-127"/>
              </a:rPr>
              <a:t>한빛아카데미</a:t>
            </a:r>
            <a:r>
              <a:rPr kumimoji="0" lang="ko-KR" altLang="en-US" sz="1200" dirty="0">
                <a:ea typeface="맑은 고딕" pitchFamily="50" charset="-127"/>
              </a:rPr>
              <a:t>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5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1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71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A2F162-765E-4264-8839-52D2E1AF7B9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10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fld id="{5AD31B41-F883-46EE-839A-BA0164C10B4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프로그래밍 기초</a:t>
            </a:r>
            <a:r>
              <a:rPr lang="en-US" altLang="ko-KR" sz="3200" b="0" dirty="0"/>
              <a:t> </a:t>
            </a:r>
            <a:r>
              <a:rPr lang="en-US" altLang="ko-KR" sz="3200" b="0" dirty="0" smtClean="0"/>
              <a:t>- 1</a:t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2022-10-31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5605" name="내용 개체 틀 2"/>
          <p:cNvSpPr txBox="1">
            <a:spLocks/>
          </p:cNvSpPr>
          <p:nvPr/>
        </p:nvSpPr>
        <p:spPr bwMode="auto">
          <a:xfrm>
            <a:off x="395288" y="1914525"/>
            <a:ext cx="45370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t1 = (1, 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t2 = (1, 2, 3)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t3 = 1, 2,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 = (1, 2, (3, 4), ('Life', 'is'))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t4[0]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t4[3][-1]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'is'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t4[0:3]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(1, 2, (3, 4))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t1 + t2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(1, 1, 2, 3)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t1 + "hi~ ^^;"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"&lt;pyshell#157&gt;",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t1 + 'hi~ ^^;'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can only concatenate tuple (not "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") to tuple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06" name="내용 개체 틀 2"/>
          <p:cNvSpPr txBox="1">
            <a:spLocks/>
          </p:cNvSpPr>
          <p:nvPr/>
        </p:nvSpPr>
        <p:spPr bwMode="auto">
          <a:xfrm>
            <a:off x="3551238" y="191452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t2 * 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(1, 2, 3, 1, 2, 3, 1, 2, 3)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t2[2] = 99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File "&lt;pyshell#159&gt;",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t2[2] = 99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TypeError: 'tuple' object does not support item assignment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07950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6629" name="내용 개체 틀 2"/>
          <p:cNvSpPr txBox="1">
            <a:spLocks/>
          </p:cNvSpPr>
          <p:nvPr/>
        </p:nvSpPr>
        <p:spPr bwMode="auto">
          <a:xfrm>
            <a:off x="206375" y="1912938"/>
            <a:ext cx="49688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 = {'name':'Hong', 'phone':'01012345678', 'birth':'0814'}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dic[1] = 'a'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{'name': 'Hong', 'phone': '01012345678', 'birth': '0814', 1: 'a'}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dic['pet'] = 'dog'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{'name': 'Hong', 'phone': '01012345678', 'birth': '0814', 1: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'a',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'pet': 'dog'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del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dic[1]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{'name': 'Hong', 'phone': '01012345678', 'birth': '0814',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'pet': 'dog'}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dic['pet']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'dog'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dic['name']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'Hong'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keys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dict_keys(['name', 'phone', 'birth', 'pet'])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keys()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['name', 'phone', 'birth', 'pet']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630" name="내용 개체 틀 2"/>
          <p:cNvSpPr txBox="1">
            <a:spLocks/>
          </p:cNvSpPr>
          <p:nvPr/>
        </p:nvSpPr>
        <p:spPr bwMode="auto">
          <a:xfrm>
            <a:off x="5003800" y="1912938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values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dict_values(['Hong', '01012345678', '0814', 'dog'])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values()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['Hong', '01012345678', '0814', 'dog']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items()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dict_items([('name', 'Hong'), ('phone', '01012345678'),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('birth', '0814'), ('pet', 'dog')])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clear()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dic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{} 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7653" name="내용 개체 틀 2"/>
          <p:cNvSpPr txBox="1">
            <a:spLocks/>
          </p:cNvSpPr>
          <p:nvPr/>
        </p:nvSpPr>
        <p:spPr bwMode="auto">
          <a:xfrm>
            <a:off x="395288" y="1914525"/>
            <a:ext cx="27368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s1 = {1, 2, 'a', 5}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=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([1, 2, 3, 4, 5, 6])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 =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([4, 5, 6, 7, 8, 9])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{4, 5, 6, 7, 8, 9}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&amp;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{4, 5, 6}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intersection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{4, 5, 6}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7, 8, 9}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union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7, 8, 9}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s2 - s3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difference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(s3)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difference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(s2)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{8, 9, 7}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54" name="내용 개체 틀 2"/>
          <p:cNvSpPr txBox="1">
            <a:spLocks/>
          </p:cNvSpPr>
          <p:nvPr/>
        </p:nvSpPr>
        <p:spPr bwMode="auto">
          <a:xfrm>
            <a:off x="2843213" y="1914525"/>
            <a:ext cx="469423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add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(7)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update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([6, 7, 8, 9, 10])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7, 8, 9, 10}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s2.remove(7)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{1, 2, 3, 4, 5, 6, 8, 9, 10}</a:t>
            </a: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4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자료형의</a:t>
            </a:r>
            <a:r>
              <a:rPr lang="ko-KR" altLang="en-US" dirty="0"/>
              <a:t> 특징</a:t>
            </a:r>
            <a:endParaRPr lang="en-US" altLang="ko-KR" dirty="0"/>
          </a:p>
        </p:txBody>
      </p:sp>
      <p:pic>
        <p:nvPicPr>
          <p:cNvPr id="2867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128792" cy="47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9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참</a:t>
            </a:r>
            <a:r>
              <a:rPr lang="en-US" altLang="ko-KR" dirty="0"/>
              <a:t> </a:t>
            </a:r>
            <a:r>
              <a:rPr lang="ko-KR" altLang="en-US" dirty="0"/>
              <a:t>또는 거짓을 판별하는 조건식을 검사하여 결과값이 참인지 </a:t>
            </a:r>
            <a:r>
              <a:rPr lang="ko-KR" altLang="en-US" dirty="0" err="1"/>
              <a:t>거짓인지에</a:t>
            </a:r>
            <a:r>
              <a:rPr lang="ko-KR" altLang="en-US" dirty="0"/>
              <a:t> 따라 실행할 문장을 선택하여 처리하는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if</a:t>
            </a:r>
            <a:r>
              <a:rPr lang="ko-KR" altLang="en-US" dirty="0"/>
              <a:t>문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단일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조건식을 검사하여 결과가 참이면 명령문 </a:t>
            </a:r>
            <a:r>
              <a:rPr lang="en-US" altLang="ko-KR" dirty="0"/>
              <a:t>1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거짓이면 명령문 </a:t>
            </a:r>
            <a:r>
              <a:rPr lang="en-US" altLang="ko-KR" dirty="0"/>
              <a:t>1</a:t>
            </a:r>
            <a:r>
              <a:rPr lang="ko-KR" altLang="en-US" dirty="0"/>
              <a:t>은 건너뛰고 명령문 </a:t>
            </a:r>
            <a:r>
              <a:rPr lang="en-US" altLang="ko-KR" dirty="0"/>
              <a:t>2</a:t>
            </a:r>
            <a:r>
              <a:rPr lang="ko-KR" altLang="en-US" dirty="0"/>
              <a:t>를 수행</a:t>
            </a:r>
            <a:endParaRPr lang="en-US" altLang="ko-KR" dirty="0"/>
          </a:p>
        </p:txBody>
      </p:sp>
      <p:pic>
        <p:nvPicPr>
          <p:cNvPr id="2970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4033192" cy="280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if-else</a:t>
            </a:r>
            <a:r>
              <a:rPr lang="ko-KR" altLang="en-US" dirty="0"/>
              <a:t>문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단일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조건식을 검사하여 결과가 참이면 명령문 </a:t>
            </a:r>
            <a:r>
              <a:rPr lang="en-US" altLang="ko-KR" dirty="0"/>
              <a:t>1</a:t>
            </a:r>
            <a:r>
              <a:rPr lang="ko-KR" altLang="en-US" dirty="0"/>
              <a:t>을 수행한 뒤 명령문 </a:t>
            </a:r>
            <a:r>
              <a:rPr lang="en-US" altLang="ko-KR" dirty="0"/>
              <a:t>3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거짓이면 명령문 </a:t>
            </a:r>
            <a:r>
              <a:rPr lang="en-US" altLang="ko-KR" dirty="0"/>
              <a:t>2</a:t>
            </a:r>
            <a:r>
              <a:rPr lang="ko-KR" altLang="en-US" dirty="0"/>
              <a:t>를 수행한 뒤 명령문 </a:t>
            </a:r>
            <a:r>
              <a:rPr lang="en-US" altLang="ko-KR" dirty="0"/>
              <a:t>3</a:t>
            </a:r>
            <a:r>
              <a:rPr lang="ko-KR" altLang="en-US" dirty="0"/>
              <a:t>을 수행</a:t>
            </a:r>
            <a:endParaRPr lang="en-US" altLang="ko-KR" dirty="0"/>
          </a:p>
        </p:txBody>
      </p:sp>
      <p:pic>
        <p:nvPicPr>
          <p:cNvPr id="3072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028208" cy="348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2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 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다중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조건식 </a:t>
            </a:r>
            <a:r>
              <a:rPr lang="en-US" altLang="ko-KR" dirty="0"/>
              <a:t>1</a:t>
            </a:r>
            <a:r>
              <a:rPr lang="ko-KR" altLang="en-US" dirty="0"/>
              <a:t>이 거짓이면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다음의 조건식 </a:t>
            </a:r>
            <a:r>
              <a:rPr lang="en-US" altLang="ko-KR" dirty="0"/>
              <a:t>2</a:t>
            </a:r>
            <a:r>
              <a:rPr lang="ko-KR" altLang="en-US" dirty="0"/>
              <a:t>를 검사</a:t>
            </a:r>
            <a:r>
              <a:rPr lang="en-US" altLang="ko-KR" dirty="0"/>
              <a:t>(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: else </a:t>
            </a:r>
            <a:r>
              <a:rPr lang="ko-KR" altLang="en-US" dirty="0"/>
              <a:t>와 </a:t>
            </a:r>
            <a:r>
              <a:rPr lang="en-US" altLang="ko-KR" dirty="0"/>
              <a:t>if</a:t>
            </a:r>
            <a:r>
              <a:rPr lang="ko-KR" altLang="en-US" dirty="0"/>
              <a:t>를 결합</a:t>
            </a:r>
            <a:r>
              <a:rPr lang="en-US" altLang="ko-KR" dirty="0"/>
              <a:t>)</a:t>
            </a:r>
          </a:p>
          <a:p>
            <a:pPr lvl="3">
              <a:defRPr/>
            </a:pPr>
            <a:r>
              <a:rPr lang="ko-KR" altLang="en-US" dirty="0"/>
              <a:t>참이면 명령문 </a:t>
            </a:r>
            <a:r>
              <a:rPr lang="en-US" altLang="ko-KR" dirty="0"/>
              <a:t>2</a:t>
            </a:r>
            <a:r>
              <a:rPr lang="ko-KR" altLang="en-US" dirty="0"/>
              <a:t>를 수행한 뒤 명령문 </a:t>
            </a:r>
            <a:r>
              <a:rPr lang="en-US" altLang="ko-KR" dirty="0"/>
              <a:t>4</a:t>
            </a:r>
            <a:r>
              <a:rPr lang="ko-KR" altLang="en-US" dirty="0"/>
              <a:t>를 수행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거짓이면 명령문 </a:t>
            </a:r>
            <a:r>
              <a:rPr lang="en-US" altLang="ko-KR" dirty="0"/>
              <a:t>3</a:t>
            </a:r>
            <a:r>
              <a:rPr lang="ko-KR" altLang="en-US" dirty="0"/>
              <a:t>을 수행 한 뒤 명령문 </a:t>
            </a:r>
            <a:r>
              <a:rPr lang="en-US" altLang="ko-KR" dirty="0"/>
              <a:t>4</a:t>
            </a:r>
            <a:r>
              <a:rPr lang="ko-KR" altLang="en-US" dirty="0"/>
              <a:t>를 수행</a:t>
            </a:r>
            <a:endParaRPr lang="en-US" altLang="ko-KR" dirty="0"/>
          </a:p>
        </p:txBody>
      </p:sp>
      <p:pic>
        <p:nvPicPr>
          <p:cNvPr id="3174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73388"/>
            <a:ext cx="5833392" cy="36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조건문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조건식</a:t>
            </a:r>
            <a:endParaRPr lang="en-US" altLang="ko-KR" dirty="0"/>
          </a:p>
        </p:txBody>
      </p:sp>
      <p:sp>
        <p:nvSpPr>
          <p:cNvPr id="32773" name="내용 개체 틀 2"/>
          <p:cNvSpPr txBox="1">
            <a:spLocks/>
          </p:cNvSpPr>
          <p:nvPr/>
        </p:nvSpPr>
        <p:spPr bwMode="auto">
          <a:xfrm>
            <a:off x="395288" y="1914525"/>
            <a:ext cx="417671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= 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y = 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== y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False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!= y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&gt;= y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money = 1300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if money &gt;= 1200 and money &lt; 3500: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	print("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버스를 탈 수 있습니다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.") [Enter]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	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버스를 탈 수 있습니다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774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1 in [1,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in [1,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x not in [1,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False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'a' in ('a', 'b', 'c', 'd')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'i' not in 'Python'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if money &lt; 10: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	pass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else: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print("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저금하자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!") [Enter]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s-E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저금하자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smtClean="0"/>
              <a:t>조건문과 반복문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반복문</a:t>
            </a:r>
            <a:endParaRPr lang="en-US" altLang="ko-KR" dirty="0"/>
          </a:p>
        </p:txBody>
      </p:sp>
      <p:sp>
        <p:nvSpPr>
          <p:cNvPr id="33797" name="내용 개체 틀 2"/>
          <p:cNvSpPr txBox="1">
            <a:spLocks/>
          </p:cNvSpPr>
          <p:nvPr/>
        </p:nvSpPr>
        <p:spPr bwMode="auto">
          <a:xfrm>
            <a:off x="395288" y="1628775"/>
            <a:ext cx="532923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test_list = ['one', 'two', 'three']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test_list: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x = i + '!'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print(x)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one!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two!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three!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number = 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score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[90, 25, 67, 45, 93]: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number += 1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if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score &gt;= 60: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  print("%d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 %number)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else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  print("%d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불합격입니다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 %number)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 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불합격입니다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불합격입니다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학생은 합격입니다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.!</a:t>
            </a:r>
            <a:endParaRPr kumimoji="1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98" name="내용 개체 틀 2"/>
          <p:cNvSpPr txBox="1">
            <a:spLocks/>
          </p:cNvSpPr>
          <p:nvPr/>
        </p:nvSpPr>
        <p:spPr bwMode="auto">
          <a:xfrm>
            <a:off x="4572000" y="18446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799" name="내용 개체 틀 2"/>
          <p:cNvSpPr txBox="1">
            <a:spLocks/>
          </p:cNvSpPr>
          <p:nvPr/>
        </p:nvSpPr>
        <p:spPr bwMode="auto">
          <a:xfrm>
            <a:off x="5221288" y="1628775"/>
            <a:ext cx="41751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i = 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while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 &lt; 5: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i += 1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print('*' * i)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    [Enter]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****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*****</a:t>
            </a:r>
            <a:endParaRPr kumimoji="0" lang="es-E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4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n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76864" cy="58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파이썬 시작하기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변수와 객체 </a:t>
            </a:r>
            <a:endParaRPr lang="en-US" altLang="ko-KR" smtClean="0"/>
          </a:p>
          <a:p>
            <a:r>
              <a:rPr lang="en-US" altLang="ko-KR" smtClean="0"/>
              <a:t>03 </a:t>
            </a:r>
            <a:r>
              <a:rPr lang="ko-KR" altLang="en-US" smtClean="0"/>
              <a:t>자료형과 연산자 </a:t>
            </a:r>
            <a:endParaRPr lang="en-US" altLang="ko-KR" smtClean="0"/>
          </a:p>
          <a:p>
            <a:r>
              <a:rPr lang="en-US" altLang="ko-KR" smtClean="0"/>
              <a:t>04 </a:t>
            </a:r>
            <a:r>
              <a:rPr lang="ko-KR" altLang="en-US" smtClean="0"/>
              <a:t>조건문과 반복문 </a:t>
            </a:r>
            <a:endParaRPr lang="en-US" altLang="ko-KR" smtClean="0"/>
          </a:p>
          <a:p>
            <a:r>
              <a:rPr lang="en-US" altLang="ko-KR" smtClean="0"/>
              <a:t>05 </a:t>
            </a:r>
            <a:r>
              <a:rPr lang="ko-KR" altLang="en-US" smtClean="0"/>
              <a:t>함수 </a:t>
            </a:r>
            <a:endParaRPr lang="en-US" altLang="ko-KR" smtClean="0"/>
          </a:p>
          <a:p>
            <a:r>
              <a:rPr lang="en-US" altLang="ko-KR" smtClean="0"/>
              <a:t>06 </a:t>
            </a:r>
            <a:r>
              <a:rPr lang="ko-KR" altLang="en-US" smtClean="0"/>
              <a:t>파일 처리 </a:t>
            </a:r>
            <a:endParaRPr lang="en-US" altLang="ko-KR" smtClean="0"/>
          </a:p>
          <a:p>
            <a:r>
              <a:rPr lang="en-US" altLang="ko-KR" smtClean="0"/>
              <a:t>07 </a:t>
            </a:r>
            <a:r>
              <a:rPr lang="ko-KR" altLang="en-US" smtClean="0"/>
              <a:t>데이터 분석을 위한 주요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80686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데이터 분석에 필요한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프로그래밍 기초를 이해한다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950" dirty="0" err="1"/>
              <a:t>파이썬</a:t>
            </a:r>
            <a:r>
              <a:rPr lang="ko-KR" altLang="en-US" sz="1950" dirty="0"/>
              <a:t> 프로그래밍의 구성요소와 작성 방법 및 실행 방법을 안다</a:t>
            </a:r>
            <a:r>
              <a:rPr lang="en-US" altLang="ko-KR" sz="195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데이터 분석에 주로 사용하는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라이브러리를 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7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02. </a:t>
            </a:r>
            <a:r>
              <a:rPr lang="ko-KR" altLang="en-US" smtClean="0"/>
              <a:t>변수와 객체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변수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값을 저장하는 메모리 공간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파이썬에서는</a:t>
            </a:r>
            <a:r>
              <a:rPr lang="ko-KR" altLang="en-US" dirty="0"/>
              <a:t> 변수를 미리 선언하지 않음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변수에 저장해서 사용하는 값의 </a:t>
            </a:r>
            <a:r>
              <a:rPr lang="ko-KR" altLang="en-US" dirty="0" err="1"/>
              <a:t>자료형으로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자료형이</a:t>
            </a:r>
            <a:r>
              <a:rPr lang="ko-KR" altLang="en-US" dirty="0"/>
              <a:t> 결정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객체 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변수 형태의 속성과 함수 형태의 메서드를 가진 것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각 객체는 자기 의 속성</a:t>
            </a:r>
            <a:r>
              <a:rPr lang="en-US" altLang="ko-KR" dirty="0"/>
              <a:t>(</a:t>
            </a:r>
            <a:r>
              <a:rPr lang="ko-KR" altLang="en-US" dirty="0"/>
              <a:t>내부 데이터</a:t>
            </a:r>
            <a:r>
              <a:rPr lang="en-US" altLang="ko-KR" dirty="0"/>
              <a:t>)</a:t>
            </a:r>
            <a:r>
              <a:rPr lang="ko-KR" altLang="en-US" dirty="0"/>
              <a:t>과 메서드</a:t>
            </a:r>
            <a:r>
              <a:rPr lang="en-US" altLang="ko-KR" dirty="0"/>
              <a:t>(</a:t>
            </a:r>
            <a:r>
              <a:rPr lang="ko-KR" altLang="en-US" dirty="0"/>
              <a:t>내부 연산</a:t>
            </a:r>
            <a:r>
              <a:rPr lang="en-US" altLang="ko-KR" dirty="0"/>
              <a:t>)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타 프로그래밍 언어와 달리 </a:t>
            </a:r>
            <a:r>
              <a:rPr lang="ko-KR" altLang="en-US" dirty="0" err="1"/>
              <a:t>파이썬에서는</a:t>
            </a:r>
            <a:r>
              <a:rPr lang="ko-KR" altLang="en-US" dirty="0"/>
              <a:t> 모든 변수와 </a:t>
            </a:r>
            <a:r>
              <a:rPr lang="ko-KR" altLang="en-US" dirty="0" err="1"/>
              <a:t>자료형이</a:t>
            </a:r>
            <a:r>
              <a:rPr lang="ko-KR" altLang="en-US" dirty="0"/>
              <a:t> 객체로 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291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0485" name="내용 개체 틀 2"/>
          <p:cNvSpPr txBox="1">
            <a:spLocks/>
          </p:cNvSpPr>
          <p:nvPr/>
        </p:nvSpPr>
        <p:spPr bwMode="auto">
          <a:xfrm>
            <a:off x="395288" y="1538288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숫자형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123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12.34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1 + 2j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a.real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a.imag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a.conjugate()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(1 - 2j)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abs(a)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2.23606797749979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0o12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0x12A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298</a:t>
            </a: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86" name="내용 개체 틀 2"/>
          <p:cNvSpPr txBox="1">
            <a:spLocks/>
          </p:cNvSpPr>
          <p:nvPr/>
        </p:nvSpPr>
        <p:spPr bwMode="auto">
          <a:xfrm>
            <a:off x="3059113" y="1538288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논리형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True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</a:t>
            </a:r>
            <a:endParaRPr kumimoji="0" lang="pt-BR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87" name="내용 개체 틀 2"/>
          <p:cNvSpPr txBox="1">
            <a:spLocks/>
          </p:cNvSpPr>
          <p:nvPr/>
        </p:nvSpPr>
        <p:spPr bwMode="auto">
          <a:xfrm>
            <a:off x="5707063" y="1538288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4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+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-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*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/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0.75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**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2 **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%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7 %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// b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7 // 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pt-BR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5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한 개 이상의 문자로 구성된 문자 집합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작은따옴표</a:t>
            </a:r>
            <a:r>
              <a:rPr lang="en-US" altLang="ko-KR" dirty="0"/>
              <a:t>('), </a:t>
            </a:r>
            <a:r>
              <a:rPr lang="ko-KR" altLang="en-US" dirty="0"/>
              <a:t>큰따옴표</a:t>
            </a:r>
            <a:r>
              <a:rPr lang="en-US" altLang="ko-KR" dirty="0"/>
              <a:t>(") </a:t>
            </a:r>
            <a:r>
              <a:rPr lang="ko-KR" altLang="en-US" dirty="0"/>
              <a:t>또는 작은따옴표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(''')</a:t>
            </a:r>
            <a:r>
              <a:rPr lang="ko-KR" altLang="en-US" dirty="0"/>
              <a:t>나 큰따옴표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(""")</a:t>
            </a:r>
            <a:r>
              <a:rPr lang="ko-KR" altLang="en-US" dirty="0"/>
              <a:t>를 사용하여 나타냄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dirty="0"/>
              <a:t>문자열의 각 문자는 인덱스를 이용하여 지정할 수 있음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r>
              <a:rPr lang="ko-KR" altLang="en-US" dirty="0"/>
              <a:t>인덱스의 범위를 이용하여 내부 문자열을 지정할 수도 있</a:t>
            </a:r>
            <a:endParaRPr lang="en-US" altLang="ko-KR" dirty="0"/>
          </a:p>
        </p:txBody>
      </p:sp>
      <p:pic>
        <p:nvPicPr>
          <p:cNvPr id="2150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24175"/>
            <a:ext cx="514826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92600"/>
            <a:ext cx="27511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2533" name="내용 개체 틀 2"/>
          <p:cNvSpPr txBox="1">
            <a:spLocks/>
          </p:cNvSpPr>
          <p:nvPr/>
        </p:nvSpPr>
        <p:spPr bwMode="auto">
          <a:xfrm>
            <a:off x="395288" y="1914525"/>
            <a:ext cx="26638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문자열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s1 = 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= "Hello Python"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s2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s3 = '''Hello Python''' &gt;&gt;&gt; s3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s4 = """Hello Python""" &gt;&gt;&gt; s4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'Hello Python' </a:t>
            </a: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34" name="내용 개체 틀 2"/>
          <p:cNvSpPr txBox="1">
            <a:spLocks/>
          </p:cNvSpPr>
          <p:nvPr/>
        </p:nvSpPr>
        <p:spPr bwMode="auto">
          <a:xfrm>
            <a:off x="3059113" y="1914525"/>
            <a:ext cx="309721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head = "Python"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tail = " is fun"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head + tail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‘Python is fun’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head * 2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'PythonPython'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print("=" * 5)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=====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"Now is better than never"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a[0]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a[4]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'i'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a[-1]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a[-2]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'e'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35" name="내용 개체 틀 2"/>
          <p:cNvSpPr txBox="1">
            <a:spLocks/>
          </p:cNvSpPr>
          <p:nvPr/>
        </p:nvSpPr>
        <p:spPr bwMode="auto">
          <a:xfrm>
            <a:off x="6080125" y="1916113"/>
            <a:ext cx="30956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a[0] + a[1] + a[2]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a[0:3]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'Now'</a:t>
            </a: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a[4:6]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'is'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a[19:]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'never'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a[:3]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a[:]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'Now is better than never'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a[7:-11]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'better'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"Python"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a.count('p')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3557" name="내용 개체 틀 2"/>
          <p:cNvSpPr txBox="1">
            <a:spLocks/>
          </p:cNvSpPr>
          <p:nvPr/>
        </p:nvSpPr>
        <p:spPr bwMode="auto">
          <a:xfrm>
            <a:off x="395288" y="1914525"/>
            <a:ext cx="36004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a.find('y')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a.find('p')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a.index('y')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a.index('p')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"&lt;pyshell#45&gt;",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a.index('p')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ValueError: substring not found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58" name="내용 개체 틀 2"/>
          <p:cNvSpPr txBox="1">
            <a:spLocks/>
          </p:cNvSpPr>
          <p:nvPr/>
        </p:nvSpPr>
        <p:spPr bwMode="auto">
          <a:xfrm>
            <a:off x="6264275" y="1914525"/>
            <a:ext cx="309562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"Python is difficult."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a.replace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("difficult", "funny")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 is funny.‘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a.split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['Python', 'is', 'difficult.']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"a, b, c, d"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'a, b, c, d'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b.split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(',')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['a', 'b', 'c', 'd']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59" name="내용 개체 틀 2"/>
          <p:cNvSpPr txBox="1">
            <a:spLocks/>
          </p:cNvSpPr>
          <p:nvPr/>
        </p:nvSpPr>
        <p:spPr bwMode="auto">
          <a:xfrm>
            <a:off x="3492500" y="1628775"/>
            <a:ext cx="46926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53975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9969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4541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19113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36855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","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c = b.join('Abcd')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c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'A, b, c, d'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a.upper()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a.lower()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'python‘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 = " py "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d.lstrip()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       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&gt;&gt;&gt; d.rstrip()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       py'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d.strip()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'py‘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'Pithon’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a[1] = 'y'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 (most recent call last):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"&lt;pyshell#81&gt;", line 1, in &lt;module&gt;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a[1] = 'y'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TypeError: 'str' object does not support item assignment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93" y="3887788"/>
            <a:ext cx="3131840" cy="21902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find = string</a:t>
            </a:r>
          </a:p>
          <a:p>
            <a:r>
              <a:rPr lang="en-US" altLang="ko-KR" dirty="0" smtClean="0"/>
              <a:t>index =string/list/tuple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3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자료형과 연산자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그룹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sp>
        <p:nvSpPr>
          <p:cNvPr id="20485" name="내용 개체 틀 2"/>
          <p:cNvSpPr txBox="1">
            <a:spLocks/>
          </p:cNvSpPr>
          <p:nvPr/>
        </p:nvSpPr>
        <p:spPr bwMode="auto">
          <a:xfrm>
            <a:off x="19050" y="1916113"/>
            <a:ext cx="4768850" cy="5473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 연산자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66700" marR="0" lvl="1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[1, 2, 3]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['Life', 'is', 'too', 'short']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c = [1, 2, 'Life', 'is']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 = [1, 2, [3, 4], ['Life', 'is']]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d[0]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d[2]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[3, 4]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d[3]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['Life', 'is']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d[3][-1]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'is’ 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d[0:3]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[3, 4]]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+ b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3, 'Life', 'is', 'too', 'short']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b[0] + " hi~ ^^;"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'Life hi~ ^^;'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a[0] + " hi~ ^^;"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Traceback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(most recent call last):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File "&lt;pyshell#88&gt;", line 1, in &lt;module&gt;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a[0] + ' hi~ ^^;'</a:t>
            </a:r>
          </a:p>
          <a:p>
            <a:pPr marL="360000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TypeError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unsupported operand type(s) for +: 'int' and 'str'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82" name="내용 개체 틀 2"/>
          <p:cNvSpPr txBox="1">
            <a:spLocks/>
          </p:cNvSpPr>
          <p:nvPr/>
        </p:nvSpPr>
        <p:spPr bwMode="auto">
          <a:xfrm>
            <a:off x="6372225" y="1773238"/>
            <a:ext cx="2952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[3, 4, 1, 9]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reverse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[9, 1, 4,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index(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insert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(0, 99)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[99, 9, 1, 4,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remove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(99)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[9, 1, 4, 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= [1, 2, 3]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pop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pop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(0)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= [2, 1, 0, 2, 3, 2, 4, 2]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a.</a:t>
            </a:r>
            <a:r>
              <a:rPr kumimoji="1" lang="en-US" altLang="ko-KR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count</a:t>
            </a: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83" name="내용 개체 틀 2"/>
          <p:cNvSpPr txBox="1">
            <a:spLocks/>
          </p:cNvSpPr>
          <p:nvPr/>
        </p:nvSpPr>
        <p:spPr bwMode="auto">
          <a:xfrm>
            <a:off x="3846513" y="1782763"/>
            <a:ext cx="2886075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3587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pt-B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* 3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pt-B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3, 1, 2, 3, 1, 2, 3]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a[2] = 99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2, 99]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a[1:2] = ['a', 'b', 'c']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'c', 99]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a[-1] = ['d', 'e', 'f']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'c',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['d', 'e', 'f']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del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a[-1]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'c']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a.</a:t>
            </a:r>
            <a:r>
              <a:rPr kumimoji="1" lang="en-US" altLang="ko-K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append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(5)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a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[1, 'a', 'b', 'c', 5]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b.</a:t>
            </a:r>
            <a:r>
              <a:rPr kumimoji="1" lang="en-US" altLang="ko-K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sort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&gt;&gt;&gt; b </a:t>
            </a: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['Life', 'is', 'short', 'too']</a:t>
            </a:r>
            <a:endParaRPr kumimoji="1" lang="pt-BR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58775" marR="0" lvl="3" indent="0" algn="l" defTabSz="914400" rtl="0" eaLnBrk="0" fontAlgn="base" latinLnBrk="1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28650" marR="0" lvl="2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47675" marR="0" lvl="1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42952</TotalTime>
  <Words>2104</Words>
  <Application>Microsoft Office PowerPoint</Application>
  <PresentationFormat>화면 슬라이드 쇼(4:3)</PresentationFormat>
  <Paragraphs>482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파이썬 프로그래밍 기초 - 1     </vt:lpstr>
      <vt:lpstr>PowerPoint 프레젠테이션</vt:lpstr>
      <vt:lpstr>PowerPoint 프레젠테이션</vt:lpstr>
      <vt:lpstr>02. 변수와 객체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03. 자료형과 연산자</vt:lpstr>
      <vt:lpstr>04. 조건문과 반복문</vt:lpstr>
      <vt:lpstr>04. 조건문과 반복문</vt:lpstr>
      <vt:lpstr>04. 조건문과 반복문</vt:lpstr>
      <vt:lpstr>04. 조건문과 반복문</vt:lpstr>
      <vt:lpstr>04. 조건문과 반복문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dojin</cp:lastModifiedBy>
  <cp:revision>3494</cp:revision>
  <cp:lastPrinted>2016-09-27T06:45:30Z</cp:lastPrinted>
  <dcterms:created xsi:type="dcterms:W3CDTF">2012-07-16T20:46:39Z</dcterms:created>
  <dcterms:modified xsi:type="dcterms:W3CDTF">2022-10-30T15:38:59Z</dcterms:modified>
</cp:coreProperties>
</file>