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77403-DE39-4E2C-B1BA-102506845587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54355-A05F-4EBD-9045-602EC72D0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07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5800"/>
            <a:ext cx="4575175" cy="34305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작업일 </a:t>
            </a:r>
            <a:r>
              <a:rPr lang="en-US" altLang="ko-KR" dirty="0" smtClean="0"/>
              <a:t>: 230104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88CA-6553-4149-96B8-BF778744F69A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842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5800"/>
            <a:ext cx="4575175" cy="34305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작업일 </a:t>
            </a:r>
            <a:r>
              <a:rPr lang="en-US" altLang="ko-KR" dirty="0" smtClean="0"/>
              <a:t>: 230104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88CA-6553-4149-96B8-BF778744F69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842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5800"/>
            <a:ext cx="4575175" cy="34305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작업일 </a:t>
            </a:r>
            <a:r>
              <a:rPr lang="en-US" altLang="ko-KR" dirty="0" smtClean="0"/>
              <a:t>: 230104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88CA-6553-4149-96B8-BF778744F69A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842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5800"/>
            <a:ext cx="4575175" cy="34305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작업일 </a:t>
            </a:r>
            <a:r>
              <a:rPr lang="en-US" altLang="ko-KR" dirty="0" smtClean="0"/>
              <a:t>: 230104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88CA-6553-4149-96B8-BF778744F69A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842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5800"/>
            <a:ext cx="4575175" cy="34305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작업일 </a:t>
            </a:r>
            <a:r>
              <a:rPr lang="en-US" altLang="ko-KR" dirty="0" smtClean="0"/>
              <a:t>: 230104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88CA-6553-4149-96B8-BF778744F69A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842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5800"/>
            <a:ext cx="4575175" cy="34305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작업일 </a:t>
            </a:r>
            <a:r>
              <a:rPr lang="en-US" altLang="ko-KR" dirty="0" smtClean="0"/>
              <a:t>: 230104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88CA-6553-4149-96B8-BF778744F69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842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5800"/>
            <a:ext cx="4575175" cy="34305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작업일 </a:t>
            </a:r>
            <a:r>
              <a:rPr lang="en-US" altLang="ko-KR" dirty="0" smtClean="0"/>
              <a:t>: 230104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88CA-6553-4149-96B8-BF778744F69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842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5800"/>
            <a:ext cx="4575175" cy="34305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작업일 </a:t>
            </a:r>
            <a:r>
              <a:rPr lang="en-US" altLang="ko-KR" dirty="0" smtClean="0"/>
              <a:t>: 230104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88CA-6553-4149-96B8-BF778744F69A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842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5800"/>
            <a:ext cx="4575175" cy="34305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작업일 </a:t>
            </a:r>
            <a:r>
              <a:rPr lang="en-US" altLang="ko-KR" dirty="0" smtClean="0"/>
              <a:t>: 230104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88CA-6553-4149-96B8-BF778744F69A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842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5800"/>
            <a:ext cx="4575175" cy="34305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작업일 </a:t>
            </a:r>
            <a:r>
              <a:rPr lang="en-US" altLang="ko-KR" dirty="0" smtClean="0"/>
              <a:t>: 230104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88CA-6553-4149-96B8-BF778744F69A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84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99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0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988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-1" y="0"/>
            <a:ext cx="9144001" cy="1028824"/>
            <a:chOff x="-1" y="0"/>
            <a:chExt cx="8964489" cy="1028824"/>
          </a:xfrm>
        </p:grpSpPr>
        <p:pic>
          <p:nvPicPr>
            <p:cNvPr id="8" name="그림 7" descr="02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964488" cy="620688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 userDrawn="1"/>
          </p:nvSpPr>
          <p:spPr>
            <a:xfrm>
              <a:off x="0" y="620688"/>
              <a:ext cx="8964488" cy="51435"/>
            </a:xfrm>
            <a:prstGeom prst="rect">
              <a:avLst/>
            </a:prstGeom>
            <a:gradFill>
              <a:gsLst>
                <a:gs pos="0">
                  <a:srgbClr val="6CA4D2"/>
                </a:gs>
                <a:gs pos="50000">
                  <a:srgbClr val="84AAE8"/>
                </a:gs>
                <a:gs pos="100000">
                  <a:srgbClr val="86B4EC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-1" y="668784"/>
              <a:ext cx="8964489" cy="36004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  <a:alpha val="50000"/>
                  </a:schemeClr>
                </a:gs>
                <a:gs pos="50000">
                  <a:schemeClr val="bg1">
                    <a:lumMod val="85000"/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 descr="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3" y="116634"/>
            <a:ext cx="696850" cy="4314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8" name="Text Box 10"/>
          <p:cNvSpPr txBox="1">
            <a:spLocks noChangeArrowheads="1"/>
          </p:cNvSpPr>
          <p:nvPr userDrawn="1"/>
        </p:nvSpPr>
        <p:spPr bwMode="auto">
          <a:xfrm>
            <a:off x="251521" y="6495149"/>
            <a:ext cx="87129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28600" indent="-228600" algn="l">
              <a:spcBef>
                <a:spcPct val="5000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한라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IMS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㈜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                                                                                                                                      HANLA IMS Co., Ltd.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59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27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14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8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84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47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26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95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Box 20"/>
          <p:cNvSpPr txBox="1">
            <a:spLocks noChangeArrowheads="1"/>
          </p:cNvSpPr>
          <p:nvPr/>
        </p:nvSpPr>
        <p:spPr bwMode="auto">
          <a:xfrm>
            <a:off x="179388" y="150813"/>
            <a:ext cx="684053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ko-KR" sz="15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MCU PCB : </a:t>
            </a:r>
            <a:r>
              <a:rPr lang="ko-KR" altLang="en-US" sz="15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 소모량 확인</a:t>
            </a:r>
            <a:endParaRPr kumimoji="0" lang="en-US" altLang="ko-KR" sz="1500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7" y="836712"/>
            <a:ext cx="670215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실험 조건</a:t>
            </a:r>
            <a:endParaRPr lang="en-US" altLang="ko-KR" dirty="0" smtClean="0"/>
          </a:p>
          <a:p>
            <a:pPr defTabSz="360000"/>
            <a:r>
              <a:rPr lang="en-US" altLang="ko-KR" dirty="0" smtClean="0"/>
              <a:t>	1) LDO </a:t>
            </a:r>
            <a:r>
              <a:rPr lang="ko-KR" altLang="en-US" dirty="0" smtClean="0"/>
              <a:t>없이 </a:t>
            </a:r>
            <a:r>
              <a:rPr lang="en-US" altLang="ko-KR" dirty="0" smtClean="0"/>
              <a:t>3.3V Power Supply</a:t>
            </a:r>
            <a:r>
              <a:rPr lang="ko-KR" altLang="en-US" dirty="0" smtClean="0"/>
              <a:t>로 공급</a:t>
            </a:r>
            <a:endParaRPr lang="en-US" altLang="ko-KR" dirty="0" smtClean="0"/>
          </a:p>
          <a:p>
            <a:pPr defTabSz="360000"/>
            <a:endParaRPr lang="en-US" altLang="ko-KR" dirty="0"/>
          </a:p>
          <a:p>
            <a:pPr defTabSz="360000"/>
            <a:r>
              <a:rPr lang="en-US" altLang="ko-KR" dirty="0" smtClean="0"/>
              <a:t>2. </a:t>
            </a:r>
            <a:r>
              <a:rPr lang="ko-KR" altLang="en-US" dirty="0" smtClean="0"/>
              <a:t>실험 이유</a:t>
            </a:r>
            <a:endParaRPr lang="en-US" altLang="ko-KR" dirty="0" smtClean="0"/>
          </a:p>
          <a:p>
            <a:pPr defTabSz="360000"/>
            <a:r>
              <a:rPr lang="en-US" altLang="ko-KR" dirty="0"/>
              <a:t>	</a:t>
            </a:r>
            <a:r>
              <a:rPr lang="en-US" altLang="ko-KR" dirty="0" smtClean="0"/>
              <a:t>1) </a:t>
            </a:r>
            <a:r>
              <a:rPr lang="ko-KR" altLang="en-US" dirty="0" smtClean="0"/>
              <a:t>기본 상태에서 </a:t>
            </a:r>
            <a:r>
              <a:rPr lang="en-US" altLang="ko-KR" dirty="0" smtClean="0"/>
              <a:t>50mA </a:t>
            </a:r>
            <a:r>
              <a:rPr lang="ko-KR" altLang="en-US" dirty="0" smtClean="0"/>
              <a:t>이상 전류 소모</a:t>
            </a:r>
            <a:endParaRPr lang="en-US" altLang="ko-KR" dirty="0" smtClean="0"/>
          </a:p>
          <a:p>
            <a:pPr defTabSz="360000"/>
            <a:endParaRPr lang="en-US" altLang="ko-KR" dirty="0"/>
          </a:p>
          <a:p>
            <a:pPr defTabSz="360000"/>
            <a:r>
              <a:rPr lang="en-US" altLang="ko-KR" dirty="0" smtClean="0"/>
              <a:t>3. </a:t>
            </a:r>
            <a:r>
              <a:rPr lang="ko-KR" altLang="en-US" dirty="0" smtClean="0"/>
              <a:t>결론</a:t>
            </a:r>
            <a:endParaRPr lang="en-US" altLang="ko-KR" dirty="0" smtClean="0"/>
          </a:p>
          <a:p>
            <a:pPr defTabSz="360000"/>
            <a:r>
              <a:rPr lang="en-US" altLang="ko-KR" dirty="0"/>
              <a:t>	</a:t>
            </a:r>
            <a:r>
              <a:rPr lang="en-US" altLang="ko-KR" dirty="0" smtClean="0"/>
              <a:t>1) </a:t>
            </a:r>
            <a:r>
              <a:rPr lang="ko-KR" altLang="en-US" dirty="0" smtClean="0"/>
              <a:t>외부 </a:t>
            </a:r>
            <a:r>
              <a:rPr lang="ko-KR" altLang="en-US" dirty="0" err="1" smtClean="0"/>
              <a:t>클럭</a:t>
            </a:r>
            <a:r>
              <a:rPr lang="ko-KR" altLang="en-US" dirty="0" smtClean="0"/>
              <a:t> </a:t>
            </a:r>
            <a:r>
              <a:rPr lang="en-US" altLang="ko-KR" dirty="0" smtClean="0"/>
              <a:t>72MHz </a:t>
            </a:r>
            <a:r>
              <a:rPr lang="ko-KR" altLang="en-US" dirty="0" smtClean="0"/>
              <a:t>사용으로 인한 전류 </a:t>
            </a:r>
            <a:r>
              <a:rPr lang="ko-KR" altLang="en-US" dirty="0" smtClean="0"/>
              <a:t>증가</a:t>
            </a:r>
            <a:r>
              <a:rPr lang="ko-KR" altLang="en-US" dirty="0" smtClean="0"/>
              <a:t>가 제일 큼</a:t>
            </a:r>
            <a:endParaRPr lang="en-US" altLang="ko-KR" dirty="0" smtClean="0"/>
          </a:p>
          <a:p>
            <a:pPr defTabSz="360000"/>
            <a:r>
              <a:rPr lang="en-US" altLang="ko-KR" dirty="0"/>
              <a:t>	</a:t>
            </a:r>
            <a:r>
              <a:rPr lang="en-US" altLang="ko-KR" dirty="0" smtClean="0"/>
              <a:t>2) </a:t>
            </a:r>
            <a:r>
              <a:rPr lang="ko-KR" altLang="en-US" dirty="0" err="1" smtClean="0"/>
              <a:t>클럭이</a:t>
            </a:r>
            <a:r>
              <a:rPr lang="ko-KR" altLang="en-US" dirty="0" smtClean="0"/>
              <a:t> 줄어들면 </a:t>
            </a:r>
            <a:r>
              <a:rPr lang="ko-KR" altLang="en-US" dirty="0" err="1" smtClean="0"/>
              <a:t>전류량</a:t>
            </a:r>
            <a:r>
              <a:rPr lang="ko-KR" altLang="en-US" dirty="0" smtClean="0"/>
              <a:t> </a:t>
            </a:r>
            <a:r>
              <a:rPr lang="ko-KR" altLang="en-US" dirty="0" smtClean="0"/>
              <a:t>감소</a:t>
            </a:r>
            <a:endParaRPr lang="en-US" altLang="ko-KR" dirty="0" smtClean="0"/>
          </a:p>
          <a:p>
            <a:pPr defTabSz="360000"/>
            <a:endParaRPr lang="en-US" altLang="ko-KR" dirty="0"/>
          </a:p>
          <a:p>
            <a:pPr defTabSz="360000"/>
            <a:r>
              <a:rPr lang="en-US" altLang="ko-KR" dirty="0" smtClean="0"/>
              <a:t>4. </a:t>
            </a:r>
            <a:r>
              <a:rPr lang="ko-KR" altLang="en-US" dirty="0" smtClean="0"/>
              <a:t>기타</a:t>
            </a:r>
            <a:endParaRPr lang="en-US" altLang="ko-KR" dirty="0" smtClean="0"/>
          </a:p>
          <a:p>
            <a:pPr defTabSz="360000"/>
            <a:r>
              <a:rPr lang="en-US" altLang="ko-KR" dirty="0"/>
              <a:t>	</a:t>
            </a:r>
            <a:r>
              <a:rPr lang="en-US" altLang="ko-KR" dirty="0" smtClean="0"/>
              <a:t>1) while </a:t>
            </a:r>
            <a:r>
              <a:rPr lang="ko-KR" altLang="en-US" dirty="0" smtClean="0"/>
              <a:t>문에서 프로그램이 돌아가면 </a:t>
            </a:r>
            <a:r>
              <a:rPr lang="en-US" altLang="ko-KR" dirty="0" smtClean="0"/>
              <a:t>20mA </a:t>
            </a:r>
            <a:r>
              <a:rPr lang="ko-KR" altLang="en-US" dirty="0" smtClean="0"/>
              <a:t>전류 더 증가함</a:t>
            </a:r>
            <a:endParaRPr lang="en-US" altLang="ko-KR" dirty="0" smtClean="0"/>
          </a:p>
          <a:p>
            <a:pPr defTabSz="360000"/>
            <a:r>
              <a:rPr lang="en-US" altLang="ko-KR" dirty="0"/>
              <a:t>	</a:t>
            </a:r>
            <a:r>
              <a:rPr lang="en-US" altLang="ko-KR" dirty="0" smtClean="0"/>
              <a:t>2) </a:t>
            </a:r>
            <a:r>
              <a:rPr lang="ko-KR" altLang="en-US" dirty="0" smtClean="0"/>
              <a:t>테스트는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에서 브레이크 잡아 측정한 </a:t>
            </a:r>
            <a:r>
              <a:rPr lang="ko-KR" altLang="en-US" dirty="0" err="1" smtClean="0"/>
              <a:t>전류량과</a:t>
            </a:r>
            <a:endParaRPr lang="en-US" altLang="ko-KR" dirty="0" smtClean="0"/>
          </a:p>
          <a:p>
            <a:pPr defTabSz="360000"/>
            <a:r>
              <a:rPr lang="en-US" altLang="ko-KR" dirty="0"/>
              <a:t>	</a:t>
            </a:r>
            <a:r>
              <a:rPr lang="ko-KR" altLang="en-US" dirty="0" smtClean="0"/>
              <a:t>프로그램 정상 구동할 때에 소모되는 </a:t>
            </a:r>
            <a:r>
              <a:rPr lang="ko-KR" altLang="en-US" dirty="0" err="1" smtClean="0"/>
              <a:t>전류량을</a:t>
            </a:r>
            <a:r>
              <a:rPr lang="ko-KR" altLang="en-US" dirty="0" smtClean="0"/>
              <a:t> 측정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250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Box 20"/>
          <p:cNvSpPr txBox="1">
            <a:spLocks noChangeArrowheads="1"/>
          </p:cNvSpPr>
          <p:nvPr/>
        </p:nvSpPr>
        <p:spPr bwMode="auto">
          <a:xfrm>
            <a:off x="179388" y="150813"/>
            <a:ext cx="684053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ko-KR" sz="15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15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MCU PCB : </a:t>
            </a:r>
            <a:r>
              <a:rPr lang="en-US" altLang="ko-KR" sz="15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sz="15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프로그램이 구동 될 때에 전류 </a:t>
            </a:r>
            <a:endParaRPr kumimoji="0" lang="en-US" altLang="ko-KR" sz="1500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3525408" cy="19848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86" y="1084155"/>
            <a:ext cx="3525408" cy="19848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60032" y="3212976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&lt;while()</a:t>
            </a:r>
            <a:r>
              <a:rPr lang="ko-KR" altLang="en-US" dirty="0" smtClean="0"/>
              <a:t>에서 브레이크 잡힌 상태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3212976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&lt;Status LED ON 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91680" y="4077072"/>
            <a:ext cx="560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브레이크 포인트 잡힌 상태 외에는 모두 동일한 상태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12453" y="47158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대략 </a:t>
            </a:r>
            <a:r>
              <a:rPr lang="en-US" altLang="ko-KR" dirty="0" smtClean="0"/>
              <a:t>15mA </a:t>
            </a:r>
            <a:r>
              <a:rPr lang="ko-KR" altLang="en-US" dirty="0" err="1" smtClean="0"/>
              <a:t>차이남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38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Box 20"/>
          <p:cNvSpPr txBox="1">
            <a:spLocks noChangeArrowheads="1"/>
          </p:cNvSpPr>
          <p:nvPr/>
        </p:nvSpPr>
        <p:spPr bwMode="auto">
          <a:xfrm>
            <a:off x="179388" y="150813"/>
            <a:ext cx="684053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ko-KR" sz="15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MCU PCB : </a:t>
            </a:r>
            <a:r>
              <a:rPr lang="ko-KR" altLang="en-US" sz="15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 소모량 확인</a:t>
            </a:r>
            <a:endParaRPr kumimoji="0" lang="en-US" altLang="ko-KR" sz="1500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C:\poject\2023\4.Remote IO\DOC\PCB 테스트 진행 사항\사진\MCU\주변회로 초기화 + status LED ON + 3V LED 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3857800" cy="217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948094"/>
              </p:ext>
            </p:extLst>
          </p:nvPr>
        </p:nvGraphicFramePr>
        <p:xfrm>
          <a:off x="5076056" y="908720"/>
          <a:ext cx="3168352" cy="457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/>
                <a:gridCol w="1584176"/>
              </a:tblGrid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Peripheral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CLOCK</a:t>
                      </a:r>
                    </a:p>
                    <a:p>
                      <a:pPr algn="ctr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외부 </a:t>
                      </a:r>
                      <a:r>
                        <a:rPr lang="ko-KR" altLang="en-US" sz="1200" dirty="0" err="1" smtClean="0"/>
                        <a:t>클럭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algn="ctr"/>
                      <a:r>
                        <a:rPr lang="en-US" altLang="ko-KR" sz="1200" dirty="0" smtClean="0"/>
                        <a:t>(72MHz)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GPIO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ON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(status</a:t>
                      </a:r>
                      <a:r>
                        <a:rPr lang="en-US" altLang="ko-KR" sz="1200" baseline="0" dirty="0" smtClean="0"/>
                        <a:t> led </a:t>
                      </a:r>
                      <a:r>
                        <a:rPr lang="ko-KR" altLang="en-US" sz="1200" baseline="0" dirty="0" smtClean="0"/>
                        <a:t>동작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CAN</a:t>
                      </a:r>
                      <a:r>
                        <a:rPr lang="en-US" altLang="ko-KR" sz="1200" baseline="0" dirty="0" smtClean="0"/>
                        <a:t> 2CH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ON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통신을 하지 않음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초기화만 한 상태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I2C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ON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통신을 하지 않음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초기화만 한 상태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SPI 3</a:t>
                      </a:r>
                      <a:r>
                        <a:rPr lang="en-US" altLang="ko-KR" sz="1200" baseline="0" dirty="0" smtClean="0"/>
                        <a:t>CH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ON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통신을 하지 않음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초기화만 한 상태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UART 2CH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ON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통신을 하지 않음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초기화만 한 상태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STATUS LED</a:t>
                      </a:r>
                      <a:r>
                        <a:rPr lang="en-US" altLang="ko-KR" sz="1200" baseline="0" dirty="0" smtClean="0"/>
                        <a:t> 2EA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/>
                        <a:t>3.3V LED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73882" y="378904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전류량</a:t>
            </a:r>
            <a:r>
              <a:rPr lang="ko-KR" altLang="en-US" dirty="0" smtClean="0"/>
              <a:t> </a:t>
            </a:r>
            <a:r>
              <a:rPr lang="en-US" altLang="ko-KR" dirty="0" smtClean="0"/>
              <a:t>: 54mA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0762" y="4581128"/>
            <a:ext cx="2058577" cy="923330"/>
          </a:xfrm>
          <a:prstGeom prst="rect">
            <a:avLst/>
          </a:prstGeom>
          <a:noFill/>
          <a:ln w="158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72MHz</a:t>
            </a:r>
          </a:p>
          <a:p>
            <a:r>
              <a:rPr lang="ko-KR" altLang="en-US" dirty="0" smtClean="0"/>
              <a:t>주변장치 모두 </a:t>
            </a:r>
            <a:r>
              <a:rPr lang="en-US" altLang="ko-KR" dirty="0" err="1" smtClean="0"/>
              <a:t>init</a:t>
            </a:r>
            <a:endParaRPr lang="en-US" altLang="ko-KR" dirty="0" smtClean="0"/>
          </a:p>
          <a:p>
            <a:r>
              <a:rPr lang="en-US" altLang="ko-KR" dirty="0" err="1" smtClean="0"/>
              <a:t>Staus</a:t>
            </a:r>
            <a:r>
              <a:rPr lang="en-US" altLang="ko-KR" dirty="0" smtClean="0"/>
              <a:t> LED 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07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Box 20"/>
          <p:cNvSpPr txBox="1">
            <a:spLocks noChangeArrowheads="1"/>
          </p:cNvSpPr>
          <p:nvPr/>
        </p:nvSpPr>
        <p:spPr bwMode="auto">
          <a:xfrm>
            <a:off x="179388" y="150813"/>
            <a:ext cx="684053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ko-KR" sz="15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MCU PCB : </a:t>
            </a:r>
            <a:r>
              <a:rPr lang="ko-KR" altLang="en-US" sz="15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 소모량 확인</a:t>
            </a:r>
            <a:endParaRPr kumimoji="0" lang="en-US" altLang="ko-KR" sz="1500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50132"/>
              </p:ext>
            </p:extLst>
          </p:nvPr>
        </p:nvGraphicFramePr>
        <p:xfrm>
          <a:off x="5076056" y="908720"/>
          <a:ext cx="3168352" cy="318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/>
                <a:gridCol w="1584176"/>
              </a:tblGrid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Peripheral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CLOCK</a:t>
                      </a:r>
                    </a:p>
                    <a:p>
                      <a:pPr algn="ctr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외부 </a:t>
                      </a:r>
                      <a:r>
                        <a:rPr lang="ko-KR" altLang="en-US" sz="1200" dirty="0" err="1" smtClean="0"/>
                        <a:t>클럭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algn="ctr"/>
                      <a:r>
                        <a:rPr lang="en-US" altLang="ko-KR" sz="1200" dirty="0" smtClean="0"/>
                        <a:t>(72MHz)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OFF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GPIO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OFF</a:t>
                      </a: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CAN</a:t>
                      </a:r>
                      <a:r>
                        <a:rPr lang="en-US" altLang="ko-KR" sz="1200" baseline="0" dirty="0" smtClean="0"/>
                        <a:t> 2CH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OFF</a:t>
                      </a: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I2C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OFF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SPI 3</a:t>
                      </a:r>
                      <a:r>
                        <a:rPr lang="en-US" altLang="ko-KR" sz="1200" baseline="0" dirty="0" smtClean="0"/>
                        <a:t>CH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OFF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UART 2CH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OFF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STATUS LED</a:t>
                      </a:r>
                      <a:r>
                        <a:rPr lang="en-US" altLang="ko-KR" sz="1200" baseline="0" dirty="0" smtClean="0"/>
                        <a:t> 2EA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OFF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/>
                        <a:t>3.3V LED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73882" y="378904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전류량</a:t>
            </a:r>
            <a:r>
              <a:rPr lang="ko-KR" altLang="en-US" dirty="0" smtClean="0"/>
              <a:t> </a:t>
            </a:r>
            <a:r>
              <a:rPr lang="en-US" altLang="ko-KR" dirty="0" smtClean="0"/>
              <a:t>: 19.38mA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0136" y="4581127"/>
            <a:ext cx="1733167" cy="646331"/>
          </a:xfrm>
          <a:prstGeom prst="rect">
            <a:avLst/>
          </a:prstGeom>
          <a:noFill/>
          <a:ln w="158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최초 전원 인가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초기 상태</a:t>
            </a:r>
            <a:r>
              <a:rPr lang="en-US" altLang="ko-KR" dirty="0" smtClean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24744"/>
            <a:ext cx="3877949" cy="218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4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Box 20"/>
          <p:cNvSpPr txBox="1">
            <a:spLocks noChangeArrowheads="1"/>
          </p:cNvSpPr>
          <p:nvPr/>
        </p:nvSpPr>
        <p:spPr bwMode="auto">
          <a:xfrm>
            <a:off x="179388" y="150813"/>
            <a:ext cx="684053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ko-KR" sz="15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MCU PCB : </a:t>
            </a:r>
            <a:r>
              <a:rPr lang="ko-KR" altLang="en-US" sz="15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 소모량 확인</a:t>
            </a:r>
            <a:endParaRPr kumimoji="0" lang="en-US" altLang="ko-KR" sz="1500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142821"/>
              </p:ext>
            </p:extLst>
          </p:nvPr>
        </p:nvGraphicFramePr>
        <p:xfrm>
          <a:off x="5076056" y="908720"/>
          <a:ext cx="3168352" cy="318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/>
                <a:gridCol w="1584176"/>
              </a:tblGrid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Peripheral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CLOCK</a:t>
                      </a:r>
                    </a:p>
                    <a:p>
                      <a:pPr algn="ctr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외부 </a:t>
                      </a:r>
                      <a:r>
                        <a:rPr lang="ko-KR" altLang="en-US" sz="1200" dirty="0" err="1" smtClean="0"/>
                        <a:t>클럭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algn="ctr"/>
                      <a:r>
                        <a:rPr lang="en-US" altLang="ko-KR" sz="1200" dirty="0" smtClean="0"/>
                        <a:t>(72MHz)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GPIO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OFF</a:t>
                      </a: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CAN</a:t>
                      </a:r>
                      <a:r>
                        <a:rPr lang="en-US" altLang="ko-KR" sz="1200" baseline="0" dirty="0" smtClean="0"/>
                        <a:t> 2CH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OFF</a:t>
                      </a: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I2C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OFF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SPI 3</a:t>
                      </a:r>
                      <a:r>
                        <a:rPr lang="en-US" altLang="ko-KR" sz="1200" baseline="0" dirty="0" smtClean="0"/>
                        <a:t>CH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OFF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UART 2CH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OFF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STATUS LED</a:t>
                      </a:r>
                      <a:r>
                        <a:rPr lang="en-US" altLang="ko-KR" sz="1200" baseline="0" dirty="0" smtClean="0"/>
                        <a:t> 2EA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OFF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/>
                        <a:t>3.3V LED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73882" y="378904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전류량</a:t>
            </a:r>
            <a:r>
              <a:rPr lang="ko-KR" altLang="en-US" dirty="0" smtClean="0"/>
              <a:t> </a:t>
            </a:r>
            <a:r>
              <a:rPr lang="en-US" altLang="ko-KR" dirty="0" smtClean="0"/>
              <a:t>: 32.36mA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0136" y="4581128"/>
            <a:ext cx="1733167" cy="369332"/>
          </a:xfrm>
          <a:prstGeom prst="rect">
            <a:avLst/>
          </a:prstGeom>
          <a:noFill/>
          <a:ln w="158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클럭</a:t>
            </a:r>
            <a:r>
              <a:rPr lang="ko-KR" altLang="en-US" dirty="0" smtClean="0"/>
              <a:t> 초기화 후</a:t>
            </a:r>
            <a:endParaRPr lang="en-US" altLang="ko-KR" dirty="0" smtClean="0"/>
          </a:p>
        </p:txBody>
      </p:sp>
      <p:pic>
        <p:nvPicPr>
          <p:cNvPr id="2050" name="Picture 2" descr="C:\poject\2023\4.Remote IO\DOC\PCB 테스트 진행 사항\사진\MCU\72MHz 클럭 초기화 상태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35" y="1000997"/>
            <a:ext cx="4568414" cy="257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83968" y="4725144"/>
            <a:ext cx="433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클럭</a:t>
            </a:r>
            <a:r>
              <a:rPr lang="ko-KR" altLang="en-US" dirty="0" smtClean="0">
                <a:solidFill>
                  <a:srgbClr val="FF0000"/>
                </a:solidFill>
              </a:rPr>
              <a:t> 초기화로 증가한 </a:t>
            </a:r>
            <a:r>
              <a:rPr lang="ko-KR" altLang="en-US" dirty="0" err="1" smtClean="0">
                <a:solidFill>
                  <a:srgbClr val="FF0000"/>
                </a:solidFill>
              </a:rPr>
              <a:t>전류량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약 </a:t>
            </a:r>
            <a:r>
              <a:rPr lang="en-US" altLang="ko-KR" dirty="0" smtClean="0">
                <a:solidFill>
                  <a:srgbClr val="FF0000"/>
                </a:solidFill>
              </a:rPr>
              <a:t>13mA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42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Box 20"/>
          <p:cNvSpPr txBox="1">
            <a:spLocks noChangeArrowheads="1"/>
          </p:cNvSpPr>
          <p:nvPr/>
        </p:nvSpPr>
        <p:spPr bwMode="auto">
          <a:xfrm>
            <a:off x="179388" y="150813"/>
            <a:ext cx="684053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ko-KR" sz="15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MCU PCB : </a:t>
            </a:r>
            <a:r>
              <a:rPr lang="ko-KR" altLang="en-US" sz="15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 소모량 확인</a:t>
            </a:r>
            <a:endParaRPr kumimoji="0" lang="en-US" altLang="ko-KR" sz="1500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241012"/>
              </p:ext>
            </p:extLst>
          </p:nvPr>
        </p:nvGraphicFramePr>
        <p:xfrm>
          <a:off x="5076056" y="908720"/>
          <a:ext cx="3168352" cy="318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/>
                <a:gridCol w="1584176"/>
              </a:tblGrid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Peripheral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CLOCK</a:t>
                      </a:r>
                    </a:p>
                    <a:p>
                      <a:pPr algn="ctr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외부 </a:t>
                      </a:r>
                      <a:r>
                        <a:rPr lang="ko-KR" altLang="en-US" sz="1200" dirty="0" err="1" smtClean="0"/>
                        <a:t>클럭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algn="ctr"/>
                      <a:r>
                        <a:rPr lang="en-US" altLang="ko-KR" sz="1200" dirty="0" smtClean="0"/>
                        <a:t>(72MHz)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GPIO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ON</a:t>
                      </a: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CAN</a:t>
                      </a:r>
                      <a:r>
                        <a:rPr lang="en-US" altLang="ko-KR" sz="1200" baseline="0" dirty="0" smtClean="0"/>
                        <a:t> 2CH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OFF</a:t>
                      </a: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I2C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OFF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SPI 3</a:t>
                      </a:r>
                      <a:r>
                        <a:rPr lang="en-US" altLang="ko-KR" sz="1200" baseline="0" dirty="0" smtClean="0"/>
                        <a:t>CH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OFF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UART 2CH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OFF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STATUS LED</a:t>
                      </a:r>
                      <a:r>
                        <a:rPr lang="en-US" altLang="ko-KR" sz="1200" baseline="0" dirty="0" smtClean="0"/>
                        <a:t> 2EA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OFF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/>
                        <a:t>3.3V LED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73882" y="378904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전류량</a:t>
            </a:r>
            <a:r>
              <a:rPr lang="ko-KR" altLang="en-US" dirty="0" smtClean="0"/>
              <a:t> </a:t>
            </a:r>
            <a:r>
              <a:rPr lang="en-US" altLang="ko-KR" dirty="0" smtClean="0"/>
              <a:t>: 32.54mA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6705" y="4581128"/>
            <a:ext cx="1505540" cy="369332"/>
          </a:xfrm>
          <a:prstGeom prst="rect">
            <a:avLst/>
          </a:prstGeom>
          <a:noFill/>
          <a:ln w="158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클럭</a:t>
            </a:r>
            <a:r>
              <a:rPr lang="ko-KR" altLang="en-US" dirty="0" smtClean="0"/>
              <a:t> </a:t>
            </a:r>
            <a:r>
              <a:rPr lang="en-US" altLang="ko-KR" dirty="0" smtClean="0"/>
              <a:t>+ GPIO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91" y="1052736"/>
            <a:ext cx="4265744" cy="24016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83968" y="4725144"/>
            <a:ext cx="458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GPIO </a:t>
            </a:r>
            <a:r>
              <a:rPr lang="ko-KR" altLang="en-US" dirty="0" smtClean="0">
                <a:solidFill>
                  <a:srgbClr val="FF0000"/>
                </a:solidFill>
              </a:rPr>
              <a:t>초기화로 증가한 </a:t>
            </a:r>
            <a:r>
              <a:rPr lang="ko-KR" altLang="en-US" dirty="0" err="1" smtClean="0">
                <a:solidFill>
                  <a:srgbClr val="FF0000"/>
                </a:solidFill>
              </a:rPr>
              <a:t>전류량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약 </a:t>
            </a:r>
            <a:r>
              <a:rPr lang="en-US" altLang="ko-KR" dirty="0" smtClean="0">
                <a:solidFill>
                  <a:srgbClr val="FF0000"/>
                </a:solidFill>
              </a:rPr>
              <a:t>0.18mA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00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Box 20"/>
          <p:cNvSpPr txBox="1">
            <a:spLocks noChangeArrowheads="1"/>
          </p:cNvSpPr>
          <p:nvPr/>
        </p:nvSpPr>
        <p:spPr bwMode="auto">
          <a:xfrm>
            <a:off x="179388" y="150813"/>
            <a:ext cx="684053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ko-KR" sz="15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MCU PCB : </a:t>
            </a:r>
            <a:r>
              <a:rPr lang="ko-KR" altLang="en-US" sz="15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 소모량 확인</a:t>
            </a:r>
            <a:endParaRPr kumimoji="0" lang="en-US" altLang="ko-KR" sz="1500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924293"/>
              </p:ext>
            </p:extLst>
          </p:nvPr>
        </p:nvGraphicFramePr>
        <p:xfrm>
          <a:off x="5076056" y="908720"/>
          <a:ext cx="3168352" cy="318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/>
                <a:gridCol w="1584176"/>
              </a:tblGrid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Peripheral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CLOCK</a:t>
                      </a:r>
                    </a:p>
                    <a:p>
                      <a:pPr algn="ctr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외부 </a:t>
                      </a:r>
                      <a:r>
                        <a:rPr lang="ko-KR" altLang="en-US" sz="1200" dirty="0" err="1" smtClean="0"/>
                        <a:t>클럭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algn="ctr"/>
                      <a:r>
                        <a:rPr lang="en-US" altLang="ko-KR" sz="1200" dirty="0" smtClean="0"/>
                        <a:t>(72MHz)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GPIO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ON</a:t>
                      </a: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CAN</a:t>
                      </a:r>
                      <a:r>
                        <a:rPr lang="en-US" altLang="ko-KR" sz="1200" baseline="0" dirty="0" smtClean="0"/>
                        <a:t> 2CH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ON</a:t>
                      </a: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I2C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OFF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SPI 3</a:t>
                      </a:r>
                      <a:r>
                        <a:rPr lang="en-US" altLang="ko-KR" sz="1200" baseline="0" dirty="0" smtClean="0"/>
                        <a:t>CH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OFF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UART 2CH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OFF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STATUS LED</a:t>
                      </a:r>
                      <a:r>
                        <a:rPr lang="en-US" altLang="ko-KR" sz="1200" baseline="0" dirty="0" smtClean="0"/>
                        <a:t> 2EA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OFF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/>
                        <a:t>3.3V LED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73882" y="378904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전류량</a:t>
            </a:r>
            <a:r>
              <a:rPr lang="ko-KR" altLang="en-US" dirty="0" smtClean="0"/>
              <a:t> </a:t>
            </a:r>
            <a:r>
              <a:rPr lang="en-US" altLang="ko-KR" dirty="0" smtClean="0"/>
              <a:t>: 34mA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6705" y="4581128"/>
            <a:ext cx="1505540" cy="646331"/>
          </a:xfrm>
          <a:prstGeom prst="rect">
            <a:avLst/>
          </a:prstGeom>
          <a:noFill/>
          <a:ln w="158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클럭</a:t>
            </a:r>
            <a:r>
              <a:rPr lang="ko-KR" altLang="en-US" dirty="0" smtClean="0"/>
              <a:t> </a:t>
            </a:r>
            <a:r>
              <a:rPr lang="en-US" altLang="ko-KR" dirty="0" smtClean="0"/>
              <a:t>+ GPIO</a:t>
            </a:r>
          </a:p>
          <a:p>
            <a:r>
              <a:rPr lang="en-US" altLang="ko-KR" dirty="0" smtClean="0"/>
              <a:t>+ CANx2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3968" y="4725144"/>
            <a:ext cx="3882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CAN 2</a:t>
            </a:r>
            <a:r>
              <a:rPr lang="ko-KR" altLang="en-US" dirty="0" smtClean="0">
                <a:solidFill>
                  <a:srgbClr val="FF0000"/>
                </a:solidFill>
              </a:rPr>
              <a:t>채널 초기화로 증가한 </a:t>
            </a:r>
            <a:r>
              <a:rPr lang="ko-KR" altLang="en-US" dirty="0" err="1" smtClean="0">
                <a:solidFill>
                  <a:srgbClr val="FF0000"/>
                </a:solidFill>
              </a:rPr>
              <a:t>전류량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: 1.46mA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0728"/>
            <a:ext cx="4265744" cy="240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3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Box 20"/>
          <p:cNvSpPr txBox="1">
            <a:spLocks noChangeArrowheads="1"/>
          </p:cNvSpPr>
          <p:nvPr/>
        </p:nvSpPr>
        <p:spPr bwMode="auto">
          <a:xfrm>
            <a:off x="179388" y="150813"/>
            <a:ext cx="684053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ko-KR" sz="15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MCU PCB : </a:t>
            </a:r>
            <a:r>
              <a:rPr lang="ko-KR" altLang="en-US" sz="15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 소모량 확인</a:t>
            </a:r>
            <a:endParaRPr kumimoji="0" lang="en-US" altLang="ko-KR" sz="1500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197283"/>
              </p:ext>
            </p:extLst>
          </p:nvPr>
        </p:nvGraphicFramePr>
        <p:xfrm>
          <a:off x="5076056" y="908720"/>
          <a:ext cx="3168352" cy="318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/>
                <a:gridCol w="1584176"/>
              </a:tblGrid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Peripheral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CLOCK</a:t>
                      </a:r>
                    </a:p>
                    <a:p>
                      <a:pPr algn="ctr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외부 </a:t>
                      </a:r>
                      <a:r>
                        <a:rPr lang="ko-KR" altLang="en-US" sz="1200" dirty="0" err="1" smtClean="0"/>
                        <a:t>클럭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algn="ctr"/>
                      <a:r>
                        <a:rPr lang="en-US" altLang="ko-KR" sz="1200" dirty="0" smtClean="0"/>
                        <a:t>(72MHz)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GPIO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ON</a:t>
                      </a: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CAN</a:t>
                      </a:r>
                      <a:r>
                        <a:rPr lang="en-US" altLang="ko-KR" sz="1200" baseline="0" dirty="0" smtClean="0"/>
                        <a:t> 2CH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ON</a:t>
                      </a: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I2C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SPI 3</a:t>
                      </a:r>
                      <a:r>
                        <a:rPr lang="en-US" altLang="ko-KR" sz="1200" baseline="0" dirty="0" smtClean="0"/>
                        <a:t>CH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OFF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UART 2CH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OFF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STATUS LED</a:t>
                      </a:r>
                      <a:r>
                        <a:rPr lang="en-US" altLang="ko-KR" sz="1200" baseline="0" dirty="0" smtClean="0"/>
                        <a:t> 2EA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OFF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/>
                        <a:t>3.3V LED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73882" y="378904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전류량</a:t>
            </a:r>
            <a:r>
              <a:rPr lang="ko-KR" altLang="en-US" dirty="0" smtClean="0"/>
              <a:t> </a:t>
            </a:r>
            <a:r>
              <a:rPr lang="en-US" altLang="ko-KR" dirty="0" smtClean="0"/>
              <a:t>: 34.11mA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6705" y="4581128"/>
            <a:ext cx="1797287" cy="646331"/>
          </a:xfrm>
          <a:prstGeom prst="rect">
            <a:avLst/>
          </a:prstGeom>
          <a:noFill/>
          <a:ln w="158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클럭</a:t>
            </a:r>
            <a:r>
              <a:rPr lang="ko-KR" altLang="en-US" dirty="0" smtClean="0"/>
              <a:t> </a:t>
            </a:r>
            <a:r>
              <a:rPr lang="en-US" altLang="ko-KR" dirty="0" smtClean="0"/>
              <a:t>+ GPIO</a:t>
            </a:r>
          </a:p>
          <a:p>
            <a:r>
              <a:rPr lang="en-US" altLang="ko-KR" dirty="0" smtClean="0"/>
              <a:t>+ CANx2 + I2C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3968" y="4725144"/>
            <a:ext cx="3616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I2C </a:t>
            </a:r>
            <a:r>
              <a:rPr lang="ko-KR" altLang="en-US" dirty="0" smtClean="0">
                <a:solidFill>
                  <a:srgbClr val="FF0000"/>
                </a:solidFill>
              </a:rPr>
              <a:t>채널 초기화로 증가한 </a:t>
            </a:r>
            <a:r>
              <a:rPr lang="ko-KR" altLang="en-US" dirty="0" err="1" smtClean="0">
                <a:solidFill>
                  <a:srgbClr val="FF0000"/>
                </a:solidFill>
              </a:rPr>
              <a:t>전류량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: 0.11mA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4265744" cy="240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Box 20"/>
          <p:cNvSpPr txBox="1">
            <a:spLocks noChangeArrowheads="1"/>
          </p:cNvSpPr>
          <p:nvPr/>
        </p:nvSpPr>
        <p:spPr bwMode="auto">
          <a:xfrm>
            <a:off x="179388" y="150813"/>
            <a:ext cx="684053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ko-KR" sz="15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MCU PCB : </a:t>
            </a:r>
            <a:r>
              <a:rPr lang="ko-KR" altLang="en-US" sz="15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 소모량 확인</a:t>
            </a:r>
            <a:endParaRPr kumimoji="0" lang="en-US" altLang="ko-KR" sz="1500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67623"/>
              </p:ext>
            </p:extLst>
          </p:nvPr>
        </p:nvGraphicFramePr>
        <p:xfrm>
          <a:off x="5076056" y="908720"/>
          <a:ext cx="3168352" cy="318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/>
                <a:gridCol w="1584176"/>
              </a:tblGrid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Peripheral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CLOCK</a:t>
                      </a:r>
                    </a:p>
                    <a:p>
                      <a:pPr algn="ctr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외부 </a:t>
                      </a:r>
                      <a:r>
                        <a:rPr lang="ko-KR" altLang="en-US" sz="1200" dirty="0" err="1" smtClean="0"/>
                        <a:t>클럭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algn="ctr"/>
                      <a:r>
                        <a:rPr lang="en-US" altLang="ko-KR" sz="1200" dirty="0" smtClean="0"/>
                        <a:t>(72MHz)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GPIO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ON</a:t>
                      </a: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CAN</a:t>
                      </a:r>
                      <a:r>
                        <a:rPr lang="en-US" altLang="ko-KR" sz="1200" baseline="0" dirty="0" smtClean="0"/>
                        <a:t> 2CH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ON</a:t>
                      </a: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I2C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SPI 3</a:t>
                      </a:r>
                      <a:r>
                        <a:rPr lang="en-US" altLang="ko-KR" sz="1200" baseline="0" dirty="0" smtClean="0"/>
                        <a:t>CH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ON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UART 2CH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OFF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STATUS LED</a:t>
                      </a:r>
                      <a:r>
                        <a:rPr lang="en-US" altLang="ko-KR" sz="1200" baseline="0" dirty="0" smtClean="0"/>
                        <a:t> 2EA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OFF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/>
                        <a:t>3.3V LED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73882" y="378904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전류량</a:t>
            </a:r>
            <a:r>
              <a:rPr lang="ko-KR" altLang="en-US" dirty="0" smtClean="0"/>
              <a:t> </a:t>
            </a:r>
            <a:r>
              <a:rPr lang="en-US" altLang="ko-KR" dirty="0" smtClean="0"/>
              <a:t>: 35.22mA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6705" y="4581128"/>
            <a:ext cx="2015295" cy="923330"/>
          </a:xfrm>
          <a:prstGeom prst="rect">
            <a:avLst/>
          </a:prstGeom>
          <a:noFill/>
          <a:ln w="158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클럭</a:t>
            </a:r>
            <a:r>
              <a:rPr lang="ko-KR" altLang="en-US" dirty="0" smtClean="0"/>
              <a:t> </a:t>
            </a:r>
            <a:r>
              <a:rPr lang="en-US" altLang="ko-KR" dirty="0" smtClean="0"/>
              <a:t>+ GPIO</a:t>
            </a:r>
          </a:p>
          <a:p>
            <a:r>
              <a:rPr lang="en-US" altLang="ko-KR" dirty="0" smtClean="0"/>
              <a:t>+ CANx2 + SPIx3</a:t>
            </a:r>
          </a:p>
          <a:p>
            <a:r>
              <a:rPr lang="en-US" altLang="ko-KR" dirty="0" smtClean="0"/>
              <a:t>+I2C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3968" y="4725144"/>
            <a:ext cx="3727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SPI 3</a:t>
            </a:r>
            <a:r>
              <a:rPr lang="ko-KR" altLang="en-US" dirty="0" smtClean="0">
                <a:solidFill>
                  <a:srgbClr val="FF0000"/>
                </a:solidFill>
              </a:rPr>
              <a:t>채널 초기화로 증가한 </a:t>
            </a:r>
            <a:r>
              <a:rPr lang="ko-KR" altLang="en-US" dirty="0" err="1" smtClean="0">
                <a:solidFill>
                  <a:srgbClr val="FF0000"/>
                </a:solidFill>
              </a:rPr>
              <a:t>전류량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: 1.11mA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99394"/>
            <a:ext cx="4265744" cy="240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9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Box 20"/>
          <p:cNvSpPr txBox="1">
            <a:spLocks noChangeArrowheads="1"/>
          </p:cNvSpPr>
          <p:nvPr/>
        </p:nvSpPr>
        <p:spPr bwMode="auto">
          <a:xfrm>
            <a:off x="179388" y="150813"/>
            <a:ext cx="684053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ko-KR" sz="15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MCU PCB : </a:t>
            </a:r>
            <a:r>
              <a:rPr lang="ko-KR" altLang="en-US" sz="15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 소모량 확인</a:t>
            </a:r>
            <a:endParaRPr kumimoji="0" lang="en-US" altLang="ko-KR" sz="1500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697217"/>
              </p:ext>
            </p:extLst>
          </p:nvPr>
        </p:nvGraphicFramePr>
        <p:xfrm>
          <a:off x="5076056" y="908720"/>
          <a:ext cx="3168352" cy="318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/>
                <a:gridCol w="1584176"/>
              </a:tblGrid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Peripheral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CLOCK</a:t>
                      </a:r>
                    </a:p>
                    <a:p>
                      <a:pPr algn="ctr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외부 </a:t>
                      </a:r>
                      <a:r>
                        <a:rPr lang="ko-KR" altLang="en-US" sz="1200" dirty="0" err="1" smtClean="0"/>
                        <a:t>클럭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algn="ctr"/>
                      <a:r>
                        <a:rPr lang="en-US" altLang="ko-KR" sz="1200" dirty="0" smtClean="0"/>
                        <a:t>(72MHz)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GPIO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ON</a:t>
                      </a: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CAN</a:t>
                      </a:r>
                      <a:r>
                        <a:rPr lang="en-US" altLang="ko-KR" sz="1200" baseline="0" dirty="0" smtClean="0"/>
                        <a:t> 2CH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ON</a:t>
                      </a: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I2C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SPI 3</a:t>
                      </a:r>
                      <a:r>
                        <a:rPr lang="en-US" altLang="ko-KR" sz="1200" baseline="0" dirty="0" smtClean="0"/>
                        <a:t>CH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ON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UART 2CH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ON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STATUS LED</a:t>
                      </a:r>
                      <a:r>
                        <a:rPr lang="en-US" altLang="ko-KR" sz="1200" baseline="0" dirty="0" smtClean="0"/>
                        <a:t> 2EA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OFF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/>
                        <a:t>3.3V LED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73882" y="378904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전류량</a:t>
            </a:r>
            <a:r>
              <a:rPr lang="ko-KR" altLang="en-US" dirty="0" smtClean="0"/>
              <a:t> </a:t>
            </a:r>
            <a:r>
              <a:rPr lang="en-US" altLang="ko-KR" dirty="0" smtClean="0"/>
              <a:t>: 35.22mA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6705" y="4581128"/>
            <a:ext cx="2053639" cy="923330"/>
          </a:xfrm>
          <a:prstGeom prst="rect">
            <a:avLst/>
          </a:prstGeom>
          <a:noFill/>
          <a:ln w="158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클럭</a:t>
            </a:r>
            <a:r>
              <a:rPr lang="ko-KR" altLang="en-US" dirty="0" smtClean="0"/>
              <a:t> </a:t>
            </a:r>
            <a:r>
              <a:rPr lang="en-US" altLang="ko-KR" dirty="0" smtClean="0"/>
              <a:t>+ GPIO</a:t>
            </a:r>
          </a:p>
          <a:p>
            <a:r>
              <a:rPr lang="en-US" altLang="ko-KR" dirty="0" smtClean="0"/>
              <a:t>+ CANx2 + SPIx3</a:t>
            </a:r>
          </a:p>
          <a:p>
            <a:r>
              <a:rPr lang="en-US" altLang="ko-KR" dirty="0" smtClean="0"/>
              <a:t>+I2C  + UARTx2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3968" y="4725144"/>
            <a:ext cx="397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UART 2</a:t>
            </a:r>
            <a:r>
              <a:rPr lang="ko-KR" altLang="en-US" dirty="0" smtClean="0">
                <a:solidFill>
                  <a:srgbClr val="FF0000"/>
                </a:solidFill>
              </a:rPr>
              <a:t>채널 초기화로 증가한 </a:t>
            </a:r>
            <a:r>
              <a:rPr lang="ko-KR" altLang="en-US" dirty="0" err="1" smtClean="0">
                <a:solidFill>
                  <a:srgbClr val="FF0000"/>
                </a:solidFill>
              </a:rPr>
              <a:t>전류량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: 0.7mA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2" y="980728"/>
            <a:ext cx="4265744" cy="240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7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567</Words>
  <Application>Microsoft Office PowerPoint</Application>
  <PresentationFormat>화면 슬라이드 쇼(4:3)</PresentationFormat>
  <Paragraphs>252</Paragraphs>
  <Slides>10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17</cp:revision>
  <dcterms:created xsi:type="dcterms:W3CDTF">2023-01-02T01:27:43Z</dcterms:created>
  <dcterms:modified xsi:type="dcterms:W3CDTF">2023-01-04T05:25:03Z</dcterms:modified>
</cp:coreProperties>
</file>