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CB05"/>
    <a:srgbClr val="CE1502"/>
    <a:srgbClr val="B81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4" autoAdjust="0"/>
  </p:normalViewPr>
  <p:slideViewPr>
    <p:cSldViewPr>
      <p:cViewPr varScale="1">
        <p:scale>
          <a:sx n="69" d="100"/>
          <a:sy n="69" d="100"/>
        </p:scale>
        <p:origin x="-1416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A15C7-C346-4217-BFF3-53538361C8A3}" type="datetimeFigureOut">
              <a:rPr lang="en-ZA" smtClean="0"/>
              <a:t>2025/09/17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3937A-EABE-4A78-A1D2-B67002EEB55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7174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SMARTER,</a:t>
            </a:r>
            <a:r>
              <a:rPr lang="en-US" baseline="0" dirty="0" smtClean="0"/>
              <a:t> </a:t>
            </a:r>
            <a:r>
              <a:rPr lang="en-US" dirty="0" smtClean="0"/>
              <a:t>SAFER &amp; STRONGER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3937A-EABE-4A78-A1D2-B67002EEB55C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842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E1-CF28-44BB-A370-E1BCDF9CC7E7}" type="datetimeFigureOut">
              <a:rPr lang="en-ZA" smtClean="0"/>
              <a:t>2025/09/17</a:t>
            </a:fld>
            <a:endParaRPr lang="en-ZA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E78B-D59D-4AE9-908B-677B1BD1892E}" type="slidenum">
              <a:rPr lang="en-ZA" smtClean="0"/>
              <a:t>‹#›</a:t>
            </a:fld>
            <a:endParaRPr lang="en-ZA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E1-CF28-44BB-A370-E1BCDF9CC7E7}" type="datetimeFigureOut">
              <a:rPr lang="en-ZA" smtClean="0"/>
              <a:t>2025/09/17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E78B-D59D-4AE9-908B-677B1BD1892E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E1-CF28-44BB-A370-E1BCDF9CC7E7}" type="datetimeFigureOut">
              <a:rPr lang="en-ZA" smtClean="0"/>
              <a:t>2025/09/17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E78B-D59D-4AE9-908B-677B1BD1892E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E1-CF28-44BB-A370-E1BCDF9CC7E7}" type="datetimeFigureOut">
              <a:rPr lang="en-ZA" smtClean="0"/>
              <a:t>2025/09/17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E78B-D59D-4AE9-908B-677B1BD1892E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E1-CF28-44BB-A370-E1BCDF9CC7E7}" type="datetimeFigureOut">
              <a:rPr lang="en-ZA" smtClean="0"/>
              <a:t>2025/09/17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62CAE78B-D59D-4AE9-908B-677B1BD1892E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E1-CF28-44BB-A370-E1BCDF9CC7E7}" type="datetimeFigureOut">
              <a:rPr lang="en-ZA" smtClean="0"/>
              <a:t>2025/09/17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E78B-D59D-4AE9-908B-677B1BD1892E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E1-CF28-44BB-A370-E1BCDF9CC7E7}" type="datetimeFigureOut">
              <a:rPr lang="en-ZA" smtClean="0"/>
              <a:t>2025/09/17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E78B-D59D-4AE9-908B-677B1BD1892E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E1-CF28-44BB-A370-E1BCDF9CC7E7}" type="datetimeFigureOut">
              <a:rPr lang="en-ZA" smtClean="0"/>
              <a:t>2025/09/17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E78B-D59D-4AE9-908B-677B1BD1892E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E1-CF28-44BB-A370-E1BCDF9CC7E7}" type="datetimeFigureOut">
              <a:rPr lang="en-ZA" smtClean="0"/>
              <a:t>2025/09/17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E78B-D59D-4AE9-908B-677B1BD1892E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E1-CF28-44BB-A370-E1BCDF9CC7E7}" type="datetimeFigureOut">
              <a:rPr lang="en-ZA" smtClean="0"/>
              <a:t>2025/09/17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E78B-D59D-4AE9-908B-677B1BD1892E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1BE1-CF28-44BB-A370-E1BCDF9CC7E7}" type="datetimeFigureOut">
              <a:rPr lang="en-ZA" smtClean="0"/>
              <a:t>2025/09/17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AE78B-D59D-4AE9-908B-677B1BD1892E}" type="slidenum">
              <a:rPr lang="en-ZA" smtClean="0"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73D1BE1-CF28-44BB-A370-E1BCDF9CC7E7}" type="datetimeFigureOut">
              <a:rPr lang="en-ZA" smtClean="0"/>
              <a:t>2025/09/17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2CAE78B-D59D-4AE9-908B-677B1BD1892E}" type="slidenum">
              <a:rPr lang="en-ZA" smtClean="0"/>
              <a:t>‹#›</a:t>
            </a:fld>
            <a:endParaRPr lang="en-Z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08" y="0"/>
            <a:ext cx="9144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08951" y="853137"/>
            <a:ext cx="4463074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b="1" dirty="0">
                <a:solidFill>
                  <a:srgbClr val="FFFF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Real-Time Health Monitoring</a:t>
            </a:r>
          </a:p>
          <a:p>
            <a:pPr lvl="0"/>
            <a:r>
              <a:rPr lang="en-US" sz="1600" dirty="0">
                <a:solidFill>
                  <a:srgbClr val="FFC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Live data from ENGINE, BATTERY and more</a:t>
            </a:r>
          </a:p>
          <a:p>
            <a:pPr lvl="0"/>
            <a:r>
              <a:rPr lang="en-US" sz="2000" b="1" dirty="0">
                <a:solidFill>
                  <a:srgbClr val="FFFF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AI powered predictions</a:t>
            </a:r>
          </a:p>
          <a:p>
            <a:pPr lvl="0"/>
            <a:r>
              <a:rPr lang="en-US" dirty="0">
                <a:solidFill>
                  <a:srgbClr val="FFC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Forecast failures days in advance</a:t>
            </a:r>
          </a:p>
          <a:p>
            <a:pPr lvl="0"/>
            <a:r>
              <a:rPr lang="en-US" sz="2000" b="1" dirty="0">
                <a:solidFill>
                  <a:srgbClr val="FFFF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Actionable alerts</a:t>
            </a:r>
          </a:p>
          <a:p>
            <a:pPr lvl="0"/>
            <a:r>
              <a:rPr lang="en-US" dirty="0">
                <a:solidFill>
                  <a:srgbClr val="FFC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Prioritized maintenance </a:t>
            </a:r>
            <a:r>
              <a:rPr lang="en-US" dirty="0" smtClean="0">
                <a:solidFill>
                  <a:srgbClr val="FFC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recommendation</a:t>
            </a:r>
          </a:p>
          <a:p>
            <a:pPr lvl="0"/>
            <a:endParaRPr lang="en-US" dirty="0">
              <a:solidFill>
                <a:srgbClr val="FFC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lvl="0"/>
            <a:endParaRPr lang="en-US" dirty="0" smtClean="0">
              <a:solidFill>
                <a:srgbClr val="FFC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lvl="0"/>
            <a:endParaRPr lang="en-US" dirty="0" smtClean="0">
              <a:solidFill>
                <a:srgbClr val="FFC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lvl="0"/>
            <a:endParaRPr lang="en-US" dirty="0">
              <a:solidFill>
                <a:srgbClr val="FFC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lvl="0"/>
            <a:r>
              <a:rPr lang="en-US" sz="1600" b="1" dirty="0" smtClean="0">
                <a:solidFill>
                  <a:srgbClr val="84CB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Eliminate </a:t>
            </a:r>
            <a:r>
              <a:rPr lang="en-US" sz="1600" b="1" dirty="0">
                <a:solidFill>
                  <a:srgbClr val="84CB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downtime          Cut Maintenance Costs</a:t>
            </a:r>
          </a:p>
          <a:p>
            <a:pPr lvl="0"/>
            <a:r>
              <a:rPr lang="en-US" sz="1600" b="1" dirty="0">
                <a:solidFill>
                  <a:srgbClr val="84CB0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Increase Fleet lifespan        Ensure Delivery  Schedules</a:t>
            </a:r>
            <a:endParaRPr lang="en-ZA" sz="1600" b="1" dirty="0">
              <a:solidFill>
                <a:srgbClr val="84CB0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3699841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2000" b="1" dirty="0">
                <a:solidFill>
                  <a:srgbClr val="FFFF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Actionable alerts</a:t>
            </a:r>
          </a:p>
          <a:p>
            <a:pPr lvl="0"/>
            <a:r>
              <a:rPr lang="en-US" dirty="0">
                <a:solidFill>
                  <a:srgbClr val="FFC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Prioritized maintenance recommendations</a:t>
            </a:r>
          </a:p>
          <a:p>
            <a:pPr lvl="0"/>
            <a:endParaRPr lang="en-US" dirty="0">
              <a:solidFill>
                <a:prstClr val="black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  <a:p>
            <a:pPr lvl="0"/>
            <a:r>
              <a:rPr lang="en-US" sz="2000" b="1" dirty="0">
                <a:solidFill>
                  <a:srgbClr val="FFFF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Cost dashboard</a:t>
            </a:r>
          </a:p>
          <a:p>
            <a:pPr lvl="0"/>
            <a:r>
              <a:rPr lang="en-US" dirty="0">
                <a:solidFill>
                  <a:srgbClr val="FFC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Track savings and RIO</a:t>
            </a:r>
          </a:p>
        </p:txBody>
      </p:sp>
      <p:sp>
        <p:nvSpPr>
          <p:cNvPr id="8" name="Rectangle 7"/>
          <p:cNvSpPr/>
          <p:nvPr/>
        </p:nvSpPr>
        <p:spPr>
          <a:xfrm>
            <a:off x="-8208" y="-68345"/>
            <a:ext cx="36631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uLnTx/>
                <a:uFillTx/>
                <a:latin typeface="Britannic Bold" panose="020B0903060703020204" pitchFamily="34" charset="0"/>
                <a:ea typeface="+mj-ea"/>
                <a:cs typeface="+mj-cs"/>
              </a:rPr>
              <a:t>AUTOPREDICT</a:t>
            </a:r>
            <a:endParaRPr kumimoji="0" lang="en-ZA" sz="1800" b="0" i="0" u="none" strike="noStrike" kern="0" cap="none" spc="0" normalizeH="0" baseline="0" noProof="0" dirty="0" smtClean="0">
              <a:ln>
                <a:noFill/>
              </a:ln>
              <a:solidFill>
                <a:schemeClr val="accent5">
                  <a:lumMod val="40000"/>
                  <a:lumOff val="60000"/>
                </a:schemeClr>
              </a:solidFill>
              <a:effectLst/>
              <a:uLnTx/>
              <a:uFillTx/>
              <a:latin typeface="Britannic Bold" panose="020B09030607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75856" y="116321"/>
            <a:ext cx="5112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sz="32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en-US" sz="2000" b="1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From Reactive Repairs to Proactive Predictions</a:t>
            </a:r>
            <a:endParaRPr lang="en-ZA" sz="3200" b="1" i="1" dirty="0">
              <a:solidFill>
                <a:schemeClr val="accent3">
                  <a:lumMod val="40000"/>
                  <a:lumOff val="6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818" y="6511820"/>
            <a:ext cx="8906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Calibri"/>
              </a:rPr>
              <a:t>Vaal University of Technology| Business Analysis 3.2 project(</a:t>
            </a:r>
            <a:r>
              <a:rPr lang="en-US" dirty="0" err="1">
                <a:solidFill>
                  <a:prstClr val="black"/>
                </a:solidFill>
                <a:latin typeface="Calibri"/>
              </a:rPr>
              <a:t>TechPulse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)| 2025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818" y="5741037"/>
            <a:ext cx="802838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b="1" i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SMARTER</a:t>
            </a:r>
            <a:r>
              <a:rPr lang="en-US" sz="44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, </a:t>
            </a:r>
            <a:r>
              <a:rPr lang="en-US" sz="4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SAFER</a:t>
            </a:r>
            <a:r>
              <a:rPr lang="en-US" sz="44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&amp; </a:t>
            </a:r>
            <a:r>
              <a:rPr lang="en-US" sz="4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STRONGER</a:t>
            </a:r>
            <a:endParaRPr lang="en-ZA" sz="44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821" y="949361"/>
            <a:ext cx="4835772" cy="27183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7015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Custom 1">
      <a:dk1>
        <a:srgbClr val="243C75"/>
      </a:dk1>
      <a:lt1>
        <a:srgbClr val="365BB0"/>
      </a:lt1>
      <a:dk2>
        <a:srgbClr val="200041"/>
      </a:dk2>
      <a:lt2>
        <a:srgbClr val="372970"/>
      </a:lt2>
      <a:accent1>
        <a:srgbClr val="295E70"/>
      </a:accent1>
      <a:accent2>
        <a:srgbClr val="365BB0"/>
      </a:accent2>
      <a:accent3>
        <a:srgbClr val="6BB1C9"/>
      </a:accent3>
      <a:accent4>
        <a:srgbClr val="6585CF"/>
      </a:accent4>
      <a:accent5>
        <a:srgbClr val="0070C0"/>
      </a:accent5>
      <a:accent6>
        <a:srgbClr val="002060"/>
      </a:accent6>
      <a:hlink>
        <a:srgbClr val="365BB0"/>
      </a:hlink>
      <a:folHlink>
        <a:srgbClr val="00206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74</TotalTime>
  <Words>76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Apex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2025-09-17T15:59:30Z</dcterms:created>
  <dcterms:modified xsi:type="dcterms:W3CDTF">2025-09-17T17:13:53Z</dcterms:modified>
</cp:coreProperties>
</file>