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kzidenz-Grotesk" charset="1" panose="02000503030000020003"/>
      <p:regular r:id="rId21"/>
    </p:embeddedFont>
    <p:embeddedFont>
      <p:font typeface="Helvetica World" charset="1" panose="020B0500040000020004"/>
      <p:regular r:id="rId22"/>
    </p:embeddedFont>
    <p:embeddedFont>
      <p:font typeface="Akzidenz-Grotesk Bold" charset="1" panose="0200080305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25564" y="8078416"/>
            <a:ext cx="2810202" cy="722130"/>
            <a:chOff x="0" y="0"/>
            <a:chExt cx="15815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1525" cy="406400"/>
            </a:xfrm>
            <a:custGeom>
              <a:avLst/>
              <a:gdLst/>
              <a:ahLst/>
              <a:cxnLst/>
              <a:rect r="r" b="b" t="t" l="l"/>
              <a:pathLst>
                <a:path h="406400" w="1581525">
                  <a:moveTo>
                    <a:pt x="1378325" y="0"/>
                  </a:moveTo>
                  <a:cubicBezTo>
                    <a:pt x="1490549" y="0"/>
                    <a:pt x="1581525" y="90976"/>
                    <a:pt x="1581525" y="203200"/>
                  </a:cubicBezTo>
                  <a:cubicBezTo>
                    <a:pt x="1581525" y="315424"/>
                    <a:pt x="1490549" y="406400"/>
                    <a:pt x="13783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581525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23658" y="8078416"/>
            <a:ext cx="2388202" cy="722130"/>
            <a:chOff x="0" y="0"/>
            <a:chExt cx="134403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4032" cy="406400"/>
            </a:xfrm>
            <a:custGeom>
              <a:avLst/>
              <a:gdLst/>
              <a:ahLst/>
              <a:cxnLst/>
              <a:rect r="r" b="b" t="t" l="l"/>
              <a:pathLst>
                <a:path h="406400" w="1344032">
                  <a:moveTo>
                    <a:pt x="1140832" y="0"/>
                  </a:moveTo>
                  <a:cubicBezTo>
                    <a:pt x="1253056" y="0"/>
                    <a:pt x="1344032" y="90976"/>
                    <a:pt x="1344032" y="203200"/>
                  </a:cubicBezTo>
                  <a:cubicBezTo>
                    <a:pt x="1344032" y="315424"/>
                    <a:pt x="1253056" y="406400"/>
                    <a:pt x="11408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344032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8078416"/>
            <a:ext cx="2384414" cy="722130"/>
            <a:chOff x="0" y="0"/>
            <a:chExt cx="13419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1900" cy="406400"/>
            </a:xfrm>
            <a:custGeom>
              <a:avLst/>
              <a:gdLst/>
              <a:ahLst/>
              <a:cxnLst/>
              <a:rect r="r" b="b" t="t" l="l"/>
              <a:pathLst>
                <a:path h="406400" w="1341900">
                  <a:moveTo>
                    <a:pt x="1138700" y="0"/>
                  </a:moveTo>
                  <a:cubicBezTo>
                    <a:pt x="1250924" y="0"/>
                    <a:pt x="1341900" y="90976"/>
                    <a:pt x="1341900" y="203200"/>
                  </a:cubicBezTo>
                  <a:cubicBezTo>
                    <a:pt x="1341900" y="315424"/>
                    <a:pt x="1250924" y="406400"/>
                    <a:pt x="11387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CDA5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3419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1244406"/>
            <a:ext cx="15983160" cy="5989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95"/>
              </a:lnSpc>
            </a:pPr>
            <a:r>
              <a:rPr lang="en-US" sz="18495" spc="-924">
                <a:solidFill>
                  <a:srgbClr val="000000"/>
                </a:solidFill>
                <a:latin typeface="Akzidenz-Grotesk"/>
              </a:rPr>
              <a:t>IPL </a:t>
            </a:r>
          </a:p>
          <a:p>
            <a:pPr algn="l" marL="0" indent="0" lvl="0">
              <a:lnSpc>
                <a:spcPts val="22195"/>
              </a:lnSpc>
            </a:pPr>
            <a:r>
              <a:rPr lang="en-US" sz="18495" spc="-924">
                <a:solidFill>
                  <a:srgbClr val="000000"/>
                </a:solidFill>
                <a:latin typeface="Akzidenz-Grotesk"/>
              </a:rPr>
              <a:t>VISUALISATION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25564" y="8282318"/>
            <a:ext cx="2810202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</a:rPr>
              <a:t>Presentation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23658" y="8282318"/>
            <a:ext cx="2388202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</a:rPr>
              <a:t>29 June 2024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8282318"/>
            <a:ext cx="2384414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</a:rPr>
              <a:t>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041684"/>
            <a:ext cx="5407065" cy="34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4"/>
              </a:lnSpc>
            </a:pPr>
            <a:r>
              <a:rPr lang="en-US" sz="2099" spc="1679">
                <a:solidFill>
                  <a:srgbClr val="000000"/>
                </a:solidFill>
                <a:latin typeface="Helvetica World"/>
              </a:rPr>
              <a:t>ADITYA KIRTANE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4886" y="8944916"/>
            <a:ext cx="2384414" cy="722130"/>
            <a:chOff x="0" y="0"/>
            <a:chExt cx="3179218" cy="9628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79218" cy="962840"/>
              <a:chOff x="0" y="0"/>
              <a:chExt cx="1341900" cy="4064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419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41900">
                    <a:moveTo>
                      <a:pt x="1138700" y="0"/>
                    </a:moveTo>
                    <a:cubicBezTo>
                      <a:pt x="1250924" y="0"/>
                      <a:pt x="1341900" y="90976"/>
                      <a:pt x="1341900" y="203200"/>
                    </a:cubicBezTo>
                    <a:cubicBezTo>
                      <a:pt x="1341900" y="315424"/>
                      <a:pt x="1250924" y="406400"/>
                      <a:pt x="11387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CDA5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3419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271870"/>
              <a:ext cx="317921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000000"/>
                  </a:solidFill>
                  <a:latin typeface="Helvetica World"/>
                </a:rPr>
                <a:t>Next Slide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12249042" cy="7183246"/>
          </a:xfrm>
          <a:custGeom>
            <a:avLst/>
            <a:gdLst/>
            <a:ahLst/>
            <a:cxnLst/>
            <a:rect r="r" b="b" t="t" l="l"/>
            <a:pathLst>
              <a:path h="7183246" w="12249042">
                <a:moveTo>
                  <a:pt x="0" y="0"/>
                </a:moveTo>
                <a:lnTo>
                  <a:pt x="12249042" y="0"/>
                </a:lnTo>
                <a:lnTo>
                  <a:pt x="12249042" y="7183246"/>
                </a:lnTo>
                <a:lnTo>
                  <a:pt x="0" y="7183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981114" y="4850835"/>
            <a:ext cx="2994291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Top 5: 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SL Malinga 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A Mishra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Harbhajan Singh 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PP Chawla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DJ Bravo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1132" y="8382675"/>
            <a:ext cx="1101014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Insight: A mix of pace and spin bowlers dominate the top wicket-takers list, showing the importance of varied bowling attacks in IPL.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30876" y="3709209"/>
            <a:ext cx="6157124" cy="56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-159">
                <a:solidFill>
                  <a:srgbClr val="000000"/>
                </a:solidFill>
                <a:latin typeface="Akzidenz-Grotesk Bold"/>
              </a:rPr>
              <a:t>Purple Cap contenders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4886" y="8944916"/>
            <a:ext cx="2384414" cy="722130"/>
            <a:chOff x="0" y="0"/>
            <a:chExt cx="3179218" cy="9628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79218" cy="962840"/>
              <a:chOff x="0" y="0"/>
              <a:chExt cx="1341900" cy="4064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419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41900">
                    <a:moveTo>
                      <a:pt x="1138700" y="0"/>
                    </a:moveTo>
                    <a:cubicBezTo>
                      <a:pt x="1250924" y="0"/>
                      <a:pt x="1341900" y="90976"/>
                      <a:pt x="1341900" y="203200"/>
                    </a:cubicBezTo>
                    <a:cubicBezTo>
                      <a:pt x="1341900" y="315424"/>
                      <a:pt x="1250924" y="406400"/>
                      <a:pt x="11387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CDA5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3419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271870"/>
              <a:ext cx="317921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000000"/>
                  </a:solidFill>
                  <a:latin typeface="Helvetica World"/>
                </a:rPr>
                <a:t>Next Slide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603540"/>
            <a:ext cx="12738687" cy="7531633"/>
          </a:xfrm>
          <a:custGeom>
            <a:avLst/>
            <a:gdLst/>
            <a:ahLst/>
            <a:cxnLst/>
            <a:rect r="r" b="b" t="t" l="l"/>
            <a:pathLst>
              <a:path h="7531633" w="12738687">
                <a:moveTo>
                  <a:pt x="0" y="0"/>
                </a:moveTo>
                <a:lnTo>
                  <a:pt x="12738687" y="0"/>
                </a:lnTo>
                <a:lnTo>
                  <a:pt x="12738687" y="7531632"/>
                </a:lnTo>
                <a:lnTo>
                  <a:pt x="0" y="7531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41132" y="8382675"/>
            <a:ext cx="1101014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Overall leader: G Gambhir Insight: Gambhir's ability to hit boundaries consistently has made him a valuable asset in the T20 format.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67387" y="4099832"/>
            <a:ext cx="4169859" cy="153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-159">
                <a:solidFill>
                  <a:srgbClr val="000000"/>
                </a:solidFill>
                <a:latin typeface="Akzidenz-Grotesk Bold"/>
              </a:rPr>
              <a:t>Batsmen who have hit the most number of fours and sixes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778" y="1028700"/>
            <a:ext cx="10382093" cy="8292949"/>
          </a:xfrm>
          <a:custGeom>
            <a:avLst/>
            <a:gdLst/>
            <a:ahLst/>
            <a:cxnLst/>
            <a:rect r="r" b="b" t="t" l="l"/>
            <a:pathLst>
              <a:path h="8292949" w="10382093">
                <a:moveTo>
                  <a:pt x="0" y="0"/>
                </a:moveTo>
                <a:lnTo>
                  <a:pt x="10382093" y="0"/>
                </a:lnTo>
                <a:lnTo>
                  <a:pt x="10382093" y="8292949"/>
                </a:lnTo>
                <a:lnTo>
                  <a:pt x="0" y="8292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78715" y="3565895"/>
            <a:ext cx="4880585" cy="2859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90"/>
              </a:lnSpc>
              <a:spcBef>
                <a:spcPct val="0"/>
              </a:spcBef>
            </a:pPr>
            <a:r>
              <a:rPr lang="en-US" sz="7779" spc="-388">
                <a:solidFill>
                  <a:srgbClr val="000000"/>
                </a:solidFill>
                <a:latin typeface="Akzidenz-Grotesk"/>
              </a:rPr>
              <a:t>Team Statistics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4886" y="8944916"/>
            <a:ext cx="2384414" cy="722130"/>
            <a:chOff x="0" y="0"/>
            <a:chExt cx="3179218" cy="9628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79218" cy="962840"/>
              <a:chOff x="0" y="0"/>
              <a:chExt cx="1341900" cy="4064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419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41900">
                    <a:moveTo>
                      <a:pt x="1138700" y="0"/>
                    </a:moveTo>
                    <a:cubicBezTo>
                      <a:pt x="1250924" y="0"/>
                      <a:pt x="1341900" y="90976"/>
                      <a:pt x="1341900" y="203200"/>
                    </a:cubicBezTo>
                    <a:cubicBezTo>
                      <a:pt x="1341900" y="315424"/>
                      <a:pt x="1250924" y="406400"/>
                      <a:pt x="11387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CDA5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3419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271870"/>
              <a:ext cx="317921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000000"/>
                  </a:solidFill>
                  <a:latin typeface="Helvetica World"/>
                </a:rPr>
                <a:t>Next Slide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754714"/>
            <a:ext cx="12178102" cy="7180820"/>
          </a:xfrm>
          <a:custGeom>
            <a:avLst/>
            <a:gdLst/>
            <a:ahLst/>
            <a:cxnLst/>
            <a:rect r="r" b="b" t="t" l="l"/>
            <a:pathLst>
              <a:path h="7180820" w="12178102">
                <a:moveTo>
                  <a:pt x="0" y="0"/>
                </a:moveTo>
                <a:lnTo>
                  <a:pt x="12178102" y="0"/>
                </a:lnTo>
                <a:lnTo>
                  <a:pt x="12178102" y="7180820"/>
                </a:lnTo>
                <a:lnTo>
                  <a:pt x="0" y="7180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41132" y="8382675"/>
            <a:ext cx="1101014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Highlight: Mumbai Indians with 82 wins and 35 losses overall Insight: Mumbai Indians have shown consistent performance across seasons, maintaining a high win-loss ratio.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44377" y="4744590"/>
            <a:ext cx="4787748" cy="1049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-159">
                <a:solidFill>
                  <a:srgbClr val="000000"/>
                </a:solidFill>
                <a:latin typeface="Akzidenz-Grotesk Bold"/>
              </a:rPr>
              <a:t>Season-wise team performance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4886" y="8944916"/>
            <a:ext cx="2384414" cy="722130"/>
            <a:chOff x="0" y="0"/>
            <a:chExt cx="3179218" cy="9628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79218" cy="962840"/>
              <a:chOff x="0" y="0"/>
              <a:chExt cx="1341900" cy="4064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419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41900">
                    <a:moveTo>
                      <a:pt x="1138700" y="0"/>
                    </a:moveTo>
                    <a:cubicBezTo>
                      <a:pt x="1250924" y="0"/>
                      <a:pt x="1341900" y="90976"/>
                      <a:pt x="1341900" y="203200"/>
                    </a:cubicBezTo>
                    <a:cubicBezTo>
                      <a:pt x="1341900" y="315424"/>
                      <a:pt x="1250924" y="406400"/>
                      <a:pt x="11387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CDA5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3419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271870"/>
              <a:ext cx="317921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000000"/>
                  </a:solidFill>
                  <a:latin typeface="Helvetica World"/>
                </a:rPr>
                <a:t>Next Slide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884808"/>
            <a:ext cx="12028807" cy="7122665"/>
          </a:xfrm>
          <a:custGeom>
            <a:avLst/>
            <a:gdLst/>
            <a:ahLst/>
            <a:cxnLst/>
            <a:rect r="r" b="b" t="t" l="l"/>
            <a:pathLst>
              <a:path h="7122665" w="12028807">
                <a:moveTo>
                  <a:pt x="0" y="0"/>
                </a:moveTo>
                <a:lnTo>
                  <a:pt x="12028807" y="0"/>
                </a:lnTo>
                <a:lnTo>
                  <a:pt x="12028807" y="7122665"/>
                </a:lnTo>
                <a:lnTo>
                  <a:pt x="0" y="7122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981114" y="4850835"/>
            <a:ext cx="2994291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Home: 0%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Away: 100%</a:t>
            </a:r>
          </a:p>
          <a:p>
            <a:pPr algn="l">
              <a:lnSpc>
                <a:spcPts val="256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41132" y="8382675"/>
            <a:ext cx="1101014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Insight: This unusual statistic needs further investigation. It could indicate data anomalies or a unique situation where teams performed exceptionally well in away games.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50445" y="3607880"/>
            <a:ext cx="2448883" cy="128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677" spc="-133">
                <a:solidFill>
                  <a:srgbClr val="000000"/>
                </a:solidFill>
                <a:latin typeface="Akzidenz-Grotesk Bold"/>
              </a:rPr>
              <a:t>Win %age (home vs away)</a:t>
            </a:r>
          </a:p>
          <a:p>
            <a:pPr algn="ctr">
              <a:lnSpc>
                <a:spcPts val="3213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63506"/>
            <a:ext cx="8368296" cy="50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800"/>
              </a:lnSpc>
            </a:pPr>
            <a:r>
              <a:rPr lang="en-US" sz="18541" spc="-927">
                <a:solidFill>
                  <a:srgbClr val="000000"/>
                </a:solidFill>
                <a:latin typeface="Akzidenz-Grotesk"/>
              </a:rPr>
              <a:t>Thank You.</a:t>
            </a:r>
          </a:p>
        </p:txBody>
      </p:sp>
      <p:sp>
        <p:nvSpPr>
          <p:cNvPr name="AutoShape 3" id="3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25564" y="7897912"/>
            <a:ext cx="2810202" cy="722130"/>
            <a:chOff x="0" y="0"/>
            <a:chExt cx="1581525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81525" cy="406400"/>
            </a:xfrm>
            <a:custGeom>
              <a:avLst/>
              <a:gdLst/>
              <a:ahLst/>
              <a:cxnLst/>
              <a:rect r="r" b="b" t="t" l="l"/>
              <a:pathLst>
                <a:path h="406400" w="1581525">
                  <a:moveTo>
                    <a:pt x="1378325" y="0"/>
                  </a:moveTo>
                  <a:cubicBezTo>
                    <a:pt x="1490549" y="0"/>
                    <a:pt x="1581525" y="90976"/>
                    <a:pt x="1581525" y="203200"/>
                  </a:cubicBezTo>
                  <a:cubicBezTo>
                    <a:pt x="1581525" y="315424"/>
                    <a:pt x="1490549" y="406400"/>
                    <a:pt x="13783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1581525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770900" y="7897912"/>
            <a:ext cx="2388202" cy="722130"/>
            <a:chOff x="0" y="0"/>
            <a:chExt cx="134403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4032" cy="406400"/>
            </a:xfrm>
            <a:custGeom>
              <a:avLst/>
              <a:gdLst/>
              <a:ahLst/>
              <a:cxnLst/>
              <a:rect r="r" b="b" t="t" l="l"/>
              <a:pathLst>
                <a:path h="406400" w="1344032">
                  <a:moveTo>
                    <a:pt x="1140832" y="0"/>
                  </a:moveTo>
                  <a:cubicBezTo>
                    <a:pt x="1253056" y="0"/>
                    <a:pt x="1344032" y="90976"/>
                    <a:pt x="1344032" y="203200"/>
                  </a:cubicBezTo>
                  <a:cubicBezTo>
                    <a:pt x="1344032" y="315424"/>
                    <a:pt x="1253056" y="406400"/>
                    <a:pt x="11408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1344032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7897912"/>
            <a:ext cx="2384414" cy="722130"/>
            <a:chOff x="0" y="0"/>
            <a:chExt cx="134190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41900" cy="406400"/>
            </a:xfrm>
            <a:custGeom>
              <a:avLst/>
              <a:gdLst/>
              <a:ahLst/>
              <a:cxnLst/>
              <a:rect r="r" b="b" t="t" l="l"/>
              <a:pathLst>
                <a:path h="406400" w="1341900">
                  <a:moveTo>
                    <a:pt x="1138700" y="0"/>
                  </a:moveTo>
                  <a:cubicBezTo>
                    <a:pt x="1250924" y="0"/>
                    <a:pt x="1341900" y="90976"/>
                    <a:pt x="1341900" y="203200"/>
                  </a:cubicBezTo>
                  <a:cubicBezTo>
                    <a:pt x="1341900" y="315424"/>
                    <a:pt x="1250924" y="406400"/>
                    <a:pt x="11387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CDA5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3419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25564" y="8101814"/>
            <a:ext cx="2810202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</a:rPr>
              <a:t>Presentation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770900" y="8101814"/>
            <a:ext cx="2388202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</a:rPr>
              <a:t>29 June 2024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8101814"/>
            <a:ext cx="2384414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</a:rPr>
              <a:t>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8822004"/>
            <a:ext cx="5407065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 spc="1648">
                <a:solidFill>
                  <a:srgbClr val="000000"/>
                </a:solidFill>
                <a:latin typeface="Helvetica World"/>
              </a:rPr>
              <a:t>ADITYA KIRTANE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17225" y="6373428"/>
            <a:ext cx="2884872" cy="2884872"/>
          </a:xfrm>
          <a:custGeom>
            <a:avLst/>
            <a:gdLst/>
            <a:ahLst/>
            <a:cxnLst/>
            <a:rect r="r" b="b" t="t" l="l"/>
            <a:pathLst>
              <a:path h="2884872" w="2884872">
                <a:moveTo>
                  <a:pt x="0" y="0"/>
                </a:moveTo>
                <a:lnTo>
                  <a:pt x="2884873" y="0"/>
                </a:lnTo>
                <a:lnTo>
                  <a:pt x="2884873" y="2884872"/>
                </a:lnTo>
                <a:lnTo>
                  <a:pt x="0" y="2884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380772"/>
            <a:ext cx="6466185" cy="2840070"/>
            <a:chOff x="0" y="0"/>
            <a:chExt cx="8621580" cy="3786760"/>
          </a:xfrm>
        </p:grpSpPr>
        <p:sp>
          <p:nvSpPr>
            <p:cNvPr name="AutoShape 4" id="4"/>
            <p:cNvSpPr/>
            <p:nvPr/>
          </p:nvSpPr>
          <p:spPr>
            <a:xfrm flipV="true">
              <a:off x="3" y="1118576"/>
              <a:ext cx="8621573" cy="5454"/>
            </a:xfrm>
            <a:prstGeom prst="line">
              <a:avLst/>
            </a:prstGeom>
            <a:ln cap="flat" w="109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729701" y="1428316"/>
              <a:ext cx="7676737" cy="2358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5031" indent="-222516" lvl="1">
                <a:lnSpc>
                  <a:spcPts val="2885"/>
                </a:lnSpc>
                <a:buFont typeface="Arial"/>
                <a:buChar char="•"/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Toss </a:t>
              </a: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outcome vs Match outcome </a:t>
              </a:r>
            </a:p>
            <a:p>
              <a:pPr algn="l" marL="445031" indent="-222516" lvl="1">
                <a:lnSpc>
                  <a:spcPts val="2885"/>
                </a:lnSpc>
                <a:buFont typeface="Arial"/>
                <a:buChar char="•"/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Biggest wins by runs</a:t>
              </a:r>
            </a:p>
            <a:p>
              <a:pPr algn="l" marL="445031" indent="-222516" lvl="1">
                <a:lnSpc>
                  <a:spcPts val="2885"/>
                </a:lnSpc>
                <a:buFont typeface="Arial"/>
                <a:buChar char="•"/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Biggest wins by wickets</a:t>
              </a: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 </a:t>
              </a:r>
            </a:p>
            <a:p>
              <a:pPr algn="l" marL="445031" indent="-222516" lvl="1">
                <a:lnSpc>
                  <a:spcPts val="2885"/>
                </a:lnSpc>
                <a:buFont typeface="Arial"/>
                <a:buChar char="•"/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Highest totals (across all the seasons)</a:t>
              </a:r>
            </a:p>
            <a:p>
              <a:pPr algn="l">
                <a:lnSpc>
                  <a:spcPts val="2885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52400"/>
              <a:ext cx="5233296" cy="972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48"/>
                </a:lnSpc>
                <a:spcBef>
                  <a:spcPct val="0"/>
                </a:spcBef>
              </a:pPr>
              <a:r>
                <a:rPr lang="en-US" sz="4034" spc="-201">
                  <a:solidFill>
                    <a:srgbClr val="000000"/>
                  </a:solidFill>
                  <a:latin typeface="Akzidenz-Grotesk"/>
                </a:rPr>
                <a:t>01 Match Statistics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435913" y="3183384"/>
            <a:ext cx="6466185" cy="2840070"/>
            <a:chOff x="0" y="0"/>
            <a:chExt cx="8621580" cy="3786760"/>
          </a:xfrm>
        </p:grpSpPr>
        <p:sp>
          <p:nvSpPr>
            <p:cNvPr name="AutoShape 8" id="8"/>
            <p:cNvSpPr/>
            <p:nvPr/>
          </p:nvSpPr>
          <p:spPr>
            <a:xfrm flipV="true">
              <a:off x="3" y="1118576"/>
              <a:ext cx="8621573" cy="5454"/>
            </a:xfrm>
            <a:prstGeom prst="line">
              <a:avLst/>
            </a:prstGeom>
            <a:ln cap="flat" w="109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729701" y="1428316"/>
              <a:ext cx="7676737" cy="2358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5031" indent="-222516" lvl="1">
                <a:lnSpc>
                  <a:spcPts val="2885"/>
                </a:lnSpc>
                <a:buFont typeface="Arial"/>
                <a:buChar char="•"/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Orange Cap contenders</a:t>
              </a:r>
            </a:p>
            <a:p>
              <a:pPr algn="l" marL="445031" indent="-222516" lvl="1">
                <a:lnSpc>
                  <a:spcPts val="2885"/>
                </a:lnSpc>
                <a:buFont typeface="Arial"/>
                <a:buChar char="•"/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Purple Cap contenders </a:t>
              </a:r>
            </a:p>
            <a:p>
              <a:pPr algn="l" marL="445031" indent="-222516" lvl="1">
                <a:lnSpc>
                  <a:spcPts val="2885"/>
                </a:lnSpc>
                <a:buFont typeface="Arial"/>
                <a:buChar char="•"/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Batsmen who have hit the most number of </a:t>
              </a:r>
            </a:p>
            <a:p>
              <a:pPr algn="l">
                <a:lnSpc>
                  <a:spcPts val="2885"/>
                </a:lnSpc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       </a:t>
              </a: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4s and 6s </a:t>
              </a:r>
            </a:p>
            <a:p>
              <a:pPr algn="l">
                <a:lnSpc>
                  <a:spcPts val="2885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52400"/>
              <a:ext cx="5233296" cy="972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48"/>
                </a:lnSpc>
                <a:spcBef>
                  <a:spcPct val="0"/>
                </a:spcBef>
              </a:pPr>
              <a:r>
                <a:rPr lang="en-US" sz="4034" spc="-201">
                  <a:solidFill>
                    <a:srgbClr val="000000"/>
                  </a:solidFill>
                  <a:latin typeface="Akzidenz-Grotesk"/>
                </a:rPr>
                <a:t>02 Player Statistics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778182"/>
            <a:ext cx="6466185" cy="2480118"/>
            <a:chOff x="0" y="0"/>
            <a:chExt cx="8621580" cy="3306825"/>
          </a:xfrm>
        </p:grpSpPr>
        <p:sp>
          <p:nvSpPr>
            <p:cNvPr name="AutoShape 12" id="12"/>
            <p:cNvSpPr/>
            <p:nvPr/>
          </p:nvSpPr>
          <p:spPr>
            <a:xfrm flipV="true">
              <a:off x="3" y="1118576"/>
              <a:ext cx="8621573" cy="5454"/>
            </a:xfrm>
            <a:prstGeom prst="line">
              <a:avLst/>
            </a:prstGeom>
            <a:ln cap="flat" w="1090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729701" y="1428316"/>
              <a:ext cx="7676737" cy="1878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5031" indent="-222516" lvl="1">
                <a:lnSpc>
                  <a:spcPts val="2885"/>
                </a:lnSpc>
                <a:buFont typeface="Arial"/>
                <a:buChar char="•"/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Season-wise team performance (wins vs losses)</a:t>
              </a:r>
            </a:p>
            <a:p>
              <a:pPr algn="l" marL="445031" indent="-222516" lvl="1">
                <a:lnSpc>
                  <a:spcPts val="2885"/>
                </a:lnSpc>
                <a:buFont typeface="Arial"/>
                <a:buChar char="•"/>
              </a:pPr>
              <a:r>
                <a:rPr lang="en-US" sz="2061">
                  <a:solidFill>
                    <a:srgbClr val="000000"/>
                  </a:solidFill>
                  <a:latin typeface="Helvetica World"/>
                </a:rPr>
                <a:t>Win %age (home vs away)</a:t>
              </a:r>
            </a:p>
            <a:p>
              <a:pPr algn="l">
                <a:lnSpc>
                  <a:spcPts val="2885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152400"/>
              <a:ext cx="5233296" cy="972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48"/>
                </a:lnSpc>
                <a:spcBef>
                  <a:spcPct val="0"/>
                </a:spcBef>
              </a:pPr>
              <a:r>
                <a:rPr lang="en-US" sz="4034" spc="-201">
                  <a:solidFill>
                    <a:srgbClr val="000000"/>
                  </a:solidFill>
                  <a:latin typeface="Akzidenz-Grotesk"/>
                </a:rPr>
                <a:t>03 Team Statistics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60551" y="-467009"/>
            <a:ext cx="12008454" cy="3650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796"/>
              </a:lnSpc>
              <a:spcBef>
                <a:spcPct val="0"/>
              </a:spcBef>
            </a:pPr>
            <a:r>
              <a:rPr lang="en-US" sz="19140" spc="-957">
                <a:solidFill>
                  <a:srgbClr val="000000"/>
                </a:solidFill>
                <a:latin typeface="Akzidenz-Grotesk"/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817377" cy="8547466"/>
          </a:xfrm>
          <a:custGeom>
            <a:avLst/>
            <a:gdLst/>
            <a:ahLst/>
            <a:cxnLst/>
            <a:rect r="r" b="b" t="t" l="l"/>
            <a:pathLst>
              <a:path h="8547466" w="10817377">
                <a:moveTo>
                  <a:pt x="0" y="0"/>
                </a:moveTo>
                <a:lnTo>
                  <a:pt x="10817377" y="0"/>
                </a:lnTo>
                <a:lnTo>
                  <a:pt x="10817377" y="8547466"/>
                </a:lnTo>
                <a:lnTo>
                  <a:pt x="0" y="854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886836" y="3440879"/>
            <a:ext cx="4880585" cy="2859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90"/>
              </a:lnSpc>
              <a:spcBef>
                <a:spcPct val="0"/>
              </a:spcBef>
            </a:pPr>
            <a:r>
              <a:rPr lang="en-US" sz="7779" spc="-388">
                <a:solidFill>
                  <a:srgbClr val="000000"/>
                </a:solidFill>
                <a:latin typeface="Akzidenz-Grotesk"/>
              </a:rPr>
              <a:t>Match Statistics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19954"/>
            <a:ext cx="9423513" cy="9047091"/>
          </a:xfrm>
          <a:custGeom>
            <a:avLst/>
            <a:gdLst/>
            <a:ahLst/>
            <a:cxnLst/>
            <a:rect r="r" b="b" t="t" l="l"/>
            <a:pathLst>
              <a:path h="9047091" w="9423513">
                <a:moveTo>
                  <a:pt x="0" y="0"/>
                </a:moveTo>
                <a:lnTo>
                  <a:pt x="9423513" y="0"/>
                </a:lnTo>
                <a:lnTo>
                  <a:pt x="9423513" y="9047092"/>
                </a:lnTo>
                <a:lnTo>
                  <a:pt x="0" y="9047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20399" y="3843761"/>
            <a:ext cx="6395042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1"/>
              </a:lnSpc>
            </a:pPr>
          </a:p>
          <a:p>
            <a:pPr algn="ctr" marL="770230" indent="-385115" lvl="1">
              <a:lnSpc>
                <a:spcPts val="4281"/>
              </a:lnSpc>
              <a:buFont typeface="Arial"/>
              <a:buChar char="•"/>
            </a:pPr>
            <a:r>
              <a:rPr lang="en-US" sz="3567" spc="-178">
                <a:solidFill>
                  <a:srgbClr val="000000"/>
                </a:solidFill>
                <a:latin typeface="Akzidenz-Grotesk"/>
              </a:rPr>
              <a:t>50.17% of Toss winners won the match</a:t>
            </a:r>
          </a:p>
          <a:p>
            <a:pPr algn="ctr" marL="770230" indent="-385115" lvl="1">
              <a:lnSpc>
                <a:spcPts val="4281"/>
              </a:lnSpc>
              <a:buFont typeface="Arial"/>
              <a:buChar char="•"/>
            </a:pPr>
            <a:r>
              <a:rPr lang="en-US" sz="3567" spc="-178">
                <a:solidFill>
                  <a:srgbClr val="000000"/>
                </a:solidFill>
                <a:latin typeface="Akzidenz-Grotesk"/>
              </a:rPr>
              <a:t>49.82% of Toss winners lost the match</a:t>
            </a:r>
          </a:p>
          <a:p>
            <a:pPr algn="ctr">
              <a:lnSpc>
                <a:spcPts val="428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724336" y="5616032"/>
            <a:ext cx="156522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1"/>
              </a:lnSpc>
            </a:pPr>
            <a:r>
              <a:rPr lang="en-US" sz="3567" spc="-178">
                <a:solidFill>
                  <a:srgbClr val="000000"/>
                </a:solidFill>
                <a:latin typeface="Akzidenz-Grotesk"/>
              </a:rPr>
              <a:t>50.17%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4595" y="5616032"/>
            <a:ext cx="156522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1"/>
              </a:lnSpc>
            </a:pPr>
            <a:r>
              <a:rPr lang="en-US" sz="3567" spc="-178">
                <a:solidFill>
                  <a:srgbClr val="000000"/>
                </a:solidFill>
                <a:latin typeface="Akzidenz-Grotesk"/>
              </a:rPr>
              <a:t>49.82%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874886" y="8944916"/>
            <a:ext cx="2384414" cy="722130"/>
            <a:chOff x="0" y="0"/>
            <a:chExt cx="3179218" cy="96284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179218" cy="962840"/>
              <a:chOff x="0" y="0"/>
              <a:chExt cx="1341900" cy="4064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3419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41900">
                    <a:moveTo>
                      <a:pt x="1138700" y="0"/>
                    </a:moveTo>
                    <a:cubicBezTo>
                      <a:pt x="1250924" y="0"/>
                      <a:pt x="1341900" y="90976"/>
                      <a:pt x="1341900" y="203200"/>
                    </a:cubicBezTo>
                    <a:cubicBezTo>
                      <a:pt x="1341900" y="315424"/>
                      <a:pt x="1250924" y="406400"/>
                      <a:pt x="11387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CDA5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13419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271870"/>
              <a:ext cx="317921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000000"/>
                  </a:solidFill>
                  <a:latin typeface="Helvetica World"/>
                </a:rPr>
                <a:t>Next Slide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677365" y="3356915"/>
            <a:ext cx="6157124" cy="56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-159">
                <a:solidFill>
                  <a:srgbClr val="000000"/>
                </a:solidFill>
                <a:latin typeface="Akzidenz-Grotesk Bold"/>
              </a:rPr>
              <a:t>Toss outcome vs Match outcome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2435013" cy="7392075"/>
          </a:xfrm>
          <a:custGeom>
            <a:avLst/>
            <a:gdLst/>
            <a:ahLst/>
            <a:cxnLst/>
            <a:rect r="r" b="b" t="t" l="l"/>
            <a:pathLst>
              <a:path h="7392075" w="12435013">
                <a:moveTo>
                  <a:pt x="0" y="0"/>
                </a:moveTo>
                <a:lnTo>
                  <a:pt x="12435013" y="0"/>
                </a:lnTo>
                <a:lnTo>
                  <a:pt x="12435013" y="7392075"/>
                </a:lnTo>
                <a:lnTo>
                  <a:pt x="0" y="7392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74886" y="8944916"/>
            <a:ext cx="2384414" cy="722130"/>
            <a:chOff x="0" y="0"/>
            <a:chExt cx="3179218" cy="96284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179218" cy="962840"/>
              <a:chOff x="0" y="0"/>
              <a:chExt cx="1341900" cy="406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3419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41900">
                    <a:moveTo>
                      <a:pt x="1138700" y="0"/>
                    </a:moveTo>
                    <a:cubicBezTo>
                      <a:pt x="1250924" y="0"/>
                      <a:pt x="1341900" y="90976"/>
                      <a:pt x="1341900" y="203200"/>
                    </a:cubicBezTo>
                    <a:cubicBezTo>
                      <a:pt x="1341900" y="315424"/>
                      <a:pt x="1250924" y="406400"/>
                      <a:pt x="11387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CDA5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13419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271870"/>
              <a:ext cx="317921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000000"/>
                  </a:solidFill>
                  <a:latin typeface="Helvetica World"/>
                </a:rPr>
                <a:t>Next Slide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294444" y="4834135"/>
            <a:ext cx="4964856" cy="262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T</a:t>
            </a:r>
            <a:r>
              <a:rPr lang="en-US" sz="2140" spc="117">
                <a:solidFill>
                  <a:srgbClr val="000000"/>
                </a:solidFill>
                <a:latin typeface="Akzidenz-Grotesk"/>
              </a:rPr>
              <a:t>op 5 wins: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Chennai Super Kings (1587 runs)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Mumbai Indians (1532 runs)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Royal Challengers Bangalore (1196 runs)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Kolkata Knight Riders (897 runs)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Kings XI Punjab (862 runs)</a:t>
            </a:r>
          </a:p>
          <a:p>
            <a:pPr algn="l">
              <a:lnSpc>
                <a:spcPts val="256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41132" y="8382675"/>
            <a:ext cx="1101014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 Insight: Chennai Super Kings and Mumbai Indians have demonstrated the ability to win by large margins, indicating their batting strength.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98310" y="3874605"/>
            <a:ext cx="6157124" cy="56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-159">
                <a:solidFill>
                  <a:srgbClr val="000000"/>
                </a:solidFill>
                <a:latin typeface="Akzidenz-Grotesk Bold"/>
              </a:rPr>
              <a:t>Biggest wins by runs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4886" y="8944916"/>
            <a:ext cx="2384414" cy="722130"/>
            <a:chOff x="0" y="0"/>
            <a:chExt cx="3179218" cy="9628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79218" cy="962840"/>
              <a:chOff x="0" y="0"/>
              <a:chExt cx="1341900" cy="4064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419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41900">
                    <a:moveTo>
                      <a:pt x="1138700" y="0"/>
                    </a:moveTo>
                    <a:cubicBezTo>
                      <a:pt x="1250924" y="0"/>
                      <a:pt x="1341900" y="90976"/>
                      <a:pt x="1341900" y="203200"/>
                    </a:cubicBezTo>
                    <a:cubicBezTo>
                      <a:pt x="1341900" y="315424"/>
                      <a:pt x="1250924" y="406400"/>
                      <a:pt x="11387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CDA5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3419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271870"/>
              <a:ext cx="317921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000000"/>
                  </a:solidFill>
                  <a:latin typeface="Helvetica World"/>
                </a:rPr>
                <a:t>Next Slide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51848" y="843491"/>
            <a:ext cx="11642596" cy="6834068"/>
          </a:xfrm>
          <a:custGeom>
            <a:avLst/>
            <a:gdLst/>
            <a:ahLst/>
            <a:cxnLst/>
            <a:rect r="r" b="b" t="t" l="l"/>
            <a:pathLst>
              <a:path h="6834068" w="11642596">
                <a:moveTo>
                  <a:pt x="0" y="0"/>
                </a:moveTo>
                <a:lnTo>
                  <a:pt x="11642596" y="0"/>
                </a:lnTo>
                <a:lnTo>
                  <a:pt x="11642596" y="6834068"/>
                </a:lnTo>
                <a:lnTo>
                  <a:pt x="0" y="6834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94444" y="4834135"/>
            <a:ext cx="5248751" cy="262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T</a:t>
            </a:r>
            <a:r>
              <a:rPr lang="en-US" sz="2140" spc="117">
                <a:solidFill>
                  <a:srgbClr val="000000"/>
                </a:solidFill>
                <a:latin typeface="Akzidenz-Grotesk"/>
              </a:rPr>
              <a:t>op 5: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Kolkata Knight Riders (291 wickets)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Royal Challengers Bangalore (277 wickets)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Mumb</a:t>
            </a:r>
            <a:r>
              <a:rPr lang="en-US" sz="2140" spc="117">
                <a:solidFill>
                  <a:srgbClr val="000000"/>
                </a:solidFill>
                <a:latin typeface="Akzidenz-Grotesk"/>
              </a:rPr>
              <a:t>ai Indians (270 wickets)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Delhi Daredevils (268 wickets)</a:t>
            </a:r>
          </a:p>
          <a:p>
            <a:pPr algn="l" marL="462124" indent="-231062" lvl="1">
              <a:lnSpc>
                <a:spcPts val="2568"/>
              </a:lnSpc>
              <a:buAutoNum type="arabicPeriod" startAt="1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Rajastha</a:t>
            </a:r>
            <a:r>
              <a:rPr lang="en-US" sz="2140" spc="117">
                <a:solidFill>
                  <a:srgbClr val="000000"/>
                </a:solidFill>
                <a:latin typeface="Akzidenz-Grotesk"/>
              </a:rPr>
              <a:t>n Royals (233 wickets)</a:t>
            </a:r>
          </a:p>
          <a:p>
            <a:pPr algn="l">
              <a:lnSpc>
                <a:spcPts val="256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41132" y="8382675"/>
            <a:ext cx="1101014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 Insight: Kolkata Knight Riders have shown strong bowling performances, winning matches by taking the most wickets.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40258" y="3940902"/>
            <a:ext cx="6157124" cy="56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-159">
                <a:solidFill>
                  <a:srgbClr val="000000"/>
                </a:solidFill>
                <a:latin typeface="Akzidenz-Grotesk Bold"/>
              </a:rPr>
              <a:t>Biggest wins by wicket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4886" y="8944916"/>
            <a:ext cx="2384414" cy="722130"/>
            <a:chOff x="0" y="0"/>
            <a:chExt cx="3179218" cy="9628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79218" cy="962840"/>
              <a:chOff x="0" y="0"/>
              <a:chExt cx="1341900" cy="4064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419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41900">
                    <a:moveTo>
                      <a:pt x="1138700" y="0"/>
                    </a:moveTo>
                    <a:cubicBezTo>
                      <a:pt x="1250924" y="0"/>
                      <a:pt x="1341900" y="90976"/>
                      <a:pt x="1341900" y="203200"/>
                    </a:cubicBezTo>
                    <a:cubicBezTo>
                      <a:pt x="1341900" y="315424"/>
                      <a:pt x="1250924" y="406400"/>
                      <a:pt x="11387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CDA5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3419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271870"/>
              <a:ext cx="317921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000000"/>
                  </a:solidFill>
                  <a:latin typeface="Helvetica World"/>
                </a:rPr>
                <a:t>Next Slide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855790"/>
            <a:ext cx="12194709" cy="7304170"/>
          </a:xfrm>
          <a:custGeom>
            <a:avLst/>
            <a:gdLst/>
            <a:ahLst/>
            <a:cxnLst/>
            <a:rect r="r" b="b" t="t" l="l"/>
            <a:pathLst>
              <a:path h="7304170" w="12194709">
                <a:moveTo>
                  <a:pt x="0" y="0"/>
                </a:moveTo>
                <a:lnTo>
                  <a:pt x="12194709" y="0"/>
                </a:lnTo>
                <a:lnTo>
                  <a:pt x="12194709" y="7304170"/>
                </a:lnTo>
                <a:lnTo>
                  <a:pt x="0" y="7304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087511" y="5723289"/>
            <a:ext cx="4864513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Highest: Rajasthan Royals vs Kings XI Punjab at Sardar Patel Stadium, Motera Insight: This match showcased exceptional batting performance and potentially challenging bowling conditions.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41206" y="4694491"/>
            <a:ext cx="6157124" cy="56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-159">
                <a:solidFill>
                  <a:srgbClr val="000000"/>
                </a:solidFill>
                <a:latin typeface="Akzidenz-Grotesk Bold"/>
              </a:rPr>
              <a:t>Highest totals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261218" cy="8229600"/>
          </a:xfrm>
          <a:custGeom>
            <a:avLst/>
            <a:gdLst/>
            <a:ahLst/>
            <a:cxnLst/>
            <a:rect r="r" b="b" t="t" l="l"/>
            <a:pathLst>
              <a:path h="8229600" w="10261218">
                <a:moveTo>
                  <a:pt x="0" y="0"/>
                </a:moveTo>
                <a:lnTo>
                  <a:pt x="10261218" y="0"/>
                </a:lnTo>
                <a:lnTo>
                  <a:pt x="1026121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78715" y="3565895"/>
            <a:ext cx="4880585" cy="2859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90"/>
              </a:lnSpc>
              <a:spcBef>
                <a:spcPct val="0"/>
              </a:spcBef>
            </a:pPr>
            <a:r>
              <a:rPr lang="en-US" sz="7779" spc="-388">
                <a:solidFill>
                  <a:srgbClr val="000000"/>
                </a:solidFill>
                <a:latin typeface="Akzidenz-Grotesk"/>
              </a:rPr>
              <a:t>Player Statistics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4886" y="8944916"/>
            <a:ext cx="2384414" cy="722130"/>
            <a:chOff x="0" y="0"/>
            <a:chExt cx="3179218" cy="9628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79218" cy="962840"/>
              <a:chOff x="0" y="0"/>
              <a:chExt cx="1341900" cy="4064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419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41900">
                    <a:moveTo>
                      <a:pt x="1138700" y="0"/>
                    </a:moveTo>
                    <a:cubicBezTo>
                      <a:pt x="1250924" y="0"/>
                      <a:pt x="1341900" y="90976"/>
                      <a:pt x="1341900" y="203200"/>
                    </a:cubicBezTo>
                    <a:cubicBezTo>
                      <a:pt x="1341900" y="315424"/>
                      <a:pt x="1250924" y="406400"/>
                      <a:pt x="11387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CDA5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3419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271870"/>
              <a:ext cx="317921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000000"/>
                  </a:solidFill>
                  <a:latin typeface="Helvetica World"/>
                </a:rPr>
                <a:t>Next Slide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21565" y="846141"/>
            <a:ext cx="12629919" cy="7342976"/>
          </a:xfrm>
          <a:custGeom>
            <a:avLst/>
            <a:gdLst/>
            <a:ahLst/>
            <a:cxnLst/>
            <a:rect r="r" b="b" t="t" l="l"/>
            <a:pathLst>
              <a:path h="7342976" w="12629919">
                <a:moveTo>
                  <a:pt x="0" y="0"/>
                </a:moveTo>
                <a:lnTo>
                  <a:pt x="12629919" y="0"/>
                </a:lnTo>
                <a:lnTo>
                  <a:pt x="12629919" y="7342976"/>
                </a:lnTo>
                <a:lnTo>
                  <a:pt x="0" y="7342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981114" y="4850835"/>
            <a:ext cx="2994291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Top 5: 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SK Raina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RG Sharma 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G Gambhir 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V Kohli</a:t>
            </a:r>
          </a:p>
          <a:p>
            <a:pPr algn="l" marL="462124" indent="-231062" lvl="1">
              <a:lnSpc>
                <a:spcPts val="2568"/>
              </a:lnSpc>
              <a:buFont typeface="Arial"/>
              <a:buChar char="•"/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DA Warner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1132" y="8382675"/>
            <a:ext cx="1101014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8"/>
              </a:lnSpc>
            </a:pPr>
            <a:r>
              <a:rPr lang="en-US" sz="2140" spc="117">
                <a:solidFill>
                  <a:srgbClr val="000000"/>
                </a:solidFill>
                <a:latin typeface="Akzidenz-Grotesk"/>
              </a:rPr>
              <a:t>Insight: These players have consistently been top run-scorers across seasons, demonstrating their batting prowess in the T20 format.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42875" y="3759308"/>
            <a:ext cx="4270769" cy="56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-159">
                <a:solidFill>
                  <a:srgbClr val="000000"/>
                </a:solidFill>
                <a:latin typeface="Akzidenz-Grotesk Bold"/>
              </a:rPr>
              <a:t>Orange Cap contenders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DAGJg-FPLmc</dc:identifier>
  <dcterms:modified xsi:type="dcterms:W3CDTF">2011-08-01T06:04:30Z</dcterms:modified>
  <cp:revision>1</cp:revision>
  <dc:title>AdityaK IPL VISUALISATION PROJECT</dc:title>
</cp:coreProperties>
</file>