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7D14A-DB45-4F4B-9557-9673B5F5D25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58AA91-FDD4-42F9-BA88-9BB5BB73FE82}">
      <dgm:prSet/>
      <dgm:spPr/>
      <dgm:t>
        <a:bodyPr/>
        <a:lstStyle/>
        <a:p>
          <a:r>
            <a:rPr lang="es-CO"/>
            <a:t>Mutlicolinealidad: Las variables como g e i están altamente relacionadas (r &gt; 0.88) por lo que distorsiona los coeficientes y reduce la estabilidad del modelo.</a:t>
          </a:r>
          <a:endParaRPr lang="en-US"/>
        </a:p>
      </dgm:t>
    </dgm:pt>
    <dgm:pt modelId="{7B1E6DB3-D601-42E9-9520-8187417B166C}" type="parTrans" cxnId="{FC41CB55-EFC4-4DFE-B598-86C0675DA01E}">
      <dgm:prSet/>
      <dgm:spPr/>
      <dgm:t>
        <a:bodyPr/>
        <a:lstStyle/>
        <a:p>
          <a:endParaRPr lang="en-US"/>
        </a:p>
      </dgm:t>
    </dgm:pt>
    <dgm:pt modelId="{1681DEEC-D6BB-4771-9D2F-0EE82D4B82E3}" type="sibTrans" cxnId="{FC41CB55-EFC4-4DFE-B598-86C0675DA01E}">
      <dgm:prSet/>
      <dgm:spPr/>
      <dgm:t>
        <a:bodyPr/>
        <a:lstStyle/>
        <a:p>
          <a:endParaRPr lang="en-US"/>
        </a:p>
      </dgm:t>
    </dgm:pt>
    <dgm:pt modelId="{AEF3F960-F136-4C18-B2B2-0F2B8311E668}">
      <dgm:prSet/>
      <dgm:spPr/>
      <dgm:t>
        <a:bodyPr/>
        <a:lstStyle/>
        <a:p>
          <a:r>
            <a:rPr lang="es-CO"/>
            <a:t>Variables poco relevantes: Clean, Rowv, y score tienen coeficientes cercanos al cero por lo que aportan poca información.</a:t>
          </a:r>
          <a:endParaRPr lang="en-US"/>
        </a:p>
      </dgm:t>
    </dgm:pt>
    <dgm:pt modelId="{347CB9E6-A7F4-4393-9D3E-91BC9038CB02}" type="parTrans" cxnId="{C2B1EDF4-F837-4DBA-BD86-F5D0C9E8BB67}">
      <dgm:prSet/>
      <dgm:spPr/>
      <dgm:t>
        <a:bodyPr/>
        <a:lstStyle/>
        <a:p>
          <a:endParaRPr lang="en-US"/>
        </a:p>
      </dgm:t>
    </dgm:pt>
    <dgm:pt modelId="{1AF1A044-966A-4E10-9042-3245365A9B55}" type="sibTrans" cxnId="{C2B1EDF4-F837-4DBA-BD86-F5D0C9E8BB67}">
      <dgm:prSet/>
      <dgm:spPr/>
      <dgm:t>
        <a:bodyPr/>
        <a:lstStyle/>
        <a:p>
          <a:endParaRPr lang="en-US"/>
        </a:p>
      </dgm:t>
    </dgm:pt>
    <dgm:pt modelId="{47F5632C-FEC7-4B72-8A46-35C531C6DB9F}" type="pres">
      <dgm:prSet presAssocID="{A5D7D14A-DB45-4F4B-9557-9673B5F5D2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8BB164-8345-4143-B557-7CF3717AFE4C}" type="pres">
      <dgm:prSet presAssocID="{B558AA91-FDD4-42F9-BA88-9BB5BB73FE82}" presName="hierRoot1" presStyleCnt="0"/>
      <dgm:spPr/>
    </dgm:pt>
    <dgm:pt modelId="{32D8D917-FAD6-4DF1-B102-A80A4E0C5B52}" type="pres">
      <dgm:prSet presAssocID="{B558AA91-FDD4-42F9-BA88-9BB5BB73FE82}" presName="composite" presStyleCnt="0"/>
      <dgm:spPr/>
    </dgm:pt>
    <dgm:pt modelId="{847A4748-BF63-4A80-8DDD-7C7C6BBA00CE}" type="pres">
      <dgm:prSet presAssocID="{B558AA91-FDD4-42F9-BA88-9BB5BB73FE82}" presName="background" presStyleLbl="node0" presStyleIdx="0" presStyleCnt="2"/>
      <dgm:spPr/>
    </dgm:pt>
    <dgm:pt modelId="{DA03D78B-F6F6-4621-ACC6-C273BF94CDA2}" type="pres">
      <dgm:prSet presAssocID="{B558AA91-FDD4-42F9-BA88-9BB5BB73FE82}" presName="text" presStyleLbl="fgAcc0" presStyleIdx="0" presStyleCnt="2">
        <dgm:presLayoutVars>
          <dgm:chPref val="3"/>
        </dgm:presLayoutVars>
      </dgm:prSet>
      <dgm:spPr/>
    </dgm:pt>
    <dgm:pt modelId="{78C3B40D-099B-4C7D-B789-875B79CA8BE9}" type="pres">
      <dgm:prSet presAssocID="{B558AA91-FDD4-42F9-BA88-9BB5BB73FE82}" presName="hierChild2" presStyleCnt="0"/>
      <dgm:spPr/>
    </dgm:pt>
    <dgm:pt modelId="{3F4F6330-CE6A-404C-8926-93153C5240CE}" type="pres">
      <dgm:prSet presAssocID="{AEF3F960-F136-4C18-B2B2-0F2B8311E668}" presName="hierRoot1" presStyleCnt="0"/>
      <dgm:spPr/>
    </dgm:pt>
    <dgm:pt modelId="{47089AED-0652-4829-9BC5-48E344F1C1BF}" type="pres">
      <dgm:prSet presAssocID="{AEF3F960-F136-4C18-B2B2-0F2B8311E668}" presName="composite" presStyleCnt="0"/>
      <dgm:spPr/>
    </dgm:pt>
    <dgm:pt modelId="{F60C272F-5409-4979-8DB4-E858220EA328}" type="pres">
      <dgm:prSet presAssocID="{AEF3F960-F136-4C18-B2B2-0F2B8311E668}" presName="background" presStyleLbl="node0" presStyleIdx="1" presStyleCnt="2"/>
      <dgm:spPr/>
    </dgm:pt>
    <dgm:pt modelId="{18BDDFDF-4884-4DD9-8B37-51CA1812D421}" type="pres">
      <dgm:prSet presAssocID="{AEF3F960-F136-4C18-B2B2-0F2B8311E668}" presName="text" presStyleLbl="fgAcc0" presStyleIdx="1" presStyleCnt="2">
        <dgm:presLayoutVars>
          <dgm:chPref val="3"/>
        </dgm:presLayoutVars>
      </dgm:prSet>
      <dgm:spPr/>
    </dgm:pt>
    <dgm:pt modelId="{8EBB1E2D-8C23-4AC2-A4E4-A1EA7FB7D35A}" type="pres">
      <dgm:prSet presAssocID="{AEF3F960-F136-4C18-B2B2-0F2B8311E668}" presName="hierChild2" presStyleCnt="0"/>
      <dgm:spPr/>
    </dgm:pt>
  </dgm:ptLst>
  <dgm:cxnLst>
    <dgm:cxn modelId="{43F4E816-5DE2-4172-8F86-0CF27BCBEE4B}" type="presOf" srcId="{A5D7D14A-DB45-4F4B-9557-9673B5F5D25C}" destId="{47F5632C-FEC7-4B72-8A46-35C531C6DB9F}" srcOrd="0" destOrd="0" presId="urn:microsoft.com/office/officeart/2005/8/layout/hierarchy1"/>
    <dgm:cxn modelId="{A4B55371-0817-434D-972A-958769B58403}" type="presOf" srcId="{AEF3F960-F136-4C18-B2B2-0F2B8311E668}" destId="{18BDDFDF-4884-4DD9-8B37-51CA1812D421}" srcOrd="0" destOrd="0" presId="urn:microsoft.com/office/officeart/2005/8/layout/hierarchy1"/>
    <dgm:cxn modelId="{FC41CB55-EFC4-4DFE-B598-86C0675DA01E}" srcId="{A5D7D14A-DB45-4F4B-9557-9673B5F5D25C}" destId="{B558AA91-FDD4-42F9-BA88-9BB5BB73FE82}" srcOrd="0" destOrd="0" parTransId="{7B1E6DB3-D601-42E9-9520-8187417B166C}" sibTransId="{1681DEEC-D6BB-4771-9D2F-0EE82D4B82E3}"/>
    <dgm:cxn modelId="{752F8A76-7310-477E-831E-76AF3B571565}" type="presOf" srcId="{B558AA91-FDD4-42F9-BA88-9BB5BB73FE82}" destId="{DA03D78B-F6F6-4621-ACC6-C273BF94CDA2}" srcOrd="0" destOrd="0" presId="urn:microsoft.com/office/officeart/2005/8/layout/hierarchy1"/>
    <dgm:cxn modelId="{C2B1EDF4-F837-4DBA-BD86-F5D0C9E8BB67}" srcId="{A5D7D14A-DB45-4F4B-9557-9673B5F5D25C}" destId="{AEF3F960-F136-4C18-B2B2-0F2B8311E668}" srcOrd="1" destOrd="0" parTransId="{347CB9E6-A7F4-4393-9D3E-91BC9038CB02}" sibTransId="{1AF1A044-966A-4E10-9042-3245365A9B55}"/>
    <dgm:cxn modelId="{58288A25-14EC-4805-8E2F-B415C10E2D09}" type="presParOf" srcId="{47F5632C-FEC7-4B72-8A46-35C531C6DB9F}" destId="{748BB164-8345-4143-B557-7CF3717AFE4C}" srcOrd="0" destOrd="0" presId="urn:microsoft.com/office/officeart/2005/8/layout/hierarchy1"/>
    <dgm:cxn modelId="{CCDDD8E1-50C7-4ACE-A697-F5E43A4A69E3}" type="presParOf" srcId="{748BB164-8345-4143-B557-7CF3717AFE4C}" destId="{32D8D917-FAD6-4DF1-B102-A80A4E0C5B52}" srcOrd="0" destOrd="0" presId="urn:microsoft.com/office/officeart/2005/8/layout/hierarchy1"/>
    <dgm:cxn modelId="{62243B8C-DF88-4BFA-AD6C-93EF7BE2D46E}" type="presParOf" srcId="{32D8D917-FAD6-4DF1-B102-A80A4E0C5B52}" destId="{847A4748-BF63-4A80-8DDD-7C7C6BBA00CE}" srcOrd="0" destOrd="0" presId="urn:microsoft.com/office/officeart/2005/8/layout/hierarchy1"/>
    <dgm:cxn modelId="{25E4489F-F94D-4350-BACF-6DE9EBC37E12}" type="presParOf" srcId="{32D8D917-FAD6-4DF1-B102-A80A4E0C5B52}" destId="{DA03D78B-F6F6-4621-ACC6-C273BF94CDA2}" srcOrd="1" destOrd="0" presId="urn:microsoft.com/office/officeart/2005/8/layout/hierarchy1"/>
    <dgm:cxn modelId="{6A92E059-284D-4E0C-802D-4107895674B0}" type="presParOf" srcId="{748BB164-8345-4143-B557-7CF3717AFE4C}" destId="{78C3B40D-099B-4C7D-B789-875B79CA8BE9}" srcOrd="1" destOrd="0" presId="urn:microsoft.com/office/officeart/2005/8/layout/hierarchy1"/>
    <dgm:cxn modelId="{F3D6157D-6BDB-4832-BAB8-450215EEF12E}" type="presParOf" srcId="{47F5632C-FEC7-4B72-8A46-35C531C6DB9F}" destId="{3F4F6330-CE6A-404C-8926-93153C5240CE}" srcOrd="1" destOrd="0" presId="urn:microsoft.com/office/officeart/2005/8/layout/hierarchy1"/>
    <dgm:cxn modelId="{A4A73856-2211-4890-8FBC-0AB8A3A37A12}" type="presParOf" srcId="{3F4F6330-CE6A-404C-8926-93153C5240CE}" destId="{47089AED-0652-4829-9BC5-48E344F1C1BF}" srcOrd="0" destOrd="0" presId="urn:microsoft.com/office/officeart/2005/8/layout/hierarchy1"/>
    <dgm:cxn modelId="{3DEC0202-9951-4A12-92B9-3A488F9DEA65}" type="presParOf" srcId="{47089AED-0652-4829-9BC5-48E344F1C1BF}" destId="{F60C272F-5409-4979-8DB4-E858220EA328}" srcOrd="0" destOrd="0" presId="urn:microsoft.com/office/officeart/2005/8/layout/hierarchy1"/>
    <dgm:cxn modelId="{BAFC9D74-EE3A-409F-9E86-640A0D5C3EEE}" type="presParOf" srcId="{47089AED-0652-4829-9BC5-48E344F1C1BF}" destId="{18BDDFDF-4884-4DD9-8B37-51CA1812D421}" srcOrd="1" destOrd="0" presId="urn:microsoft.com/office/officeart/2005/8/layout/hierarchy1"/>
    <dgm:cxn modelId="{6D99FF52-E6E3-4E20-B67B-6A6B625C21F3}" type="presParOf" srcId="{3F4F6330-CE6A-404C-8926-93153C5240CE}" destId="{8EBB1E2D-8C23-4AC2-A4E4-A1EA7FB7D3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88D6B-1E55-47B3-90C2-4729591DB15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EBC672-99A0-42C0-9AF8-A137BEF890CC}">
      <dgm:prSet/>
      <dgm:spPr/>
      <dgm:t>
        <a:bodyPr/>
        <a:lstStyle/>
        <a:p>
          <a:r>
            <a:rPr lang="es-MX"/>
            <a:t>Usar el modelo para pre-clasificar objetos con redshift predicho &gt; 1.5.</a:t>
          </a:r>
          <a:endParaRPr lang="en-US"/>
        </a:p>
      </dgm:t>
    </dgm:pt>
    <dgm:pt modelId="{45828E59-64CC-4E60-BA7F-7A741FF74A75}" type="parTrans" cxnId="{E24CAE85-B970-4067-976D-D1E18FC2A595}">
      <dgm:prSet/>
      <dgm:spPr/>
      <dgm:t>
        <a:bodyPr/>
        <a:lstStyle/>
        <a:p>
          <a:endParaRPr lang="en-US"/>
        </a:p>
      </dgm:t>
    </dgm:pt>
    <dgm:pt modelId="{C874D0E1-5730-4BC1-B607-35C7FE4CC351}" type="sibTrans" cxnId="{E24CAE85-B970-4067-976D-D1E18FC2A59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8FA1DBC-E56F-48F7-BABF-CC9F1B59A0F2}">
      <dgm:prSet/>
      <dgm:spPr/>
      <dgm:t>
        <a:bodyPr/>
        <a:lstStyle/>
        <a:p>
          <a:r>
            <a:rPr lang="es-MX"/>
            <a:t>• Eliminar variables redundantes con alta correlación </a:t>
          </a:r>
          <a:endParaRPr lang="en-US"/>
        </a:p>
      </dgm:t>
    </dgm:pt>
    <dgm:pt modelId="{6C1246AB-B6F3-4765-A228-31746B508E9B}" type="parTrans" cxnId="{B1873035-140D-4E9C-9541-92475E40E8B2}">
      <dgm:prSet/>
      <dgm:spPr/>
      <dgm:t>
        <a:bodyPr/>
        <a:lstStyle/>
        <a:p>
          <a:endParaRPr lang="en-US"/>
        </a:p>
      </dgm:t>
    </dgm:pt>
    <dgm:pt modelId="{1C86983D-4B06-4D38-A077-8B1C52AF7814}" type="sibTrans" cxnId="{B1873035-140D-4E9C-9541-92475E40E8B2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B1A3756-1F01-4C3E-BDAD-8E51E34580EF}">
      <dgm:prSet/>
      <dgm:spPr/>
      <dgm:t>
        <a:bodyPr/>
        <a:lstStyle/>
        <a:p>
          <a:r>
            <a:rPr lang="es-MX"/>
            <a:t>• Priorizar la captura de espectros para objetos con alto error residual</a:t>
          </a:r>
          <a:endParaRPr lang="en-US"/>
        </a:p>
      </dgm:t>
    </dgm:pt>
    <dgm:pt modelId="{A509A011-2476-4DCF-88AD-A5533E48A378}" type="parTrans" cxnId="{96117720-5391-4CFA-9488-BE03094CF478}">
      <dgm:prSet/>
      <dgm:spPr/>
      <dgm:t>
        <a:bodyPr/>
        <a:lstStyle/>
        <a:p>
          <a:endParaRPr lang="en-US"/>
        </a:p>
      </dgm:t>
    </dgm:pt>
    <dgm:pt modelId="{E9B5C89E-9E52-4B3C-AACF-66F70ED1EDA7}" type="sibTrans" cxnId="{96117720-5391-4CFA-9488-BE03094CF47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838A2B86-CBD0-4B40-897A-D883A4661901}" type="pres">
      <dgm:prSet presAssocID="{02988D6B-1E55-47B3-90C2-4729591DB156}" presName="Name0" presStyleCnt="0">
        <dgm:presLayoutVars>
          <dgm:animLvl val="lvl"/>
          <dgm:resizeHandles val="exact"/>
        </dgm:presLayoutVars>
      </dgm:prSet>
      <dgm:spPr/>
    </dgm:pt>
    <dgm:pt modelId="{255AEA82-34FF-493E-9D92-44554A66A349}" type="pres">
      <dgm:prSet presAssocID="{3CEBC672-99A0-42C0-9AF8-A137BEF890CC}" presName="compositeNode" presStyleCnt="0">
        <dgm:presLayoutVars>
          <dgm:bulletEnabled val="1"/>
        </dgm:presLayoutVars>
      </dgm:prSet>
      <dgm:spPr/>
    </dgm:pt>
    <dgm:pt modelId="{2BAFAD19-8375-41BF-9A0A-A61E7EB41F94}" type="pres">
      <dgm:prSet presAssocID="{3CEBC672-99A0-42C0-9AF8-A137BEF890CC}" presName="bgRect" presStyleLbl="alignNode1" presStyleIdx="0" presStyleCnt="3"/>
      <dgm:spPr/>
    </dgm:pt>
    <dgm:pt modelId="{9E3297D6-F118-4288-9E62-DCABC11C7579}" type="pres">
      <dgm:prSet presAssocID="{C874D0E1-5730-4BC1-B607-35C7FE4CC35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89A2CEF-5757-4986-962C-3B02909F06F1}" type="pres">
      <dgm:prSet presAssocID="{3CEBC672-99A0-42C0-9AF8-A137BEF890CC}" presName="nodeRect" presStyleLbl="alignNode1" presStyleIdx="0" presStyleCnt="3">
        <dgm:presLayoutVars>
          <dgm:bulletEnabled val="1"/>
        </dgm:presLayoutVars>
      </dgm:prSet>
      <dgm:spPr/>
    </dgm:pt>
    <dgm:pt modelId="{17D32E78-AB1D-41F1-8FF7-8EC600EFBC2D}" type="pres">
      <dgm:prSet presAssocID="{C874D0E1-5730-4BC1-B607-35C7FE4CC351}" presName="sibTrans" presStyleCnt="0"/>
      <dgm:spPr/>
    </dgm:pt>
    <dgm:pt modelId="{6886B3E8-4E8C-4CD0-9471-067B30AF585C}" type="pres">
      <dgm:prSet presAssocID="{68FA1DBC-E56F-48F7-BABF-CC9F1B59A0F2}" presName="compositeNode" presStyleCnt="0">
        <dgm:presLayoutVars>
          <dgm:bulletEnabled val="1"/>
        </dgm:presLayoutVars>
      </dgm:prSet>
      <dgm:spPr/>
    </dgm:pt>
    <dgm:pt modelId="{11533184-3E09-4326-989D-6E3890896979}" type="pres">
      <dgm:prSet presAssocID="{68FA1DBC-E56F-48F7-BABF-CC9F1B59A0F2}" presName="bgRect" presStyleLbl="alignNode1" presStyleIdx="1" presStyleCnt="3"/>
      <dgm:spPr/>
    </dgm:pt>
    <dgm:pt modelId="{8307CD8B-924A-42CF-903D-983D3E39C89C}" type="pres">
      <dgm:prSet presAssocID="{1C86983D-4B06-4D38-A077-8B1C52AF781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5910DD8-42A3-4DBF-8C2C-D35DA10FC8FC}" type="pres">
      <dgm:prSet presAssocID="{68FA1DBC-E56F-48F7-BABF-CC9F1B59A0F2}" presName="nodeRect" presStyleLbl="alignNode1" presStyleIdx="1" presStyleCnt="3">
        <dgm:presLayoutVars>
          <dgm:bulletEnabled val="1"/>
        </dgm:presLayoutVars>
      </dgm:prSet>
      <dgm:spPr/>
    </dgm:pt>
    <dgm:pt modelId="{EDE92CDE-0761-4BD3-8DF4-80B41D2255F0}" type="pres">
      <dgm:prSet presAssocID="{1C86983D-4B06-4D38-A077-8B1C52AF7814}" presName="sibTrans" presStyleCnt="0"/>
      <dgm:spPr/>
    </dgm:pt>
    <dgm:pt modelId="{87A5EE7A-E3D5-4E48-BD83-15763AE7BBF0}" type="pres">
      <dgm:prSet presAssocID="{3B1A3756-1F01-4C3E-BDAD-8E51E34580EF}" presName="compositeNode" presStyleCnt="0">
        <dgm:presLayoutVars>
          <dgm:bulletEnabled val="1"/>
        </dgm:presLayoutVars>
      </dgm:prSet>
      <dgm:spPr/>
    </dgm:pt>
    <dgm:pt modelId="{E7039C87-E9C4-480F-97FA-0A8E93D27CC4}" type="pres">
      <dgm:prSet presAssocID="{3B1A3756-1F01-4C3E-BDAD-8E51E34580EF}" presName="bgRect" presStyleLbl="alignNode1" presStyleIdx="2" presStyleCnt="3"/>
      <dgm:spPr/>
    </dgm:pt>
    <dgm:pt modelId="{C7B82D0F-FFFF-439D-A918-780D04CC894B}" type="pres">
      <dgm:prSet presAssocID="{E9B5C89E-9E52-4B3C-AACF-66F70ED1EDA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F575307-51F9-4C9A-B90D-85F5F04536DF}" type="pres">
      <dgm:prSet presAssocID="{3B1A3756-1F01-4C3E-BDAD-8E51E34580E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6117720-5391-4CFA-9488-BE03094CF478}" srcId="{02988D6B-1E55-47B3-90C2-4729591DB156}" destId="{3B1A3756-1F01-4C3E-BDAD-8E51E34580EF}" srcOrd="2" destOrd="0" parTransId="{A509A011-2476-4DCF-88AD-A5533E48A378}" sibTransId="{E9B5C89E-9E52-4B3C-AACF-66F70ED1EDA7}"/>
    <dgm:cxn modelId="{B1873035-140D-4E9C-9541-92475E40E8B2}" srcId="{02988D6B-1E55-47B3-90C2-4729591DB156}" destId="{68FA1DBC-E56F-48F7-BABF-CC9F1B59A0F2}" srcOrd="1" destOrd="0" parTransId="{6C1246AB-B6F3-4765-A228-31746B508E9B}" sibTransId="{1C86983D-4B06-4D38-A077-8B1C52AF7814}"/>
    <dgm:cxn modelId="{62ECE73A-EFA3-4470-BE1D-722E0D1AADC1}" type="presOf" srcId="{68FA1DBC-E56F-48F7-BABF-CC9F1B59A0F2}" destId="{05910DD8-42A3-4DBF-8C2C-D35DA10FC8FC}" srcOrd="1" destOrd="0" presId="urn:microsoft.com/office/officeart/2016/7/layout/LinearBlockProcessNumbered"/>
    <dgm:cxn modelId="{5C81F540-8CF8-42BF-9652-6CE4405705AA}" type="presOf" srcId="{3CEBC672-99A0-42C0-9AF8-A137BEF890CC}" destId="{C89A2CEF-5757-4986-962C-3B02909F06F1}" srcOrd="1" destOrd="0" presId="urn:microsoft.com/office/officeart/2016/7/layout/LinearBlockProcessNumbered"/>
    <dgm:cxn modelId="{C1356060-55F8-408E-BA6E-13D3CA19BE1F}" type="presOf" srcId="{3CEBC672-99A0-42C0-9AF8-A137BEF890CC}" destId="{2BAFAD19-8375-41BF-9A0A-A61E7EB41F94}" srcOrd="0" destOrd="0" presId="urn:microsoft.com/office/officeart/2016/7/layout/LinearBlockProcessNumbered"/>
    <dgm:cxn modelId="{D2BCB181-E9E3-49E4-BFE7-27806B0F4484}" type="presOf" srcId="{68FA1DBC-E56F-48F7-BABF-CC9F1B59A0F2}" destId="{11533184-3E09-4326-989D-6E3890896979}" srcOrd="0" destOrd="0" presId="urn:microsoft.com/office/officeart/2016/7/layout/LinearBlockProcessNumbered"/>
    <dgm:cxn modelId="{E24CAE85-B970-4067-976D-D1E18FC2A595}" srcId="{02988D6B-1E55-47B3-90C2-4729591DB156}" destId="{3CEBC672-99A0-42C0-9AF8-A137BEF890CC}" srcOrd="0" destOrd="0" parTransId="{45828E59-64CC-4E60-BA7F-7A741FF74A75}" sibTransId="{C874D0E1-5730-4BC1-B607-35C7FE4CC351}"/>
    <dgm:cxn modelId="{2F8562A7-4764-4E93-9B71-E9DF97E98B5B}" type="presOf" srcId="{02988D6B-1E55-47B3-90C2-4729591DB156}" destId="{838A2B86-CBD0-4B40-897A-D883A4661901}" srcOrd="0" destOrd="0" presId="urn:microsoft.com/office/officeart/2016/7/layout/LinearBlockProcessNumbered"/>
    <dgm:cxn modelId="{E41075CC-3424-4825-BACD-5E63FD7CEE87}" type="presOf" srcId="{C874D0E1-5730-4BC1-B607-35C7FE4CC351}" destId="{9E3297D6-F118-4288-9E62-DCABC11C7579}" srcOrd="0" destOrd="0" presId="urn:microsoft.com/office/officeart/2016/7/layout/LinearBlockProcessNumbered"/>
    <dgm:cxn modelId="{7150DFDE-68A3-4FD5-BCDC-D0BE1FDF7828}" type="presOf" srcId="{1C86983D-4B06-4D38-A077-8B1C52AF7814}" destId="{8307CD8B-924A-42CF-903D-983D3E39C89C}" srcOrd="0" destOrd="0" presId="urn:microsoft.com/office/officeart/2016/7/layout/LinearBlockProcessNumbered"/>
    <dgm:cxn modelId="{AFFAD6DF-5663-4E5D-9810-FE3488F60919}" type="presOf" srcId="{3B1A3756-1F01-4C3E-BDAD-8E51E34580EF}" destId="{E7039C87-E9C4-480F-97FA-0A8E93D27CC4}" srcOrd="0" destOrd="0" presId="urn:microsoft.com/office/officeart/2016/7/layout/LinearBlockProcessNumbered"/>
    <dgm:cxn modelId="{D81AECE8-E40D-4F8D-A351-E4AA8257387F}" type="presOf" srcId="{E9B5C89E-9E52-4B3C-AACF-66F70ED1EDA7}" destId="{C7B82D0F-FFFF-439D-A918-780D04CC894B}" srcOrd="0" destOrd="0" presId="urn:microsoft.com/office/officeart/2016/7/layout/LinearBlockProcessNumbered"/>
    <dgm:cxn modelId="{0A3EC1E9-5A03-4B1D-BA09-23E36E190A57}" type="presOf" srcId="{3B1A3756-1F01-4C3E-BDAD-8E51E34580EF}" destId="{CF575307-51F9-4C9A-B90D-85F5F04536DF}" srcOrd="1" destOrd="0" presId="urn:microsoft.com/office/officeart/2016/7/layout/LinearBlockProcessNumbered"/>
    <dgm:cxn modelId="{3F1F26EC-B38A-4A52-A92B-3F23B0D1FB2E}" type="presParOf" srcId="{838A2B86-CBD0-4B40-897A-D883A4661901}" destId="{255AEA82-34FF-493E-9D92-44554A66A349}" srcOrd="0" destOrd="0" presId="urn:microsoft.com/office/officeart/2016/7/layout/LinearBlockProcessNumbered"/>
    <dgm:cxn modelId="{FB97CC0D-6E90-42B4-9CE4-C7C43A3B125A}" type="presParOf" srcId="{255AEA82-34FF-493E-9D92-44554A66A349}" destId="{2BAFAD19-8375-41BF-9A0A-A61E7EB41F94}" srcOrd="0" destOrd="0" presId="urn:microsoft.com/office/officeart/2016/7/layout/LinearBlockProcessNumbered"/>
    <dgm:cxn modelId="{14E48815-6421-45B9-945A-184282B83B98}" type="presParOf" srcId="{255AEA82-34FF-493E-9D92-44554A66A349}" destId="{9E3297D6-F118-4288-9E62-DCABC11C7579}" srcOrd="1" destOrd="0" presId="urn:microsoft.com/office/officeart/2016/7/layout/LinearBlockProcessNumbered"/>
    <dgm:cxn modelId="{D9EB49B2-BEB3-41B1-AFB1-8A087659926A}" type="presParOf" srcId="{255AEA82-34FF-493E-9D92-44554A66A349}" destId="{C89A2CEF-5757-4986-962C-3B02909F06F1}" srcOrd="2" destOrd="0" presId="urn:microsoft.com/office/officeart/2016/7/layout/LinearBlockProcessNumbered"/>
    <dgm:cxn modelId="{C861BCC3-5E41-40F7-AC41-7C6B38291894}" type="presParOf" srcId="{838A2B86-CBD0-4B40-897A-D883A4661901}" destId="{17D32E78-AB1D-41F1-8FF7-8EC600EFBC2D}" srcOrd="1" destOrd="0" presId="urn:microsoft.com/office/officeart/2016/7/layout/LinearBlockProcessNumbered"/>
    <dgm:cxn modelId="{40935543-F420-4D72-B823-B8120E5C9393}" type="presParOf" srcId="{838A2B86-CBD0-4B40-897A-D883A4661901}" destId="{6886B3E8-4E8C-4CD0-9471-067B30AF585C}" srcOrd="2" destOrd="0" presId="urn:microsoft.com/office/officeart/2016/7/layout/LinearBlockProcessNumbered"/>
    <dgm:cxn modelId="{B451D6C1-B485-42B5-B85D-41BEF9CACB76}" type="presParOf" srcId="{6886B3E8-4E8C-4CD0-9471-067B30AF585C}" destId="{11533184-3E09-4326-989D-6E3890896979}" srcOrd="0" destOrd="0" presId="urn:microsoft.com/office/officeart/2016/7/layout/LinearBlockProcessNumbered"/>
    <dgm:cxn modelId="{BF7403EF-F52C-4302-9D9E-2903075D60DE}" type="presParOf" srcId="{6886B3E8-4E8C-4CD0-9471-067B30AF585C}" destId="{8307CD8B-924A-42CF-903D-983D3E39C89C}" srcOrd="1" destOrd="0" presId="urn:microsoft.com/office/officeart/2016/7/layout/LinearBlockProcessNumbered"/>
    <dgm:cxn modelId="{62670C9F-EC4B-4A44-A827-D4254B176237}" type="presParOf" srcId="{6886B3E8-4E8C-4CD0-9471-067B30AF585C}" destId="{05910DD8-42A3-4DBF-8C2C-D35DA10FC8FC}" srcOrd="2" destOrd="0" presId="urn:microsoft.com/office/officeart/2016/7/layout/LinearBlockProcessNumbered"/>
    <dgm:cxn modelId="{ECDD0D1A-B344-4FC2-982C-8DE1973F877D}" type="presParOf" srcId="{838A2B86-CBD0-4B40-897A-D883A4661901}" destId="{EDE92CDE-0761-4BD3-8DF4-80B41D2255F0}" srcOrd="3" destOrd="0" presId="urn:microsoft.com/office/officeart/2016/7/layout/LinearBlockProcessNumbered"/>
    <dgm:cxn modelId="{CC5C9AFE-880B-4B7D-AC3A-F9260DD5FDF9}" type="presParOf" srcId="{838A2B86-CBD0-4B40-897A-D883A4661901}" destId="{87A5EE7A-E3D5-4E48-BD83-15763AE7BBF0}" srcOrd="4" destOrd="0" presId="urn:microsoft.com/office/officeart/2016/7/layout/LinearBlockProcessNumbered"/>
    <dgm:cxn modelId="{3CF7049B-7CCE-45E0-8E4A-CD8E840D5979}" type="presParOf" srcId="{87A5EE7A-E3D5-4E48-BD83-15763AE7BBF0}" destId="{E7039C87-E9C4-480F-97FA-0A8E93D27CC4}" srcOrd="0" destOrd="0" presId="urn:microsoft.com/office/officeart/2016/7/layout/LinearBlockProcessNumbered"/>
    <dgm:cxn modelId="{163B21EC-B010-4760-909B-82F5613FA3E4}" type="presParOf" srcId="{87A5EE7A-E3D5-4E48-BD83-15763AE7BBF0}" destId="{C7B82D0F-FFFF-439D-A918-780D04CC894B}" srcOrd="1" destOrd="0" presId="urn:microsoft.com/office/officeart/2016/7/layout/LinearBlockProcessNumbered"/>
    <dgm:cxn modelId="{DF724544-CB09-4630-BB9E-BA8AFD69BD2E}" type="presParOf" srcId="{87A5EE7A-E3D5-4E48-BD83-15763AE7BBF0}" destId="{CF575307-51F9-4C9A-B90D-85F5F04536D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A4748-BF63-4A80-8DDD-7C7C6BBA00CE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3D78B-F6F6-4621-ACC6-C273BF94CDA2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Mutlicolinealidad: Las variables como g e i están altamente relacionadas (r &gt; 0.88) por lo que distorsiona los coeficientes y reduce la estabilidad del modelo.</a:t>
          </a:r>
          <a:endParaRPr lang="en-US" sz="2200" kern="1200"/>
        </a:p>
      </dsp:txBody>
      <dsp:txXfrm>
        <a:off x="456496" y="980400"/>
        <a:ext cx="3381034" cy="2099279"/>
      </dsp:txXfrm>
    </dsp:sp>
    <dsp:sp modelId="{F60C272F-5409-4979-8DB4-E858220EA328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DDFDF-4884-4DD9-8B37-51CA1812D421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Variables poco relevantes: Clean, Rowv, y score tienen coeficientes cercanos al cero por lo que aportan poca información.</a:t>
          </a:r>
          <a:endParaRPr lang="en-US" sz="2200" kern="1200"/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FAD19-8375-41BF-9A0A-A61E7EB41F94}">
      <dsp:nvSpPr>
        <dsp:cNvPr id="0" name=""/>
        <dsp:cNvSpPr/>
      </dsp:nvSpPr>
      <dsp:spPr>
        <a:xfrm>
          <a:off x="640" y="540467"/>
          <a:ext cx="2593224" cy="31118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Usar el modelo para pre-clasificar objetos con redshift predicho &gt; 1.5.</a:t>
          </a:r>
          <a:endParaRPr lang="en-US" sz="2200" kern="1200"/>
        </a:p>
      </dsp:txBody>
      <dsp:txXfrm>
        <a:off x="640" y="1785215"/>
        <a:ext cx="2593224" cy="1867121"/>
      </dsp:txXfrm>
    </dsp:sp>
    <dsp:sp modelId="{9E3297D6-F118-4288-9E62-DCABC11C7579}">
      <dsp:nvSpPr>
        <dsp:cNvPr id="0" name=""/>
        <dsp:cNvSpPr/>
      </dsp:nvSpPr>
      <dsp:spPr>
        <a:xfrm>
          <a:off x="640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640" y="540467"/>
        <a:ext cx="2593224" cy="1244747"/>
      </dsp:txXfrm>
    </dsp:sp>
    <dsp:sp modelId="{11533184-3E09-4326-989D-6E3890896979}">
      <dsp:nvSpPr>
        <dsp:cNvPr id="0" name=""/>
        <dsp:cNvSpPr/>
      </dsp:nvSpPr>
      <dsp:spPr>
        <a:xfrm>
          <a:off x="2801323" y="540467"/>
          <a:ext cx="2593224" cy="311186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• Eliminar variables redundantes con alta correlación </a:t>
          </a:r>
          <a:endParaRPr lang="en-US" sz="2200" kern="1200"/>
        </a:p>
      </dsp:txBody>
      <dsp:txXfrm>
        <a:off x="2801323" y="1785215"/>
        <a:ext cx="2593224" cy="1867121"/>
      </dsp:txXfrm>
    </dsp:sp>
    <dsp:sp modelId="{8307CD8B-924A-42CF-903D-983D3E39C89C}">
      <dsp:nvSpPr>
        <dsp:cNvPr id="0" name=""/>
        <dsp:cNvSpPr/>
      </dsp:nvSpPr>
      <dsp:spPr>
        <a:xfrm>
          <a:off x="2801323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801323" y="540467"/>
        <a:ext cx="2593224" cy="1244747"/>
      </dsp:txXfrm>
    </dsp:sp>
    <dsp:sp modelId="{E7039C87-E9C4-480F-97FA-0A8E93D27CC4}">
      <dsp:nvSpPr>
        <dsp:cNvPr id="0" name=""/>
        <dsp:cNvSpPr/>
      </dsp:nvSpPr>
      <dsp:spPr>
        <a:xfrm>
          <a:off x="5602005" y="540467"/>
          <a:ext cx="2593224" cy="311186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• Priorizar la captura de espectros para objetos con alto error residual</a:t>
          </a:r>
          <a:endParaRPr lang="en-US" sz="2200" kern="1200"/>
        </a:p>
      </dsp:txBody>
      <dsp:txXfrm>
        <a:off x="5602005" y="1785215"/>
        <a:ext cx="2593224" cy="1867121"/>
      </dsp:txXfrm>
    </dsp:sp>
    <dsp:sp modelId="{C7B82D0F-FFFF-439D-A918-780D04CC894B}">
      <dsp:nvSpPr>
        <dsp:cNvPr id="0" name=""/>
        <dsp:cNvSpPr/>
      </dsp:nvSpPr>
      <dsp:spPr>
        <a:xfrm>
          <a:off x="5602005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602005" y="540467"/>
        <a:ext cx="2593224" cy="124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9B0C4-64EC-46F4-A68E-3C319F011712}" type="datetimeFigureOut">
              <a:rPr lang="es-CO" smtClean="0"/>
              <a:t>15/02/2025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8BE68-DA2F-4559-86A6-B639DCFCBA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3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8BE68-DA2F-4559-86A6-B639DCFCBA9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43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96178-B8EF-43CD-FBEE-C4183A5A0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23C674C-E40A-3A09-15DD-F9FFDDAAF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A82439-503A-E6D4-EC9B-67E7419C6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D119E2-E1DD-7843-B187-2E2F730C3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8BE68-DA2F-4559-86A6-B639DCFCBA9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3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s-CO" sz="4200">
                <a:solidFill>
                  <a:srgbClr val="FFFFFF"/>
                </a:solidFill>
              </a:rPr>
              <a:t>Modelo Predictivo de Redshift para StarAlpes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977" y="4765946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Análisis y recomendaciones</a:t>
            </a:r>
          </a:p>
          <a:p>
            <a:pPr algn="l"/>
            <a:r>
              <a:rPr dirty="0"/>
              <a:t>Equipo: </a:t>
            </a:r>
            <a:r>
              <a:rPr lang="es-CO" dirty="0"/>
              <a:t>Grupo 44</a:t>
            </a:r>
          </a:p>
          <a:p>
            <a:pPr algn="l"/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CO" sz="3500" dirty="0">
                <a:solidFill>
                  <a:srgbClr val="FFFFFF"/>
                </a:solidFill>
              </a:rPr>
              <a:t>Resumen de Resultados</a:t>
            </a:r>
            <a:endParaRPr lang="es-CO" sz="35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699" y="2318197"/>
                <a:ext cx="7293023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CO" sz="2800" dirty="0"/>
                  <a:t>Métricas clave del modelo</a:t>
                </a:r>
              </a:p>
              <a:p>
                <a:pPr marL="0" indent="0">
                  <a:buNone/>
                </a:pPr>
                <a:endParaRPr lang="es-CO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CO" sz="2800"/>
                          <m:t>R</m:t>
                        </m:r>
                      </m:e>
                      <m:sup>
                        <m:r>
                          <a:rPr lang="es-CO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2800" dirty="0"/>
                  <a:t>= 0,76 El modelo explica el 76% de varianza del </a:t>
                </a:r>
                <a:r>
                  <a:rPr lang="es-CO" sz="2800" dirty="0" err="1"/>
                  <a:t>redshift</a:t>
                </a:r>
                <a:r>
                  <a:rPr lang="es-CO" sz="2800" dirty="0"/>
                  <a:t>.</a:t>
                </a:r>
              </a:p>
              <a:p>
                <a:pPr marL="0" indent="0">
                  <a:buNone/>
                </a:pPr>
                <a:r>
                  <a:rPr lang="es-CO" sz="2800" dirty="0"/>
                  <a:t>MAE = 0.059. Error promedio absoluto</a:t>
                </a:r>
              </a:p>
              <a:p>
                <a:pPr marL="0" indent="0">
                  <a:buNone/>
                </a:pPr>
                <a:r>
                  <a:rPr lang="es-CO" sz="2800" dirty="0"/>
                  <a:t>RMSE = 0.186 Indica la presencia de errores grandes en algunas predicciones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699" y="2318197"/>
                <a:ext cx="7293023" cy="3683358"/>
              </a:xfrm>
              <a:blipFill>
                <a:blip r:embed="rId2"/>
                <a:stretch>
                  <a:fillRect l="-1756" b="-11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772B98-13B1-1E7E-AB47-790D878F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 de los Errores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282D90-B9EF-2314-36D1-0B581C2382CB}"/>
              </a:ext>
            </a:extLst>
          </p:cNvPr>
          <p:cNvSpPr txBox="1">
            <a:spLocks/>
          </p:cNvSpPr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Asímetría levelos residuos no siguien distribución normal perfecta y algunos errores extremos afectan el RMSE</a:t>
            </a:r>
          </a:p>
        </p:txBody>
      </p:sp>
      <p:pic>
        <p:nvPicPr>
          <p:cNvPr id="9" name="Imagen 8" descr="Gráfico&#10;&#10;El contenido generado por IA puede ser incorrecto.">
            <a:extLst>
              <a:ext uri="{FF2B5EF4-FFF2-40B4-BE49-F238E27FC236}">
                <a16:creationId xmlns:a16="http://schemas.microsoft.com/office/drawing/2014/main" id="{916F1648-19F4-C97B-F8EE-254473EB4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1694440"/>
            <a:ext cx="5177790" cy="34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4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DEE9A-11E3-FC51-C07B-AD2A49E25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22113F-F24A-7220-06A6-903C2AB4D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070B04-1CE9-110A-5CF7-3A0938D6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 de los Errores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155D38F-20C7-04EF-0ABB-F02982A8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C58119D-7165-CBD3-D624-32E7173BD50E}"/>
              </a:ext>
            </a:extLst>
          </p:cNvPr>
          <p:cNvSpPr txBox="1">
            <a:spLocks/>
          </p:cNvSpPr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Los </a:t>
            </a:r>
            <a:r>
              <a:rPr lang="en-US" sz="1900" dirty="0" err="1"/>
              <a:t>errores</a:t>
            </a:r>
            <a:r>
              <a:rPr lang="en-US" sz="1900" dirty="0"/>
              <a:t> no son </a:t>
            </a:r>
            <a:r>
              <a:rPr lang="en-US" sz="1900" dirty="0" err="1"/>
              <a:t>homogéneos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todos</a:t>
            </a:r>
            <a:r>
              <a:rPr lang="en-US" sz="1900" dirty="0"/>
              <a:t>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rangos</a:t>
            </a:r>
            <a:r>
              <a:rPr lang="en-US" sz="1900" dirty="0"/>
              <a:t> de </a:t>
            </a:r>
            <a:r>
              <a:rPr lang="en-US" sz="1900" dirty="0" err="1"/>
              <a:t>predicción</a:t>
            </a:r>
            <a:r>
              <a:rPr lang="en-US" sz="1900" dirty="0"/>
              <a:t> y no se </a:t>
            </a:r>
            <a:r>
              <a:rPr lang="en-US" sz="1900" dirty="0" err="1"/>
              <a:t>identifican</a:t>
            </a:r>
            <a:r>
              <a:rPr lang="en-US" sz="1900" dirty="0"/>
              <a:t> </a:t>
            </a:r>
            <a:r>
              <a:rPr lang="en-US" sz="1900" dirty="0" err="1"/>
              <a:t>patrones</a:t>
            </a:r>
            <a:r>
              <a:rPr lang="en-US" sz="1900" dirty="0"/>
              <a:t> claros</a:t>
            </a:r>
          </a:p>
        </p:txBody>
      </p:sp>
      <p:pic>
        <p:nvPicPr>
          <p:cNvPr id="5" name="Imagen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7E1D3E82-7FAC-5EE9-F8FA-09C17946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21" y="1035015"/>
            <a:ext cx="5172288" cy="35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0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Interpretación de Coeficientes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19" y="2318197"/>
            <a:ext cx="7584303" cy="3683358"/>
          </a:xfrm>
        </p:spPr>
        <p:txBody>
          <a:bodyPr anchor="ctr">
            <a:normAutofit/>
          </a:bodyPr>
          <a:lstStyle/>
          <a:p>
            <a:r>
              <a:rPr lang="es-MX" sz="1700" dirty="0"/>
              <a:t> </a:t>
            </a:r>
            <a:r>
              <a:rPr lang="es-MX" sz="2400" dirty="0"/>
              <a:t>Variables más relevantes:</a:t>
            </a:r>
          </a:p>
          <a:p>
            <a:pPr lvl="1"/>
            <a:r>
              <a:rPr lang="es-MX" sz="2400" dirty="0" err="1"/>
              <a:t>Class</a:t>
            </a:r>
            <a:r>
              <a:rPr lang="es-MX" sz="2400" dirty="0"/>
              <a:t> QSO: Los </a:t>
            </a:r>
            <a:r>
              <a:rPr lang="es-MX" sz="2400" dirty="0" err="1"/>
              <a:t>quasares</a:t>
            </a:r>
            <a:r>
              <a:rPr lang="es-MX" sz="2400" dirty="0"/>
              <a:t> están asociados a mayores valores de </a:t>
            </a:r>
            <a:r>
              <a:rPr lang="es-MX" sz="2400" dirty="0" err="1"/>
              <a:t>redshift</a:t>
            </a:r>
            <a:r>
              <a:rPr lang="es-MX" sz="2400" dirty="0"/>
              <a:t>. (</a:t>
            </a:r>
            <a:r>
              <a:rPr lang="es-MX" sz="2400" b="0" i="0" dirty="0">
                <a:effectLst/>
                <a:latin typeface="Inter"/>
              </a:rPr>
              <a:t>+0.282)</a:t>
            </a:r>
            <a:endParaRPr lang="es-MX" sz="2400" dirty="0"/>
          </a:p>
          <a:p>
            <a:pPr lvl="1"/>
            <a:r>
              <a:rPr lang="es-MX" sz="2400" dirty="0"/>
              <a:t>r: La magnitud en el filtro rojo contribuye positivamente al </a:t>
            </a:r>
            <a:r>
              <a:rPr lang="es-MX" sz="2400" dirty="0" err="1"/>
              <a:t>redshift</a:t>
            </a:r>
            <a:r>
              <a:rPr lang="es-MX" sz="2400" dirty="0"/>
              <a:t>. (</a:t>
            </a:r>
            <a:r>
              <a:rPr lang="es-MX" sz="2400" b="0" i="0" dirty="0">
                <a:effectLst/>
                <a:latin typeface="Inter"/>
              </a:rPr>
              <a:t>+0.084)</a:t>
            </a:r>
            <a:endParaRPr lang="es-MX" sz="2400" dirty="0"/>
          </a:p>
          <a:p>
            <a:pPr lvl="1"/>
            <a:r>
              <a:rPr lang="es-MX" sz="2400" dirty="0"/>
              <a:t>z: La magnitud infrarroja muestra una relación inversa con el </a:t>
            </a:r>
            <a:r>
              <a:rPr lang="es-MX" sz="2400" dirty="0" err="1"/>
              <a:t>redshift</a:t>
            </a:r>
            <a:r>
              <a:rPr lang="es-MX" sz="2400" dirty="0"/>
              <a:t>. (</a:t>
            </a:r>
            <a:r>
              <a:rPr lang="es-MX" sz="2400" b="0" i="0" dirty="0">
                <a:effectLst/>
                <a:latin typeface="Inter"/>
              </a:rPr>
              <a:t>-0.038)</a:t>
            </a:r>
            <a:endParaRPr lang="es-MX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Problemas detectados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AA00DA2-30AE-8264-0AD9-5CBD368A4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55997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 del Pipeline</a:t>
            </a:r>
          </a:p>
        </p:txBody>
      </p:sp>
      <p:pic>
        <p:nvPicPr>
          <p:cNvPr id="4" name="Picture 3" descr="pipeline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7" y="1966293"/>
            <a:ext cx="6713204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4276AB-B8A3-F2F7-A70C-B15976AB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Recomendaciones para StarAlpes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237FFC8-B0D3-6DD9-5E8D-A63641454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4600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31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244</Words>
  <Application>Microsoft Office PowerPoint</Application>
  <PresentationFormat>Presentación en pantalla (4:3)</PresentationFormat>
  <Paragraphs>31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Cambria Math</vt:lpstr>
      <vt:lpstr>Inter</vt:lpstr>
      <vt:lpstr>Office Theme</vt:lpstr>
      <vt:lpstr>Modelo Predictivo de Redshift para StarAlpes</vt:lpstr>
      <vt:lpstr>Resumen de Resultados</vt:lpstr>
      <vt:lpstr>Análisis de los Errores</vt:lpstr>
      <vt:lpstr>Análisis de los Errores</vt:lpstr>
      <vt:lpstr>Interpretación de Coeficientes</vt:lpstr>
      <vt:lpstr>Problemas detectados</vt:lpstr>
      <vt:lpstr>Arquitectura del Pipeline</vt:lpstr>
      <vt:lpstr>Recomendaciones para StarAlpes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Pablo Peñaranda</dc:creator>
  <cp:keywords/>
  <dc:description>generated using python-pptx</dc:description>
  <cp:lastModifiedBy>Pablo Peñaranda</cp:lastModifiedBy>
  <cp:revision>2</cp:revision>
  <dcterms:created xsi:type="dcterms:W3CDTF">2013-01-27T09:14:16Z</dcterms:created>
  <dcterms:modified xsi:type="dcterms:W3CDTF">2025-02-16T00:39:19Z</dcterms:modified>
  <cp:category/>
</cp:coreProperties>
</file>