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5" r:id="rId8"/>
    <p:sldId id="264" r:id="rId9"/>
    <p:sldId id="262" r:id="rId10"/>
    <p:sldId id="261" r:id="rId11"/>
    <p:sldId id="266" r:id="rId12"/>
    <p:sldId id="275" r:id="rId13"/>
    <p:sldId id="274" r:id="rId14"/>
    <p:sldId id="273" r:id="rId15"/>
    <p:sldId id="272" r:id="rId16"/>
    <p:sldId id="271" r:id="rId17"/>
    <p:sldId id="270" r:id="rId18"/>
    <p:sldId id="276" r:id="rId19"/>
    <p:sldId id="277" r:id="rId20"/>
    <p:sldId id="269" r:id="rId21"/>
    <p:sldId id="268" r:id="rId22"/>
    <p:sldId id="26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590C-C39C-327E-C553-55F0982F2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B99858-AEE4-BF81-EF7C-CE456320B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076231-E82E-558F-8445-1D6A0803C480}"/>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5" name="Footer Placeholder 4">
            <a:extLst>
              <a:ext uri="{FF2B5EF4-FFF2-40B4-BE49-F238E27FC236}">
                <a16:creationId xmlns:a16="http://schemas.microsoft.com/office/drawing/2014/main" id="{969EF398-C4B5-39AE-0B69-EB8EC53F4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31974-626A-2328-F0A2-0D6DC6EE2653}"/>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31314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37D3-5D3F-6941-2EDB-300CBD552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C9A676-5D21-7B10-C935-DD07A599B0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11801-5B9A-D9F5-FA7C-45E8DF6069F9}"/>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5" name="Footer Placeholder 4">
            <a:extLst>
              <a:ext uri="{FF2B5EF4-FFF2-40B4-BE49-F238E27FC236}">
                <a16:creationId xmlns:a16="http://schemas.microsoft.com/office/drawing/2014/main" id="{E2A75372-A529-8A41-C07C-A6891508C3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E7774-99B6-22D0-7DFD-8819328FDC4E}"/>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32674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9F86D-7F82-2E4E-1E6E-49274AF827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C22C2D-8B48-560A-BD79-B59418F61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CA7A4-4C3A-B834-80A9-2771B8B1F461}"/>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5" name="Footer Placeholder 4">
            <a:extLst>
              <a:ext uri="{FF2B5EF4-FFF2-40B4-BE49-F238E27FC236}">
                <a16:creationId xmlns:a16="http://schemas.microsoft.com/office/drawing/2014/main" id="{4F211BFA-59D2-98D7-3BCB-C08EEC1D2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8D0C3-71E7-C12C-0202-2402588836B1}"/>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359862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7DC1-8848-9F88-3B7D-97053D5901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BA797E-BD73-5D21-9391-24ADFEABB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AFB0E-548F-BE00-E66F-07CD25648470}"/>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5" name="Footer Placeholder 4">
            <a:extLst>
              <a:ext uri="{FF2B5EF4-FFF2-40B4-BE49-F238E27FC236}">
                <a16:creationId xmlns:a16="http://schemas.microsoft.com/office/drawing/2014/main" id="{90F57C15-66DA-81F8-3095-60BB9C08E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94760-6492-A8F4-8381-F9A586F4FEDB}"/>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135286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F02C7-27BA-745B-1691-E3D2E3B1B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47F8B4-EDD7-E6C1-326F-E14FBA792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3E31D7-3AEB-2376-BC63-DD56CF043AE7}"/>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5" name="Footer Placeholder 4">
            <a:extLst>
              <a:ext uri="{FF2B5EF4-FFF2-40B4-BE49-F238E27FC236}">
                <a16:creationId xmlns:a16="http://schemas.microsoft.com/office/drawing/2014/main" id="{05C9D48E-A27C-4C12-4887-0A407774B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862FC-8142-BB7C-08D5-C45A21622CB9}"/>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53924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CE6E-0577-E7C9-2DF4-7540FD2457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EFDB8-3D05-0D9A-9CB3-D5461A4A1C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4D03F3-29AE-764A-6561-E3BDA9894C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79C7F6-D0D4-FF96-3FCA-DEEF085E5872}"/>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6" name="Footer Placeholder 5">
            <a:extLst>
              <a:ext uri="{FF2B5EF4-FFF2-40B4-BE49-F238E27FC236}">
                <a16:creationId xmlns:a16="http://schemas.microsoft.com/office/drawing/2014/main" id="{434B7C66-27A0-16CF-8DE4-D6C0A140F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12B4A2-66B8-E462-A2CA-F1BE03696AD8}"/>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321389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C163-1509-B2E3-D7F5-CA38E1BB21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71266-FFDF-89DA-BC31-038124E4B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35F024-831F-26C5-3D74-1414CBE62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695F8A-DAC0-E3CA-B280-828C06767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F13EE-512D-5A81-C7D5-5771B7010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952704-BA2C-5C86-1C02-E88E870488F4}"/>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8" name="Footer Placeholder 7">
            <a:extLst>
              <a:ext uri="{FF2B5EF4-FFF2-40B4-BE49-F238E27FC236}">
                <a16:creationId xmlns:a16="http://schemas.microsoft.com/office/drawing/2014/main" id="{27C6EFA1-C83A-6799-F8E2-C8F8EB93CE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E3D808-D849-B567-C4DF-47D22964DC96}"/>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28926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F42E-7C23-B360-79FE-EAFF701AFE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744A3-9F96-6943-915F-08E209ECF64C}"/>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4" name="Footer Placeholder 3">
            <a:extLst>
              <a:ext uri="{FF2B5EF4-FFF2-40B4-BE49-F238E27FC236}">
                <a16:creationId xmlns:a16="http://schemas.microsoft.com/office/drawing/2014/main" id="{74A80838-5355-A4C8-B72B-3E322E5947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525794-5313-1BF3-75E1-49390A01B1B1}"/>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43978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D1950-3E2F-519B-1736-0AA52783940C}"/>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3" name="Footer Placeholder 2">
            <a:extLst>
              <a:ext uri="{FF2B5EF4-FFF2-40B4-BE49-F238E27FC236}">
                <a16:creationId xmlns:a16="http://schemas.microsoft.com/office/drawing/2014/main" id="{EA5732BA-9B6D-87AF-BE25-ED00850291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8FEB2-D10B-5625-3233-3AFB4CA9433E}"/>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6804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378D-C806-DBEF-5746-E5E9660A7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979B53-21A3-A363-A822-0ABDC4BB6E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9FFD14-537D-3995-54BA-EEE281D94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58785-6F88-9023-A9AB-45C839EEDB2B}"/>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6" name="Footer Placeholder 5">
            <a:extLst>
              <a:ext uri="{FF2B5EF4-FFF2-40B4-BE49-F238E27FC236}">
                <a16:creationId xmlns:a16="http://schemas.microsoft.com/office/drawing/2014/main" id="{0C5B1ADE-2325-CFBA-90BC-8DF93583A4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5E27E1-49B8-A764-8591-40CC443796ED}"/>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68307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9878-541A-0B65-480A-430DCADAF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22712-AC72-718A-4D71-7A00C541D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698207-48C2-5CD4-BC0B-459C39480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654D-8107-0018-C7C3-13D32CF5F3B4}"/>
              </a:ext>
            </a:extLst>
          </p:cNvPr>
          <p:cNvSpPr>
            <a:spLocks noGrp="1"/>
          </p:cNvSpPr>
          <p:nvPr>
            <p:ph type="dt" sz="half" idx="10"/>
          </p:nvPr>
        </p:nvSpPr>
        <p:spPr/>
        <p:txBody>
          <a:bodyPr/>
          <a:lstStyle/>
          <a:p>
            <a:fld id="{212CBA8A-0C9D-4BB0-94F6-BC8D959CDBAF}" type="datetimeFigureOut">
              <a:rPr lang="en-IN" smtClean="0"/>
              <a:t>08-12-2024</a:t>
            </a:fld>
            <a:endParaRPr lang="en-IN"/>
          </a:p>
        </p:txBody>
      </p:sp>
      <p:sp>
        <p:nvSpPr>
          <p:cNvPr id="6" name="Footer Placeholder 5">
            <a:extLst>
              <a:ext uri="{FF2B5EF4-FFF2-40B4-BE49-F238E27FC236}">
                <a16:creationId xmlns:a16="http://schemas.microsoft.com/office/drawing/2014/main" id="{B68598FB-4A76-BE78-92CE-E18F64D70F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33F58-05E8-2686-36AE-AC3D2B158595}"/>
              </a:ext>
            </a:extLst>
          </p:cNvPr>
          <p:cNvSpPr>
            <a:spLocks noGrp="1"/>
          </p:cNvSpPr>
          <p:nvPr>
            <p:ph type="sldNum" sz="quarter" idx="12"/>
          </p:nvPr>
        </p:nvSpPr>
        <p:spPr/>
        <p:txBody>
          <a:bodyPr/>
          <a:lstStyle/>
          <a:p>
            <a:fld id="{549A7DBF-7E61-464B-A97D-7D4C47729535}" type="slidenum">
              <a:rPr lang="en-IN" smtClean="0"/>
              <a:t>‹#›</a:t>
            </a:fld>
            <a:endParaRPr lang="en-IN"/>
          </a:p>
        </p:txBody>
      </p:sp>
    </p:spTree>
    <p:extLst>
      <p:ext uri="{BB962C8B-B14F-4D97-AF65-F5344CB8AC3E}">
        <p14:creationId xmlns:p14="http://schemas.microsoft.com/office/powerpoint/2010/main" val="107978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78C261-CDC8-0DCC-4AB4-01BE5F7AE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D6216B-8564-0F62-8759-B48AE07D0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BE318-7D56-9B60-66E2-1F122BE8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CBA8A-0C9D-4BB0-94F6-BC8D959CDBAF}" type="datetimeFigureOut">
              <a:rPr lang="en-IN" smtClean="0"/>
              <a:t>08-12-2024</a:t>
            </a:fld>
            <a:endParaRPr lang="en-IN"/>
          </a:p>
        </p:txBody>
      </p:sp>
      <p:sp>
        <p:nvSpPr>
          <p:cNvPr id="5" name="Footer Placeholder 4">
            <a:extLst>
              <a:ext uri="{FF2B5EF4-FFF2-40B4-BE49-F238E27FC236}">
                <a16:creationId xmlns:a16="http://schemas.microsoft.com/office/drawing/2014/main" id="{0C124BB9-F232-1186-B8EE-37C8A30AA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955543-5BF5-EB8E-05F2-D00BEDABD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A7DBF-7E61-464B-A97D-7D4C47729535}" type="slidenum">
              <a:rPr lang="en-IN" smtClean="0"/>
              <a:t>‹#›</a:t>
            </a:fld>
            <a:endParaRPr lang="en-IN"/>
          </a:p>
        </p:txBody>
      </p:sp>
    </p:spTree>
    <p:extLst>
      <p:ext uri="{BB962C8B-B14F-4D97-AF65-F5344CB8AC3E}">
        <p14:creationId xmlns:p14="http://schemas.microsoft.com/office/powerpoint/2010/main" val="2991197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4E4D0-7EED-9A54-042F-DF8719977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047" y="2248851"/>
            <a:ext cx="6789906" cy="1108744"/>
          </a:xfrm>
          <a:prstGeom prst="rect">
            <a:avLst/>
          </a:prstGeom>
        </p:spPr>
      </p:pic>
      <p:sp>
        <p:nvSpPr>
          <p:cNvPr id="6" name="TextBox 5">
            <a:extLst>
              <a:ext uri="{FF2B5EF4-FFF2-40B4-BE49-F238E27FC236}">
                <a16:creationId xmlns:a16="http://schemas.microsoft.com/office/drawing/2014/main" id="{43C98D6D-35F6-C3FB-EC91-A11EE3AF0BAA}"/>
              </a:ext>
            </a:extLst>
          </p:cNvPr>
          <p:cNvSpPr txBox="1"/>
          <p:nvPr/>
        </p:nvSpPr>
        <p:spPr>
          <a:xfrm>
            <a:off x="2521975" y="3500406"/>
            <a:ext cx="7148050" cy="584775"/>
          </a:xfrm>
          <a:prstGeom prst="rect">
            <a:avLst/>
          </a:prstGeom>
          <a:noFill/>
        </p:spPr>
        <p:txBody>
          <a:bodyPr wrap="square" rtlCol="0">
            <a:spAutoFit/>
          </a:bodyPr>
          <a:lstStyle/>
          <a:p>
            <a:r>
              <a:rPr lang="en-US" sz="3200" b="1" dirty="0">
                <a:solidFill>
                  <a:schemeClr val="bg1"/>
                </a:solidFill>
                <a:latin typeface="Segoe UI Semibold" panose="020B0702040204020203" pitchFamily="34" charset="0"/>
                <a:cs typeface="Segoe UI Semibold" panose="020B0702040204020203" pitchFamily="34" charset="0"/>
              </a:rPr>
              <a:t>Transportation Mobility Data Analysis</a:t>
            </a:r>
            <a:endParaRPr lang="en-IN" sz="3200" b="1"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0324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B08760-AA3C-5A30-5996-81D0A72AC1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CB2723-45F8-6248-E098-B3547BB82A73}"/>
              </a:ext>
            </a:extLst>
          </p:cNvPr>
          <p:cNvSpPr txBox="1"/>
          <p:nvPr/>
        </p:nvSpPr>
        <p:spPr>
          <a:xfrm>
            <a:off x="3921867" y="3171217"/>
            <a:ext cx="4442089" cy="523220"/>
          </a:xfrm>
          <a:prstGeom prst="rect">
            <a:avLst/>
          </a:prstGeom>
          <a:noFill/>
        </p:spPr>
        <p:txBody>
          <a:bodyPr wrap="square" rtlCol="0">
            <a:spAutoFit/>
          </a:bodyPr>
          <a:lstStyle/>
          <a:p>
            <a:pPr algn="ctr"/>
            <a:r>
              <a:rPr lang="en-US" sz="2800" b="1" dirty="0">
                <a:solidFill>
                  <a:schemeClr val="bg1"/>
                </a:solidFill>
                <a:latin typeface="Segoe UI Semibold" panose="020B0702040204020203" pitchFamily="34" charset="0"/>
                <a:cs typeface="Segoe UI Semibold" panose="020B0702040204020203" pitchFamily="34" charset="0"/>
              </a:rPr>
              <a:t>Primary Research Analysis </a:t>
            </a:r>
            <a:endParaRPr lang="en-IN" sz="2800" b="1" dirty="0">
              <a:solidFill>
                <a:schemeClr val="bg1"/>
              </a:solidFill>
              <a:latin typeface="Segoe UI Semibold" panose="020B0702040204020203" pitchFamily="34" charset="0"/>
              <a:cs typeface="Segoe UI Semibold" panose="020B0702040204020203" pitchFamily="34" charset="0"/>
            </a:endParaRPr>
          </a:p>
        </p:txBody>
      </p:sp>
      <p:sp>
        <p:nvSpPr>
          <p:cNvPr id="3" name="Arrow: Right 2">
            <a:extLst>
              <a:ext uri="{FF2B5EF4-FFF2-40B4-BE49-F238E27FC236}">
                <a16:creationId xmlns:a16="http://schemas.microsoft.com/office/drawing/2014/main" id="{F2315845-BC65-484B-1480-044B10EC5165}"/>
              </a:ext>
            </a:extLst>
          </p:cNvPr>
          <p:cNvSpPr/>
          <p:nvPr/>
        </p:nvSpPr>
        <p:spPr>
          <a:xfrm>
            <a:off x="4036873" y="3694437"/>
            <a:ext cx="4212075" cy="22581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443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3244F8-A1E2-313C-3932-A115185CA8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BF9F002-24C3-1D4F-2B0B-BCF1F7E9B03B}"/>
              </a:ext>
            </a:extLst>
          </p:cNvPr>
          <p:cNvSpPr txBox="1"/>
          <p:nvPr/>
        </p:nvSpPr>
        <p:spPr>
          <a:xfrm>
            <a:off x="410182" y="340468"/>
            <a:ext cx="10115146" cy="707886"/>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Top &amp; Bottom Performing Cities : </a:t>
            </a:r>
            <a:r>
              <a:rPr lang="en-US" sz="2000" dirty="0">
                <a:solidFill>
                  <a:schemeClr val="bg1"/>
                </a:solidFill>
                <a:latin typeface="Segoe UI Semilight" panose="020B0402040204020203" pitchFamily="34" charset="0"/>
                <a:cs typeface="Segoe UI Semilight" panose="020B0402040204020203" pitchFamily="34" charset="0"/>
              </a:rPr>
              <a:t>Top 3 &amp; Bottom 3 cities by total trips over the entire analysis periods</a:t>
            </a:r>
            <a:endParaRPr lang="en-IN" sz="2000" dirty="0">
              <a:solidFill>
                <a:schemeClr val="bg1"/>
              </a:solidFill>
              <a:latin typeface="Segoe UI Semilight" panose="020B0402040204020203" pitchFamily="34" charset="0"/>
              <a:cs typeface="Segoe UI Semilight" panose="020B0402040204020203" pitchFamily="34" charset="0"/>
            </a:endParaRPr>
          </a:p>
        </p:txBody>
      </p:sp>
      <p:pic>
        <p:nvPicPr>
          <p:cNvPr id="6" name="Picture 5">
            <a:extLst>
              <a:ext uri="{FF2B5EF4-FFF2-40B4-BE49-F238E27FC236}">
                <a16:creationId xmlns:a16="http://schemas.microsoft.com/office/drawing/2014/main" id="{8F073A9A-2B45-14AC-2311-C150F724E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72" y="1341392"/>
            <a:ext cx="3680779" cy="4953429"/>
          </a:xfrm>
          <a:prstGeom prst="rect">
            <a:avLst/>
          </a:prstGeom>
        </p:spPr>
      </p:pic>
      <p:sp>
        <p:nvSpPr>
          <p:cNvPr id="7" name="TextBox 6">
            <a:extLst>
              <a:ext uri="{FF2B5EF4-FFF2-40B4-BE49-F238E27FC236}">
                <a16:creationId xmlns:a16="http://schemas.microsoft.com/office/drawing/2014/main" id="{3A931097-BA5F-3370-EC52-B7E185690438}"/>
              </a:ext>
            </a:extLst>
          </p:cNvPr>
          <p:cNvSpPr txBox="1"/>
          <p:nvPr/>
        </p:nvSpPr>
        <p:spPr>
          <a:xfrm>
            <a:off x="4572000" y="1341392"/>
            <a:ext cx="7070628" cy="4611199"/>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can notice that, </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Top 3 cities by total trips over the entire analysis periods are : Jaipur, Lucknow and Surat. Here Jaipur had total </a:t>
            </a:r>
            <a:r>
              <a:rPr lang="en-US" b="1" dirty="0">
                <a:solidFill>
                  <a:schemeClr val="bg1"/>
                </a:solidFill>
                <a:latin typeface="Segoe UI Semilight" panose="020B0402040204020203" pitchFamily="34" charset="0"/>
                <a:cs typeface="Segoe UI Semilight" panose="020B0402040204020203" pitchFamily="34" charset="0"/>
              </a:rPr>
              <a:t>77K </a:t>
            </a:r>
            <a:r>
              <a:rPr lang="en-US" dirty="0">
                <a:solidFill>
                  <a:schemeClr val="bg1"/>
                </a:solidFill>
                <a:latin typeface="Segoe UI Semilight" panose="020B0402040204020203" pitchFamily="34" charset="0"/>
                <a:cs typeface="Segoe UI Semilight" panose="020B0402040204020203" pitchFamily="34" charset="0"/>
              </a:rPr>
              <a:t>trips which was the most among all. Then Lucknow and Surat took place with </a:t>
            </a:r>
            <a:r>
              <a:rPr lang="en-US" b="1" dirty="0">
                <a:solidFill>
                  <a:schemeClr val="bg1"/>
                </a:solidFill>
                <a:latin typeface="Segoe UI Semilight" panose="020B0402040204020203" pitchFamily="34" charset="0"/>
                <a:cs typeface="Segoe UI Semilight" panose="020B0402040204020203" pitchFamily="34" charset="0"/>
              </a:rPr>
              <a:t>64K</a:t>
            </a:r>
            <a:r>
              <a:rPr lang="en-US" dirty="0">
                <a:solidFill>
                  <a:schemeClr val="bg1"/>
                </a:solidFill>
                <a:latin typeface="Segoe UI Semilight" panose="020B0402040204020203" pitchFamily="34" charset="0"/>
                <a:cs typeface="Segoe UI Semilight" panose="020B0402040204020203" pitchFamily="34" charset="0"/>
              </a:rPr>
              <a:t> and </a:t>
            </a:r>
            <a:r>
              <a:rPr lang="en-US" b="1" dirty="0">
                <a:solidFill>
                  <a:schemeClr val="bg1"/>
                </a:solidFill>
                <a:latin typeface="Segoe UI Semilight" panose="020B0402040204020203" pitchFamily="34" charset="0"/>
                <a:cs typeface="Segoe UI Semilight" panose="020B0402040204020203" pitchFamily="34" charset="0"/>
              </a:rPr>
              <a:t>55K</a:t>
            </a:r>
            <a:r>
              <a:rPr lang="en-US" dirty="0">
                <a:solidFill>
                  <a:schemeClr val="bg1"/>
                </a:solidFill>
                <a:latin typeface="Segoe UI Semilight" panose="020B0402040204020203" pitchFamily="34" charset="0"/>
                <a:cs typeface="Segoe UI Semilight" panose="020B0402040204020203" pitchFamily="34" charset="0"/>
              </a:rPr>
              <a:t> respectively.</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Bottom 3 cities by total trips over the entire analysis periods are : Visakhapatnam, Coimbatore and Mysore. Here Mysore had total </a:t>
            </a:r>
            <a:r>
              <a:rPr lang="en-US" b="1" dirty="0">
                <a:solidFill>
                  <a:schemeClr val="bg1"/>
                </a:solidFill>
                <a:latin typeface="Segoe UI Semilight" panose="020B0402040204020203" pitchFamily="34" charset="0"/>
                <a:cs typeface="Segoe UI Semilight" panose="020B0402040204020203" pitchFamily="34" charset="0"/>
              </a:rPr>
              <a:t>16K</a:t>
            </a:r>
            <a:r>
              <a:rPr lang="en-US" dirty="0">
                <a:solidFill>
                  <a:schemeClr val="bg1"/>
                </a:solidFill>
                <a:latin typeface="Segoe UI Semilight" panose="020B0402040204020203" pitchFamily="34" charset="0"/>
                <a:cs typeface="Segoe UI Semilight" panose="020B0402040204020203" pitchFamily="34" charset="0"/>
              </a:rPr>
              <a:t> trips which was the least among all. Then Coimbatore and Visakhapatnam took place with </a:t>
            </a:r>
            <a:r>
              <a:rPr lang="en-US" b="1" dirty="0">
                <a:solidFill>
                  <a:schemeClr val="bg1"/>
                </a:solidFill>
                <a:latin typeface="Segoe UI Semilight" panose="020B0402040204020203" pitchFamily="34" charset="0"/>
                <a:cs typeface="Segoe UI Semilight" panose="020B0402040204020203" pitchFamily="34" charset="0"/>
              </a:rPr>
              <a:t>21K</a:t>
            </a:r>
            <a:r>
              <a:rPr lang="en-US" dirty="0">
                <a:solidFill>
                  <a:schemeClr val="bg1"/>
                </a:solidFill>
                <a:latin typeface="Segoe UI Semilight" panose="020B0402040204020203" pitchFamily="34" charset="0"/>
                <a:cs typeface="Segoe UI Semilight" panose="020B0402040204020203" pitchFamily="34" charset="0"/>
              </a:rPr>
              <a:t> and </a:t>
            </a:r>
            <a:r>
              <a:rPr lang="en-US" b="1" dirty="0">
                <a:solidFill>
                  <a:schemeClr val="bg1"/>
                </a:solidFill>
                <a:latin typeface="Segoe UI Semilight" panose="020B0402040204020203" pitchFamily="34" charset="0"/>
                <a:cs typeface="Segoe UI Semilight" panose="020B0402040204020203" pitchFamily="34" charset="0"/>
              </a:rPr>
              <a:t>28K</a:t>
            </a:r>
            <a:r>
              <a:rPr lang="en-US" dirty="0">
                <a:solidFill>
                  <a:schemeClr val="bg1"/>
                </a:solidFill>
                <a:latin typeface="Segoe UI Semilight" panose="020B0402040204020203" pitchFamily="34" charset="0"/>
                <a:cs typeface="Segoe UI Semilight" panose="020B0402040204020203" pitchFamily="34" charset="0"/>
              </a:rPr>
              <a:t> respectively.</a:t>
            </a:r>
          </a:p>
        </p:txBody>
      </p:sp>
    </p:spTree>
    <p:extLst>
      <p:ext uri="{BB962C8B-B14F-4D97-AF65-F5344CB8AC3E}">
        <p14:creationId xmlns:p14="http://schemas.microsoft.com/office/powerpoint/2010/main" val="296322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1B6DE63-3561-42F3-39D0-6444297558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3F7537-71DB-D7D3-3DCC-536932FED4A9}"/>
              </a:ext>
            </a:extLst>
          </p:cNvPr>
          <p:cNvSpPr txBox="1"/>
          <p:nvPr/>
        </p:nvSpPr>
        <p:spPr>
          <a:xfrm>
            <a:off x="410182" y="340468"/>
            <a:ext cx="10115146" cy="1015663"/>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Average Fare per Trip by Cities : </a:t>
            </a:r>
            <a:r>
              <a:rPr lang="en-US" sz="2000" dirty="0">
                <a:solidFill>
                  <a:schemeClr val="bg1"/>
                </a:solidFill>
                <a:latin typeface="Segoe UI Semilight" panose="020B0402040204020203" pitchFamily="34" charset="0"/>
                <a:cs typeface="Segoe UI Semilight" panose="020B0402040204020203" pitchFamily="34" charset="0"/>
              </a:rPr>
              <a:t>Calculate the average fare per trip for each city and compare with the city’s average trip distance. Identify the cities with highest and lowest average fare per trip to assess pricing efficiency across locations</a:t>
            </a:r>
            <a:endParaRPr lang="en-IN" sz="2000" dirty="0">
              <a:solidFill>
                <a:schemeClr val="bg1"/>
              </a:solidFill>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00EE6447-1B39-DE17-5B4E-9096D109CD23}"/>
              </a:ext>
            </a:extLst>
          </p:cNvPr>
          <p:cNvSpPr txBox="1"/>
          <p:nvPr/>
        </p:nvSpPr>
        <p:spPr>
          <a:xfrm>
            <a:off x="8268354" y="1351087"/>
            <a:ext cx="3413028" cy="4611199"/>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Here average fare amount by cities was depicted. We can notice that, Jaipur has the highest average fare amount, i.e. Rs. 484 and also Jaipur has highest average trip distance i.e. 30 KM.</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Where as, Surat has lowest average fare amount, i.e. Rs. 117 and also Surat has lowest average trip distance, i.e. 11 KM.</a:t>
            </a:r>
          </a:p>
        </p:txBody>
      </p:sp>
      <p:pic>
        <p:nvPicPr>
          <p:cNvPr id="7" name="Picture 6">
            <a:extLst>
              <a:ext uri="{FF2B5EF4-FFF2-40B4-BE49-F238E27FC236}">
                <a16:creationId xmlns:a16="http://schemas.microsoft.com/office/drawing/2014/main" id="{A6213A78-2FB6-D040-07A5-C0744C089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18" y="1557544"/>
            <a:ext cx="7590178" cy="4404742"/>
          </a:xfrm>
          <a:prstGeom prst="rect">
            <a:avLst/>
          </a:prstGeom>
        </p:spPr>
      </p:pic>
    </p:spTree>
    <p:extLst>
      <p:ext uri="{BB962C8B-B14F-4D97-AF65-F5344CB8AC3E}">
        <p14:creationId xmlns:p14="http://schemas.microsoft.com/office/powerpoint/2010/main" val="398682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D78EDBC-F9BE-2394-467A-71535499E38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13BA4AA-3F1C-76D0-59FC-7EFCC62104B6}"/>
              </a:ext>
            </a:extLst>
          </p:cNvPr>
          <p:cNvSpPr txBox="1"/>
          <p:nvPr/>
        </p:nvSpPr>
        <p:spPr>
          <a:xfrm>
            <a:off x="410182" y="340468"/>
            <a:ext cx="10115146" cy="1015663"/>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Average Ratings by City &amp; Passenger Types : </a:t>
            </a:r>
            <a:r>
              <a:rPr lang="en-US" sz="2000" dirty="0">
                <a:solidFill>
                  <a:schemeClr val="bg1"/>
                </a:solidFill>
                <a:latin typeface="Segoe UI Semilight" panose="020B0402040204020203" pitchFamily="34" charset="0"/>
                <a:cs typeface="Segoe UI Semilight" panose="020B0402040204020203" pitchFamily="34" charset="0"/>
              </a:rPr>
              <a:t>Calculate the average passenger and driver ratings for each city, segmented by passenger type (new vs. repeat). Identify the cities with highest and lowest average ratings.</a:t>
            </a:r>
            <a:endParaRPr lang="en-IN" sz="2000" dirty="0">
              <a:solidFill>
                <a:schemeClr val="bg1"/>
              </a:solidFill>
              <a:latin typeface="Segoe UI Semilight" panose="020B0402040204020203" pitchFamily="34" charset="0"/>
              <a:cs typeface="Segoe UI Semilight" panose="020B0402040204020203" pitchFamily="34" charset="0"/>
            </a:endParaRPr>
          </a:p>
        </p:txBody>
      </p:sp>
      <p:pic>
        <p:nvPicPr>
          <p:cNvPr id="6" name="Picture 5">
            <a:extLst>
              <a:ext uri="{FF2B5EF4-FFF2-40B4-BE49-F238E27FC236}">
                <a16:creationId xmlns:a16="http://schemas.microsoft.com/office/drawing/2014/main" id="{D067EB7B-F645-EFCF-46BA-EDAC6DA05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24" y="1434681"/>
            <a:ext cx="4389500" cy="5311600"/>
          </a:xfrm>
          <a:prstGeom prst="rect">
            <a:avLst/>
          </a:prstGeom>
        </p:spPr>
      </p:pic>
      <p:sp>
        <p:nvSpPr>
          <p:cNvPr id="7" name="TextBox 6">
            <a:extLst>
              <a:ext uri="{FF2B5EF4-FFF2-40B4-BE49-F238E27FC236}">
                <a16:creationId xmlns:a16="http://schemas.microsoft.com/office/drawing/2014/main" id="{6F461BC5-BEB6-AF10-4B8F-2303459AE542}"/>
              </a:ext>
            </a:extLst>
          </p:cNvPr>
          <p:cNvSpPr txBox="1"/>
          <p:nvPr/>
        </p:nvSpPr>
        <p:spPr>
          <a:xfrm>
            <a:off x="5091888" y="1356131"/>
            <a:ext cx="6689930" cy="5026697"/>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Here, overall average passenger rating is </a:t>
            </a:r>
            <a:r>
              <a:rPr lang="en-US" b="1" dirty="0">
                <a:solidFill>
                  <a:schemeClr val="bg1"/>
                </a:solidFill>
                <a:latin typeface="Segoe UI Semilight" panose="020B0402040204020203" pitchFamily="34" charset="0"/>
                <a:cs typeface="Segoe UI Semilight" panose="020B0402040204020203" pitchFamily="34" charset="0"/>
              </a:rPr>
              <a:t>7.66 (of 10) </a:t>
            </a:r>
            <a:r>
              <a:rPr lang="en-US" dirty="0">
                <a:solidFill>
                  <a:schemeClr val="bg1"/>
                </a:solidFill>
                <a:latin typeface="Segoe UI Semilight" panose="020B0402040204020203" pitchFamily="34" charset="0"/>
                <a:cs typeface="Segoe UI Semilight" panose="020B0402040204020203" pitchFamily="34" charset="0"/>
              </a:rPr>
              <a:t>and overall average driver rating is </a:t>
            </a:r>
            <a:r>
              <a:rPr lang="en-US" b="1" dirty="0">
                <a:solidFill>
                  <a:schemeClr val="bg1"/>
                </a:solidFill>
                <a:latin typeface="Segoe UI Semilight" panose="020B0402040204020203" pitchFamily="34" charset="0"/>
                <a:cs typeface="Segoe UI Semilight" panose="020B0402040204020203" pitchFamily="34" charset="0"/>
              </a:rPr>
              <a:t>7.83 (of 10).</a:t>
            </a:r>
          </a:p>
          <a:p>
            <a:pPr>
              <a:lnSpc>
                <a:spcPct val="150000"/>
              </a:lnSpc>
            </a:pPr>
            <a:endParaRPr lang="en-US" b="1"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According to </a:t>
            </a:r>
            <a:r>
              <a:rPr lang="en-US" b="1" dirty="0">
                <a:solidFill>
                  <a:schemeClr val="bg1"/>
                </a:solidFill>
                <a:latin typeface="Segoe UI Semilight" panose="020B0402040204020203" pitchFamily="34" charset="0"/>
                <a:cs typeface="Segoe UI Semilight" panose="020B0402040204020203" pitchFamily="34" charset="0"/>
              </a:rPr>
              <a:t>Driver’s average ratings</a:t>
            </a:r>
            <a:r>
              <a:rPr lang="en-US" dirty="0">
                <a:solidFill>
                  <a:schemeClr val="bg1"/>
                </a:solidFill>
                <a:latin typeface="Segoe UI Semilight" panose="020B0402040204020203" pitchFamily="34" charset="0"/>
                <a:cs typeface="Segoe UI Semilight" panose="020B0402040204020203" pitchFamily="34" charset="0"/>
              </a:rPr>
              <a:t>, </a:t>
            </a:r>
            <a:r>
              <a:rPr lang="en-US" b="1" dirty="0">
                <a:solidFill>
                  <a:schemeClr val="bg1"/>
                </a:solidFill>
                <a:latin typeface="Segoe UI Semilight" panose="020B0402040204020203" pitchFamily="34" charset="0"/>
                <a:cs typeface="Segoe UI Semilight" panose="020B0402040204020203" pitchFamily="34" charset="0"/>
              </a:rPr>
              <a:t>Kochi</a:t>
            </a:r>
            <a:r>
              <a:rPr lang="en-US" dirty="0">
                <a:solidFill>
                  <a:schemeClr val="bg1"/>
                </a:solidFill>
                <a:latin typeface="Segoe UI Semilight" panose="020B0402040204020203" pitchFamily="34" charset="0"/>
                <a:cs typeface="Segoe UI Semilight" panose="020B0402040204020203" pitchFamily="34" charset="0"/>
              </a:rPr>
              <a:t> has the </a:t>
            </a:r>
            <a:r>
              <a:rPr lang="en-US" b="1" dirty="0">
                <a:solidFill>
                  <a:schemeClr val="bg1"/>
                </a:solidFill>
                <a:latin typeface="Segoe UI Semilight" panose="020B0402040204020203" pitchFamily="34" charset="0"/>
                <a:cs typeface="Segoe UI Semilight" panose="020B0402040204020203" pitchFamily="34" charset="0"/>
              </a:rPr>
              <a:t>highest ratings</a:t>
            </a:r>
            <a:r>
              <a:rPr lang="en-US" dirty="0">
                <a:solidFill>
                  <a:schemeClr val="bg1"/>
                </a:solidFill>
                <a:latin typeface="Segoe UI Semilight" panose="020B0402040204020203" pitchFamily="34" charset="0"/>
                <a:cs typeface="Segoe UI Semilight" panose="020B0402040204020203" pitchFamily="34" charset="0"/>
              </a:rPr>
              <a:t>, i.e. </a:t>
            </a:r>
            <a:r>
              <a:rPr lang="en-US" b="1" dirty="0">
                <a:solidFill>
                  <a:schemeClr val="bg1"/>
                </a:solidFill>
                <a:latin typeface="Segoe UI Semilight" panose="020B0402040204020203" pitchFamily="34" charset="0"/>
                <a:cs typeface="Segoe UI Semilight" panose="020B0402040204020203" pitchFamily="34" charset="0"/>
              </a:rPr>
              <a:t>8.99 (of 10) </a:t>
            </a:r>
            <a:r>
              <a:rPr lang="en-US" dirty="0">
                <a:solidFill>
                  <a:schemeClr val="bg1"/>
                </a:solidFill>
                <a:latin typeface="Segoe UI Semilight" panose="020B0402040204020203" pitchFamily="34" charset="0"/>
                <a:cs typeface="Segoe UI Semilight" panose="020B0402040204020203" pitchFamily="34" charset="0"/>
              </a:rPr>
              <a:t>for</a:t>
            </a:r>
            <a:r>
              <a:rPr lang="en-US" b="1" dirty="0">
                <a:solidFill>
                  <a:schemeClr val="bg1"/>
                </a:solidFill>
                <a:latin typeface="Segoe UI Semilight" panose="020B0402040204020203" pitchFamily="34" charset="0"/>
                <a:cs typeface="Segoe UI Semilight" panose="020B0402040204020203" pitchFamily="34" charset="0"/>
              </a:rPr>
              <a:t> “new and repeated” </a:t>
            </a:r>
            <a:r>
              <a:rPr lang="en-US" dirty="0">
                <a:solidFill>
                  <a:schemeClr val="bg1"/>
                </a:solidFill>
                <a:latin typeface="Segoe UI Semilight" panose="020B0402040204020203" pitchFamily="34" charset="0"/>
                <a:cs typeface="Segoe UI Semilight" panose="020B0402040204020203" pitchFamily="34" charset="0"/>
              </a:rPr>
              <a:t>passengers</a:t>
            </a:r>
            <a:r>
              <a:rPr lang="en-US" b="1" dirty="0">
                <a:solidFill>
                  <a:schemeClr val="bg1"/>
                </a:solidFill>
                <a:latin typeface="Segoe UI Semilight" panose="020B0402040204020203" pitchFamily="34" charset="0"/>
                <a:cs typeface="Segoe UI Semilight" panose="020B0402040204020203" pitchFamily="34" charset="0"/>
              </a:rPr>
              <a:t> </a:t>
            </a:r>
            <a:r>
              <a:rPr lang="en-US" dirty="0">
                <a:solidFill>
                  <a:schemeClr val="bg1"/>
                </a:solidFill>
                <a:latin typeface="Segoe UI Semilight" panose="020B0402040204020203" pitchFamily="34" charset="0"/>
                <a:cs typeface="Segoe UI Semilight" panose="020B0402040204020203" pitchFamily="34" charset="0"/>
              </a:rPr>
              <a:t>and </a:t>
            </a:r>
            <a:r>
              <a:rPr lang="en-US" b="1" dirty="0">
                <a:solidFill>
                  <a:schemeClr val="bg1"/>
                </a:solidFill>
                <a:latin typeface="Segoe UI Semilight" panose="020B0402040204020203" pitchFamily="34" charset="0"/>
                <a:cs typeface="Segoe UI Semilight" panose="020B0402040204020203" pitchFamily="34" charset="0"/>
              </a:rPr>
              <a:t>Surat</a:t>
            </a:r>
            <a:r>
              <a:rPr lang="en-US" dirty="0">
                <a:solidFill>
                  <a:schemeClr val="bg1"/>
                </a:solidFill>
                <a:latin typeface="Segoe UI Semilight" panose="020B0402040204020203" pitchFamily="34" charset="0"/>
                <a:cs typeface="Segoe UI Semilight" panose="020B0402040204020203" pitchFamily="34" charset="0"/>
              </a:rPr>
              <a:t> has the </a:t>
            </a:r>
            <a:r>
              <a:rPr lang="en-US" b="1" dirty="0">
                <a:solidFill>
                  <a:schemeClr val="bg1"/>
                </a:solidFill>
                <a:latin typeface="Segoe UI Semilight" panose="020B0402040204020203" pitchFamily="34" charset="0"/>
                <a:cs typeface="Segoe UI Semilight" panose="020B0402040204020203" pitchFamily="34" charset="0"/>
              </a:rPr>
              <a:t>lowest ratings</a:t>
            </a:r>
            <a:r>
              <a:rPr lang="en-US" dirty="0">
                <a:solidFill>
                  <a:schemeClr val="bg1"/>
                </a:solidFill>
                <a:latin typeface="Segoe UI Semilight" panose="020B0402040204020203" pitchFamily="34" charset="0"/>
                <a:cs typeface="Segoe UI Semilight" panose="020B0402040204020203" pitchFamily="34" charset="0"/>
              </a:rPr>
              <a:t>, i.e. </a:t>
            </a:r>
            <a:r>
              <a:rPr lang="en-US" b="1" dirty="0">
                <a:solidFill>
                  <a:schemeClr val="bg1"/>
                </a:solidFill>
                <a:latin typeface="Segoe UI Semilight" panose="020B0402040204020203" pitchFamily="34" charset="0"/>
                <a:cs typeface="Segoe UI Semilight" panose="020B0402040204020203" pitchFamily="34" charset="0"/>
              </a:rPr>
              <a:t>6.99 (of 10) </a:t>
            </a:r>
            <a:r>
              <a:rPr lang="en-US" dirty="0">
                <a:solidFill>
                  <a:schemeClr val="bg1"/>
                </a:solidFill>
                <a:latin typeface="Segoe UI Semilight" panose="020B0402040204020203" pitchFamily="34" charset="0"/>
                <a:cs typeface="Segoe UI Semilight" panose="020B0402040204020203" pitchFamily="34" charset="0"/>
              </a:rPr>
              <a:t>and </a:t>
            </a:r>
            <a:r>
              <a:rPr lang="en-US" b="1" dirty="0">
                <a:solidFill>
                  <a:schemeClr val="bg1"/>
                </a:solidFill>
                <a:latin typeface="Segoe UI Semilight" panose="020B0402040204020203" pitchFamily="34" charset="0"/>
                <a:cs typeface="Segoe UI Semilight" panose="020B0402040204020203" pitchFamily="34" charset="0"/>
              </a:rPr>
              <a:t>6.48 (of 10) </a:t>
            </a:r>
            <a:r>
              <a:rPr lang="en-US" dirty="0">
                <a:solidFill>
                  <a:schemeClr val="bg1"/>
                </a:solidFill>
                <a:latin typeface="Segoe UI Semilight" panose="020B0402040204020203" pitchFamily="34" charset="0"/>
                <a:cs typeface="Segoe UI Semilight" panose="020B0402040204020203" pitchFamily="34" charset="0"/>
              </a:rPr>
              <a:t>for </a:t>
            </a:r>
            <a:r>
              <a:rPr lang="en-US" b="1" dirty="0">
                <a:solidFill>
                  <a:schemeClr val="bg1"/>
                </a:solidFill>
                <a:latin typeface="Segoe UI Semilight" panose="020B0402040204020203" pitchFamily="34" charset="0"/>
                <a:cs typeface="Segoe UI Semilight" panose="020B0402040204020203" pitchFamily="34" charset="0"/>
              </a:rPr>
              <a:t>“new” and “repeated” </a:t>
            </a:r>
            <a:r>
              <a:rPr lang="en-US" dirty="0">
                <a:solidFill>
                  <a:schemeClr val="bg1"/>
                </a:solidFill>
                <a:latin typeface="Segoe UI Semilight" panose="020B0402040204020203" pitchFamily="34" charset="0"/>
                <a:cs typeface="Segoe UI Semilight" panose="020B0402040204020203" pitchFamily="34" charset="0"/>
              </a:rPr>
              <a:t>passengers respectively. </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According to </a:t>
            </a:r>
            <a:r>
              <a:rPr lang="en-US" b="1" dirty="0">
                <a:solidFill>
                  <a:schemeClr val="bg1"/>
                </a:solidFill>
                <a:latin typeface="Segoe UI Semilight" panose="020B0402040204020203" pitchFamily="34" charset="0"/>
                <a:cs typeface="Segoe UI Semilight" panose="020B0402040204020203" pitchFamily="34" charset="0"/>
              </a:rPr>
              <a:t>Passenger’s average ratings</a:t>
            </a:r>
            <a:r>
              <a:rPr lang="en-US" dirty="0">
                <a:solidFill>
                  <a:schemeClr val="bg1"/>
                </a:solidFill>
                <a:latin typeface="Segoe UI Semilight" panose="020B0402040204020203" pitchFamily="34" charset="0"/>
                <a:cs typeface="Segoe UI Semilight" panose="020B0402040204020203" pitchFamily="34" charset="0"/>
              </a:rPr>
              <a:t>, </a:t>
            </a:r>
            <a:r>
              <a:rPr lang="en-US" b="1" dirty="0">
                <a:solidFill>
                  <a:schemeClr val="bg1"/>
                </a:solidFill>
                <a:latin typeface="Segoe UI Semilight" panose="020B0402040204020203" pitchFamily="34" charset="0"/>
                <a:cs typeface="Segoe UI Semilight" panose="020B0402040204020203" pitchFamily="34" charset="0"/>
              </a:rPr>
              <a:t>Mysore</a:t>
            </a:r>
            <a:r>
              <a:rPr lang="en-US" dirty="0">
                <a:solidFill>
                  <a:schemeClr val="bg1"/>
                </a:solidFill>
                <a:latin typeface="Segoe UI Semilight" panose="020B0402040204020203" pitchFamily="34" charset="0"/>
                <a:cs typeface="Segoe UI Semilight" panose="020B0402040204020203" pitchFamily="34" charset="0"/>
              </a:rPr>
              <a:t> has the </a:t>
            </a:r>
            <a:r>
              <a:rPr lang="en-US" b="1" dirty="0">
                <a:solidFill>
                  <a:schemeClr val="bg1"/>
                </a:solidFill>
                <a:latin typeface="Segoe UI Semilight" panose="020B0402040204020203" pitchFamily="34" charset="0"/>
                <a:cs typeface="Segoe UI Semilight" panose="020B0402040204020203" pitchFamily="34" charset="0"/>
              </a:rPr>
              <a:t>highest ratings</a:t>
            </a:r>
            <a:r>
              <a:rPr lang="en-US" dirty="0">
                <a:solidFill>
                  <a:schemeClr val="bg1"/>
                </a:solidFill>
                <a:latin typeface="Segoe UI Semilight" panose="020B0402040204020203" pitchFamily="34" charset="0"/>
                <a:cs typeface="Segoe UI Semilight" panose="020B0402040204020203" pitchFamily="34" charset="0"/>
              </a:rPr>
              <a:t>, i.e. </a:t>
            </a:r>
            <a:r>
              <a:rPr lang="en-US" b="1" dirty="0">
                <a:solidFill>
                  <a:schemeClr val="bg1"/>
                </a:solidFill>
                <a:latin typeface="Segoe UI Semilight" panose="020B0402040204020203" pitchFamily="34" charset="0"/>
                <a:cs typeface="Segoe UI Semilight" panose="020B0402040204020203" pitchFamily="34" charset="0"/>
              </a:rPr>
              <a:t>8.98 (of 10) for “new” and 7.98 (of 10) for “repeated” </a:t>
            </a:r>
            <a:r>
              <a:rPr lang="en-US" dirty="0">
                <a:solidFill>
                  <a:schemeClr val="bg1"/>
                </a:solidFill>
                <a:latin typeface="Segoe UI Semilight" panose="020B0402040204020203" pitchFamily="34" charset="0"/>
                <a:cs typeface="Segoe UI Semilight" panose="020B0402040204020203" pitchFamily="34" charset="0"/>
              </a:rPr>
              <a:t>and </a:t>
            </a:r>
            <a:r>
              <a:rPr lang="en-US" b="1" dirty="0">
                <a:solidFill>
                  <a:schemeClr val="bg1"/>
                </a:solidFill>
                <a:latin typeface="Segoe UI Semilight" panose="020B0402040204020203" pitchFamily="34" charset="0"/>
                <a:cs typeface="Segoe UI Semilight" panose="020B0402040204020203" pitchFamily="34" charset="0"/>
              </a:rPr>
              <a:t>Surat</a:t>
            </a:r>
            <a:r>
              <a:rPr lang="en-US" dirty="0">
                <a:solidFill>
                  <a:schemeClr val="bg1"/>
                </a:solidFill>
                <a:latin typeface="Segoe UI Semilight" panose="020B0402040204020203" pitchFamily="34" charset="0"/>
                <a:cs typeface="Segoe UI Semilight" panose="020B0402040204020203" pitchFamily="34" charset="0"/>
              </a:rPr>
              <a:t> has the </a:t>
            </a:r>
            <a:r>
              <a:rPr lang="en-US" b="1" dirty="0">
                <a:solidFill>
                  <a:schemeClr val="bg1"/>
                </a:solidFill>
                <a:latin typeface="Segoe UI Semilight" panose="020B0402040204020203" pitchFamily="34" charset="0"/>
                <a:cs typeface="Segoe UI Semilight" panose="020B0402040204020203" pitchFamily="34" charset="0"/>
              </a:rPr>
              <a:t>lowest ratings</a:t>
            </a:r>
            <a:r>
              <a:rPr lang="en-US" dirty="0">
                <a:solidFill>
                  <a:schemeClr val="bg1"/>
                </a:solidFill>
                <a:latin typeface="Segoe UI Semilight" panose="020B0402040204020203" pitchFamily="34" charset="0"/>
                <a:cs typeface="Segoe UI Semilight" panose="020B0402040204020203" pitchFamily="34" charset="0"/>
              </a:rPr>
              <a:t>, i.e. </a:t>
            </a:r>
            <a:r>
              <a:rPr lang="en-US" b="1" dirty="0">
                <a:solidFill>
                  <a:schemeClr val="bg1"/>
                </a:solidFill>
                <a:latin typeface="Segoe UI Semilight" panose="020B0402040204020203" pitchFamily="34" charset="0"/>
                <a:cs typeface="Segoe UI Semilight" panose="020B0402040204020203" pitchFamily="34" charset="0"/>
              </a:rPr>
              <a:t>7.98 (of 10) and 6.00 (of 10) </a:t>
            </a:r>
            <a:r>
              <a:rPr lang="en-US" dirty="0">
                <a:solidFill>
                  <a:schemeClr val="bg1"/>
                </a:solidFill>
                <a:latin typeface="Segoe UI Semilight" panose="020B0402040204020203" pitchFamily="34" charset="0"/>
                <a:cs typeface="Segoe UI Semilight" panose="020B0402040204020203" pitchFamily="34" charset="0"/>
              </a:rPr>
              <a:t>for </a:t>
            </a:r>
            <a:r>
              <a:rPr lang="en-US" b="1" dirty="0">
                <a:solidFill>
                  <a:schemeClr val="bg1"/>
                </a:solidFill>
                <a:latin typeface="Segoe UI Semilight" panose="020B0402040204020203" pitchFamily="34" charset="0"/>
                <a:cs typeface="Segoe UI Semilight" panose="020B0402040204020203" pitchFamily="34" charset="0"/>
              </a:rPr>
              <a:t>“new” </a:t>
            </a:r>
            <a:r>
              <a:rPr lang="en-US" dirty="0">
                <a:solidFill>
                  <a:schemeClr val="bg1"/>
                </a:solidFill>
                <a:latin typeface="Segoe UI Semilight" panose="020B0402040204020203" pitchFamily="34" charset="0"/>
                <a:cs typeface="Segoe UI Semilight" panose="020B0402040204020203" pitchFamily="34" charset="0"/>
              </a:rPr>
              <a:t>and </a:t>
            </a:r>
            <a:r>
              <a:rPr lang="en-US" b="1" dirty="0">
                <a:solidFill>
                  <a:schemeClr val="bg1"/>
                </a:solidFill>
                <a:latin typeface="Segoe UI Semilight" panose="020B0402040204020203" pitchFamily="34" charset="0"/>
                <a:cs typeface="Segoe UI Semilight" panose="020B0402040204020203" pitchFamily="34" charset="0"/>
              </a:rPr>
              <a:t>“repeated” </a:t>
            </a:r>
            <a:r>
              <a:rPr lang="en-US" dirty="0">
                <a:solidFill>
                  <a:schemeClr val="bg1"/>
                </a:solidFill>
                <a:latin typeface="Segoe UI Semilight" panose="020B0402040204020203" pitchFamily="34" charset="0"/>
                <a:cs typeface="Segoe UI Semilight" panose="020B0402040204020203" pitchFamily="34" charset="0"/>
              </a:rPr>
              <a:t>passengers respectively. </a:t>
            </a:r>
          </a:p>
        </p:txBody>
      </p:sp>
    </p:spTree>
    <p:extLst>
      <p:ext uri="{BB962C8B-B14F-4D97-AF65-F5344CB8AC3E}">
        <p14:creationId xmlns:p14="http://schemas.microsoft.com/office/powerpoint/2010/main" val="384907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2F98360-893B-3322-D658-43996882DC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53EE0E-3CC7-861C-2459-44FD5BDDC000}"/>
              </a:ext>
            </a:extLst>
          </p:cNvPr>
          <p:cNvSpPr txBox="1"/>
          <p:nvPr/>
        </p:nvSpPr>
        <p:spPr>
          <a:xfrm>
            <a:off x="410182" y="570541"/>
            <a:ext cx="10115146" cy="400110"/>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Peak &amp; Low Demand Months by City with Weekend vs Weekday Demand by City :</a:t>
            </a:r>
            <a:endParaRPr lang="en-IN" sz="2000" dirty="0">
              <a:solidFill>
                <a:schemeClr val="bg1"/>
              </a:solidFill>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DA964DAC-0E98-2384-7531-C78E37C099DE}"/>
              </a:ext>
            </a:extLst>
          </p:cNvPr>
          <p:cNvSpPr txBox="1"/>
          <p:nvPr/>
        </p:nvSpPr>
        <p:spPr>
          <a:xfrm>
            <a:off x="7177548" y="1260762"/>
            <a:ext cx="4296697" cy="5026697"/>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can use “City Name” slicer to see each city’s total trips by months and we can see total trips of a month with day types (weekday &amp; weekend).</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As example, in Jaipur, February has the highest trips i.e. </a:t>
            </a:r>
            <a:r>
              <a:rPr lang="en-US" b="1" dirty="0">
                <a:solidFill>
                  <a:schemeClr val="bg1"/>
                </a:solidFill>
                <a:latin typeface="Segoe UI Semilight" panose="020B0402040204020203" pitchFamily="34" charset="0"/>
                <a:cs typeface="Segoe UI Semilight" panose="020B0402040204020203" pitchFamily="34" charset="0"/>
              </a:rPr>
              <a:t>15.9K</a:t>
            </a:r>
            <a:r>
              <a:rPr lang="en-US" dirty="0">
                <a:solidFill>
                  <a:schemeClr val="bg1"/>
                </a:solidFill>
                <a:latin typeface="Segoe UI Semilight" panose="020B0402040204020203" pitchFamily="34" charset="0"/>
                <a:cs typeface="Segoe UI Semilight" panose="020B0402040204020203" pitchFamily="34" charset="0"/>
              </a:rPr>
              <a:t> with </a:t>
            </a:r>
            <a:r>
              <a:rPr lang="en-US" b="1" dirty="0">
                <a:solidFill>
                  <a:schemeClr val="bg1"/>
                </a:solidFill>
                <a:latin typeface="Segoe UI Semilight" panose="020B0402040204020203" pitchFamily="34" charset="0"/>
                <a:cs typeface="Segoe UI Semilight" panose="020B0402040204020203" pitchFamily="34" charset="0"/>
              </a:rPr>
              <a:t>6.3K</a:t>
            </a:r>
            <a:r>
              <a:rPr lang="en-US" dirty="0">
                <a:solidFill>
                  <a:schemeClr val="bg1"/>
                </a:solidFill>
                <a:latin typeface="Segoe UI Semilight" panose="020B0402040204020203" pitchFamily="34" charset="0"/>
                <a:cs typeface="Segoe UI Semilight" panose="020B0402040204020203" pitchFamily="34" charset="0"/>
              </a:rPr>
              <a:t> in Weekday and </a:t>
            </a:r>
            <a:r>
              <a:rPr lang="en-US" b="1" dirty="0">
                <a:solidFill>
                  <a:schemeClr val="bg1"/>
                </a:solidFill>
                <a:latin typeface="Segoe UI Semilight" panose="020B0402040204020203" pitchFamily="34" charset="0"/>
                <a:cs typeface="Segoe UI Semilight" panose="020B0402040204020203" pitchFamily="34" charset="0"/>
              </a:rPr>
              <a:t>9.6K</a:t>
            </a:r>
            <a:r>
              <a:rPr lang="en-US" dirty="0">
                <a:solidFill>
                  <a:schemeClr val="bg1"/>
                </a:solidFill>
                <a:latin typeface="Segoe UI Semilight" panose="020B0402040204020203" pitchFamily="34" charset="0"/>
                <a:cs typeface="Segoe UI Semilight" panose="020B0402040204020203" pitchFamily="34" charset="0"/>
              </a:rPr>
              <a:t> in Weekend.</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In that way, select other cities to see their records for peak and low demand months.</a:t>
            </a:r>
          </a:p>
        </p:txBody>
      </p:sp>
      <p:pic>
        <p:nvPicPr>
          <p:cNvPr id="9" name="Picture 8">
            <a:extLst>
              <a:ext uri="{FF2B5EF4-FFF2-40B4-BE49-F238E27FC236}">
                <a16:creationId xmlns:a16="http://schemas.microsoft.com/office/drawing/2014/main" id="{13C13BF9-AE45-CAAD-7045-744F06A13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79" y="1260762"/>
            <a:ext cx="6447079" cy="5182049"/>
          </a:xfrm>
          <a:prstGeom prst="rect">
            <a:avLst/>
          </a:prstGeom>
        </p:spPr>
      </p:pic>
    </p:spTree>
    <p:extLst>
      <p:ext uri="{BB962C8B-B14F-4D97-AF65-F5344CB8AC3E}">
        <p14:creationId xmlns:p14="http://schemas.microsoft.com/office/powerpoint/2010/main" val="1024781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9A79E8D-70F8-2824-AAE7-B223895E9B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A74502-3DBE-5459-F624-E756A4E989E2}"/>
              </a:ext>
            </a:extLst>
          </p:cNvPr>
          <p:cNvSpPr txBox="1"/>
          <p:nvPr/>
        </p:nvSpPr>
        <p:spPr>
          <a:xfrm>
            <a:off x="439679" y="354231"/>
            <a:ext cx="10115146" cy="707886"/>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Repeat Passenger Frequency and City Contribution Analysis : </a:t>
            </a:r>
            <a:r>
              <a:rPr lang="en-US" sz="2000" dirty="0">
                <a:solidFill>
                  <a:schemeClr val="bg1"/>
                </a:solidFill>
                <a:latin typeface="Segoe UI Semilight" panose="020B0402040204020203" pitchFamily="34" charset="0"/>
                <a:cs typeface="Segoe UI Semilight" panose="020B0402040204020203" pitchFamily="34" charset="0"/>
              </a:rPr>
              <a:t>Analyze the frequency of trips taken by repeat passengers in each city</a:t>
            </a:r>
            <a:endParaRPr lang="en-IN" sz="2000" dirty="0">
              <a:solidFill>
                <a:schemeClr val="bg1"/>
              </a:solidFill>
              <a:latin typeface="Segoe UI Semilight" panose="020B0402040204020203" pitchFamily="34" charset="0"/>
              <a:cs typeface="Segoe UI Semilight" panose="020B0402040204020203" pitchFamily="34" charset="0"/>
            </a:endParaRPr>
          </a:p>
        </p:txBody>
      </p:sp>
      <p:sp>
        <p:nvSpPr>
          <p:cNvPr id="5" name="TextBox 4">
            <a:extLst>
              <a:ext uri="{FF2B5EF4-FFF2-40B4-BE49-F238E27FC236}">
                <a16:creationId xmlns:a16="http://schemas.microsoft.com/office/drawing/2014/main" id="{C07979C9-575C-A8B4-4CD8-A99D7E564DC0}"/>
              </a:ext>
            </a:extLst>
          </p:cNvPr>
          <p:cNvSpPr txBox="1"/>
          <p:nvPr/>
        </p:nvSpPr>
        <p:spPr>
          <a:xfrm>
            <a:off x="5850195" y="1230320"/>
            <a:ext cx="5506064" cy="5026697"/>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can observe the total repeat passengers are </a:t>
            </a:r>
            <a:r>
              <a:rPr lang="en-US" b="1" dirty="0">
                <a:solidFill>
                  <a:schemeClr val="bg1"/>
                </a:solidFill>
                <a:latin typeface="Segoe UI Semilight" panose="020B0402040204020203" pitchFamily="34" charset="0"/>
                <a:cs typeface="Segoe UI Semilight" panose="020B0402040204020203" pitchFamily="34" charset="0"/>
              </a:rPr>
              <a:t>61K </a:t>
            </a:r>
            <a:r>
              <a:rPr lang="en-US" dirty="0">
                <a:solidFill>
                  <a:schemeClr val="bg1"/>
                </a:solidFill>
                <a:latin typeface="Segoe UI Semilight" panose="020B0402040204020203" pitchFamily="34" charset="0"/>
                <a:cs typeface="Segoe UI Semilight" panose="020B0402040204020203" pitchFamily="34" charset="0"/>
              </a:rPr>
              <a:t>and the total repeat passenger rate is </a:t>
            </a:r>
            <a:r>
              <a:rPr lang="en-US" b="1" dirty="0">
                <a:solidFill>
                  <a:schemeClr val="bg1"/>
                </a:solidFill>
                <a:latin typeface="Segoe UI Semilight" panose="020B0402040204020203" pitchFamily="34" charset="0"/>
                <a:cs typeface="Segoe UI Semilight" panose="020B0402040204020203" pitchFamily="34" charset="0"/>
              </a:rPr>
              <a:t>25.73%</a:t>
            </a:r>
            <a:r>
              <a:rPr lang="en-US" dirty="0">
                <a:solidFill>
                  <a:schemeClr val="bg1"/>
                </a:solidFill>
                <a:latin typeface="Segoe UI Semilight" panose="020B0402040204020203" pitchFamily="34" charset="0"/>
                <a:cs typeface="Segoe UI Semilight" panose="020B0402040204020203" pitchFamily="34" charset="0"/>
              </a:rPr>
              <a:t> in all cities.</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Jaipur has the highest number of total repeat passengers, i.e. </a:t>
            </a:r>
            <a:r>
              <a:rPr lang="en-US" b="1" dirty="0">
                <a:solidFill>
                  <a:schemeClr val="bg1"/>
                </a:solidFill>
                <a:latin typeface="Segoe UI Semilight" panose="020B0402040204020203" pitchFamily="34" charset="0"/>
                <a:cs typeface="Segoe UI Semilight" panose="020B0402040204020203" pitchFamily="34" charset="0"/>
              </a:rPr>
              <a:t>9.7K</a:t>
            </a:r>
            <a:r>
              <a:rPr lang="en-US" dirty="0">
                <a:solidFill>
                  <a:schemeClr val="bg1"/>
                </a:solidFill>
                <a:latin typeface="Segoe UI Semilight" panose="020B0402040204020203" pitchFamily="34" charset="0"/>
                <a:cs typeface="Segoe UI Semilight" panose="020B0402040204020203" pitchFamily="34" charset="0"/>
              </a:rPr>
              <a:t>, where as, in Mysore, it is the lowest, i.e. </a:t>
            </a:r>
            <a:r>
              <a:rPr lang="en-US" b="1" dirty="0">
                <a:solidFill>
                  <a:schemeClr val="bg1"/>
                </a:solidFill>
                <a:latin typeface="Segoe UI Semilight" panose="020B0402040204020203" pitchFamily="34" charset="0"/>
                <a:cs typeface="Segoe UI Semilight" panose="020B0402040204020203" pitchFamily="34" charset="0"/>
              </a:rPr>
              <a:t>1.5K</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In Surat, total repeat passenger rate is </a:t>
            </a:r>
            <a:r>
              <a:rPr lang="en-US" b="1" dirty="0">
                <a:solidFill>
                  <a:schemeClr val="bg1"/>
                </a:solidFill>
                <a:latin typeface="Segoe UI Semilight" panose="020B0402040204020203" pitchFamily="34" charset="0"/>
                <a:cs typeface="Segoe UI Semilight" panose="020B0402040204020203" pitchFamily="34" charset="0"/>
              </a:rPr>
              <a:t>43%</a:t>
            </a:r>
            <a:r>
              <a:rPr lang="en-US" dirty="0">
                <a:solidFill>
                  <a:schemeClr val="bg1"/>
                </a:solidFill>
                <a:latin typeface="Segoe UI Semilight" panose="020B0402040204020203" pitchFamily="34" charset="0"/>
                <a:cs typeface="Segoe UI Semilight" panose="020B0402040204020203" pitchFamily="34" charset="0"/>
              </a:rPr>
              <a:t> which is highest, where as, in Mysore, it is only </a:t>
            </a:r>
            <a:r>
              <a:rPr lang="en-US" b="1" dirty="0">
                <a:solidFill>
                  <a:schemeClr val="bg1"/>
                </a:solidFill>
                <a:latin typeface="Segoe UI Semilight" panose="020B0402040204020203" pitchFamily="34" charset="0"/>
                <a:cs typeface="Segoe UI Semilight" panose="020B0402040204020203" pitchFamily="34" charset="0"/>
              </a:rPr>
              <a:t>11%</a:t>
            </a:r>
            <a:r>
              <a:rPr lang="en-US" dirty="0">
                <a:solidFill>
                  <a:schemeClr val="bg1"/>
                </a:solidFill>
                <a:latin typeface="Segoe UI Semilight" panose="020B0402040204020203" pitchFamily="34" charset="0"/>
                <a:cs typeface="Segoe UI Semilight" panose="020B0402040204020203" pitchFamily="34" charset="0"/>
              </a:rPr>
              <a:t>.</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Here from the analysis, we conclude that, as a popular tourist place Jaipur has highest repeat passenger count, while as a popular business place, Surat has highest repeat passenger rate.</a:t>
            </a:r>
          </a:p>
        </p:txBody>
      </p:sp>
      <p:pic>
        <p:nvPicPr>
          <p:cNvPr id="7" name="Picture 6">
            <a:extLst>
              <a:ext uri="{FF2B5EF4-FFF2-40B4-BE49-F238E27FC236}">
                <a16:creationId xmlns:a16="http://schemas.microsoft.com/office/drawing/2014/main" id="{C18EFA69-734B-FFF1-B0AF-6B6C5FAFB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080" y="1229676"/>
            <a:ext cx="5052498" cy="5296359"/>
          </a:xfrm>
          <a:prstGeom prst="rect">
            <a:avLst/>
          </a:prstGeom>
        </p:spPr>
      </p:pic>
    </p:spTree>
    <p:extLst>
      <p:ext uri="{BB962C8B-B14F-4D97-AF65-F5344CB8AC3E}">
        <p14:creationId xmlns:p14="http://schemas.microsoft.com/office/powerpoint/2010/main" val="104180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CFA9467-4A4B-A1D7-DFF3-A591BF5548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4087A57-4B36-358B-C62E-A23DE3E336CA}"/>
              </a:ext>
            </a:extLst>
          </p:cNvPr>
          <p:cNvSpPr txBox="1"/>
          <p:nvPr/>
        </p:nvSpPr>
        <p:spPr>
          <a:xfrm>
            <a:off x="479008" y="541044"/>
            <a:ext cx="10115146" cy="400110"/>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Highest &amp; Lowest Repeat Passenger Rate by City and Months :</a:t>
            </a:r>
            <a:endParaRPr lang="en-IN" sz="2000" dirty="0">
              <a:solidFill>
                <a:schemeClr val="bg1"/>
              </a:solidFill>
              <a:latin typeface="Segoe UI Semilight" panose="020B0402040204020203" pitchFamily="34" charset="0"/>
              <a:cs typeface="Segoe UI Semilight" panose="020B0402040204020203" pitchFamily="34" charset="0"/>
            </a:endParaRPr>
          </a:p>
        </p:txBody>
      </p:sp>
      <p:pic>
        <p:nvPicPr>
          <p:cNvPr id="4" name="Picture 3">
            <a:extLst>
              <a:ext uri="{FF2B5EF4-FFF2-40B4-BE49-F238E27FC236}">
                <a16:creationId xmlns:a16="http://schemas.microsoft.com/office/drawing/2014/main" id="{3EFD71CA-9B7E-F148-44F5-2712503D6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71" y="1133796"/>
            <a:ext cx="5715495" cy="5357324"/>
          </a:xfrm>
          <a:prstGeom prst="rect">
            <a:avLst/>
          </a:prstGeom>
        </p:spPr>
      </p:pic>
      <p:sp>
        <p:nvSpPr>
          <p:cNvPr id="5" name="TextBox 4">
            <a:extLst>
              <a:ext uri="{FF2B5EF4-FFF2-40B4-BE49-F238E27FC236}">
                <a16:creationId xmlns:a16="http://schemas.microsoft.com/office/drawing/2014/main" id="{0B3645EC-1CE4-44C8-6E4A-536D8B51033D}"/>
              </a:ext>
            </a:extLst>
          </p:cNvPr>
          <p:cNvSpPr txBox="1"/>
          <p:nvPr/>
        </p:nvSpPr>
        <p:spPr>
          <a:xfrm>
            <a:off x="6505517" y="1133796"/>
            <a:ext cx="5063612" cy="3780202"/>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can observe that, Surat has the highest repeat passenger rate among all cities, i.e. </a:t>
            </a:r>
            <a:r>
              <a:rPr lang="en-US" b="1" dirty="0">
                <a:solidFill>
                  <a:schemeClr val="bg1"/>
                </a:solidFill>
                <a:latin typeface="Segoe UI Semilight" panose="020B0402040204020203" pitchFamily="34" charset="0"/>
                <a:cs typeface="Segoe UI Semilight" panose="020B0402040204020203" pitchFamily="34" charset="0"/>
              </a:rPr>
              <a:t>43%</a:t>
            </a:r>
            <a:r>
              <a:rPr lang="en-US" dirty="0">
                <a:solidFill>
                  <a:schemeClr val="bg1"/>
                </a:solidFill>
                <a:latin typeface="Segoe UI Semilight" panose="020B0402040204020203" pitchFamily="34" charset="0"/>
                <a:cs typeface="Segoe UI Semilight" panose="020B0402040204020203" pitchFamily="34" charset="0"/>
              </a:rPr>
              <a:t>. Where as, Mysore has the lowest repeat passenger rate, i.e. </a:t>
            </a:r>
            <a:r>
              <a:rPr lang="en-US" b="1" dirty="0">
                <a:solidFill>
                  <a:schemeClr val="bg1"/>
                </a:solidFill>
                <a:latin typeface="Segoe UI Semilight" panose="020B0402040204020203" pitchFamily="34" charset="0"/>
                <a:cs typeface="Segoe UI Semilight" panose="020B0402040204020203" pitchFamily="34" charset="0"/>
              </a:rPr>
              <a:t>11%</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According to months, the highest repeat passenger rate </a:t>
            </a:r>
            <a:r>
              <a:rPr lang="en-US" b="1" dirty="0">
                <a:solidFill>
                  <a:schemeClr val="bg1"/>
                </a:solidFill>
                <a:latin typeface="Segoe UI Semilight" panose="020B0402040204020203" pitchFamily="34" charset="0"/>
                <a:cs typeface="Segoe UI Semilight" panose="020B0402040204020203" pitchFamily="34" charset="0"/>
              </a:rPr>
              <a:t>33.5%</a:t>
            </a:r>
            <a:r>
              <a:rPr lang="en-US" dirty="0">
                <a:solidFill>
                  <a:schemeClr val="bg1"/>
                </a:solidFill>
                <a:latin typeface="Segoe UI Semilight" panose="020B0402040204020203" pitchFamily="34" charset="0"/>
                <a:cs typeface="Segoe UI Semilight" panose="020B0402040204020203" pitchFamily="34" charset="0"/>
              </a:rPr>
              <a:t> obtained by May. Where as, the lowest repeat passenger rate </a:t>
            </a:r>
            <a:r>
              <a:rPr lang="en-US" b="1" dirty="0">
                <a:solidFill>
                  <a:schemeClr val="bg1"/>
                </a:solidFill>
                <a:latin typeface="Segoe UI Semilight" panose="020B0402040204020203" pitchFamily="34" charset="0"/>
                <a:cs typeface="Segoe UI Semilight" panose="020B0402040204020203" pitchFamily="34" charset="0"/>
              </a:rPr>
              <a:t>18.7%</a:t>
            </a:r>
            <a:r>
              <a:rPr lang="en-US" dirty="0">
                <a:solidFill>
                  <a:schemeClr val="bg1"/>
                </a:solidFill>
                <a:latin typeface="Segoe UI Semilight" panose="020B0402040204020203" pitchFamily="34" charset="0"/>
                <a:cs typeface="Segoe UI Semilight" panose="020B0402040204020203" pitchFamily="34" charset="0"/>
              </a:rPr>
              <a:t> obtained by January.</a:t>
            </a:r>
          </a:p>
        </p:txBody>
      </p:sp>
    </p:spTree>
    <p:extLst>
      <p:ext uri="{BB962C8B-B14F-4D97-AF65-F5344CB8AC3E}">
        <p14:creationId xmlns:p14="http://schemas.microsoft.com/office/powerpoint/2010/main" val="49221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8A167D3-E429-FB34-31EE-F2D4073D98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2B069C-A73A-83E0-DAD9-9D69FB186C38}"/>
              </a:ext>
            </a:extLst>
          </p:cNvPr>
          <p:cNvSpPr txBox="1"/>
          <p:nvPr/>
        </p:nvSpPr>
        <p:spPr>
          <a:xfrm>
            <a:off x="469175" y="372587"/>
            <a:ext cx="10115146" cy="400110"/>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Monthly Target Achievement Analysis for Key Metrics : Part - I</a:t>
            </a:r>
            <a:endParaRPr lang="en-IN" sz="2000" dirty="0">
              <a:solidFill>
                <a:schemeClr val="bg1"/>
              </a:solidFill>
              <a:latin typeface="Segoe UI Semilight" panose="020B0402040204020203" pitchFamily="34" charset="0"/>
              <a:cs typeface="Segoe UI Semilight" panose="020B0402040204020203" pitchFamily="34" charset="0"/>
            </a:endParaRPr>
          </a:p>
        </p:txBody>
      </p:sp>
      <p:pic>
        <p:nvPicPr>
          <p:cNvPr id="6" name="Picture 5">
            <a:extLst>
              <a:ext uri="{FF2B5EF4-FFF2-40B4-BE49-F238E27FC236}">
                <a16:creationId xmlns:a16="http://schemas.microsoft.com/office/drawing/2014/main" id="{9D350E53-642D-A424-3D5B-A5F5D1ED1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13" y="949645"/>
            <a:ext cx="3985606" cy="754006"/>
          </a:xfrm>
          <a:prstGeom prst="rect">
            <a:avLst/>
          </a:prstGeom>
        </p:spPr>
      </p:pic>
      <p:pic>
        <p:nvPicPr>
          <p:cNvPr id="8" name="Picture 7">
            <a:extLst>
              <a:ext uri="{FF2B5EF4-FFF2-40B4-BE49-F238E27FC236}">
                <a16:creationId xmlns:a16="http://schemas.microsoft.com/office/drawing/2014/main" id="{8C384626-9ACB-3D2F-4299-D581E9656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14" y="1703651"/>
            <a:ext cx="3985605" cy="4930567"/>
          </a:xfrm>
          <a:prstGeom prst="rect">
            <a:avLst/>
          </a:prstGeom>
        </p:spPr>
      </p:pic>
      <p:sp>
        <p:nvSpPr>
          <p:cNvPr id="9" name="TextBox 8">
            <a:extLst>
              <a:ext uri="{FF2B5EF4-FFF2-40B4-BE49-F238E27FC236}">
                <a16:creationId xmlns:a16="http://schemas.microsoft.com/office/drawing/2014/main" id="{792769D5-E714-4421-912F-D46C40CCBCA1}"/>
              </a:ext>
            </a:extLst>
          </p:cNvPr>
          <p:cNvSpPr txBox="1"/>
          <p:nvPr/>
        </p:nvSpPr>
        <p:spPr>
          <a:xfrm>
            <a:off x="4896465" y="949645"/>
            <a:ext cx="6361471" cy="5026697"/>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Here, we use Months slicer to select the desired month to observe the  total trips and target trips by cities in that particular month.</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have selected ‘June’ as month, and we can see in Lucknow highest total trips occurred, i.e. </a:t>
            </a:r>
            <a:r>
              <a:rPr lang="en-US" b="1" dirty="0">
                <a:solidFill>
                  <a:schemeClr val="bg1"/>
                </a:solidFill>
                <a:latin typeface="Segoe UI Semilight" panose="020B0402040204020203" pitchFamily="34" charset="0"/>
                <a:cs typeface="Segoe UI Semilight" panose="020B0402040204020203" pitchFamily="34" charset="0"/>
              </a:rPr>
              <a:t>10.2K</a:t>
            </a:r>
            <a:r>
              <a:rPr lang="en-US" dirty="0">
                <a:solidFill>
                  <a:schemeClr val="bg1"/>
                </a:solidFill>
                <a:latin typeface="Segoe UI Semilight" panose="020B0402040204020203" pitchFamily="34" charset="0"/>
                <a:cs typeface="Segoe UI Semilight" panose="020B0402040204020203" pitchFamily="34" charset="0"/>
              </a:rPr>
              <a:t>, but our target trips was </a:t>
            </a:r>
            <a:r>
              <a:rPr lang="en-US" b="1" dirty="0">
                <a:solidFill>
                  <a:schemeClr val="bg1"/>
                </a:solidFill>
                <a:latin typeface="Segoe UI Semilight" panose="020B0402040204020203" pitchFamily="34" charset="0"/>
                <a:cs typeface="Segoe UI Semilight" panose="020B0402040204020203" pitchFamily="34" charset="0"/>
              </a:rPr>
              <a:t>11.0K</a:t>
            </a:r>
            <a:r>
              <a:rPr lang="en-US" dirty="0">
                <a:solidFill>
                  <a:schemeClr val="bg1"/>
                </a:solidFill>
                <a:latin typeface="Segoe UI Semilight" panose="020B0402040204020203" pitchFamily="34" charset="0"/>
                <a:cs typeface="Segoe UI Semilight" panose="020B0402040204020203" pitchFamily="34" charset="0"/>
              </a:rPr>
              <a:t>, we have missed the target slightly. </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If we observe Jaipur, our total trips </a:t>
            </a:r>
            <a:r>
              <a:rPr lang="en-US" b="1" dirty="0">
                <a:solidFill>
                  <a:schemeClr val="bg1"/>
                </a:solidFill>
                <a:latin typeface="Segoe UI Semilight" panose="020B0402040204020203" pitchFamily="34" charset="0"/>
                <a:cs typeface="Segoe UI Semilight" panose="020B0402040204020203" pitchFamily="34" charset="0"/>
              </a:rPr>
              <a:t>9.8K</a:t>
            </a:r>
            <a:r>
              <a:rPr lang="en-US" dirty="0">
                <a:solidFill>
                  <a:schemeClr val="bg1"/>
                </a:solidFill>
                <a:latin typeface="Segoe UI Semilight" panose="020B0402040204020203" pitchFamily="34" charset="0"/>
                <a:cs typeface="Segoe UI Semilight" panose="020B0402040204020203" pitchFamily="34" charset="0"/>
              </a:rPr>
              <a:t>, but our target trips was </a:t>
            </a:r>
            <a:r>
              <a:rPr lang="en-US" b="1" dirty="0">
                <a:solidFill>
                  <a:schemeClr val="bg1"/>
                </a:solidFill>
                <a:latin typeface="Segoe UI Semilight" panose="020B0402040204020203" pitchFamily="34" charset="0"/>
                <a:cs typeface="Segoe UI Semilight" panose="020B0402040204020203" pitchFamily="34" charset="0"/>
              </a:rPr>
              <a:t>9.5K</a:t>
            </a:r>
            <a:r>
              <a:rPr lang="en-US" dirty="0">
                <a:solidFill>
                  <a:schemeClr val="bg1"/>
                </a:solidFill>
                <a:latin typeface="Segoe UI Semilight" panose="020B0402040204020203" pitchFamily="34" charset="0"/>
                <a:cs typeface="Segoe UI Semilight" panose="020B0402040204020203" pitchFamily="34" charset="0"/>
              </a:rPr>
              <a:t>, which was brilliant and we exceeded the target line.</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In this way, we can analyze others city’s data here.</a:t>
            </a:r>
          </a:p>
        </p:txBody>
      </p:sp>
    </p:spTree>
    <p:extLst>
      <p:ext uri="{BB962C8B-B14F-4D97-AF65-F5344CB8AC3E}">
        <p14:creationId xmlns:p14="http://schemas.microsoft.com/office/powerpoint/2010/main" val="339284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33CFC1-E325-6F7F-878D-618A628DD2C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BC94724-BAE2-F9B7-B250-5D06B1B3C005}"/>
              </a:ext>
            </a:extLst>
          </p:cNvPr>
          <p:cNvSpPr txBox="1"/>
          <p:nvPr/>
        </p:nvSpPr>
        <p:spPr>
          <a:xfrm>
            <a:off x="469175" y="372587"/>
            <a:ext cx="10115146" cy="400110"/>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Monthly Target Achievement Analysis for Key Metrics : Part - II</a:t>
            </a:r>
            <a:endParaRPr lang="en-IN" sz="2000" dirty="0">
              <a:solidFill>
                <a:schemeClr val="bg1"/>
              </a:solidFill>
              <a:latin typeface="Segoe UI Semilight" panose="020B0402040204020203" pitchFamily="34" charset="0"/>
              <a:cs typeface="Segoe UI Semilight" panose="020B0402040204020203" pitchFamily="34" charset="0"/>
            </a:endParaRPr>
          </a:p>
        </p:txBody>
      </p:sp>
      <p:pic>
        <p:nvPicPr>
          <p:cNvPr id="6" name="Picture 5">
            <a:extLst>
              <a:ext uri="{FF2B5EF4-FFF2-40B4-BE49-F238E27FC236}">
                <a16:creationId xmlns:a16="http://schemas.microsoft.com/office/drawing/2014/main" id="{DB148CA0-1EF6-CAB4-68F3-681F0D443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13" y="949645"/>
            <a:ext cx="3985606" cy="754006"/>
          </a:xfrm>
          <a:prstGeom prst="rect">
            <a:avLst/>
          </a:prstGeom>
        </p:spPr>
      </p:pic>
      <p:sp>
        <p:nvSpPr>
          <p:cNvPr id="9" name="TextBox 8">
            <a:extLst>
              <a:ext uri="{FF2B5EF4-FFF2-40B4-BE49-F238E27FC236}">
                <a16:creationId xmlns:a16="http://schemas.microsoft.com/office/drawing/2014/main" id="{25869552-4DD0-599E-C9B9-3B8DA0805B8E}"/>
              </a:ext>
            </a:extLst>
          </p:cNvPr>
          <p:cNvSpPr txBox="1"/>
          <p:nvPr/>
        </p:nvSpPr>
        <p:spPr>
          <a:xfrm>
            <a:off x="4896465" y="949645"/>
            <a:ext cx="6361471" cy="5442195"/>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Here, we use Months slicer to select the desired month to observe the  total new passenger and target passengers by cities in that particular month.</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have selected ‘June’ as month, and we can see in Jaipur highest total passenger count, i.e. </a:t>
            </a:r>
            <a:r>
              <a:rPr lang="en-US" b="1" dirty="0">
                <a:solidFill>
                  <a:schemeClr val="bg1"/>
                </a:solidFill>
                <a:latin typeface="Segoe UI Semilight" panose="020B0402040204020203" pitchFamily="34" charset="0"/>
                <a:cs typeface="Segoe UI Semilight" panose="020B0402040204020203" pitchFamily="34" charset="0"/>
              </a:rPr>
              <a:t>5.8K</a:t>
            </a:r>
            <a:r>
              <a:rPr lang="en-US" dirty="0">
                <a:solidFill>
                  <a:schemeClr val="bg1"/>
                </a:solidFill>
                <a:latin typeface="Segoe UI Semilight" panose="020B0402040204020203" pitchFamily="34" charset="0"/>
                <a:cs typeface="Segoe UI Semilight" panose="020B0402040204020203" pitchFamily="34" charset="0"/>
              </a:rPr>
              <a:t>, but our target passenger count was </a:t>
            </a:r>
            <a:r>
              <a:rPr lang="en-US" b="1" dirty="0">
                <a:solidFill>
                  <a:schemeClr val="bg1"/>
                </a:solidFill>
                <a:latin typeface="Segoe UI Semilight" panose="020B0402040204020203" pitchFamily="34" charset="0"/>
                <a:cs typeface="Segoe UI Semilight" panose="020B0402040204020203" pitchFamily="34" charset="0"/>
              </a:rPr>
              <a:t>6.0K</a:t>
            </a:r>
            <a:r>
              <a:rPr lang="en-US" dirty="0">
                <a:solidFill>
                  <a:schemeClr val="bg1"/>
                </a:solidFill>
                <a:latin typeface="Segoe UI Semilight" panose="020B0402040204020203" pitchFamily="34" charset="0"/>
                <a:cs typeface="Segoe UI Semilight" panose="020B0402040204020203" pitchFamily="34" charset="0"/>
              </a:rPr>
              <a:t>, we have missed the target slightly. </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If we observe Mysore, our total passenger count </a:t>
            </a:r>
            <a:r>
              <a:rPr lang="en-US" b="1" dirty="0">
                <a:solidFill>
                  <a:schemeClr val="bg1"/>
                </a:solidFill>
                <a:latin typeface="Segoe UI Semilight" panose="020B0402040204020203" pitchFamily="34" charset="0"/>
                <a:cs typeface="Segoe UI Semilight" panose="020B0402040204020203" pitchFamily="34" charset="0"/>
              </a:rPr>
              <a:t>1.9K</a:t>
            </a:r>
            <a:r>
              <a:rPr lang="en-US" dirty="0">
                <a:solidFill>
                  <a:schemeClr val="bg1"/>
                </a:solidFill>
                <a:latin typeface="Segoe UI Semilight" panose="020B0402040204020203" pitchFamily="34" charset="0"/>
                <a:cs typeface="Segoe UI Semilight" panose="020B0402040204020203" pitchFamily="34" charset="0"/>
              </a:rPr>
              <a:t>, but our target passenger count was </a:t>
            </a:r>
            <a:r>
              <a:rPr lang="en-US" b="1" dirty="0">
                <a:solidFill>
                  <a:schemeClr val="bg1"/>
                </a:solidFill>
                <a:latin typeface="Segoe UI Semilight" panose="020B0402040204020203" pitchFamily="34" charset="0"/>
                <a:cs typeface="Segoe UI Semilight" panose="020B0402040204020203" pitchFamily="34" charset="0"/>
              </a:rPr>
              <a:t>2.0K</a:t>
            </a:r>
            <a:r>
              <a:rPr lang="en-US" dirty="0">
                <a:solidFill>
                  <a:schemeClr val="bg1"/>
                </a:solidFill>
                <a:latin typeface="Segoe UI Semilight" panose="020B0402040204020203" pitchFamily="34" charset="0"/>
                <a:cs typeface="Segoe UI Semilight" panose="020B0402040204020203" pitchFamily="34" charset="0"/>
              </a:rPr>
              <a:t>, which was brilliant and we exceeded the target line.</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In this way, we can analyze others city’s data here.</a:t>
            </a:r>
          </a:p>
        </p:txBody>
      </p:sp>
      <p:pic>
        <p:nvPicPr>
          <p:cNvPr id="4" name="Picture 3">
            <a:extLst>
              <a:ext uri="{FF2B5EF4-FFF2-40B4-BE49-F238E27FC236}">
                <a16:creationId xmlns:a16="http://schemas.microsoft.com/office/drawing/2014/main" id="{6FEE100C-D7B7-463F-F5C4-B2D53F546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13" y="1703650"/>
            <a:ext cx="3985606" cy="4967199"/>
          </a:xfrm>
          <a:prstGeom prst="rect">
            <a:avLst/>
          </a:prstGeom>
        </p:spPr>
      </p:pic>
    </p:spTree>
    <p:extLst>
      <p:ext uri="{BB962C8B-B14F-4D97-AF65-F5344CB8AC3E}">
        <p14:creationId xmlns:p14="http://schemas.microsoft.com/office/powerpoint/2010/main" val="215099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731CF61-52F7-5A8F-2310-FC40239FA5A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4FCAD9-1A3B-173D-8346-BE5FC9F1950B}"/>
              </a:ext>
            </a:extLst>
          </p:cNvPr>
          <p:cNvSpPr txBox="1"/>
          <p:nvPr/>
        </p:nvSpPr>
        <p:spPr>
          <a:xfrm>
            <a:off x="469175" y="372587"/>
            <a:ext cx="10115146" cy="400110"/>
          </a:xfrm>
          <a:prstGeom prst="rect">
            <a:avLst/>
          </a:prstGeom>
          <a:noFill/>
        </p:spPr>
        <p:txBody>
          <a:bodyPr wrap="square" rtlCol="0">
            <a:spAutoFit/>
          </a:bodyPr>
          <a:lstStyle/>
          <a:p>
            <a:r>
              <a:rPr lang="en-US" sz="2000" b="1" dirty="0">
                <a:solidFill>
                  <a:schemeClr val="bg1"/>
                </a:solidFill>
                <a:latin typeface="Segoe UI Semibold" panose="020B0702040204020203" pitchFamily="34" charset="0"/>
                <a:cs typeface="Segoe UI Semibold" panose="020B0702040204020203" pitchFamily="34" charset="0"/>
              </a:rPr>
              <a:t>Monthly Target Achievement Analysis for Key Metrics : Part - III</a:t>
            </a:r>
            <a:endParaRPr lang="en-IN" sz="2000" dirty="0">
              <a:solidFill>
                <a:schemeClr val="bg1"/>
              </a:solidFill>
              <a:latin typeface="Segoe UI Semilight" panose="020B0402040204020203" pitchFamily="34" charset="0"/>
              <a:cs typeface="Segoe UI Semilight" panose="020B0402040204020203" pitchFamily="34" charset="0"/>
            </a:endParaRPr>
          </a:p>
        </p:txBody>
      </p:sp>
      <p:pic>
        <p:nvPicPr>
          <p:cNvPr id="6" name="Picture 5">
            <a:extLst>
              <a:ext uri="{FF2B5EF4-FFF2-40B4-BE49-F238E27FC236}">
                <a16:creationId xmlns:a16="http://schemas.microsoft.com/office/drawing/2014/main" id="{9C26D706-BCEA-E9C3-2D13-CF2562F15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281" y="949645"/>
            <a:ext cx="3985606" cy="754006"/>
          </a:xfrm>
          <a:prstGeom prst="rect">
            <a:avLst/>
          </a:prstGeom>
        </p:spPr>
      </p:pic>
      <p:sp>
        <p:nvSpPr>
          <p:cNvPr id="9" name="TextBox 8">
            <a:extLst>
              <a:ext uri="{FF2B5EF4-FFF2-40B4-BE49-F238E27FC236}">
                <a16:creationId xmlns:a16="http://schemas.microsoft.com/office/drawing/2014/main" id="{D42F1FB3-5D5F-2217-8AF8-9D02F877424F}"/>
              </a:ext>
            </a:extLst>
          </p:cNvPr>
          <p:cNvSpPr txBox="1"/>
          <p:nvPr/>
        </p:nvSpPr>
        <p:spPr>
          <a:xfrm>
            <a:off x="4768646" y="949645"/>
            <a:ext cx="6528619" cy="5442195"/>
          </a:xfrm>
          <a:prstGeom prst="rect">
            <a:avLst/>
          </a:prstGeom>
          <a:noFill/>
        </p:spPr>
        <p:txBody>
          <a:bodyPr wrap="square" rtlCol="0">
            <a:spAutoFit/>
          </a:bodyPr>
          <a:lstStyle/>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Here, we use Months slicer to select the desired month to observe the  average passenger rating and target passenger rating by cities in that particular month.</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We have selected ‘June’ as month, and we can see in Mysore highest average passenger rating, i.e. </a:t>
            </a:r>
            <a:r>
              <a:rPr lang="en-US" b="1" dirty="0">
                <a:solidFill>
                  <a:schemeClr val="bg1"/>
                </a:solidFill>
                <a:latin typeface="Segoe UI Semilight" panose="020B0402040204020203" pitchFamily="34" charset="0"/>
                <a:cs typeface="Segoe UI Semilight" panose="020B0402040204020203" pitchFamily="34" charset="0"/>
              </a:rPr>
              <a:t>8.6</a:t>
            </a:r>
            <a:r>
              <a:rPr lang="en-US" dirty="0">
                <a:solidFill>
                  <a:schemeClr val="bg1"/>
                </a:solidFill>
                <a:latin typeface="Segoe UI Semilight" panose="020B0402040204020203" pitchFamily="34" charset="0"/>
                <a:cs typeface="Segoe UI Semilight" panose="020B0402040204020203" pitchFamily="34" charset="0"/>
              </a:rPr>
              <a:t>, but our target average passenger rating was </a:t>
            </a:r>
            <a:r>
              <a:rPr lang="en-US" b="1" dirty="0">
                <a:solidFill>
                  <a:schemeClr val="bg1"/>
                </a:solidFill>
                <a:latin typeface="Segoe UI Semilight" panose="020B0402040204020203" pitchFamily="34" charset="0"/>
                <a:cs typeface="Segoe UI Semilight" panose="020B0402040204020203" pitchFamily="34" charset="0"/>
              </a:rPr>
              <a:t>8.5</a:t>
            </a:r>
            <a:r>
              <a:rPr lang="en-US" dirty="0">
                <a:solidFill>
                  <a:schemeClr val="bg1"/>
                </a:solidFill>
                <a:latin typeface="Segoe UI Semilight" panose="020B0402040204020203" pitchFamily="34" charset="0"/>
                <a:cs typeface="Segoe UI Semilight" panose="020B0402040204020203" pitchFamily="34" charset="0"/>
              </a:rPr>
              <a:t>, we have achieved the target slightly. </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If we observe Lucknow, our average passenger rating </a:t>
            </a:r>
            <a:r>
              <a:rPr lang="en-US" b="1" dirty="0">
                <a:solidFill>
                  <a:schemeClr val="bg1"/>
                </a:solidFill>
                <a:latin typeface="Segoe UI Semilight" panose="020B0402040204020203" pitchFamily="34" charset="0"/>
                <a:cs typeface="Segoe UI Semilight" panose="020B0402040204020203" pitchFamily="34" charset="0"/>
              </a:rPr>
              <a:t>6.3</a:t>
            </a:r>
            <a:r>
              <a:rPr lang="en-US" dirty="0">
                <a:solidFill>
                  <a:schemeClr val="bg1"/>
                </a:solidFill>
                <a:latin typeface="Segoe UI Semilight" panose="020B0402040204020203" pitchFamily="34" charset="0"/>
                <a:cs typeface="Segoe UI Semilight" panose="020B0402040204020203" pitchFamily="34" charset="0"/>
              </a:rPr>
              <a:t>, but our target average passenger rating was </a:t>
            </a:r>
            <a:r>
              <a:rPr lang="en-US" b="1" dirty="0">
                <a:solidFill>
                  <a:schemeClr val="bg1"/>
                </a:solidFill>
                <a:latin typeface="Segoe UI Semilight" panose="020B0402040204020203" pitchFamily="34" charset="0"/>
                <a:cs typeface="Segoe UI Semilight" panose="020B0402040204020203" pitchFamily="34" charset="0"/>
              </a:rPr>
              <a:t>7.3</a:t>
            </a:r>
            <a:r>
              <a:rPr lang="en-US" dirty="0">
                <a:solidFill>
                  <a:schemeClr val="bg1"/>
                </a:solidFill>
                <a:latin typeface="Segoe UI Semilight" panose="020B0402040204020203" pitchFamily="34" charset="0"/>
                <a:cs typeface="Segoe UI Semilight" panose="020B0402040204020203" pitchFamily="34" charset="0"/>
              </a:rPr>
              <a:t>, which was not good and we missed the target line.</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In this way, we can analyze others city’s data here.</a:t>
            </a:r>
          </a:p>
        </p:txBody>
      </p:sp>
      <p:pic>
        <p:nvPicPr>
          <p:cNvPr id="5" name="Picture 4">
            <a:extLst>
              <a:ext uri="{FF2B5EF4-FFF2-40B4-BE49-F238E27FC236}">
                <a16:creationId xmlns:a16="http://schemas.microsoft.com/office/drawing/2014/main" id="{33AC7A10-5382-D7BA-B703-666E38382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80" y="1703650"/>
            <a:ext cx="3985605" cy="5003207"/>
          </a:xfrm>
          <a:prstGeom prst="rect">
            <a:avLst/>
          </a:prstGeom>
        </p:spPr>
      </p:pic>
    </p:spTree>
    <p:extLst>
      <p:ext uri="{BB962C8B-B14F-4D97-AF65-F5344CB8AC3E}">
        <p14:creationId xmlns:p14="http://schemas.microsoft.com/office/powerpoint/2010/main" val="366317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346991C-F533-6070-2F42-B377C82515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407409-D866-2E6C-FB21-7EFB1D032474}"/>
              </a:ext>
            </a:extLst>
          </p:cNvPr>
          <p:cNvSpPr txBox="1"/>
          <p:nvPr/>
        </p:nvSpPr>
        <p:spPr>
          <a:xfrm>
            <a:off x="4439260" y="1238341"/>
            <a:ext cx="3313471" cy="523220"/>
          </a:xfrm>
          <a:prstGeom prst="rect">
            <a:avLst/>
          </a:prstGeom>
          <a:noFill/>
        </p:spPr>
        <p:txBody>
          <a:bodyPr wrap="square" rtlCol="0">
            <a:spAutoFit/>
          </a:bodyPr>
          <a:lstStyle/>
          <a:p>
            <a:pPr algn="ctr"/>
            <a:r>
              <a:rPr lang="en-US" sz="2800" b="1" dirty="0">
                <a:solidFill>
                  <a:schemeClr val="bg1"/>
                </a:solidFill>
                <a:latin typeface="Segoe UI Semibold" panose="020B0702040204020203" pitchFamily="34" charset="0"/>
                <a:cs typeface="Segoe UI Semibold" panose="020B0702040204020203" pitchFamily="34" charset="0"/>
              </a:rPr>
              <a:t>Table of Content</a:t>
            </a:r>
            <a:endParaRPr lang="en-IN" sz="2800" b="1" dirty="0">
              <a:solidFill>
                <a:schemeClr val="bg1"/>
              </a:solidFill>
              <a:latin typeface="Segoe UI Semibold" panose="020B0702040204020203" pitchFamily="34" charset="0"/>
              <a:cs typeface="Segoe UI Semibold" panose="020B0702040204020203" pitchFamily="34" charset="0"/>
            </a:endParaRPr>
          </a:p>
        </p:txBody>
      </p:sp>
      <p:sp>
        <p:nvSpPr>
          <p:cNvPr id="3" name="TextBox 2">
            <a:extLst>
              <a:ext uri="{FF2B5EF4-FFF2-40B4-BE49-F238E27FC236}">
                <a16:creationId xmlns:a16="http://schemas.microsoft.com/office/drawing/2014/main" id="{406D2347-3973-9E75-684C-A48A0BA2A140}"/>
              </a:ext>
            </a:extLst>
          </p:cNvPr>
          <p:cNvSpPr txBox="1"/>
          <p:nvPr/>
        </p:nvSpPr>
        <p:spPr>
          <a:xfrm>
            <a:off x="3908319" y="1880071"/>
            <a:ext cx="4694907" cy="390151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Introduction</a:t>
            </a:r>
          </a:p>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Problem Statement</a:t>
            </a:r>
          </a:p>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Dashboard Preview</a:t>
            </a:r>
          </a:p>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Primary Research Analysis</a:t>
            </a:r>
          </a:p>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Secondary Research Analysis</a:t>
            </a:r>
          </a:p>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Recommendation</a:t>
            </a:r>
          </a:p>
          <a:p>
            <a:pPr marL="342900" indent="-342900">
              <a:lnSpc>
                <a:spcPct val="150000"/>
              </a:lnSpc>
              <a:buFont typeface="Wingdings" panose="05000000000000000000" pitchFamily="2" charset="2"/>
              <a:buChar char="q"/>
            </a:pPr>
            <a:r>
              <a:rPr lang="en-US" sz="2400" dirty="0">
                <a:solidFill>
                  <a:schemeClr val="bg1"/>
                </a:solidFill>
                <a:latin typeface="Segoe UI Semibold" panose="020B0702040204020203" pitchFamily="34" charset="0"/>
                <a:cs typeface="Segoe UI Semibold" panose="020B0702040204020203" pitchFamily="34" charset="0"/>
              </a:rPr>
              <a:t>Conclusions</a:t>
            </a:r>
            <a:endParaRPr lang="en-IN" sz="24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454536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72A2F68-2F96-20D1-80A5-DC94D235C3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0D369D-DDAA-0EBB-5EAF-562960B39F30}"/>
              </a:ext>
            </a:extLst>
          </p:cNvPr>
          <p:cNvSpPr txBox="1"/>
          <p:nvPr/>
        </p:nvSpPr>
        <p:spPr>
          <a:xfrm>
            <a:off x="3681578" y="3171217"/>
            <a:ext cx="4828843" cy="523220"/>
          </a:xfrm>
          <a:prstGeom prst="rect">
            <a:avLst/>
          </a:prstGeom>
          <a:noFill/>
        </p:spPr>
        <p:txBody>
          <a:bodyPr wrap="square" rtlCol="0">
            <a:spAutoFit/>
          </a:bodyPr>
          <a:lstStyle/>
          <a:p>
            <a:pPr algn="ctr"/>
            <a:r>
              <a:rPr lang="en-US" sz="2800" b="1" dirty="0">
                <a:solidFill>
                  <a:schemeClr val="bg1"/>
                </a:solidFill>
                <a:latin typeface="Segoe UI Semibold" panose="020B0702040204020203" pitchFamily="34" charset="0"/>
                <a:cs typeface="Segoe UI Semibold" panose="020B0702040204020203" pitchFamily="34" charset="0"/>
              </a:rPr>
              <a:t>Secondary Research Analysis </a:t>
            </a:r>
            <a:endParaRPr lang="en-IN" sz="2800" b="1" dirty="0">
              <a:solidFill>
                <a:schemeClr val="bg1"/>
              </a:solidFill>
              <a:latin typeface="Segoe UI Semibold" panose="020B0702040204020203" pitchFamily="34" charset="0"/>
              <a:cs typeface="Segoe UI Semibold" panose="020B0702040204020203" pitchFamily="34" charset="0"/>
            </a:endParaRPr>
          </a:p>
        </p:txBody>
      </p:sp>
      <p:sp>
        <p:nvSpPr>
          <p:cNvPr id="3" name="Arrow: Right 2">
            <a:extLst>
              <a:ext uri="{FF2B5EF4-FFF2-40B4-BE49-F238E27FC236}">
                <a16:creationId xmlns:a16="http://schemas.microsoft.com/office/drawing/2014/main" id="{CBF8D176-802B-A902-9289-19B675EC6B7F}"/>
              </a:ext>
            </a:extLst>
          </p:cNvPr>
          <p:cNvSpPr/>
          <p:nvPr/>
        </p:nvSpPr>
        <p:spPr>
          <a:xfrm>
            <a:off x="3783326" y="3694437"/>
            <a:ext cx="4625346" cy="23846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159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86A15FC-38F1-767A-4F64-56F5FA39E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5DAB83-DCF2-745F-46AA-3D888D5E2A54}"/>
              </a:ext>
            </a:extLst>
          </p:cNvPr>
          <p:cNvSpPr txBox="1"/>
          <p:nvPr/>
        </p:nvSpPr>
        <p:spPr>
          <a:xfrm>
            <a:off x="628663" y="1100317"/>
            <a:ext cx="10934673" cy="4657365"/>
          </a:xfrm>
          <a:prstGeom prst="rect">
            <a:avLst/>
          </a:prstGeom>
          <a:noFill/>
        </p:spPr>
        <p:txBody>
          <a:bodyPr wrap="square" rtlCol="0">
            <a:spAutoFit/>
          </a:bodyPr>
          <a:lstStyle/>
          <a:p>
            <a:pPr>
              <a:lnSpc>
                <a:spcPct val="150000"/>
              </a:lnSpc>
            </a:pPr>
            <a:r>
              <a:rPr lang="en-US" b="1" dirty="0">
                <a:solidFill>
                  <a:schemeClr val="bg1"/>
                </a:solidFill>
                <a:latin typeface="Segoe UI Semibold" panose="020B0702040204020203" pitchFamily="34" charset="0"/>
                <a:cs typeface="Segoe UI Semibold" panose="020B0702040204020203" pitchFamily="34" charset="0"/>
              </a:rPr>
              <a:t>Factors Influencing Repeat Passenger Rate : </a:t>
            </a:r>
            <a:r>
              <a:rPr lang="en-US" dirty="0">
                <a:solidFill>
                  <a:schemeClr val="bg1"/>
                </a:solidFill>
                <a:latin typeface="Segoe UI Semilight" panose="020B0402040204020203" pitchFamily="34" charset="0"/>
                <a:cs typeface="Segoe UI Semilight" panose="020B0402040204020203" pitchFamily="34" charset="0"/>
              </a:rPr>
              <a:t>What factors (such as quality of service, competitive pricing, or city demographics) might contribute to higher and lower repeat passenger rates in different cities ? Are there correlations with socioeconomic or lifestyle patterns in these cities ?</a:t>
            </a:r>
          </a:p>
          <a:p>
            <a:pPr>
              <a:lnSpc>
                <a:spcPct val="150000"/>
              </a:lnSpc>
            </a:pPr>
            <a:endParaRPr lang="en-US" sz="2000" b="1"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b="1" dirty="0">
                <a:solidFill>
                  <a:schemeClr val="bg1"/>
                </a:solidFill>
                <a:latin typeface="Arial Black" panose="020B0A04020102020204" pitchFamily="34" charset="0"/>
                <a:cs typeface="Segoe UI Semilight" panose="020B0402040204020203" pitchFamily="34" charset="0"/>
              </a:rPr>
              <a:t>&gt;&gt;&gt;</a:t>
            </a:r>
            <a:r>
              <a:rPr lang="en-US" dirty="0">
                <a:solidFill>
                  <a:schemeClr val="bg1"/>
                </a:solidFill>
                <a:latin typeface="Segoe UI Semilight" panose="020B0402040204020203" pitchFamily="34" charset="0"/>
                <a:cs typeface="Segoe UI Semilight" panose="020B0402040204020203" pitchFamily="34" charset="0"/>
              </a:rPr>
              <a:t> There are many factors which might contribute to higher and lower passenger rates in different cities, which are quality of services, pricing pattern according to distance travelled and demographics of the cities. </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As example, Jaipur is capital of Rajasthan and also a popular tourist spot. So, we can expect that here the mobility availability is much efficient and also cost will be high due to tourist spot. In the same way Chandigarh, Indore are also capitals of their states. </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Besides this, socio-economic condition and lifestyle matter for taking rides of private cabs. If socio-economic rate is not high in some cities, then taking rent of cabs will much lesser.</a:t>
            </a:r>
          </a:p>
        </p:txBody>
      </p:sp>
    </p:spTree>
    <p:extLst>
      <p:ext uri="{BB962C8B-B14F-4D97-AF65-F5344CB8AC3E}">
        <p14:creationId xmlns:p14="http://schemas.microsoft.com/office/powerpoint/2010/main" val="3436351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D5700E6-73A8-AE6F-F878-AA727612EB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10C155-60FB-5876-6A6A-B79BD5396655}"/>
              </a:ext>
            </a:extLst>
          </p:cNvPr>
          <p:cNvSpPr txBox="1"/>
          <p:nvPr/>
        </p:nvSpPr>
        <p:spPr>
          <a:xfrm>
            <a:off x="628663" y="1100317"/>
            <a:ext cx="10934673" cy="4241867"/>
          </a:xfrm>
          <a:prstGeom prst="rect">
            <a:avLst/>
          </a:prstGeom>
          <a:noFill/>
        </p:spPr>
        <p:txBody>
          <a:bodyPr wrap="square" rtlCol="0">
            <a:spAutoFit/>
          </a:bodyPr>
          <a:lstStyle/>
          <a:p>
            <a:pPr>
              <a:lnSpc>
                <a:spcPct val="150000"/>
              </a:lnSpc>
            </a:pPr>
            <a:r>
              <a:rPr lang="en-US" b="1" dirty="0">
                <a:solidFill>
                  <a:schemeClr val="bg1"/>
                </a:solidFill>
                <a:latin typeface="Segoe UI Semibold" panose="020B0702040204020203" pitchFamily="34" charset="0"/>
                <a:cs typeface="Segoe UI Semibold" panose="020B0702040204020203" pitchFamily="34" charset="0"/>
              </a:rPr>
              <a:t>Tourism vs Business Demand Impact : </a:t>
            </a:r>
            <a:r>
              <a:rPr lang="en-US" dirty="0">
                <a:solidFill>
                  <a:schemeClr val="bg1"/>
                </a:solidFill>
                <a:latin typeface="Segoe UI Semilight" panose="020B0402040204020203" pitchFamily="34" charset="0"/>
                <a:cs typeface="Segoe UI Semilight" panose="020B0402040204020203" pitchFamily="34" charset="0"/>
              </a:rPr>
              <a:t>how do tourism season or local events (festivals, conferences) impact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demand patterns ? Would tailoring marketing efforts to these events increase trip volume in tourism-oriented cities ?</a:t>
            </a:r>
          </a:p>
          <a:p>
            <a:pPr>
              <a:lnSpc>
                <a:spcPct val="150000"/>
              </a:lnSpc>
            </a:pPr>
            <a:endParaRPr lang="en-US" sz="2000" b="1"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b="1" dirty="0">
                <a:solidFill>
                  <a:schemeClr val="bg1"/>
                </a:solidFill>
                <a:latin typeface="Arial Black" panose="020B0A04020102020204" pitchFamily="34" charset="0"/>
                <a:cs typeface="Segoe UI Semilight" panose="020B0402040204020203" pitchFamily="34" charset="0"/>
              </a:rPr>
              <a:t>&gt;&gt;&gt;</a:t>
            </a:r>
            <a:r>
              <a:rPr lang="en-US" dirty="0">
                <a:solidFill>
                  <a:schemeClr val="bg1"/>
                </a:solidFill>
                <a:latin typeface="Segoe UI Semilight" panose="020B0402040204020203" pitchFamily="34" charset="0"/>
                <a:cs typeface="Segoe UI Semilight" panose="020B0402040204020203" pitchFamily="34" charset="0"/>
              </a:rPr>
              <a:t> The seasons of tourism and local events like festivals and big conferences may impact a lot in demand patterns of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services. During the peak season of tourism and festivals, people need transport in high demand for visiting the places and many people preferred private taxi service for smooth transportation and less traffic impact.</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Of course, marketing events in tourism-oriented cities will increase the trip volume drastically during the peak season of the cities.</a:t>
            </a:r>
          </a:p>
        </p:txBody>
      </p:sp>
    </p:spTree>
    <p:extLst>
      <p:ext uri="{BB962C8B-B14F-4D97-AF65-F5344CB8AC3E}">
        <p14:creationId xmlns:p14="http://schemas.microsoft.com/office/powerpoint/2010/main" val="327576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3D3C8F2-B217-E4FD-CD34-53F3AD968F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F1BA15-B688-4549-6191-2C08A5B8911C}"/>
              </a:ext>
            </a:extLst>
          </p:cNvPr>
          <p:cNvSpPr txBox="1"/>
          <p:nvPr/>
        </p:nvSpPr>
        <p:spPr>
          <a:xfrm>
            <a:off x="628663" y="1100317"/>
            <a:ext cx="10934673" cy="4657365"/>
          </a:xfrm>
          <a:prstGeom prst="rect">
            <a:avLst/>
          </a:prstGeom>
          <a:noFill/>
        </p:spPr>
        <p:txBody>
          <a:bodyPr wrap="square" rtlCol="0">
            <a:spAutoFit/>
          </a:bodyPr>
          <a:lstStyle/>
          <a:p>
            <a:pPr>
              <a:lnSpc>
                <a:spcPct val="150000"/>
              </a:lnSpc>
            </a:pPr>
            <a:r>
              <a:rPr lang="en-US" b="1" dirty="0">
                <a:solidFill>
                  <a:schemeClr val="bg1"/>
                </a:solidFill>
                <a:latin typeface="Segoe UI Semibold" panose="020B0702040204020203" pitchFamily="34" charset="0"/>
                <a:cs typeface="Segoe UI Semibold" panose="020B0702040204020203" pitchFamily="34" charset="0"/>
              </a:rPr>
              <a:t>Emerging Mobility Trends and </a:t>
            </a:r>
            <a:r>
              <a:rPr lang="en-US" b="1" dirty="0" err="1">
                <a:solidFill>
                  <a:schemeClr val="bg1"/>
                </a:solidFill>
                <a:latin typeface="Segoe UI Semibold" panose="020B0702040204020203" pitchFamily="34" charset="0"/>
                <a:cs typeface="Segoe UI Semibold" panose="020B0702040204020203" pitchFamily="34" charset="0"/>
              </a:rPr>
              <a:t>Goodcabs</a:t>
            </a:r>
            <a:r>
              <a:rPr lang="en-US" b="1" dirty="0">
                <a:solidFill>
                  <a:schemeClr val="bg1"/>
                </a:solidFill>
                <a:latin typeface="Segoe UI Semibold" panose="020B0702040204020203" pitchFamily="34" charset="0"/>
                <a:cs typeface="Segoe UI Semibold" panose="020B0702040204020203" pitchFamily="34" charset="0"/>
              </a:rPr>
              <a:t>’ Adaptation : </a:t>
            </a:r>
            <a:r>
              <a:rPr lang="en-US" dirty="0">
                <a:solidFill>
                  <a:schemeClr val="bg1"/>
                </a:solidFill>
                <a:latin typeface="Segoe UI Semilight" panose="020B0402040204020203" pitchFamily="34" charset="0"/>
                <a:cs typeface="Segoe UI Semilight" panose="020B0402040204020203" pitchFamily="34" charset="0"/>
              </a:rPr>
              <a:t>What emerging mobility trends (such as electric vehicle adaptation, green energy use) are impacting the cab service market in tier-2 cities ? Should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consider integrating electric vehicles or eco-friendly initiatives to stay competitive ?</a:t>
            </a:r>
          </a:p>
          <a:p>
            <a:pPr>
              <a:lnSpc>
                <a:spcPct val="150000"/>
              </a:lnSpc>
            </a:pPr>
            <a:endParaRPr lang="en-US" sz="2000"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b="1" dirty="0">
                <a:solidFill>
                  <a:schemeClr val="bg1"/>
                </a:solidFill>
                <a:latin typeface="Arial Black" panose="020B0A04020102020204" pitchFamily="34" charset="0"/>
                <a:cs typeface="Segoe UI Semilight" panose="020B0402040204020203" pitchFamily="34" charset="0"/>
              </a:rPr>
              <a:t>&gt;&gt;&gt;</a:t>
            </a:r>
            <a:r>
              <a:rPr lang="en-US" dirty="0">
                <a:solidFill>
                  <a:schemeClr val="bg1"/>
                </a:solidFill>
                <a:latin typeface="Segoe UI Semilight" panose="020B0402040204020203" pitchFamily="34" charset="0"/>
                <a:cs typeface="Segoe UI Semilight" panose="020B0402040204020203" pitchFamily="34" charset="0"/>
              </a:rPr>
              <a:t> In recent worlds, electric vehicle adaptation in trend and in many sector adapting green energy to stay competitive in market. In that way,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should bring the electric vehicle adaptation to make solid impact in cab service industry in those tier-2 cities.</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Eco-friendly electric service will keep positive impact widely for this cab service sector. Though, integrating electric vehicles are also providing good impact in many areas. But firstly, we should take a look for the customer’s needs, if it needed in any particular city then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may implement the integrating electric vehicles or eco-friendly initiative.</a:t>
            </a:r>
          </a:p>
        </p:txBody>
      </p:sp>
    </p:spTree>
    <p:extLst>
      <p:ext uri="{BB962C8B-B14F-4D97-AF65-F5344CB8AC3E}">
        <p14:creationId xmlns:p14="http://schemas.microsoft.com/office/powerpoint/2010/main" val="164368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E7BD3B3-8D6D-75B1-FEFA-EC6F06FD6A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6746D4-D3C4-EDEF-3733-03E64408DE8C}"/>
              </a:ext>
            </a:extLst>
          </p:cNvPr>
          <p:cNvSpPr txBox="1"/>
          <p:nvPr/>
        </p:nvSpPr>
        <p:spPr>
          <a:xfrm>
            <a:off x="628663" y="1100317"/>
            <a:ext cx="10934673" cy="5072864"/>
          </a:xfrm>
          <a:prstGeom prst="rect">
            <a:avLst/>
          </a:prstGeom>
          <a:noFill/>
        </p:spPr>
        <p:txBody>
          <a:bodyPr wrap="square" rtlCol="0">
            <a:spAutoFit/>
          </a:bodyPr>
          <a:lstStyle/>
          <a:p>
            <a:pPr>
              <a:lnSpc>
                <a:spcPct val="150000"/>
              </a:lnSpc>
            </a:pPr>
            <a:r>
              <a:rPr lang="en-US" b="1" dirty="0">
                <a:solidFill>
                  <a:schemeClr val="bg1"/>
                </a:solidFill>
                <a:latin typeface="Segoe UI Semibold" panose="020B0702040204020203" pitchFamily="34" charset="0"/>
                <a:cs typeface="Segoe UI Semibold" panose="020B0702040204020203" pitchFamily="34" charset="0"/>
              </a:rPr>
              <a:t>Partnership Opportunities with Local Business : </a:t>
            </a:r>
            <a:r>
              <a:rPr lang="en-US" dirty="0">
                <a:solidFill>
                  <a:schemeClr val="bg1"/>
                </a:solidFill>
                <a:latin typeface="Segoe UI Semilight" panose="020B0402040204020203" pitchFamily="34" charset="0"/>
                <a:cs typeface="Segoe UI Semilight" panose="020B0402040204020203" pitchFamily="34" charset="0"/>
              </a:rPr>
              <a:t>Are these opportunities for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to partner with local businesses (such as hotels, malls and event venues) to boost demand and improve customer loyalty ? Could these partnership drive more traffics, specially in tourism-heavy or high footfall areas ?</a:t>
            </a:r>
          </a:p>
          <a:p>
            <a:pPr>
              <a:lnSpc>
                <a:spcPct val="150000"/>
              </a:lnSpc>
            </a:pPr>
            <a:endParaRPr lang="en-US" sz="2000"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b="1" dirty="0">
                <a:solidFill>
                  <a:schemeClr val="bg1"/>
                </a:solidFill>
                <a:latin typeface="Arial Black" panose="020B0A04020102020204" pitchFamily="34" charset="0"/>
                <a:cs typeface="Segoe UI Semilight" panose="020B0402040204020203" pitchFamily="34" charset="0"/>
              </a:rPr>
              <a:t>&gt;&gt;&gt;</a:t>
            </a:r>
            <a:r>
              <a:rPr lang="en-US" dirty="0">
                <a:solidFill>
                  <a:schemeClr val="bg1"/>
                </a:solidFill>
                <a:latin typeface="Segoe UI Semilight" panose="020B0402040204020203" pitchFamily="34" charset="0"/>
                <a:cs typeface="Segoe UI Semilight" panose="020B0402040204020203" pitchFamily="34" charset="0"/>
              </a:rPr>
              <a:t> The tie up with local businesses are always become beneficial foe both local businesses and cab services. Here two business sector will be dependent with each other.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will beneficial specially when customer or tourist come to stay hotels, they will sight seeing with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services and also they may visit shopping mall using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car if they tie up with shopping mall and during any large event in city, people will use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while they see that the event partner is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then they will prefer to use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for reaching the destination.</a:t>
            </a: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If they do partnership with as hotels, malls and event venues, then obviously these partnership drive more traffics, specially in tourism-heavy or high footfall areas due to above mentioned possibilities.</a:t>
            </a:r>
          </a:p>
        </p:txBody>
      </p:sp>
    </p:spTree>
    <p:extLst>
      <p:ext uri="{BB962C8B-B14F-4D97-AF65-F5344CB8AC3E}">
        <p14:creationId xmlns:p14="http://schemas.microsoft.com/office/powerpoint/2010/main" val="294211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0EB20BF-B175-D049-F053-E486D88AC0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4BF9A7-5136-9F42-5573-2CF42AD47DF3}"/>
              </a:ext>
            </a:extLst>
          </p:cNvPr>
          <p:cNvSpPr txBox="1"/>
          <p:nvPr/>
        </p:nvSpPr>
        <p:spPr>
          <a:xfrm>
            <a:off x="628663" y="961169"/>
            <a:ext cx="10934673" cy="5072864"/>
          </a:xfrm>
          <a:prstGeom prst="rect">
            <a:avLst/>
          </a:prstGeom>
          <a:noFill/>
        </p:spPr>
        <p:txBody>
          <a:bodyPr wrap="square" rtlCol="0">
            <a:spAutoFit/>
          </a:bodyPr>
          <a:lstStyle/>
          <a:p>
            <a:pPr>
              <a:lnSpc>
                <a:spcPct val="150000"/>
              </a:lnSpc>
            </a:pPr>
            <a:r>
              <a:rPr lang="en-US" b="1" dirty="0">
                <a:solidFill>
                  <a:schemeClr val="bg1"/>
                </a:solidFill>
                <a:latin typeface="Segoe UI Semibold" panose="020B0702040204020203" pitchFamily="34" charset="0"/>
                <a:cs typeface="Segoe UI Semibold" panose="020B0702040204020203" pitchFamily="34" charset="0"/>
              </a:rPr>
              <a:t>Data Collection for Enhanced Data Driven Decision : </a:t>
            </a:r>
            <a:r>
              <a:rPr lang="en-US" dirty="0">
                <a:solidFill>
                  <a:schemeClr val="bg1"/>
                </a:solidFill>
                <a:latin typeface="Segoe UI Semilight" panose="020B0402040204020203" pitchFamily="34" charset="0"/>
                <a:cs typeface="Segoe UI Semilight" panose="020B0402040204020203" pitchFamily="34" charset="0"/>
              </a:rPr>
              <a:t>To makes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more data-driven and improve it’s performance across key metrics (such as repeat passenger rate, customer satisfaction, new passengers and trip volume), what additional data should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collect ? Consider data that could provide deeper insights into customer </a:t>
            </a:r>
            <a:r>
              <a:rPr lang="en-US" dirty="0" err="1">
                <a:solidFill>
                  <a:schemeClr val="bg1"/>
                </a:solidFill>
                <a:latin typeface="Segoe UI Semilight" panose="020B0402040204020203" pitchFamily="34" charset="0"/>
                <a:cs typeface="Segoe UI Semilight" panose="020B0402040204020203" pitchFamily="34" charset="0"/>
              </a:rPr>
              <a:t>behaviour</a:t>
            </a:r>
            <a:r>
              <a:rPr lang="en-US" dirty="0">
                <a:solidFill>
                  <a:schemeClr val="bg1"/>
                </a:solidFill>
                <a:latin typeface="Segoe UI Semilight" panose="020B0402040204020203" pitchFamily="34" charset="0"/>
                <a:cs typeface="Segoe UI Semilight" panose="020B0402040204020203" pitchFamily="34" charset="0"/>
              </a:rPr>
              <a:t>, operational efficiency and market trends.</a:t>
            </a:r>
          </a:p>
          <a:p>
            <a:pPr>
              <a:lnSpc>
                <a:spcPct val="150000"/>
              </a:lnSpc>
            </a:pPr>
            <a:endParaRPr lang="en-US" sz="2000"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b="1" dirty="0">
                <a:solidFill>
                  <a:schemeClr val="bg1"/>
                </a:solidFill>
                <a:latin typeface="Arial Black" panose="020B0A04020102020204" pitchFamily="34" charset="0"/>
                <a:cs typeface="Segoe UI Semilight" panose="020B0402040204020203" pitchFamily="34" charset="0"/>
              </a:rPr>
              <a:t>&gt;&gt;&gt;</a:t>
            </a:r>
            <a:r>
              <a:rPr lang="en-US" dirty="0">
                <a:solidFill>
                  <a:schemeClr val="bg1"/>
                </a:solidFill>
                <a:latin typeface="Segoe UI Semilight" panose="020B0402040204020203" pitchFamily="34" charset="0"/>
                <a:cs typeface="Segoe UI Semilight" panose="020B0402040204020203" pitchFamily="34" charset="0"/>
              </a:rPr>
              <a:t> Some data that may improve it’s performance more due to more understanding about passenger’s </a:t>
            </a:r>
            <a:r>
              <a:rPr lang="en-US" dirty="0" err="1">
                <a:solidFill>
                  <a:schemeClr val="bg1"/>
                </a:solidFill>
                <a:latin typeface="Segoe UI Semilight" panose="020B0402040204020203" pitchFamily="34" charset="0"/>
                <a:cs typeface="Segoe UI Semilight" panose="020B0402040204020203" pitchFamily="34" charset="0"/>
              </a:rPr>
              <a:t>behaviour</a:t>
            </a:r>
            <a:r>
              <a:rPr lang="en-US" dirty="0">
                <a:solidFill>
                  <a:schemeClr val="bg1"/>
                </a:solidFill>
                <a:latin typeface="Segoe UI Semilight" panose="020B0402040204020203" pitchFamily="34" charset="0"/>
                <a:cs typeface="Segoe UI Semilight" panose="020B0402040204020203" pitchFamily="34" charset="0"/>
              </a:rPr>
              <a:t> like which area of a city they prefer most to book trips. So, we may take the latitude and longitude to know the exact location of a city and when we find some particular location has high demand for booking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then we should increase cabs in that area for always availability for passengers. In this way, waiting time for passengers will be less and they will reach their destination on time. Also, when passenger will find that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are easily accessible, they will turn back from other competitors and will recommend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for future ride.</a:t>
            </a:r>
          </a:p>
        </p:txBody>
      </p:sp>
    </p:spTree>
    <p:extLst>
      <p:ext uri="{BB962C8B-B14F-4D97-AF65-F5344CB8AC3E}">
        <p14:creationId xmlns:p14="http://schemas.microsoft.com/office/powerpoint/2010/main" val="326435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B37263B-C300-B059-E756-A92F446A79B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CBFEE7E-1193-266E-46B5-656F1975146A}"/>
              </a:ext>
            </a:extLst>
          </p:cNvPr>
          <p:cNvSpPr txBox="1"/>
          <p:nvPr/>
        </p:nvSpPr>
        <p:spPr>
          <a:xfrm>
            <a:off x="3048000" y="611747"/>
            <a:ext cx="6096000" cy="461665"/>
          </a:xfrm>
          <a:prstGeom prst="rect">
            <a:avLst/>
          </a:prstGeom>
          <a:noFill/>
        </p:spPr>
        <p:txBody>
          <a:bodyPr wrap="square">
            <a:spAutoFit/>
          </a:bodyPr>
          <a:lstStyle/>
          <a:p>
            <a:pPr algn="ctr"/>
            <a:r>
              <a:rPr lang="en-US" sz="2400" b="1" dirty="0" err="1">
                <a:solidFill>
                  <a:schemeClr val="bg1"/>
                </a:solidFill>
                <a:latin typeface="Segoe UI Semibold" panose="020B0702040204020203" pitchFamily="34" charset="0"/>
                <a:cs typeface="Segoe UI Semibold" panose="020B0702040204020203" pitchFamily="34" charset="0"/>
              </a:rPr>
              <a:t>Goodcab’s</a:t>
            </a:r>
            <a:r>
              <a:rPr lang="en-US" sz="2400" b="1" dirty="0">
                <a:solidFill>
                  <a:schemeClr val="bg1"/>
                </a:solidFill>
                <a:latin typeface="Segoe UI Semibold" panose="020B0702040204020203" pitchFamily="34" charset="0"/>
                <a:cs typeface="Segoe UI Semibold" panose="020B0702040204020203" pitchFamily="34" charset="0"/>
              </a:rPr>
              <a:t> Iconic </a:t>
            </a:r>
            <a:r>
              <a:rPr lang="en-US" sz="2400" b="1" dirty="0" err="1">
                <a:solidFill>
                  <a:schemeClr val="bg1"/>
                </a:solidFill>
                <a:latin typeface="Segoe UI Semibold" panose="020B0702040204020203" pitchFamily="34" charset="0"/>
                <a:cs typeface="Segoe UI Semibold" panose="020B0702040204020203" pitchFamily="34" charset="0"/>
              </a:rPr>
              <a:t>Ambasssdors</a:t>
            </a:r>
            <a:endParaRPr lang="en-IN" sz="2400" dirty="0"/>
          </a:p>
        </p:txBody>
      </p:sp>
      <p:pic>
        <p:nvPicPr>
          <p:cNvPr id="6" name="Picture 5">
            <a:extLst>
              <a:ext uri="{FF2B5EF4-FFF2-40B4-BE49-F238E27FC236}">
                <a16:creationId xmlns:a16="http://schemas.microsoft.com/office/drawing/2014/main" id="{CAD9F64B-3FF6-1F35-5AC8-854D47BA0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954" y="2333685"/>
            <a:ext cx="2143125" cy="2143125"/>
          </a:xfrm>
          <a:prstGeom prst="rect">
            <a:avLst/>
          </a:prstGeom>
        </p:spPr>
      </p:pic>
      <p:pic>
        <p:nvPicPr>
          <p:cNvPr id="8" name="Picture 7">
            <a:extLst>
              <a:ext uri="{FF2B5EF4-FFF2-40B4-BE49-F238E27FC236}">
                <a16:creationId xmlns:a16="http://schemas.microsoft.com/office/drawing/2014/main" id="{1C073125-FD0A-5482-FFD9-D1C26C457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948" y="2353620"/>
            <a:ext cx="1789318" cy="2150760"/>
          </a:xfrm>
          <a:prstGeom prst="rect">
            <a:avLst/>
          </a:prstGeom>
        </p:spPr>
      </p:pic>
      <p:pic>
        <p:nvPicPr>
          <p:cNvPr id="10" name="Picture 9">
            <a:extLst>
              <a:ext uri="{FF2B5EF4-FFF2-40B4-BE49-F238E27FC236}">
                <a16:creationId xmlns:a16="http://schemas.microsoft.com/office/drawing/2014/main" id="{97DA9A11-72C8-6A31-5DB1-3FEBD353F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1135" y="2309935"/>
            <a:ext cx="1641911" cy="2190627"/>
          </a:xfrm>
          <a:prstGeom prst="rect">
            <a:avLst/>
          </a:prstGeom>
        </p:spPr>
      </p:pic>
      <p:sp>
        <p:nvSpPr>
          <p:cNvPr id="11" name="TextBox 10">
            <a:extLst>
              <a:ext uri="{FF2B5EF4-FFF2-40B4-BE49-F238E27FC236}">
                <a16:creationId xmlns:a16="http://schemas.microsoft.com/office/drawing/2014/main" id="{562CE197-2B4B-4404-9CCF-343B01B48864}"/>
              </a:ext>
            </a:extLst>
          </p:cNvPr>
          <p:cNvSpPr txBox="1"/>
          <p:nvPr/>
        </p:nvSpPr>
        <p:spPr>
          <a:xfrm>
            <a:off x="1282838" y="4695217"/>
            <a:ext cx="2035356" cy="461665"/>
          </a:xfrm>
          <a:prstGeom prst="rect">
            <a:avLst/>
          </a:prstGeom>
          <a:noFill/>
        </p:spPr>
        <p:txBody>
          <a:bodyPr wrap="square" rtlCol="0">
            <a:spAutoFit/>
          </a:bodyPr>
          <a:lstStyle/>
          <a:p>
            <a:pPr algn="ctr"/>
            <a:r>
              <a:rPr lang="en-US" sz="2400" b="1" dirty="0">
                <a:solidFill>
                  <a:schemeClr val="bg1"/>
                </a:solidFill>
                <a:latin typeface="Segoe UI Semibold" panose="020B0702040204020203" pitchFamily="34" charset="0"/>
                <a:cs typeface="Segoe UI Semibold" panose="020B0702040204020203" pitchFamily="34" charset="0"/>
              </a:rPr>
              <a:t>Virat Kohli</a:t>
            </a:r>
            <a:endParaRPr lang="en-IN" sz="2400" b="1" dirty="0">
              <a:solidFill>
                <a:schemeClr val="bg1"/>
              </a:soli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8CE90142-D2F0-9573-7D0B-C0E7512CB403}"/>
              </a:ext>
            </a:extLst>
          </p:cNvPr>
          <p:cNvSpPr txBox="1"/>
          <p:nvPr/>
        </p:nvSpPr>
        <p:spPr>
          <a:xfrm>
            <a:off x="5156826" y="4700446"/>
            <a:ext cx="2379561" cy="461665"/>
          </a:xfrm>
          <a:prstGeom prst="rect">
            <a:avLst/>
          </a:prstGeom>
          <a:noFill/>
        </p:spPr>
        <p:txBody>
          <a:bodyPr wrap="square" rtlCol="0">
            <a:spAutoFit/>
          </a:bodyPr>
          <a:lstStyle/>
          <a:p>
            <a:pPr algn="ctr"/>
            <a:r>
              <a:rPr lang="en-US" sz="2400" b="1" dirty="0">
                <a:solidFill>
                  <a:schemeClr val="bg1"/>
                </a:solidFill>
                <a:latin typeface="Segoe UI Semibold" panose="020B0702040204020203" pitchFamily="34" charset="0"/>
                <a:cs typeface="Segoe UI Semibold" panose="020B0702040204020203" pitchFamily="34" charset="0"/>
              </a:rPr>
              <a:t>Shreya Ghoshal</a:t>
            </a:r>
            <a:endParaRPr lang="en-IN" sz="2400" b="1" dirty="0">
              <a:solidFill>
                <a:schemeClr val="bg1"/>
              </a:solidFill>
              <a:latin typeface="Segoe UI Semibold" panose="020B0702040204020203" pitchFamily="34" charset="0"/>
              <a:cs typeface="Segoe UI Semibold" panose="020B0702040204020203" pitchFamily="34" charset="0"/>
            </a:endParaRPr>
          </a:p>
        </p:txBody>
      </p:sp>
      <p:sp>
        <p:nvSpPr>
          <p:cNvPr id="13" name="TextBox 12">
            <a:extLst>
              <a:ext uri="{FF2B5EF4-FFF2-40B4-BE49-F238E27FC236}">
                <a16:creationId xmlns:a16="http://schemas.microsoft.com/office/drawing/2014/main" id="{1101D13C-C805-5A4B-074A-422A18652F8B}"/>
              </a:ext>
            </a:extLst>
          </p:cNvPr>
          <p:cNvSpPr txBox="1"/>
          <p:nvPr/>
        </p:nvSpPr>
        <p:spPr>
          <a:xfrm>
            <a:off x="9070296" y="4695217"/>
            <a:ext cx="2143587" cy="461665"/>
          </a:xfrm>
          <a:prstGeom prst="rect">
            <a:avLst/>
          </a:prstGeom>
          <a:noFill/>
        </p:spPr>
        <p:txBody>
          <a:bodyPr wrap="square" rtlCol="0">
            <a:spAutoFit/>
          </a:bodyPr>
          <a:lstStyle/>
          <a:p>
            <a:pPr algn="ctr"/>
            <a:r>
              <a:rPr lang="en-US" sz="2400" b="1" dirty="0">
                <a:solidFill>
                  <a:schemeClr val="bg1"/>
                </a:solidFill>
                <a:latin typeface="Segoe UI Semibold" panose="020B0702040204020203" pitchFamily="34" charset="0"/>
                <a:cs typeface="Segoe UI Semibold" panose="020B0702040204020203" pitchFamily="34" charset="0"/>
              </a:rPr>
              <a:t>Mahesh Babu</a:t>
            </a:r>
            <a:endParaRPr lang="en-IN" sz="2400" b="1"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34969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6DCA2F-8022-0BC3-34A2-7417BFC44B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55DCA8-65D5-14C6-93A9-42964A99AF99}"/>
              </a:ext>
            </a:extLst>
          </p:cNvPr>
          <p:cNvSpPr txBox="1"/>
          <p:nvPr/>
        </p:nvSpPr>
        <p:spPr>
          <a:xfrm>
            <a:off x="3048000" y="513424"/>
            <a:ext cx="6096000" cy="461665"/>
          </a:xfrm>
          <a:prstGeom prst="rect">
            <a:avLst/>
          </a:prstGeom>
          <a:noFill/>
        </p:spPr>
        <p:txBody>
          <a:bodyPr wrap="square">
            <a:spAutoFit/>
          </a:bodyPr>
          <a:lstStyle/>
          <a:p>
            <a:pPr algn="ctr"/>
            <a:r>
              <a:rPr lang="en-US" sz="2400" b="1" dirty="0">
                <a:solidFill>
                  <a:schemeClr val="bg1"/>
                </a:solidFill>
                <a:latin typeface="Segoe UI Semibold" panose="020B0702040204020203" pitchFamily="34" charset="0"/>
                <a:cs typeface="Segoe UI Semibold" panose="020B0702040204020203" pitchFamily="34" charset="0"/>
              </a:rPr>
              <a:t>Recommendations for </a:t>
            </a:r>
            <a:r>
              <a:rPr lang="en-US" sz="2400" b="1" dirty="0" err="1">
                <a:solidFill>
                  <a:schemeClr val="bg1"/>
                </a:solidFill>
                <a:latin typeface="Segoe UI Semibold" panose="020B0702040204020203" pitchFamily="34" charset="0"/>
                <a:cs typeface="Segoe UI Semibold" panose="020B0702040204020203" pitchFamily="34" charset="0"/>
              </a:rPr>
              <a:t>Goodcabs</a:t>
            </a:r>
            <a:endParaRPr lang="en-IN" sz="2400" dirty="0"/>
          </a:p>
        </p:txBody>
      </p:sp>
      <p:sp>
        <p:nvSpPr>
          <p:cNvPr id="3" name="TextBox 2">
            <a:extLst>
              <a:ext uri="{FF2B5EF4-FFF2-40B4-BE49-F238E27FC236}">
                <a16:creationId xmlns:a16="http://schemas.microsoft.com/office/drawing/2014/main" id="{5FB856CC-E87D-CB27-8453-C224EC968639}"/>
              </a:ext>
            </a:extLst>
          </p:cNvPr>
          <p:cNvSpPr txBox="1"/>
          <p:nvPr/>
        </p:nvSpPr>
        <p:spPr>
          <a:xfrm>
            <a:off x="1118417" y="1334003"/>
            <a:ext cx="9955165" cy="4189993"/>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a:solidFill>
                  <a:schemeClr val="bg1"/>
                </a:solidFill>
                <a:latin typeface="Segoe UI Semibold" panose="020B0702040204020203" pitchFamily="34" charset="0"/>
                <a:cs typeface="Segoe UI Semibold" panose="020B0702040204020203" pitchFamily="34" charset="0"/>
              </a:rPr>
              <a:t>Focus on More Cities : </a:t>
            </a:r>
            <a:r>
              <a:rPr lang="en-US" sz="2000" dirty="0" err="1">
                <a:solidFill>
                  <a:schemeClr val="bg1"/>
                </a:solidFill>
                <a:latin typeface="Segoe UI Semilight" panose="020B0402040204020203" pitchFamily="34" charset="0"/>
                <a:cs typeface="Segoe UI Semilight" panose="020B0402040204020203" pitchFamily="34" charset="0"/>
              </a:rPr>
              <a:t>Goodcabs</a:t>
            </a:r>
            <a:r>
              <a:rPr lang="en-US" sz="2000" dirty="0">
                <a:solidFill>
                  <a:schemeClr val="bg1"/>
                </a:solidFill>
                <a:latin typeface="Segoe UI Semilight" panose="020B0402040204020203" pitchFamily="34" charset="0"/>
                <a:cs typeface="Segoe UI Semilight" panose="020B0402040204020203" pitchFamily="34" charset="0"/>
              </a:rPr>
              <a:t> should focus on more cities of other states, like New Delhi, Mumbai, Bengaluru, Kolkata. These 4 cities are top metropolitan cities of India. If in those cities </a:t>
            </a:r>
            <a:r>
              <a:rPr lang="en-US" sz="2000" dirty="0" err="1">
                <a:solidFill>
                  <a:schemeClr val="bg1"/>
                </a:solidFill>
                <a:latin typeface="Segoe UI Semilight" panose="020B0402040204020203" pitchFamily="34" charset="0"/>
                <a:cs typeface="Segoe UI Semilight" panose="020B0402040204020203" pitchFamily="34" charset="0"/>
              </a:rPr>
              <a:t>Goodcabs</a:t>
            </a:r>
            <a:r>
              <a:rPr lang="en-US" sz="2000" dirty="0">
                <a:solidFill>
                  <a:schemeClr val="bg1"/>
                </a:solidFill>
                <a:latin typeface="Segoe UI Semilight" panose="020B0402040204020203" pitchFamily="34" charset="0"/>
                <a:cs typeface="Segoe UI Semilight" panose="020B0402040204020203" pitchFamily="34" charset="0"/>
              </a:rPr>
              <a:t> provide good services, then revenues will increase drastically and </a:t>
            </a:r>
            <a:r>
              <a:rPr lang="en-US" sz="2000" dirty="0" err="1">
                <a:solidFill>
                  <a:schemeClr val="bg1"/>
                </a:solidFill>
                <a:latin typeface="Segoe UI Semilight" panose="020B0402040204020203" pitchFamily="34" charset="0"/>
                <a:cs typeface="Segoe UI Semilight" panose="020B0402040204020203" pitchFamily="34" charset="0"/>
              </a:rPr>
              <a:t>Goodcabs</a:t>
            </a:r>
            <a:r>
              <a:rPr lang="en-US" sz="2000" dirty="0">
                <a:solidFill>
                  <a:schemeClr val="bg1"/>
                </a:solidFill>
                <a:latin typeface="Segoe UI Semilight" panose="020B0402040204020203" pitchFamily="34" charset="0"/>
                <a:cs typeface="Segoe UI Semilight" panose="020B0402040204020203" pitchFamily="34" charset="0"/>
              </a:rPr>
              <a:t> will be known broadly across the India.</a:t>
            </a:r>
          </a:p>
          <a:p>
            <a:pPr marL="342900" indent="-342900">
              <a:lnSpc>
                <a:spcPct val="150000"/>
              </a:lnSpc>
              <a:buFont typeface="Wingdings" panose="05000000000000000000" pitchFamily="2" charset="2"/>
              <a:buChar char="q"/>
            </a:pPr>
            <a:r>
              <a:rPr lang="en-US" sz="2000" dirty="0">
                <a:solidFill>
                  <a:schemeClr val="bg1"/>
                </a:solidFill>
                <a:latin typeface="Segoe UI Semibold" panose="020B0702040204020203" pitchFamily="34" charset="0"/>
                <a:cs typeface="Segoe UI Semibold" panose="020B0702040204020203" pitchFamily="34" charset="0"/>
              </a:rPr>
              <a:t>Take Government Subsidies for EV Market : </a:t>
            </a:r>
            <a:r>
              <a:rPr lang="en-US" sz="2000" dirty="0">
                <a:solidFill>
                  <a:schemeClr val="bg1"/>
                </a:solidFill>
                <a:latin typeface="Segoe UI Semilight" panose="020B0402040204020203" pitchFamily="34" charset="0"/>
                <a:cs typeface="Segoe UI Semilight" panose="020B0402040204020203" pitchFamily="34" charset="0"/>
              </a:rPr>
              <a:t>In the new era of green energy and electric vehicle, </a:t>
            </a:r>
            <a:r>
              <a:rPr lang="en-US" sz="2000" dirty="0" err="1">
                <a:solidFill>
                  <a:schemeClr val="bg1"/>
                </a:solidFill>
                <a:latin typeface="Segoe UI Semilight" panose="020B0402040204020203" pitchFamily="34" charset="0"/>
                <a:cs typeface="Segoe UI Semilight" panose="020B0402040204020203" pitchFamily="34" charset="0"/>
              </a:rPr>
              <a:t>Goodcabs</a:t>
            </a:r>
            <a:r>
              <a:rPr lang="en-US" sz="2000" dirty="0">
                <a:solidFill>
                  <a:schemeClr val="bg1"/>
                </a:solidFill>
                <a:latin typeface="Segoe UI Semilight" panose="020B0402040204020203" pitchFamily="34" charset="0"/>
                <a:cs typeface="Segoe UI Semilight" panose="020B0402040204020203" pitchFamily="34" charset="0"/>
              </a:rPr>
              <a:t> should deep dive into EV world and firstly take incentives and subsidies from Government of India. It will become more fruitful for </a:t>
            </a:r>
            <a:r>
              <a:rPr lang="en-US" sz="2000" dirty="0" err="1">
                <a:solidFill>
                  <a:schemeClr val="bg1"/>
                </a:solidFill>
                <a:latin typeface="Segoe UI Semilight" panose="020B0402040204020203" pitchFamily="34" charset="0"/>
                <a:cs typeface="Segoe UI Semilight" panose="020B0402040204020203" pitchFamily="34" charset="0"/>
              </a:rPr>
              <a:t>Goodcabs</a:t>
            </a:r>
            <a:r>
              <a:rPr lang="en-US" sz="2000" dirty="0">
                <a:solidFill>
                  <a:schemeClr val="bg1"/>
                </a:solidFill>
                <a:latin typeface="Segoe UI Semilight" panose="020B0402040204020203" pitchFamily="34" charset="0"/>
                <a:cs typeface="Segoe UI Semilight" panose="020B0402040204020203" pitchFamily="34" charset="0"/>
              </a:rPr>
              <a:t> to easily penetrate into EV sector and passengers will also satisfy when they will know </a:t>
            </a:r>
            <a:r>
              <a:rPr lang="en-US" sz="2000" dirty="0" err="1">
                <a:solidFill>
                  <a:schemeClr val="bg1"/>
                </a:solidFill>
                <a:latin typeface="Segoe UI Semilight" panose="020B0402040204020203" pitchFamily="34" charset="0"/>
                <a:cs typeface="Segoe UI Semilight" panose="020B0402040204020203" pitchFamily="34" charset="0"/>
              </a:rPr>
              <a:t>Goodcabs</a:t>
            </a:r>
            <a:r>
              <a:rPr lang="en-US" sz="2000" dirty="0">
                <a:solidFill>
                  <a:schemeClr val="bg1"/>
                </a:solidFill>
                <a:latin typeface="Segoe UI Semilight" panose="020B0402040204020203" pitchFamily="34" charset="0"/>
                <a:cs typeface="Segoe UI Semilight" panose="020B0402040204020203" pitchFamily="34" charset="0"/>
              </a:rPr>
              <a:t> providing EV services with help of Government of India.</a:t>
            </a:r>
          </a:p>
        </p:txBody>
      </p:sp>
    </p:spTree>
    <p:extLst>
      <p:ext uri="{BB962C8B-B14F-4D97-AF65-F5344CB8AC3E}">
        <p14:creationId xmlns:p14="http://schemas.microsoft.com/office/powerpoint/2010/main" val="3044528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FEE868D-DB4C-64D0-9EE5-D827D7FAD9D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9A5D81-5D40-6E75-3E0B-990FCDE2022B}"/>
              </a:ext>
            </a:extLst>
          </p:cNvPr>
          <p:cNvSpPr txBox="1"/>
          <p:nvPr/>
        </p:nvSpPr>
        <p:spPr>
          <a:xfrm>
            <a:off x="628663" y="756794"/>
            <a:ext cx="10934673" cy="5165197"/>
          </a:xfrm>
          <a:prstGeom prst="rect">
            <a:avLst/>
          </a:prstGeom>
          <a:noFill/>
        </p:spPr>
        <p:txBody>
          <a:bodyPr wrap="square" rtlCol="0">
            <a:spAutoFit/>
          </a:bodyPr>
          <a:lstStyle/>
          <a:p>
            <a:pPr algn="ctr">
              <a:lnSpc>
                <a:spcPct val="150000"/>
              </a:lnSpc>
            </a:pPr>
            <a:r>
              <a:rPr lang="en-US" sz="2400" b="1" dirty="0">
                <a:solidFill>
                  <a:schemeClr val="bg1"/>
                </a:solidFill>
                <a:latin typeface="Segoe UI Semibold" panose="020B0702040204020203" pitchFamily="34" charset="0"/>
                <a:cs typeface="Segoe UI Semibold" panose="020B0702040204020203" pitchFamily="34" charset="0"/>
              </a:rPr>
              <a:t>Conclusion</a:t>
            </a:r>
          </a:p>
          <a:p>
            <a:pPr>
              <a:lnSpc>
                <a:spcPct val="150000"/>
              </a:lnSpc>
            </a:pPr>
            <a:endParaRPr lang="en-US" b="1" dirty="0">
              <a:solidFill>
                <a:schemeClr val="bg1"/>
              </a:solidFill>
              <a:latin typeface="Segoe UI Semibold" panose="020B0702040204020203" pitchFamily="34" charset="0"/>
              <a:cs typeface="Segoe UI Semibold" panose="020B0702040204020203" pitchFamily="34" charset="0"/>
            </a:endParaRPr>
          </a:p>
          <a:p>
            <a:pPr>
              <a:lnSpc>
                <a:spcPct val="150000"/>
              </a:lnSpc>
            </a:pP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is poised to expand its presence in other states and cities from our comprehensive marketing analysis. The research highlights significant opportunities in several cities with new launch of EV cab services. To grow on these findings,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should focus on :</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marL="285750" indent="-285750">
              <a:lnSpc>
                <a:spcPct val="150000"/>
              </a:lnSpc>
              <a:buFont typeface="Wingdings" panose="05000000000000000000" pitchFamily="2" charset="2"/>
              <a:buChar char="v"/>
            </a:pPr>
            <a:r>
              <a:rPr lang="en-US" dirty="0">
                <a:solidFill>
                  <a:schemeClr val="bg1"/>
                </a:solidFill>
                <a:latin typeface="Segoe UI Semilight" panose="020B0402040204020203" pitchFamily="34" charset="0"/>
                <a:cs typeface="Segoe UI Semilight" panose="020B0402040204020203" pitchFamily="34" charset="0"/>
              </a:rPr>
              <a:t>Launching in strategically selected cities with proven market demand.</a:t>
            </a:r>
          </a:p>
          <a:p>
            <a:pPr marL="285750" indent="-285750">
              <a:lnSpc>
                <a:spcPct val="150000"/>
              </a:lnSpc>
              <a:buFont typeface="Wingdings" panose="05000000000000000000" pitchFamily="2" charset="2"/>
              <a:buChar char="v"/>
            </a:pPr>
            <a:r>
              <a:rPr lang="en-US" dirty="0">
                <a:solidFill>
                  <a:schemeClr val="bg1"/>
                </a:solidFill>
                <a:latin typeface="Segoe UI Semilight" panose="020B0402040204020203" pitchFamily="34" charset="0"/>
                <a:cs typeface="Segoe UI Semilight" panose="020B0402040204020203" pitchFamily="34" charset="0"/>
              </a:rPr>
              <a:t>Expanding partnership with local hotels, mall and events organizers.</a:t>
            </a:r>
          </a:p>
          <a:p>
            <a:pPr marL="285750" indent="-285750">
              <a:lnSpc>
                <a:spcPct val="150000"/>
              </a:lnSpc>
              <a:buFont typeface="Wingdings" panose="05000000000000000000" pitchFamily="2" charset="2"/>
              <a:buChar char="v"/>
            </a:pPr>
            <a:r>
              <a:rPr lang="en-US" dirty="0">
                <a:solidFill>
                  <a:schemeClr val="bg1"/>
                </a:solidFill>
                <a:latin typeface="Segoe UI Semilight" panose="020B0402040204020203" pitchFamily="34" charset="0"/>
                <a:cs typeface="Segoe UI Semilight" panose="020B0402040204020203" pitchFamily="34" charset="0"/>
              </a:rPr>
              <a:t>Utilizing Government incentives and subsidies to bring the EV cab services in market.</a:t>
            </a:r>
          </a:p>
          <a:p>
            <a:pPr>
              <a:lnSpc>
                <a:spcPct val="150000"/>
              </a:lnSpc>
            </a:pPr>
            <a:endParaRPr lang="en-US" dirty="0">
              <a:solidFill>
                <a:schemeClr val="bg1"/>
              </a:solidFill>
              <a:latin typeface="Segoe UI Semilight" panose="020B0402040204020203" pitchFamily="34" charset="0"/>
              <a:cs typeface="Segoe UI Semilight" panose="020B0402040204020203" pitchFamily="34" charset="0"/>
            </a:endParaRPr>
          </a:p>
          <a:p>
            <a:pPr>
              <a:lnSpc>
                <a:spcPct val="150000"/>
              </a:lnSpc>
            </a:pPr>
            <a:r>
              <a:rPr lang="en-US" dirty="0">
                <a:solidFill>
                  <a:schemeClr val="bg1"/>
                </a:solidFill>
                <a:latin typeface="Segoe UI Semilight" panose="020B0402040204020203" pitchFamily="34" charset="0"/>
                <a:cs typeface="Segoe UI Semilight" panose="020B0402040204020203" pitchFamily="34" charset="0"/>
              </a:rPr>
              <a:t>By following these strategies, </a:t>
            </a:r>
            <a:r>
              <a:rPr lang="en-US" dirty="0" err="1">
                <a:solidFill>
                  <a:schemeClr val="bg1"/>
                </a:solidFill>
                <a:latin typeface="Segoe UI Semilight" panose="020B0402040204020203" pitchFamily="34" charset="0"/>
                <a:cs typeface="Segoe UI Semilight" panose="020B0402040204020203" pitchFamily="34" charset="0"/>
              </a:rPr>
              <a:t>Goodcabs</a:t>
            </a:r>
            <a:r>
              <a:rPr lang="en-US" dirty="0">
                <a:solidFill>
                  <a:schemeClr val="bg1"/>
                </a:solidFill>
                <a:latin typeface="Segoe UI Semilight" panose="020B0402040204020203" pitchFamily="34" charset="0"/>
                <a:cs typeface="Segoe UI Semilight" panose="020B0402040204020203" pitchFamily="34" charset="0"/>
              </a:rPr>
              <a:t> can established a strong impact on cab service market, align with customer needs and achieve sustainable growth in industry.</a:t>
            </a:r>
          </a:p>
        </p:txBody>
      </p:sp>
    </p:spTree>
    <p:extLst>
      <p:ext uri="{BB962C8B-B14F-4D97-AF65-F5344CB8AC3E}">
        <p14:creationId xmlns:p14="http://schemas.microsoft.com/office/powerpoint/2010/main" val="161615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4EA3E5A-7CF2-7CF9-E37D-42FBA99F65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8CCB3C-7229-778F-6229-CBA6CCDC900B}"/>
              </a:ext>
            </a:extLst>
          </p:cNvPr>
          <p:cNvSpPr txBox="1"/>
          <p:nvPr/>
        </p:nvSpPr>
        <p:spPr>
          <a:xfrm>
            <a:off x="4807974" y="2459504"/>
            <a:ext cx="2576052" cy="1938992"/>
          </a:xfrm>
          <a:prstGeom prst="rect">
            <a:avLst/>
          </a:prstGeom>
          <a:noFill/>
        </p:spPr>
        <p:txBody>
          <a:bodyPr wrap="square">
            <a:spAutoFit/>
          </a:bodyPr>
          <a:lstStyle/>
          <a:p>
            <a:pPr algn="ctr"/>
            <a:r>
              <a:rPr lang="en-US" sz="60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THANK</a:t>
            </a:r>
          </a:p>
          <a:p>
            <a:pPr algn="ctr"/>
            <a:r>
              <a:rPr lang="en-US" sz="60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YOU</a:t>
            </a:r>
            <a:endParaRPr lang="en-IN" sz="6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170169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0E783B8-A164-7398-B676-D7968F086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17F857-5F1B-48E3-9208-8D42DBCA9227}"/>
              </a:ext>
            </a:extLst>
          </p:cNvPr>
          <p:cNvSpPr txBox="1"/>
          <p:nvPr/>
        </p:nvSpPr>
        <p:spPr>
          <a:xfrm>
            <a:off x="569068" y="1426304"/>
            <a:ext cx="11053863" cy="4547848"/>
          </a:xfrm>
          <a:prstGeom prst="rect">
            <a:avLst/>
          </a:prstGeom>
          <a:noFill/>
        </p:spPr>
        <p:txBody>
          <a:bodyPr wrap="square" rtlCol="0">
            <a:spAutoFit/>
          </a:bodyPr>
          <a:lstStyle/>
          <a:p>
            <a:pPr>
              <a:lnSpc>
                <a:spcPct val="150000"/>
              </a:lnSpc>
            </a:pPr>
            <a:r>
              <a:rPr lang="en-US" sz="2800" b="1" dirty="0">
                <a:solidFill>
                  <a:schemeClr val="bg1"/>
                </a:solidFill>
                <a:latin typeface="Segoe UI Semibold" panose="020B0702040204020203" pitchFamily="34" charset="0"/>
                <a:cs typeface="Segoe UI Semibold" panose="020B0702040204020203" pitchFamily="34" charset="0"/>
              </a:rPr>
              <a:t>Introduction :</a:t>
            </a:r>
          </a:p>
          <a:p>
            <a:pPr>
              <a:lnSpc>
                <a:spcPct val="150000"/>
              </a:lnSpc>
            </a:pPr>
            <a:r>
              <a:rPr lang="en-US" sz="2400" dirty="0" err="1">
                <a:solidFill>
                  <a:schemeClr val="bg1"/>
                </a:solidFill>
                <a:latin typeface="Segoe UI Semilight" panose="020B0402040204020203" pitchFamily="34" charset="0"/>
                <a:cs typeface="Segoe UI Semilight" panose="020B0402040204020203" pitchFamily="34" charset="0"/>
              </a:rPr>
              <a:t>Goodcabs</a:t>
            </a:r>
            <a:r>
              <a:rPr lang="en-US" sz="2400" dirty="0">
                <a:solidFill>
                  <a:schemeClr val="bg1"/>
                </a:solidFill>
                <a:latin typeface="Segoe UI Semilight" panose="020B0402040204020203" pitchFamily="34" charset="0"/>
                <a:cs typeface="Segoe UI Semilight" panose="020B0402040204020203" pitchFamily="34" charset="0"/>
              </a:rPr>
              <a:t>, a cab service company established two years ago, has gained a strong foothold in the Indian market by focusing on tier-2 cities. Unlike other cab service providers, </a:t>
            </a:r>
            <a:r>
              <a:rPr lang="en-US" sz="2400" dirty="0" err="1">
                <a:solidFill>
                  <a:schemeClr val="bg1"/>
                </a:solidFill>
                <a:latin typeface="Segoe UI Semilight" panose="020B0402040204020203" pitchFamily="34" charset="0"/>
                <a:cs typeface="Segoe UI Semilight" panose="020B0402040204020203" pitchFamily="34" charset="0"/>
              </a:rPr>
              <a:t>Goodcabs</a:t>
            </a:r>
            <a:r>
              <a:rPr lang="en-US" sz="2400" dirty="0">
                <a:solidFill>
                  <a:schemeClr val="bg1"/>
                </a:solidFill>
                <a:latin typeface="Segoe UI Semilight" panose="020B0402040204020203" pitchFamily="34" charset="0"/>
                <a:cs typeface="Segoe UI Semilight" panose="020B0402040204020203" pitchFamily="34" charset="0"/>
              </a:rPr>
              <a:t> is committed to supporting local drivers, helping them make a sustainable living in their hometowns while ensuring excellent service to passengers. With operations in yen tier-2 cities across India, </a:t>
            </a:r>
            <a:r>
              <a:rPr lang="en-US" sz="2400" dirty="0" err="1">
                <a:solidFill>
                  <a:schemeClr val="bg1"/>
                </a:solidFill>
                <a:latin typeface="Segoe UI Semilight" panose="020B0402040204020203" pitchFamily="34" charset="0"/>
                <a:cs typeface="Segoe UI Semilight" panose="020B0402040204020203" pitchFamily="34" charset="0"/>
              </a:rPr>
              <a:t>Goodcabs</a:t>
            </a:r>
            <a:r>
              <a:rPr lang="en-US" sz="2400" dirty="0">
                <a:solidFill>
                  <a:schemeClr val="bg1"/>
                </a:solidFill>
                <a:latin typeface="Segoe UI Semilight" panose="020B0402040204020203" pitchFamily="34" charset="0"/>
                <a:cs typeface="Segoe UI Semilight" panose="020B0402040204020203" pitchFamily="34" charset="0"/>
              </a:rPr>
              <a:t> has set ambitious performance targets for 2024 to drive growth and improve passenger satisfaction. </a:t>
            </a:r>
          </a:p>
        </p:txBody>
      </p:sp>
    </p:spTree>
    <p:extLst>
      <p:ext uri="{BB962C8B-B14F-4D97-AF65-F5344CB8AC3E}">
        <p14:creationId xmlns:p14="http://schemas.microsoft.com/office/powerpoint/2010/main" val="28008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8417A15-63F4-FF90-CFB8-23100A3A58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93C6AC-62D0-E31E-6364-CED7778A7C7B}"/>
              </a:ext>
            </a:extLst>
          </p:cNvPr>
          <p:cNvSpPr txBox="1"/>
          <p:nvPr/>
        </p:nvSpPr>
        <p:spPr>
          <a:xfrm>
            <a:off x="569068" y="2257301"/>
            <a:ext cx="11053863" cy="2885855"/>
          </a:xfrm>
          <a:prstGeom prst="rect">
            <a:avLst/>
          </a:prstGeom>
          <a:noFill/>
        </p:spPr>
        <p:txBody>
          <a:bodyPr wrap="square" rtlCol="0">
            <a:spAutoFit/>
          </a:bodyPr>
          <a:lstStyle/>
          <a:p>
            <a:pPr>
              <a:lnSpc>
                <a:spcPct val="150000"/>
              </a:lnSpc>
            </a:pPr>
            <a:r>
              <a:rPr lang="en-US" sz="2800" b="1" dirty="0">
                <a:solidFill>
                  <a:schemeClr val="bg1"/>
                </a:solidFill>
                <a:latin typeface="Segoe UI Semibold" panose="020B0702040204020203" pitchFamily="34" charset="0"/>
                <a:cs typeface="Segoe UI Semibold" panose="020B0702040204020203" pitchFamily="34" charset="0"/>
              </a:rPr>
              <a:t>Problem Statement :</a:t>
            </a:r>
          </a:p>
          <a:p>
            <a:pPr>
              <a:lnSpc>
                <a:spcPct val="150000"/>
              </a:lnSpc>
            </a:pPr>
            <a:r>
              <a:rPr lang="en-US" sz="2400" dirty="0">
                <a:solidFill>
                  <a:schemeClr val="bg1"/>
                </a:solidFill>
                <a:latin typeface="Segoe UI Semilight" panose="020B0402040204020203" pitchFamily="34" charset="0"/>
                <a:cs typeface="Segoe UI Semilight" panose="020B0402040204020203" pitchFamily="34" charset="0"/>
              </a:rPr>
              <a:t>As part of this initiative, the </a:t>
            </a:r>
            <a:r>
              <a:rPr lang="en-US" sz="2400" dirty="0" err="1">
                <a:solidFill>
                  <a:schemeClr val="bg1"/>
                </a:solidFill>
                <a:latin typeface="Segoe UI Semilight" panose="020B0402040204020203" pitchFamily="34" charset="0"/>
                <a:cs typeface="Segoe UI Semilight" panose="020B0402040204020203" pitchFamily="34" charset="0"/>
              </a:rPr>
              <a:t>Goodcabs</a:t>
            </a:r>
            <a:r>
              <a:rPr lang="en-US" sz="2400" dirty="0">
                <a:solidFill>
                  <a:schemeClr val="bg1"/>
                </a:solidFill>
                <a:latin typeface="Segoe UI Semilight" panose="020B0402040204020203" pitchFamily="34" charset="0"/>
                <a:cs typeface="Segoe UI Semilight" panose="020B0402040204020203" pitchFamily="34" charset="0"/>
              </a:rPr>
              <a:t> management team aims to assess the company’s performance across key metrics, including trip volume, passenger satisfaction, repeat passenger rate, trip distribution and the balance between new and repeat passengers.</a:t>
            </a:r>
          </a:p>
        </p:txBody>
      </p:sp>
    </p:spTree>
    <p:extLst>
      <p:ext uri="{BB962C8B-B14F-4D97-AF65-F5344CB8AC3E}">
        <p14:creationId xmlns:p14="http://schemas.microsoft.com/office/powerpoint/2010/main" val="238098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84247F2-7B18-7D05-C650-A308AB0699C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086C5D-A1F6-6E4F-B7B0-A70216B85851}"/>
              </a:ext>
            </a:extLst>
          </p:cNvPr>
          <p:cNvSpPr txBox="1"/>
          <p:nvPr/>
        </p:nvSpPr>
        <p:spPr>
          <a:xfrm>
            <a:off x="4439264" y="3167390"/>
            <a:ext cx="3313471" cy="523220"/>
          </a:xfrm>
          <a:prstGeom prst="rect">
            <a:avLst/>
          </a:prstGeom>
          <a:noFill/>
        </p:spPr>
        <p:txBody>
          <a:bodyPr wrap="square" rtlCol="0">
            <a:spAutoFit/>
          </a:bodyPr>
          <a:lstStyle/>
          <a:p>
            <a:pPr algn="ctr"/>
            <a:r>
              <a:rPr lang="en-US" sz="2800" b="1" dirty="0">
                <a:solidFill>
                  <a:schemeClr val="bg1"/>
                </a:solidFill>
                <a:latin typeface="Segoe UI Semibold" panose="020B0702040204020203" pitchFamily="34" charset="0"/>
                <a:cs typeface="Segoe UI Semibold" panose="020B0702040204020203" pitchFamily="34" charset="0"/>
              </a:rPr>
              <a:t>Dashboard Preview</a:t>
            </a:r>
            <a:endParaRPr lang="en-IN" sz="2800" b="1" dirty="0">
              <a:solidFill>
                <a:schemeClr val="bg1"/>
              </a:solidFill>
              <a:latin typeface="Segoe UI Semibold" panose="020B0702040204020203" pitchFamily="34" charset="0"/>
              <a:cs typeface="Segoe UI Semibold" panose="020B0702040204020203" pitchFamily="34" charset="0"/>
            </a:endParaRPr>
          </a:p>
        </p:txBody>
      </p:sp>
      <p:sp>
        <p:nvSpPr>
          <p:cNvPr id="4" name="Arrow: Right 3">
            <a:extLst>
              <a:ext uri="{FF2B5EF4-FFF2-40B4-BE49-F238E27FC236}">
                <a16:creationId xmlns:a16="http://schemas.microsoft.com/office/drawing/2014/main" id="{FF5E65C5-3E5E-E753-54C0-C60D7884C279}"/>
              </a:ext>
            </a:extLst>
          </p:cNvPr>
          <p:cNvSpPr/>
          <p:nvPr/>
        </p:nvSpPr>
        <p:spPr>
          <a:xfrm>
            <a:off x="4533089" y="3694437"/>
            <a:ext cx="3219646" cy="252919"/>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381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01531CE-7FD2-3596-522D-FFFDECF5986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93E060-8FA7-5208-2420-AE5EB00F9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158" y="581001"/>
            <a:ext cx="9899684" cy="5695997"/>
          </a:xfrm>
          <a:prstGeom prst="rect">
            <a:avLst/>
          </a:prstGeom>
        </p:spPr>
      </p:pic>
    </p:spTree>
    <p:extLst>
      <p:ext uri="{BB962C8B-B14F-4D97-AF65-F5344CB8AC3E}">
        <p14:creationId xmlns:p14="http://schemas.microsoft.com/office/powerpoint/2010/main" val="252756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FA5EBD9-6C59-6C90-A5E5-CB4BDEC40E7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0950D99-257C-06D2-A5A3-4968F8E24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391" y="596574"/>
            <a:ext cx="9811217" cy="5664852"/>
          </a:xfrm>
          <a:prstGeom prst="rect">
            <a:avLst/>
          </a:prstGeom>
        </p:spPr>
      </p:pic>
    </p:spTree>
    <p:extLst>
      <p:ext uri="{BB962C8B-B14F-4D97-AF65-F5344CB8AC3E}">
        <p14:creationId xmlns:p14="http://schemas.microsoft.com/office/powerpoint/2010/main" val="702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91675C3-3F96-0943-C1F4-7E928A2A94B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A0601C7-059C-5A0F-F1D6-59FF38ABE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17" y="650532"/>
            <a:ext cx="9935365" cy="5556936"/>
          </a:xfrm>
          <a:prstGeom prst="rect">
            <a:avLst/>
          </a:prstGeom>
        </p:spPr>
      </p:pic>
    </p:spTree>
    <p:extLst>
      <p:ext uri="{BB962C8B-B14F-4D97-AF65-F5344CB8AC3E}">
        <p14:creationId xmlns:p14="http://schemas.microsoft.com/office/powerpoint/2010/main" val="265170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9C95446-1F60-C1E0-F0E4-68D335EF4A4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EAC30D-E713-14F4-55E4-1919D327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551" y="575799"/>
            <a:ext cx="9908898" cy="5706401"/>
          </a:xfrm>
          <a:prstGeom prst="rect">
            <a:avLst/>
          </a:prstGeom>
        </p:spPr>
      </p:pic>
    </p:spTree>
    <p:extLst>
      <p:ext uri="{BB962C8B-B14F-4D97-AF65-F5344CB8AC3E}">
        <p14:creationId xmlns:p14="http://schemas.microsoft.com/office/powerpoint/2010/main" val="1198705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2298</Words>
  <Application>Microsoft Office PowerPoint</Application>
  <PresentationFormat>Widescreen</PresentationFormat>
  <Paragraphs>108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 Black</vt:lpstr>
      <vt:lpstr>Calibri</vt:lpstr>
      <vt:lpstr>Calibri Light</vt:lpstr>
      <vt:lpstr>Cascadia Code SemiBold</vt:lpstr>
      <vt:lpstr>Segoe UI Semibold</vt:lpstr>
      <vt:lpstr>Segoe UI Semilight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Akashdeep Dam</dc:creator>
  <cp:lastModifiedBy>Akashdeep Dam</cp:lastModifiedBy>
  <cp:revision>55</cp:revision>
  <dcterms:created xsi:type="dcterms:W3CDTF">2024-12-06T04:13:23Z</dcterms:created>
  <dcterms:modified xsi:type="dcterms:W3CDTF">2024-12-08T08:45:23Z</dcterms:modified>
</cp:coreProperties>
</file>