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749652" y="6343935"/>
            <a:ext cx="2442845" cy="514350"/>
          </a:xfrm>
          <a:custGeom>
            <a:avLst/>
            <a:gdLst/>
            <a:ahLst/>
            <a:cxnLst/>
            <a:rect l="l" t="t" r="r" b="b"/>
            <a:pathLst>
              <a:path w="2442845" h="514350">
                <a:moveTo>
                  <a:pt x="2442347" y="0"/>
                </a:moveTo>
                <a:lnTo>
                  <a:pt x="311198" y="3576"/>
                </a:lnTo>
                <a:lnTo>
                  <a:pt x="0" y="514064"/>
                </a:lnTo>
                <a:lnTo>
                  <a:pt x="2395802" y="514064"/>
                </a:lnTo>
                <a:lnTo>
                  <a:pt x="2442347" y="513867"/>
                </a:lnTo>
                <a:lnTo>
                  <a:pt x="244234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45153"/>
            <a:ext cx="9654540" cy="513080"/>
          </a:xfrm>
          <a:custGeom>
            <a:avLst/>
            <a:gdLst/>
            <a:ahLst/>
            <a:cxnLst/>
            <a:rect l="l" t="t" r="r" b="b"/>
            <a:pathLst>
              <a:path w="9654540" h="513079">
                <a:moveTo>
                  <a:pt x="0" y="0"/>
                </a:moveTo>
                <a:lnTo>
                  <a:pt x="0" y="512846"/>
                </a:lnTo>
                <a:lnTo>
                  <a:pt x="9347698" y="512846"/>
                </a:lnTo>
                <a:lnTo>
                  <a:pt x="9654133" y="806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717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717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12192635" cy="6858000"/>
          </a:xfrm>
          <a:custGeom>
            <a:avLst/>
            <a:gdLst/>
            <a:ahLst/>
            <a:cxnLst/>
            <a:rect l="l" t="t" r="r" b="b"/>
            <a:pathLst>
              <a:path w="12192635" h="6858000">
                <a:moveTo>
                  <a:pt x="0" y="0"/>
                </a:moveTo>
                <a:lnTo>
                  <a:pt x="12192006" y="0"/>
                </a:lnTo>
                <a:lnTo>
                  <a:pt x="12192006" y="6858003"/>
                </a:lnTo>
                <a:lnTo>
                  <a:pt x="0" y="685800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A9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717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749652" y="6343935"/>
            <a:ext cx="2442845" cy="514350"/>
          </a:xfrm>
          <a:custGeom>
            <a:avLst/>
            <a:gdLst/>
            <a:ahLst/>
            <a:cxnLst/>
            <a:rect l="l" t="t" r="r" b="b"/>
            <a:pathLst>
              <a:path w="2442845" h="514350">
                <a:moveTo>
                  <a:pt x="2442347" y="0"/>
                </a:moveTo>
                <a:lnTo>
                  <a:pt x="311198" y="3576"/>
                </a:lnTo>
                <a:lnTo>
                  <a:pt x="0" y="514064"/>
                </a:lnTo>
                <a:lnTo>
                  <a:pt x="2395802" y="514064"/>
                </a:lnTo>
                <a:lnTo>
                  <a:pt x="2442347" y="513867"/>
                </a:lnTo>
                <a:lnTo>
                  <a:pt x="244234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45153"/>
            <a:ext cx="9654540" cy="513080"/>
          </a:xfrm>
          <a:custGeom>
            <a:avLst/>
            <a:gdLst/>
            <a:ahLst/>
            <a:cxnLst/>
            <a:rect l="l" t="t" r="r" b="b"/>
            <a:pathLst>
              <a:path w="9654540" h="513079">
                <a:moveTo>
                  <a:pt x="0" y="0"/>
                </a:moveTo>
                <a:lnTo>
                  <a:pt x="0" y="512846"/>
                </a:lnTo>
                <a:lnTo>
                  <a:pt x="9347698" y="512846"/>
                </a:lnTo>
                <a:lnTo>
                  <a:pt x="9654133" y="806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576064" y="6399023"/>
            <a:ext cx="1176909" cy="458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9364" y="1647444"/>
            <a:ext cx="17332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717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64979" y="2935394"/>
            <a:ext cx="5262041" cy="2826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6" Type="http://schemas.openxmlformats.org/officeDocument/2006/relationships/image" Target="../media/image1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mailto:tsuyuri@talenta.jp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2610" y="3954335"/>
            <a:ext cx="3646779" cy="1504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6091" y="1647444"/>
            <a:ext cx="7848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ポストコロナのオフショア開発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2610" y="3954335"/>
            <a:ext cx="3646779" cy="1504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0087" y="1647444"/>
            <a:ext cx="9880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２.</a:t>
            </a:r>
            <a:r>
              <a:rPr dirty="0" spc="280"/>
              <a:t> </a:t>
            </a:r>
            <a:r>
              <a:rPr dirty="0"/>
              <a:t>新規製品・サービス創造へのシフト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49652" y="6343935"/>
            <a:ext cx="2442845" cy="514350"/>
          </a:xfrm>
          <a:custGeom>
            <a:avLst/>
            <a:gdLst/>
            <a:ahLst/>
            <a:cxnLst/>
            <a:rect l="l" t="t" r="r" b="b"/>
            <a:pathLst>
              <a:path w="2442845" h="514350">
                <a:moveTo>
                  <a:pt x="2442347" y="0"/>
                </a:moveTo>
                <a:lnTo>
                  <a:pt x="311198" y="3576"/>
                </a:lnTo>
                <a:lnTo>
                  <a:pt x="0" y="514064"/>
                </a:lnTo>
                <a:lnTo>
                  <a:pt x="2395802" y="514064"/>
                </a:lnTo>
                <a:lnTo>
                  <a:pt x="2442347" y="513867"/>
                </a:lnTo>
                <a:lnTo>
                  <a:pt x="244234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45153"/>
            <a:ext cx="9654540" cy="513080"/>
          </a:xfrm>
          <a:custGeom>
            <a:avLst/>
            <a:gdLst/>
            <a:ahLst/>
            <a:cxnLst/>
            <a:rect l="l" t="t" r="r" b="b"/>
            <a:pathLst>
              <a:path w="9654540" h="513079">
                <a:moveTo>
                  <a:pt x="0" y="0"/>
                </a:moveTo>
                <a:lnTo>
                  <a:pt x="0" y="512846"/>
                </a:lnTo>
                <a:lnTo>
                  <a:pt x="9347698" y="512846"/>
                </a:lnTo>
                <a:lnTo>
                  <a:pt x="9654133" y="806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76064" y="6399023"/>
            <a:ext cx="1176909" cy="45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79196"/>
            <a:ext cx="357695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45">
                <a:solidFill>
                  <a:srgbClr val="2C2C2C"/>
                </a:solidFill>
              </a:rPr>
              <a:t>D</a:t>
            </a:r>
            <a:r>
              <a:rPr dirty="0" sz="3600" spc="615">
                <a:solidFill>
                  <a:srgbClr val="2C2C2C"/>
                </a:solidFill>
              </a:rPr>
              <a:t>X</a:t>
            </a:r>
            <a:r>
              <a:rPr dirty="0" sz="3600">
                <a:solidFill>
                  <a:srgbClr val="2C2C2C"/>
                </a:solidFill>
              </a:rPr>
              <a:t>市場の急成長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1551127" y="1690687"/>
            <a:ext cx="9089745" cy="4340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196"/>
            <a:ext cx="9169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C2C2C"/>
                </a:solidFill>
              </a:rPr>
              <a:t>デジタイゼーションとデジタライゼーション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844294" y="2774200"/>
            <a:ext cx="3905885" cy="369570"/>
          </a:xfrm>
          <a:custGeom>
            <a:avLst/>
            <a:gdLst/>
            <a:ahLst/>
            <a:cxnLst/>
            <a:rect l="l" t="t" r="r" b="b"/>
            <a:pathLst>
              <a:path w="3905885" h="369569">
                <a:moveTo>
                  <a:pt x="0" y="0"/>
                </a:moveTo>
                <a:lnTo>
                  <a:pt x="3905580" y="0"/>
                </a:lnTo>
                <a:lnTo>
                  <a:pt x="3905580" y="369328"/>
                </a:lnTo>
                <a:lnTo>
                  <a:pt x="0" y="369328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4294" y="2774200"/>
            <a:ext cx="3905885" cy="369570"/>
          </a:xfrm>
          <a:custGeom>
            <a:avLst/>
            <a:gdLst/>
            <a:ahLst/>
            <a:cxnLst/>
            <a:rect l="l" t="t" r="r" b="b"/>
            <a:pathLst>
              <a:path w="3905885" h="369569">
                <a:moveTo>
                  <a:pt x="0" y="0"/>
                </a:moveTo>
                <a:lnTo>
                  <a:pt x="3905575" y="0"/>
                </a:lnTo>
                <a:lnTo>
                  <a:pt x="3905575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42125" y="2774200"/>
            <a:ext cx="3905885" cy="369570"/>
          </a:xfrm>
          <a:custGeom>
            <a:avLst/>
            <a:gdLst/>
            <a:ahLst/>
            <a:cxnLst/>
            <a:rect l="l" t="t" r="r" b="b"/>
            <a:pathLst>
              <a:path w="3905884" h="369569">
                <a:moveTo>
                  <a:pt x="0" y="0"/>
                </a:moveTo>
                <a:lnTo>
                  <a:pt x="3905580" y="0"/>
                </a:lnTo>
                <a:lnTo>
                  <a:pt x="3905580" y="369328"/>
                </a:lnTo>
                <a:lnTo>
                  <a:pt x="0" y="369328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42125" y="2774200"/>
            <a:ext cx="3905885" cy="369570"/>
          </a:xfrm>
          <a:custGeom>
            <a:avLst/>
            <a:gdLst/>
            <a:ahLst/>
            <a:cxnLst/>
            <a:rect l="l" t="t" r="r" b="b"/>
            <a:pathLst>
              <a:path w="3905884" h="369569">
                <a:moveTo>
                  <a:pt x="0" y="0"/>
                </a:moveTo>
                <a:lnTo>
                  <a:pt x="3905575" y="0"/>
                </a:lnTo>
                <a:lnTo>
                  <a:pt x="3905575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4294" y="3143529"/>
            <a:ext cx="3905885" cy="1025525"/>
          </a:xfrm>
          <a:custGeom>
            <a:avLst/>
            <a:gdLst/>
            <a:ahLst/>
            <a:cxnLst/>
            <a:rect l="l" t="t" r="r" b="b"/>
            <a:pathLst>
              <a:path w="3905885" h="1025525">
                <a:moveTo>
                  <a:pt x="0" y="0"/>
                </a:moveTo>
                <a:lnTo>
                  <a:pt x="3905575" y="0"/>
                </a:lnTo>
                <a:lnTo>
                  <a:pt x="3905575" y="1025516"/>
                </a:lnTo>
                <a:lnTo>
                  <a:pt x="0" y="102551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44294" y="2794508"/>
            <a:ext cx="3905885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280">
                <a:solidFill>
                  <a:srgbClr val="595959"/>
                </a:solidFill>
                <a:latin typeface="ＭＳ Ｐ明朝"/>
                <a:cs typeface="ＭＳ Ｐ明朝"/>
              </a:rPr>
              <a:t>デ</a:t>
            </a:r>
            <a:r>
              <a:rPr dirty="0" sz="1800" spc="254">
                <a:solidFill>
                  <a:srgbClr val="595959"/>
                </a:solidFill>
                <a:latin typeface="ＭＳ Ｐ明朝"/>
                <a:cs typeface="ＭＳ Ｐ明朝"/>
              </a:rPr>
              <a:t>ジ</a:t>
            </a:r>
            <a:r>
              <a:rPr dirty="0" sz="1800" spc="220">
                <a:solidFill>
                  <a:srgbClr val="595959"/>
                </a:solidFill>
                <a:latin typeface="ＭＳ Ｐ明朝"/>
                <a:cs typeface="ＭＳ Ｐ明朝"/>
              </a:rPr>
              <a:t>タイ</a:t>
            </a:r>
            <a:r>
              <a:rPr dirty="0" sz="1800" spc="265">
                <a:solidFill>
                  <a:srgbClr val="595959"/>
                </a:solidFill>
                <a:latin typeface="ＭＳ Ｐ明朝"/>
                <a:cs typeface="ＭＳ Ｐ明朝"/>
              </a:rPr>
              <a:t>ゼ</a:t>
            </a:r>
            <a:r>
              <a:rPr dirty="0" sz="1800" spc="280">
                <a:solidFill>
                  <a:srgbClr val="595959"/>
                </a:solidFill>
                <a:latin typeface="ＭＳ Ｐ明朝"/>
                <a:cs typeface="ＭＳ Ｐ明朝"/>
              </a:rPr>
              <a:t>ー</a:t>
            </a:r>
            <a:r>
              <a:rPr dirty="0" sz="1800" spc="254">
                <a:solidFill>
                  <a:srgbClr val="595959"/>
                </a:solidFill>
                <a:latin typeface="ＭＳ Ｐ明朝"/>
                <a:cs typeface="ＭＳ Ｐ明朝"/>
              </a:rPr>
              <a:t>シ</a:t>
            </a:r>
            <a:r>
              <a:rPr dirty="0" sz="1800" spc="165">
                <a:solidFill>
                  <a:srgbClr val="595959"/>
                </a:solidFill>
                <a:latin typeface="ＭＳ Ｐ明朝"/>
                <a:cs typeface="ＭＳ Ｐ明朝"/>
              </a:rPr>
              <a:t>ョ</a:t>
            </a:r>
            <a:r>
              <a:rPr dirty="0" sz="1800" spc="240">
                <a:solidFill>
                  <a:srgbClr val="595959"/>
                </a:solidFill>
                <a:latin typeface="ＭＳ Ｐ明朝"/>
                <a:cs typeface="ＭＳ Ｐ明朝"/>
              </a:rPr>
              <a:t>ン</a:t>
            </a:r>
            <a:endParaRPr sz="1800">
              <a:latin typeface="ＭＳ Ｐ明朝"/>
              <a:cs typeface="ＭＳ Ｐ明朝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650">
              <a:latin typeface="ＭＳ Ｐ明朝"/>
              <a:cs typeface="ＭＳ Ｐ明朝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solidFill>
                  <a:srgbClr val="595959"/>
                </a:solidFill>
                <a:latin typeface="Microsoft JhengHei"/>
                <a:cs typeface="Microsoft JhengHei"/>
              </a:rPr>
              <a:t>ビジネスプロセスの変換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42125" y="3143529"/>
            <a:ext cx="3905885" cy="1025525"/>
          </a:xfrm>
          <a:custGeom>
            <a:avLst/>
            <a:gdLst/>
            <a:ahLst/>
            <a:cxnLst/>
            <a:rect l="l" t="t" r="r" b="b"/>
            <a:pathLst>
              <a:path w="3905884" h="1025525">
                <a:moveTo>
                  <a:pt x="0" y="0"/>
                </a:moveTo>
                <a:lnTo>
                  <a:pt x="3905575" y="0"/>
                </a:lnTo>
                <a:lnTo>
                  <a:pt x="3905575" y="1025516"/>
                </a:lnTo>
                <a:lnTo>
                  <a:pt x="0" y="102551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42125" y="2794508"/>
            <a:ext cx="3905885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3925">
              <a:lnSpc>
                <a:spcPct val="100000"/>
              </a:lnSpc>
              <a:spcBef>
                <a:spcPts val="100"/>
              </a:spcBef>
            </a:pPr>
            <a:r>
              <a:rPr dirty="0" sz="1800" spc="240">
                <a:solidFill>
                  <a:srgbClr val="595959"/>
                </a:solidFill>
                <a:latin typeface="ＭＳ Ｐ明朝"/>
                <a:cs typeface="ＭＳ Ｐ明朝"/>
              </a:rPr>
              <a:t>デジタイゼーション</a:t>
            </a:r>
            <a:endParaRPr sz="1800">
              <a:latin typeface="ＭＳ Ｐ明朝"/>
              <a:cs typeface="ＭＳ Ｐ明朝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650">
              <a:latin typeface="ＭＳ Ｐ明朝"/>
              <a:cs typeface="ＭＳ Ｐ明朝"/>
            </a:endParaRPr>
          </a:p>
          <a:p>
            <a:pPr marL="809625">
              <a:lnSpc>
                <a:spcPct val="100000"/>
              </a:lnSpc>
            </a:pPr>
            <a:r>
              <a:rPr dirty="0" sz="1800">
                <a:solidFill>
                  <a:srgbClr val="595959"/>
                </a:solidFill>
                <a:latin typeface="Microsoft JhengHei"/>
                <a:cs typeface="Microsoft JhengHei"/>
              </a:rPr>
              <a:t>ビジネスモデルの変換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2610" y="3954335"/>
            <a:ext cx="3646779" cy="1504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135" y="1647444"/>
            <a:ext cx="108712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80"/>
              <a:t>3.</a:t>
            </a:r>
            <a:r>
              <a:rPr dirty="0" spc="275"/>
              <a:t> </a:t>
            </a:r>
            <a:r>
              <a:rPr dirty="0"/>
              <a:t>新しいオフショア開発モデルへのシフト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064" y="6399023"/>
            <a:ext cx="1176909" cy="45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91388"/>
            <a:ext cx="5969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オフショア開発モデルの変化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9150" y="2305697"/>
          <a:ext cx="4886960" cy="348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810"/>
              </a:tblGrid>
              <a:tr h="4074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160">
                          <a:solidFill>
                            <a:srgbClr val="595959"/>
                          </a:solidFill>
                          <a:latin typeface="ＭＳ Ｐ明朝"/>
                          <a:cs typeface="ＭＳ Ｐ明朝"/>
                        </a:rPr>
                        <a:t>従来型</a:t>
                      </a:r>
                      <a:r>
                        <a:rPr dirty="0" sz="1800" spc="150">
                          <a:solidFill>
                            <a:srgbClr val="595959"/>
                          </a:solidFill>
                          <a:latin typeface="ＭＳ Ｐ明朝"/>
                          <a:cs typeface="ＭＳ Ｐ明朝"/>
                        </a:rPr>
                        <a:t>オ</a:t>
                      </a:r>
                      <a:r>
                        <a:rPr dirty="0" sz="1800" spc="135">
                          <a:solidFill>
                            <a:srgbClr val="595959"/>
                          </a:solidFill>
                          <a:latin typeface="ＭＳ Ｐ明朝"/>
                          <a:cs typeface="ＭＳ Ｐ明朝"/>
                        </a:rPr>
                        <a:t>フ</a:t>
                      </a:r>
                      <a:r>
                        <a:rPr dirty="0" sz="1800" spc="145">
                          <a:solidFill>
                            <a:srgbClr val="595959"/>
                          </a:solidFill>
                          <a:latin typeface="ＭＳ Ｐ明朝"/>
                          <a:cs typeface="ＭＳ Ｐ明朝"/>
                        </a:rPr>
                        <a:t>シ</a:t>
                      </a:r>
                      <a:r>
                        <a:rPr dirty="0" sz="1800" spc="95">
                          <a:solidFill>
                            <a:srgbClr val="595959"/>
                          </a:solidFill>
                          <a:latin typeface="ＭＳ Ｐ明朝"/>
                          <a:cs typeface="ＭＳ Ｐ明朝"/>
                        </a:rPr>
                        <a:t>ョ</a:t>
                      </a:r>
                      <a:r>
                        <a:rPr dirty="0" sz="1800" spc="140">
                          <a:solidFill>
                            <a:srgbClr val="595959"/>
                          </a:solidFill>
                          <a:latin typeface="ＭＳ Ｐ明朝"/>
                          <a:cs typeface="ＭＳ Ｐ明朝"/>
                        </a:rPr>
                        <a:t>ア</a:t>
                      </a:r>
                      <a:r>
                        <a:rPr dirty="0" sz="1800" spc="160">
                          <a:solidFill>
                            <a:srgbClr val="595959"/>
                          </a:solidFill>
                          <a:latin typeface="ＭＳ Ｐ明朝"/>
                          <a:cs typeface="ＭＳ Ｐ明朝"/>
                        </a:rPr>
                        <a:t>開発</a:t>
                      </a:r>
                      <a:endParaRPr sz="1800">
                        <a:latin typeface="ＭＳ Ｐ明朝"/>
                        <a:cs typeface="ＭＳ Ｐ明朝"/>
                      </a:endParaRPr>
                    </a:p>
                  </a:txBody>
                  <a:tcPr marL="0" marR="0" marB="0" marT="53340">
                    <a:solidFill>
                      <a:srgbClr val="FFC000"/>
                    </a:solidFill>
                  </a:tcPr>
                </a:tc>
              </a:tr>
              <a:tr h="1006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595959"/>
                          </a:solidFill>
                          <a:latin typeface="Microsoft JhengHei"/>
                          <a:cs typeface="Microsoft JhengHei"/>
                        </a:rPr>
                        <a:t>安定と品質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715">
                    <a:lnB w="53975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1025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595959"/>
                          </a:solidFill>
                          <a:latin typeface="Microsoft JhengHei"/>
                          <a:cs typeface="Microsoft JhengHei"/>
                        </a:rPr>
                        <a:t>課題解決型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445">
                    <a:lnL w="53975">
                      <a:solidFill>
                        <a:srgbClr val="FFC000"/>
                      </a:solidFill>
                      <a:prstDash val="solid"/>
                    </a:lnL>
                    <a:lnR w="53975">
                      <a:solidFill>
                        <a:srgbClr val="FFC000"/>
                      </a:solidFill>
                      <a:prstDash val="solid"/>
                    </a:lnR>
                    <a:lnT w="53975">
                      <a:solidFill>
                        <a:srgbClr val="FFC000"/>
                      </a:solidFill>
                      <a:prstDash val="solid"/>
                    </a:lnT>
                    <a:lnB w="53975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1025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solidFill>
                            <a:srgbClr val="595959"/>
                          </a:solidFill>
                          <a:latin typeface="Microsoft JhengHei"/>
                          <a:cs typeface="Microsoft JhengHei"/>
                        </a:rPr>
                        <a:t>ワォーターフォール型の下流工程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2540">
                    <a:lnL w="53975">
                      <a:solidFill>
                        <a:srgbClr val="FFC000"/>
                      </a:solidFill>
                      <a:prstDash val="solid"/>
                    </a:lnL>
                    <a:lnR w="53975">
                      <a:solidFill>
                        <a:srgbClr val="FFC000"/>
                      </a:solidFill>
                      <a:prstDash val="solid"/>
                    </a:lnR>
                    <a:lnT w="53975">
                      <a:solidFill>
                        <a:srgbClr val="FFC000"/>
                      </a:solidFill>
                      <a:prstDash val="solid"/>
                    </a:lnT>
                    <a:lnB w="53975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04984" y="2305697"/>
          <a:ext cx="4886960" cy="348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810"/>
              </a:tblGrid>
              <a:tr h="4074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800" spc="180">
                          <a:solidFill>
                            <a:srgbClr val="595959"/>
                          </a:solidFill>
                          <a:latin typeface="ＭＳ Ｐ明朝"/>
                          <a:cs typeface="ＭＳ Ｐ明朝"/>
                        </a:rPr>
                        <a:t>新型</a:t>
                      </a:r>
                      <a:r>
                        <a:rPr dirty="0" sz="1800" spc="170">
                          <a:solidFill>
                            <a:srgbClr val="595959"/>
                          </a:solidFill>
                          <a:latin typeface="ＭＳ Ｐ明朝"/>
                          <a:cs typeface="ＭＳ Ｐ明朝"/>
                        </a:rPr>
                        <a:t>オ</a:t>
                      </a:r>
                      <a:r>
                        <a:rPr dirty="0" sz="1800" spc="150">
                          <a:solidFill>
                            <a:srgbClr val="595959"/>
                          </a:solidFill>
                          <a:latin typeface="ＭＳ Ｐ明朝"/>
                          <a:cs typeface="ＭＳ Ｐ明朝"/>
                        </a:rPr>
                        <a:t>フ</a:t>
                      </a:r>
                      <a:r>
                        <a:rPr dirty="0" sz="1800" spc="160">
                          <a:solidFill>
                            <a:srgbClr val="595959"/>
                          </a:solidFill>
                          <a:latin typeface="ＭＳ Ｐ明朝"/>
                          <a:cs typeface="ＭＳ Ｐ明朝"/>
                        </a:rPr>
                        <a:t>シ</a:t>
                      </a:r>
                      <a:r>
                        <a:rPr dirty="0" sz="1800" spc="105">
                          <a:solidFill>
                            <a:srgbClr val="595959"/>
                          </a:solidFill>
                          <a:latin typeface="ＭＳ Ｐ明朝"/>
                          <a:cs typeface="ＭＳ Ｐ明朝"/>
                        </a:rPr>
                        <a:t>ョ</a:t>
                      </a:r>
                      <a:r>
                        <a:rPr dirty="0" sz="1800" spc="160">
                          <a:solidFill>
                            <a:srgbClr val="595959"/>
                          </a:solidFill>
                          <a:latin typeface="ＭＳ Ｐ明朝"/>
                          <a:cs typeface="ＭＳ Ｐ明朝"/>
                        </a:rPr>
                        <a:t>ア</a:t>
                      </a:r>
                      <a:r>
                        <a:rPr dirty="0" sz="1800" spc="180">
                          <a:solidFill>
                            <a:srgbClr val="595959"/>
                          </a:solidFill>
                          <a:latin typeface="ＭＳ Ｐ明朝"/>
                          <a:cs typeface="ＭＳ Ｐ明朝"/>
                        </a:rPr>
                        <a:t>開発</a:t>
                      </a:r>
                      <a:endParaRPr sz="1800">
                        <a:latin typeface="ＭＳ Ｐ明朝"/>
                        <a:cs typeface="ＭＳ Ｐ明朝"/>
                      </a:endParaRPr>
                    </a:p>
                  </a:txBody>
                  <a:tcPr marL="0" marR="0" marB="0" marT="53340">
                    <a:solidFill>
                      <a:srgbClr val="FFC000"/>
                    </a:solidFill>
                  </a:tcPr>
                </a:tc>
              </a:tr>
              <a:tr h="1006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595959"/>
                          </a:solidFill>
                          <a:latin typeface="Microsoft JhengHei"/>
                          <a:cs typeface="Microsoft JhengHei"/>
                        </a:rPr>
                        <a:t>柔軟性とスピード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715">
                    <a:lnB w="53975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1025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595959"/>
                          </a:solidFill>
                          <a:latin typeface="Microsoft JhengHei"/>
                          <a:cs typeface="Microsoft JhengHei"/>
                        </a:rPr>
                        <a:t>価値創造型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4445">
                    <a:lnL w="53975">
                      <a:solidFill>
                        <a:srgbClr val="FFC000"/>
                      </a:solidFill>
                      <a:prstDash val="solid"/>
                    </a:lnL>
                    <a:lnR w="53975">
                      <a:solidFill>
                        <a:srgbClr val="FFC000"/>
                      </a:solidFill>
                      <a:prstDash val="solid"/>
                    </a:lnR>
                    <a:lnT w="53975">
                      <a:solidFill>
                        <a:srgbClr val="FFC000"/>
                      </a:solidFill>
                      <a:prstDash val="solid"/>
                    </a:lnT>
                    <a:lnB w="53975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1025520">
                <a:tc>
                  <a:txBody>
                    <a:bodyPr/>
                    <a:lstStyle/>
                    <a:p>
                      <a:pPr marL="1499870" marR="577850" indent="-914400">
                        <a:lnSpc>
                          <a:spcPts val="2110"/>
                        </a:lnSpc>
                        <a:spcBef>
                          <a:spcPts val="1985"/>
                        </a:spcBef>
                      </a:pPr>
                      <a:r>
                        <a:rPr dirty="0" sz="1800">
                          <a:solidFill>
                            <a:srgbClr val="595959"/>
                          </a:solidFill>
                          <a:latin typeface="Microsoft JhengHei"/>
                          <a:cs typeface="Microsoft JhengHei"/>
                        </a:rPr>
                        <a:t>デザインシンキングによる事業共創 アジャイル型開発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252095">
                    <a:lnL w="53975">
                      <a:solidFill>
                        <a:srgbClr val="FFC000"/>
                      </a:solidFill>
                      <a:prstDash val="solid"/>
                    </a:lnL>
                    <a:lnR w="53975">
                      <a:solidFill>
                        <a:srgbClr val="FFC000"/>
                      </a:solidFill>
                      <a:prstDash val="solid"/>
                    </a:lnR>
                    <a:lnT w="53975">
                      <a:solidFill>
                        <a:srgbClr val="FFC000"/>
                      </a:solidFill>
                      <a:prstDash val="solid"/>
                    </a:lnT>
                    <a:lnB w="53975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2610" y="3954335"/>
            <a:ext cx="3646779" cy="1504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0435" y="1647444"/>
            <a:ext cx="106426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コロナショックのオフショア開発への影響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064" y="6399023"/>
            <a:ext cx="1176909" cy="45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9196"/>
            <a:ext cx="6883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C2C2C"/>
                </a:solidFill>
              </a:rPr>
              <a:t>短期的に縮小でも中長期的に拡大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16939" y="2036570"/>
            <a:ext cx="8604885" cy="198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0" indent="-584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dirty="0" sz="2800" spc="100">
                <a:solidFill>
                  <a:srgbClr val="2C2C2C"/>
                </a:solidFill>
                <a:latin typeface="Microsoft YaHei"/>
                <a:cs typeface="Microsoft YaHei"/>
              </a:rPr>
              <a:t>DX</a:t>
            </a:r>
            <a:r>
              <a:rPr dirty="0" sz="2800" spc="100">
                <a:solidFill>
                  <a:srgbClr val="2C2C2C"/>
                </a:solidFill>
                <a:latin typeface="Microsoft YaHei"/>
                <a:cs typeface="Microsoft YaHei"/>
              </a:rPr>
              <a:t>（デジタルトランスフォーメーション）の浸透</a:t>
            </a:r>
            <a:endParaRPr sz="2800">
              <a:latin typeface="Microsoft YaHei"/>
              <a:cs typeface="Microsoft YaHei"/>
            </a:endParaRPr>
          </a:p>
          <a:p>
            <a:pPr marL="596900" indent="-584200">
              <a:lnSpc>
                <a:spcPct val="100000"/>
              </a:lnSpc>
              <a:spcBef>
                <a:spcPts val="2640"/>
              </a:spcBef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dirty="0" sz="2800">
                <a:solidFill>
                  <a:srgbClr val="2C2C2C"/>
                </a:solidFill>
                <a:latin typeface="Microsoft YaHei"/>
                <a:cs typeface="Microsoft YaHei"/>
              </a:rPr>
              <a:t>ビジネスに必須となるシステムの定期的な更新</a:t>
            </a:r>
            <a:endParaRPr sz="2800">
              <a:latin typeface="Microsoft YaHei"/>
              <a:cs typeface="Microsoft YaHei"/>
            </a:endParaRPr>
          </a:p>
          <a:p>
            <a:pPr marL="596900" indent="-584200">
              <a:lnSpc>
                <a:spcPct val="100000"/>
              </a:lnSpc>
              <a:spcBef>
                <a:spcPts val="2735"/>
              </a:spcBef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dirty="0" sz="2800">
                <a:solidFill>
                  <a:srgbClr val="2C2C2C"/>
                </a:solidFill>
                <a:latin typeface="Microsoft YaHei"/>
                <a:cs typeface="Microsoft YaHei"/>
              </a:rPr>
              <a:t>リモートワークによる働き方の確立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2610" y="3954335"/>
            <a:ext cx="3646779" cy="1504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3235" y="1647444"/>
            <a:ext cx="39370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弊社のサービス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064" y="6399023"/>
            <a:ext cx="1176909" cy="45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9196"/>
            <a:ext cx="1854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C2C2C"/>
                </a:solidFill>
              </a:rPr>
              <a:t>会社概要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16939" y="1767331"/>
            <a:ext cx="10337800" cy="321373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1840864" algn="l"/>
              </a:tabLst>
            </a:pPr>
            <a:r>
              <a:rPr dirty="0" sz="2400">
                <a:solidFill>
                  <a:srgbClr val="2C2C2C"/>
                </a:solidFill>
                <a:latin typeface="Microsoft JhengHei"/>
                <a:cs typeface="Microsoft JhengHei"/>
              </a:rPr>
              <a:t>設立	</a:t>
            </a:r>
            <a:r>
              <a:rPr dirty="0" sz="2400" spc="180">
                <a:solidFill>
                  <a:srgbClr val="2C2C2C"/>
                </a:solidFill>
                <a:latin typeface="Microsoft JhengHei"/>
                <a:cs typeface="Microsoft JhengHei"/>
              </a:rPr>
              <a:t>2018</a:t>
            </a:r>
            <a:r>
              <a:rPr dirty="0" sz="2400">
                <a:solidFill>
                  <a:srgbClr val="2C2C2C"/>
                </a:solidFill>
                <a:latin typeface="Microsoft JhengHei"/>
                <a:cs typeface="Microsoft JhengHei"/>
              </a:rPr>
              <a:t>年</a:t>
            </a:r>
            <a:r>
              <a:rPr dirty="0" sz="2400" spc="180">
                <a:solidFill>
                  <a:srgbClr val="2C2C2C"/>
                </a:solidFill>
                <a:latin typeface="Microsoft JhengHei"/>
                <a:cs typeface="Microsoft JhengHei"/>
              </a:rPr>
              <a:t>1</a:t>
            </a:r>
            <a:r>
              <a:rPr dirty="0" sz="2400">
                <a:solidFill>
                  <a:srgbClr val="2C2C2C"/>
                </a:solidFill>
                <a:latin typeface="Microsoft JhengHei"/>
                <a:cs typeface="Microsoft JhengHei"/>
              </a:rPr>
              <a:t>月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840864" algn="l"/>
              </a:tabLst>
            </a:pPr>
            <a:r>
              <a:rPr dirty="0" sz="2400">
                <a:solidFill>
                  <a:srgbClr val="2C2C2C"/>
                </a:solidFill>
                <a:latin typeface="Microsoft JhengHei"/>
                <a:cs typeface="Microsoft JhengHei"/>
              </a:rPr>
              <a:t>従業員数	</a:t>
            </a:r>
            <a:r>
              <a:rPr dirty="0" sz="2400" spc="180">
                <a:solidFill>
                  <a:srgbClr val="2C2C2C"/>
                </a:solidFill>
                <a:latin typeface="Microsoft JhengHei"/>
                <a:cs typeface="Microsoft JhengHei"/>
              </a:rPr>
              <a:t>70</a:t>
            </a:r>
            <a:r>
              <a:rPr dirty="0" sz="2400">
                <a:solidFill>
                  <a:srgbClr val="2C2C2C"/>
                </a:solidFill>
                <a:latin typeface="Microsoft JhengHei"/>
                <a:cs typeface="Microsoft JhengHei"/>
              </a:rPr>
              <a:t>名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25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tabLst>
                <a:tab pos="1840864" algn="l"/>
              </a:tabLst>
            </a:pPr>
            <a:r>
              <a:rPr dirty="0" sz="2400">
                <a:solidFill>
                  <a:srgbClr val="2C2C2C"/>
                </a:solidFill>
                <a:latin typeface="Microsoft JhengHei"/>
                <a:cs typeface="Microsoft JhengHei"/>
              </a:rPr>
              <a:t>ハノイ	</a:t>
            </a:r>
            <a:r>
              <a:rPr dirty="0" sz="2400" spc="105">
                <a:solidFill>
                  <a:srgbClr val="2C2C2C"/>
                </a:solidFill>
                <a:latin typeface="Microsoft JhengHei"/>
                <a:cs typeface="Microsoft JhengHei"/>
              </a:rPr>
              <a:t>2F-B6, </a:t>
            </a:r>
            <a:r>
              <a:rPr dirty="0" sz="2400" spc="100">
                <a:solidFill>
                  <a:srgbClr val="2C2C2C"/>
                </a:solidFill>
                <a:latin typeface="Microsoft JhengHei"/>
                <a:cs typeface="Microsoft JhengHei"/>
              </a:rPr>
              <a:t>GreenStars </a:t>
            </a:r>
            <a:r>
              <a:rPr dirty="0" sz="2400" spc="185">
                <a:solidFill>
                  <a:srgbClr val="2C2C2C"/>
                </a:solidFill>
                <a:latin typeface="Microsoft JhengHei"/>
                <a:cs typeface="Microsoft JhengHei"/>
              </a:rPr>
              <a:t>234 </a:t>
            </a:r>
            <a:r>
              <a:rPr dirty="0" sz="2400" spc="55">
                <a:solidFill>
                  <a:srgbClr val="2C2C2C"/>
                </a:solidFill>
                <a:latin typeface="Microsoft JhengHei"/>
                <a:cs typeface="Microsoft JhengHei"/>
              </a:rPr>
              <a:t>Pham </a:t>
            </a:r>
            <a:r>
              <a:rPr dirty="0" sz="2400" spc="65">
                <a:solidFill>
                  <a:srgbClr val="2C2C2C"/>
                </a:solidFill>
                <a:latin typeface="Microsoft JhengHei"/>
                <a:cs typeface="Microsoft JhengHei"/>
              </a:rPr>
              <a:t>Van </a:t>
            </a:r>
            <a:r>
              <a:rPr dirty="0" sz="2400" spc="10">
                <a:solidFill>
                  <a:srgbClr val="2C2C2C"/>
                </a:solidFill>
                <a:latin typeface="Microsoft JhengHei"/>
                <a:cs typeface="Microsoft JhengHei"/>
              </a:rPr>
              <a:t>Dong, Hanoi,</a:t>
            </a:r>
            <a:r>
              <a:rPr dirty="0" sz="2400" spc="204">
                <a:solidFill>
                  <a:srgbClr val="2C2C2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40">
                <a:solidFill>
                  <a:srgbClr val="2C2C2C"/>
                </a:solidFill>
                <a:latin typeface="Microsoft JhengHei"/>
                <a:cs typeface="Microsoft JhengHei"/>
              </a:rPr>
              <a:t>Vietnam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840864" algn="l"/>
              </a:tabLst>
            </a:pPr>
            <a:r>
              <a:rPr dirty="0" sz="2400">
                <a:solidFill>
                  <a:srgbClr val="2C2C2C"/>
                </a:solidFill>
                <a:latin typeface="Microsoft JhengHei"/>
                <a:cs typeface="Microsoft JhengHei"/>
              </a:rPr>
              <a:t>ヴィン	</a:t>
            </a:r>
            <a:r>
              <a:rPr dirty="0" sz="2400" spc="180">
                <a:solidFill>
                  <a:srgbClr val="2C2C2C"/>
                </a:solidFill>
                <a:latin typeface="Microsoft JhengHei"/>
                <a:cs typeface="Microsoft JhengHei"/>
              </a:rPr>
              <a:t>87 </a:t>
            </a:r>
            <a:r>
              <a:rPr dirty="0" sz="2400" spc="-20">
                <a:solidFill>
                  <a:srgbClr val="2C2C2C"/>
                </a:solidFill>
                <a:latin typeface="Microsoft JhengHei"/>
                <a:cs typeface="Microsoft JhengHei"/>
              </a:rPr>
              <a:t>Minh </a:t>
            </a:r>
            <a:r>
              <a:rPr dirty="0" sz="2400" spc="45">
                <a:solidFill>
                  <a:srgbClr val="2C2C2C"/>
                </a:solidFill>
                <a:latin typeface="Microsoft JhengHei"/>
                <a:cs typeface="Microsoft JhengHei"/>
              </a:rPr>
              <a:t>Khai, </a:t>
            </a:r>
            <a:r>
              <a:rPr dirty="0" sz="2400" spc="20">
                <a:solidFill>
                  <a:srgbClr val="2C2C2C"/>
                </a:solidFill>
                <a:latin typeface="Microsoft JhengHei"/>
                <a:cs typeface="Microsoft JhengHei"/>
              </a:rPr>
              <a:t>Vinh, </a:t>
            </a:r>
            <a:r>
              <a:rPr dirty="0" sz="2400">
                <a:solidFill>
                  <a:srgbClr val="2C2C2C"/>
                </a:solidFill>
                <a:latin typeface="Microsoft JhengHei"/>
                <a:cs typeface="Microsoft JhengHei"/>
              </a:rPr>
              <a:t>Nghe </a:t>
            </a:r>
            <a:r>
              <a:rPr dirty="0" sz="2400" spc="60">
                <a:solidFill>
                  <a:srgbClr val="2C2C2C"/>
                </a:solidFill>
                <a:latin typeface="Microsoft JhengHei"/>
                <a:cs typeface="Microsoft JhengHei"/>
              </a:rPr>
              <a:t>An, </a:t>
            </a:r>
            <a:r>
              <a:rPr dirty="0" sz="2400" spc="45">
                <a:solidFill>
                  <a:srgbClr val="2C2C2C"/>
                </a:solidFill>
                <a:latin typeface="Microsoft JhengHei"/>
                <a:cs typeface="Microsoft JhengHei"/>
              </a:rPr>
              <a:t>Viet</a:t>
            </a:r>
            <a:r>
              <a:rPr dirty="0" sz="2400" spc="-100">
                <a:solidFill>
                  <a:srgbClr val="2C2C2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-5">
                <a:solidFill>
                  <a:srgbClr val="2C2C2C"/>
                </a:solidFill>
                <a:latin typeface="Microsoft JhengHei"/>
                <a:cs typeface="Microsoft JhengHei"/>
              </a:rPr>
              <a:t>Nam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840864" algn="l"/>
              </a:tabLst>
            </a:pPr>
            <a:r>
              <a:rPr dirty="0" sz="2400">
                <a:solidFill>
                  <a:srgbClr val="2C2C2C"/>
                </a:solidFill>
                <a:latin typeface="Microsoft JhengHei"/>
                <a:cs typeface="Microsoft JhengHei"/>
              </a:rPr>
              <a:t>アメリカ	</a:t>
            </a:r>
            <a:r>
              <a:rPr dirty="0" sz="2400" spc="180">
                <a:solidFill>
                  <a:srgbClr val="2C2C2C"/>
                </a:solidFill>
                <a:latin typeface="Microsoft JhengHei"/>
                <a:cs typeface="Microsoft JhengHei"/>
              </a:rPr>
              <a:t>1301 </a:t>
            </a:r>
            <a:r>
              <a:rPr dirty="0" sz="2400" spc="65">
                <a:solidFill>
                  <a:srgbClr val="2C2C2C"/>
                </a:solidFill>
                <a:latin typeface="Microsoft JhengHei"/>
                <a:cs typeface="Microsoft JhengHei"/>
              </a:rPr>
              <a:t>Jonathan </a:t>
            </a:r>
            <a:r>
              <a:rPr dirty="0" sz="2400" spc="100">
                <a:solidFill>
                  <a:srgbClr val="2C2C2C"/>
                </a:solidFill>
                <a:latin typeface="Microsoft JhengHei"/>
                <a:cs typeface="Microsoft JhengHei"/>
              </a:rPr>
              <a:t>St, </a:t>
            </a:r>
            <a:r>
              <a:rPr dirty="0" sz="2400" spc="85">
                <a:solidFill>
                  <a:srgbClr val="2C2C2C"/>
                </a:solidFill>
                <a:latin typeface="Microsoft JhengHei"/>
                <a:cs typeface="Microsoft JhengHei"/>
              </a:rPr>
              <a:t>Santa </a:t>
            </a:r>
            <a:r>
              <a:rPr dirty="0" sz="2400" spc="70">
                <a:solidFill>
                  <a:srgbClr val="2C2C2C"/>
                </a:solidFill>
                <a:latin typeface="Microsoft JhengHei"/>
                <a:cs typeface="Microsoft JhengHei"/>
              </a:rPr>
              <a:t>Clara, </a:t>
            </a:r>
            <a:r>
              <a:rPr dirty="0" sz="2400" spc="45">
                <a:solidFill>
                  <a:srgbClr val="2C2C2C"/>
                </a:solidFill>
                <a:latin typeface="Microsoft JhengHei"/>
                <a:cs typeface="Microsoft JhengHei"/>
              </a:rPr>
              <a:t>California,</a:t>
            </a:r>
            <a:r>
              <a:rPr dirty="0" sz="2400" spc="675">
                <a:solidFill>
                  <a:srgbClr val="2C2C2C"/>
                </a:solidFill>
                <a:latin typeface="Microsoft JhengHei"/>
                <a:cs typeface="Microsoft JhengHei"/>
              </a:rPr>
              <a:t> </a:t>
            </a:r>
            <a:r>
              <a:rPr dirty="0" sz="2400" spc="180">
                <a:solidFill>
                  <a:srgbClr val="2C2C2C"/>
                </a:solidFill>
                <a:latin typeface="Microsoft JhengHei"/>
                <a:cs typeface="Microsoft JhengHei"/>
              </a:rPr>
              <a:t>95050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840864" algn="l"/>
              </a:tabLst>
            </a:pPr>
            <a:r>
              <a:rPr dirty="0" sz="2400">
                <a:solidFill>
                  <a:srgbClr val="202020"/>
                </a:solidFill>
                <a:latin typeface="Microsoft JhengHei"/>
                <a:cs typeface="Microsoft JhengHei"/>
              </a:rPr>
              <a:t>日本	東京都新宿区西新宿</a:t>
            </a:r>
            <a:r>
              <a:rPr dirty="0" sz="2400" spc="35">
                <a:solidFill>
                  <a:srgbClr val="202020"/>
                </a:solidFill>
                <a:latin typeface="Microsoft JhengHei"/>
                <a:cs typeface="Microsoft JhengHei"/>
              </a:rPr>
              <a:t>3-2-9</a:t>
            </a:r>
            <a:r>
              <a:rPr dirty="0" sz="2400">
                <a:solidFill>
                  <a:srgbClr val="202020"/>
                </a:solidFill>
                <a:latin typeface="Microsoft JhengHei"/>
                <a:cs typeface="Microsoft JhengHei"/>
              </a:rPr>
              <a:t>新宿ワシントンホテル本館</a:t>
            </a:r>
            <a:r>
              <a:rPr dirty="0" sz="2400" spc="90">
                <a:solidFill>
                  <a:srgbClr val="202020"/>
                </a:solidFill>
                <a:latin typeface="Microsoft JhengHei"/>
                <a:cs typeface="Microsoft JhengHei"/>
              </a:rPr>
              <a:t>２F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064" y="6399023"/>
            <a:ext cx="1176909" cy="45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9196"/>
            <a:ext cx="2768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C2C2C"/>
                </a:solidFill>
              </a:rPr>
              <a:t>自社サービス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248400" y="2956560"/>
            <a:ext cx="5297424" cy="3029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40131" y="3148774"/>
            <a:ext cx="4913668" cy="2644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6176" y="2956560"/>
            <a:ext cx="5297424" cy="3029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8200" y="3148774"/>
            <a:ext cx="4913668" cy="26449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99664" y="2072132"/>
            <a:ext cx="1590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80">
                <a:solidFill>
                  <a:srgbClr val="595959"/>
                </a:solidFill>
                <a:latin typeface="ＭＳ Ｐ明朝"/>
                <a:cs typeface="ＭＳ Ｐ明朝"/>
              </a:rPr>
              <a:t>d</a:t>
            </a:r>
            <a:r>
              <a:rPr dirty="0" sz="1800" spc="390">
                <a:solidFill>
                  <a:srgbClr val="595959"/>
                </a:solidFill>
                <a:latin typeface="ＭＳ Ｐ明朝"/>
                <a:cs typeface="ＭＳ Ｐ明朝"/>
              </a:rPr>
              <a:t>e</a:t>
            </a:r>
            <a:r>
              <a:rPr dirty="0" sz="1800" spc="405">
                <a:solidFill>
                  <a:srgbClr val="595959"/>
                </a:solidFill>
                <a:latin typeface="ＭＳ Ｐ明朝"/>
                <a:cs typeface="ＭＳ Ｐ明朝"/>
              </a:rPr>
              <a:t>v</a:t>
            </a:r>
            <a:r>
              <a:rPr dirty="0" sz="1800" spc="585">
                <a:solidFill>
                  <a:srgbClr val="595959"/>
                </a:solidFill>
                <a:latin typeface="ＭＳ Ｐ明朝"/>
                <a:cs typeface="ＭＳ Ｐ明朝"/>
              </a:rPr>
              <a:t>w</a:t>
            </a:r>
            <a:r>
              <a:rPr dirty="0" sz="1800" spc="385">
                <a:solidFill>
                  <a:srgbClr val="595959"/>
                </a:solidFill>
                <a:latin typeface="ＭＳ Ｐ明朝"/>
                <a:cs typeface="ＭＳ Ｐ明朝"/>
              </a:rPr>
              <a:t>o</a:t>
            </a:r>
            <a:r>
              <a:rPr dirty="0" sz="1800" spc="335">
                <a:solidFill>
                  <a:srgbClr val="595959"/>
                </a:solidFill>
                <a:latin typeface="ＭＳ Ｐ明朝"/>
                <a:cs typeface="ＭＳ Ｐ明朝"/>
              </a:rPr>
              <a:t>r</a:t>
            </a:r>
            <a:r>
              <a:rPr dirty="0" sz="1800" spc="425">
                <a:solidFill>
                  <a:srgbClr val="595959"/>
                </a:solidFill>
                <a:latin typeface="ＭＳ Ｐ明朝"/>
                <a:cs typeface="ＭＳ Ｐ明朝"/>
              </a:rPr>
              <a:t>k</a:t>
            </a:r>
            <a:r>
              <a:rPr dirty="0" sz="1800" spc="-5">
                <a:solidFill>
                  <a:srgbClr val="595959"/>
                </a:solidFill>
                <a:latin typeface="ＭＳ Ｐ明朝"/>
                <a:cs typeface="ＭＳ Ｐ明朝"/>
              </a:rPr>
              <a:t>.</a:t>
            </a:r>
            <a:r>
              <a:rPr dirty="0" sz="1800" spc="415">
                <a:solidFill>
                  <a:srgbClr val="595959"/>
                </a:solidFill>
                <a:latin typeface="ＭＳ Ｐ明朝"/>
                <a:cs typeface="ＭＳ Ｐ明朝"/>
              </a:rPr>
              <a:t>v</a:t>
            </a:r>
            <a:r>
              <a:rPr dirty="0" sz="1800" spc="420">
                <a:solidFill>
                  <a:srgbClr val="595959"/>
                </a:solidFill>
                <a:latin typeface="ＭＳ Ｐ明朝"/>
                <a:cs typeface="ＭＳ Ｐ明朝"/>
              </a:rPr>
              <a:t>n</a:t>
            </a:r>
            <a:endParaRPr sz="1800">
              <a:latin typeface="ＭＳ Ｐ明朝"/>
              <a:cs typeface="ＭＳ Ｐ明朝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4440" y="2340355"/>
            <a:ext cx="1881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0">
                <a:solidFill>
                  <a:srgbClr val="FFC000"/>
                </a:solidFill>
                <a:latin typeface="ＭＳ Ｐ明朝"/>
                <a:cs typeface="ＭＳ Ｐ明朝"/>
              </a:rPr>
              <a:t>I</a:t>
            </a:r>
            <a:r>
              <a:rPr dirty="0" sz="1800" spc="240">
                <a:solidFill>
                  <a:srgbClr val="FFC000"/>
                </a:solidFill>
                <a:latin typeface="ＭＳ Ｐ明朝"/>
                <a:cs typeface="ＭＳ Ｐ明朝"/>
              </a:rPr>
              <a:t>T</a:t>
            </a:r>
            <a:r>
              <a:rPr dirty="0" sz="1800" spc="160">
                <a:solidFill>
                  <a:srgbClr val="FFC000"/>
                </a:solidFill>
                <a:latin typeface="ＭＳ Ｐ明朝"/>
                <a:cs typeface="ＭＳ Ｐ明朝"/>
              </a:rPr>
              <a:t>人材マッチング</a:t>
            </a:r>
            <a:endParaRPr sz="1800">
              <a:latin typeface="ＭＳ Ｐ明朝"/>
              <a:cs typeface="ＭＳ Ｐ明朝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1446" y="2090420"/>
            <a:ext cx="1350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15">
                <a:solidFill>
                  <a:srgbClr val="595959"/>
                </a:solidFill>
                <a:latin typeface="ＭＳ Ｐ明朝"/>
                <a:cs typeface="ＭＳ Ｐ明朝"/>
              </a:rPr>
              <a:t>n</a:t>
            </a:r>
            <a:r>
              <a:rPr dirty="0" sz="1800" spc="385">
                <a:solidFill>
                  <a:srgbClr val="595959"/>
                </a:solidFill>
                <a:latin typeface="ＭＳ Ｐ明朝"/>
                <a:cs typeface="ＭＳ Ｐ明朝"/>
              </a:rPr>
              <a:t>e</a:t>
            </a:r>
            <a:r>
              <a:rPr dirty="0" sz="1800" spc="225">
                <a:solidFill>
                  <a:srgbClr val="595959"/>
                </a:solidFill>
                <a:latin typeface="ＭＳ Ｐ明朝"/>
                <a:cs typeface="ＭＳ Ｐ明朝"/>
              </a:rPr>
              <a:t>t</a:t>
            </a:r>
            <a:r>
              <a:rPr dirty="0" sz="1800" spc="445">
                <a:solidFill>
                  <a:srgbClr val="595959"/>
                </a:solidFill>
                <a:latin typeface="ＭＳ Ｐ明朝"/>
                <a:cs typeface="ＭＳ Ｐ明朝"/>
              </a:rPr>
              <a:t>b</a:t>
            </a:r>
            <a:r>
              <a:rPr dirty="0" sz="1800" spc="415">
                <a:solidFill>
                  <a:srgbClr val="595959"/>
                </a:solidFill>
                <a:latin typeface="ＭＳ Ｐ明朝"/>
                <a:cs typeface="ＭＳ Ｐ明朝"/>
              </a:rPr>
              <a:t>e</a:t>
            </a:r>
            <a:r>
              <a:rPr dirty="0" sz="1800" spc="385">
                <a:solidFill>
                  <a:srgbClr val="595959"/>
                </a:solidFill>
                <a:latin typeface="ＭＳ Ｐ明朝"/>
                <a:cs typeface="ＭＳ Ｐ明朝"/>
              </a:rPr>
              <a:t>e</a:t>
            </a:r>
            <a:r>
              <a:rPr dirty="0" sz="1800" spc="155">
                <a:solidFill>
                  <a:srgbClr val="595959"/>
                </a:solidFill>
                <a:latin typeface="ＭＳ Ｐ明朝"/>
                <a:cs typeface="ＭＳ Ｐ明朝"/>
              </a:rPr>
              <a:t>.</a:t>
            </a:r>
            <a:r>
              <a:rPr dirty="0" sz="1800" spc="250">
                <a:solidFill>
                  <a:srgbClr val="595959"/>
                </a:solidFill>
                <a:latin typeface="ＭＳ Ｐ明朝"/>
                <a:cs typeface="ＭＳ Ｐ明朝"/>
              </a:rPr>
              <a:t>v</a:t>
            </a:r>
            <a:r>
              <a:rPr dirty="0" sz="1800" spc="420">
                <a:solidFill>
                  <a:srgbClr val="595959"/>
                </a:solidFill>
                <a:latin typeface="ＭＳ Ｐ明朝"/>
                <a:cs typeface="ＭＳ Ｐ明朝"/>
              </a:rPr>
              <a:t>n</a:t>
            </a:r>
            <a:endParaRPr sz="1800">
              <a:latin typeface="ＭＳ Ｐ明朝"/>
              <a:cs typeface="ＭＳ Ｐ明朝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4159" y="2358644"/>
            <a:ext cx="162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60">
                <a:solidFill>
                  <a:srgbClr val="FFC000"/>
                </a:solidFill>
                <a:latin typeface="ＭＳ Ｐ明朝"/>
                <a:cs typeface="ＭＳ Ｐ明朝"/>
              </a:rPr>
              <a:t>留学マッチング</a:t>
            </a:r>
            <a:endParaRPr sz="1800">
              <a:latin typeface="ＭＳ Ｐ明朝"/>
              <a:cs typeface="ＭＳ Ｐ明朝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064" y="6399023"/>
            <a:ext cx="1176909" cy="45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9196"/>
            <a:ext cx="5054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C2C2C"/>
                </a:solidFill>
              </a:rPr>
              <a:t>従来型のオフショア開発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16939" y="2036570"/>
            <a:ext cx="4770755" cy="198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>
                <a:solidFill>
                  <a:srgbClr val="2C2C2C"/>
                </a:solidFill>
                <a:latin typeface="Microsoft YaHei"/>
                <a:cs typeface="Microsoft YaHei"/>
              </a:rPr>
              <a:t>開発コスト削減</a:t>
            </a:r>
            <a:endParaRPr sz="2800">
              <a:latin typeface="Microsoft YaHei"/>
              <a:cs typeface="Microsoft YaHei"/>
            </a:endParaRPr>
          </a:p>
          <a:p>
            <a:pPr marL="527050" indent="-51435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>
                <a:solidFill>
                  <a:srgbClr val="2C2C2C"/>
                </a:solidFill>
                <a:latin typeface="Microsoft YaHei"/>
                <a:cs typeface="Microsoft YaHei"/>
              </a:rPr>
              <a:t>国内の</a:t>
            </a:r>
            <a:r>
              <a:rPr dirty="0" sz="2800" spc="25">
                <a:solidFill>
                  <a:srgbClr val="2C2C2C"/>
                </a:solidFill>
                <a:latin typeface="Microsoft YaHei"/>
                <a:cs typeface="Microsoft YaHei"/>
              </a:rPr>
              <a:t>I</a:t>
            </a:r>
            <a:r>
              <a:rPr dirty="0" sz="2800" spc="50">
                <a:solidFill>
                  <a:srgbClr val="2C2C2C"/>
                </a:solidFill>
                <a:latin typeface="Microsoft YaHei"/>
                <a:cs typeface="Microsoft YaHei"/>
              </a:rPr>
              <a:t>T</a:t>
            </a:r>
            <a:r>
              <a:rPr dirty="0" sz="2800">
                <a:solidFill>
                  <a:srgbClr val="2C2C2C"/>
                </a:solidFill>
                <a:latin typeface="Microsoft YaHei"/>
                <a:cs typeface="Microsoft YaHei"/>
              </a:rPr>
              <a:t>人材不足への対応</a:t>
            </a:r>
            <a:endParaRPr sz="2800">
              <a:latin typeface="Microsoft YaHei"/>
              <a:cs typeface="Microsoft YaHei"/>
            </a:endParaRPr>
          </a:p>
          <a:p>
            <a:pPr marL="527050" indent="-514350">
              <a:lnSpc>
                <a:spcPct val="100000"/>
              </a:lnSpc>
              <a:spcBef>
                <a:spcPts val="273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>
                <a:solidFill>
                  <a:srgbClr val="2C2C2C"/>
                </a:solidFill>
                <a:latin typeface="Microsoft YaHei"/>
                <a:cs typeface="Microsoft YaHei"/>
              </a:rPr>
              <a:t>下流工程が中心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79196"/>
            <a:ext cx="1854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C2C2C"/>
                </a:solidFill>
              </a:rPr>
              <a:t>開発形態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67739" y="1604770"/>
            <a:ext cx="4699000" cy="2886710"/>
          </a:xfrm>
          <a:prstGeom prst="rect">
            <a:avLst/>
          </a:prstGeom>
        </p:spPr>
        <p:txBody>
          <a:bodyPr wrap="square" lIns="0" tIns="252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dirty="0" sz="2800">
                <a:solidFill>
                  <a:srgbClr val="FFC000"/>
                </a:solidFill>
                <a:latin typeface="SimSun"/>
                <a:cs typeface="SimSun"/>
              </a:rPr>
              <a:t>請負開発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400">
                <a:solidFill>
                  <a:srgbClr val="0D0D0D"/>
                </a:solidFill>
                <a:latin typeface="Microsoft JhengHei"/>
                <a:cs typeface="Microsoft JhengHei"/>
              </a:rPr>
              <a:t>高品質な開発案件を、短期間で気軽に発注可能</a:t>
            </a:r>
            <a:endParaRPr sz="1400">
              <a:latin typeface="Microsoft JhengHei"/>
              <a:cs typeface="Microsoft JhengHei"/>
            </a:endParaRPr>
          </a:p>
          <a:p>
            <a:pPr algn="just" marL="12700" marR="5080">
              <a:lnSpc>
                <a:spcPct val="120000"/>
              </a:lnSpc>
              <a:spcBef>
                <a:spcPts val="835"/>
              </a:spcBef>
            </a:pPr>
            <a:r>
              <a:rPr dirty="0" sz="1600">
                <a:solidFill>
                  <a:srgbClr val="0D0D0D"/>
                </a:solidFill>
                <a:latin typeface="Microsoft JhengHei"/>
                <a:cs typeface="Microsoft JhengHei"/>
              </a:rPr>
              <a:t>請負開発とは、案件ベースで契約を結び、お客様の 設計と仕様、デザインに合わせてお見積りの上、弊 社ベトナム拠点のエンジニアが開発・制作を行うス タイルです。弊社では受注した案件の上流工程から 下流工程までの包括的なプロセスで納品物の品質を 保証いたします。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3888" y="1623058"/>
            <a:ext cx="4699000" cy="2883535"/>
          </a:xfrm>
          <a:prstGeom prst="rect">
            <a:avLst/>
          </a:prstGeom>
        </p:spPr>
        <p:txBody>
          <a:bodyPr wrap="square" lIns="0" tIns="252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dirty="0" sz="2800">
                <a:solidFill>
                  <a:srgbClr val="FFC000"/>
                </a:solidFill>
                <a:latin typeface="SimSun"/>
                <a:cs typeface="SimSun"/>
              </a:rPr>
              <a:t>ラボ開発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400">
                <a:solidFill>
                  <a:srgbClr val="0D0D0D"/>
                </a:solidFill>
                <a:latin typeface="Microsoft JhengHei"/>
                <a:cs typeface="Microsoft JhengHei"/>
              </a:rPr>
              <a:t>ベトナムに専属の開発チーム</a:t>
            </a:r>
            <a:endParaRPr sz="1400">
              <a:latin typeface="Microsoft JhengHei"/>
              <a:cs typeface="Microsoft JhengHei"/>
            </a:endParaRPr>
          </a:p>
          <a:p>
            <a:pPr algn="just" marL="12700" marR="5080">
              <a:lnSpc>
                <a:spcPct val="119800"/>
              </a:lnSpc>
              <a:spcBef>
                <a:spcPts val="835"/>
              </a:spcBef>
            </a:pPr>
            <a:r>
              <a:rPr dirty="0" sz="1600">
                <a:solidFill>
                  <a:srgbClr val="0D0D0D"/>
                </a:solidFill>
                <a:latin typeface="Microsoft JhengHei"/>
                <a:cs typeface="Microsoft JhengHei"/>
              </a:rPr>
              <a:t>ラボ開発とは、ある一定期間</a:t>
            </a:r>
            <a:r>
              <a:rPr dirty="0" sz="1600" spc="60">
                <a:solidFill>
                  <a:srgbClr val="0D0D0D"/>
                </a:solidFill>
                <a:latin typeface="Microsoft JhengHei"/>
                <a:cs typeface="Microsoft JhengHei"/>
              </a:rPr>
              <a:t>(</a:t>
            </a:r>
            <a:r>
              <a:rPr dirty="0" sz="1600">
                <a:solidFill>
                  <a:srgbClr val="0D0D0D"/>
                </a:solidFill>
                <a:latin typeface="Microsoft JhengHei"/>
                <a:cs typeface="Microsoft JhengHei"/>
              </a:rPr>
              <a:t>半年～数年</a:t>
            </a:r>
            <a:r>
              <a:rPr dirty="0" sz="1600" spc="60">
                <a:solidFill>
                  <a:srgbClr val="0D0D0D"/>
                </a:solidFill>
                <a:latin typeface="Microsoft JhengHei"/>
                <a:cs typeface="Microsoft JhengHei"/>
              </a:rPr>
              <a:t>)</a:t>
            </a:r>
            <a:r>
              <a:rPr dirty="0" sz="1600">
                <a:solidFill>
                  <a:srgbClr val="0D0D0D"/>
                </a:solidFill>
                <a:latin typeface="Microsoft JhengHei"/>
                <a:cs typeface="Microsoft JhengHei"/>
              </a:rPr>
              <a:t>、ベトナ ムでの専属のチームを編成し、ノウハウを蓄積しな がらも、低コストで開発が行える契約形態です。自 社開発チームと同じように、仕様や納期の変更、同 時に複数の案件を進めるなど、開発状況に合わせて 柔軟に運営することができます。</a:t>
            </a:r>
            <a:endParaRPr sz="1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064" y="6399023"/>
            <a:ext cx="1176909" cy="45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24" y="679196"/>
            <a:ext cx="77343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480">
                <a:solidFill>
                  <a:srgbClr val="2C2C2C"/>
                </a:solidFill>
              </a:rPr>
              <a:t>Build-Operate-Transfer</a:t>
            </a:r>
            <a:r>
              <a:rPr dirty="0" sz="3600">
                <a:solidFill>
                  <a:srgbClr val="2C2C2C"/>
                </a:solidFill>
              </a:rPr>
              <a:t>モデル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697628" y="3433572"/>
            <a:ext cx="3073400" cy="183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C000"/>
                </a:solidFill>
                <a:latin typeface="SimSun"/>
                <a:cs typeface="SimSun"/>
              </a:rPr>
              <a:t>開発メンバーの移籍可能</a:t>
            </a:r>
            <a:endParaRPr sz="2000">
              <a:latin typeface="SimSun"/>
              <a:cs typeface="SimSun"/>
            </a:endParaRPr>
          </a:p>
          <a:p>
            <a:pPr marL="12700" marR="309880">
              <a:lnSpc>
                <a:spcPct val="120000"/>
              </a:lnSpc>
              <a:spcBef>
                <a:spcPts val="965"/>
              </a:spcBef>
            </a:pPr>
            <a:r>
              <a:rPr dirty="0" sz="1800">
                <a:solidFill>
                  <a:srgbClr val="0D0D0D"/>
                </a:solidFill>
                <a:latin typeface="SimSun"/>
                <a:cs typeface="SimSun"/>
              </a:rPr>
              <a:t>せっかく確保した優秀な人 材を採用できる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120000"/>
              </a:lnSpc>
              <a:spcBef>
                <a:spcPts val="1065"/>
              </a:spcBef>
            </a:pPr>
            <a:r>
              <a:rPr dirty="0" sz="1600">
                <a:solidFill>
                  <a:srgbClr val="0D0D0D"/>
                </a:solidFill>
                <a:latin typeface="SimSun"/>
                <a:cs typeface="SimSun"/>
              </a:rPr>
              <a:t>人材育成サービスも提供してい る弊社ならではのサービスです。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05830" y="2329243"/>
            <a:ext cx="805815" cy="794385"/>
          </a:xfrm>
          <a:custGeom>
            <a:avLst/>
            <a:gdLst/>
            <a:ahLst/>
            <a:cxnLst/>
            <a:rect l="l" t="t" r="r" b="b"/>
            <a:pathLst>
              <a:path w="805814" h="794385">
                <a:moveTo>
                  <a:pt x="402894" y="0"/>
                </a:moveTo>
                <a:lnTo>
                  <a:pt x="355908" y="2670"/>
                </a:lnTo>
                <a:lnTo>
                  <a:pt x="310513" y="10482"/>
                </a:lnTo>
                <a:lnTo>
                  <a:pt x="267013" y="23138"/>
                </a:lnTo>
                <a:lnTo>
                  <a:pt x="225710" y="40341"/>
                </a:lnTo>
                <a:lnTo>
                  <a:pt x="186905" y="61792"/>
                </a:lnTo>
                <a:lnTo>
                  <a:pt x="150902" y="87194"/>
                </a:lnTo>
                <a:lnTo>
                  <a:pt x="118003" y="116249"/>
                </a:lnTo>
                <a:lnTo>
                  <a:pt x="88510" y="148659"/>
                </a:lnTo>
                <a:lnTo>
                  <a:pt x="62724" y="184126"/>
                </a:lnTo>
                <a:lnTo>
                  <a:pt x="40949" y="222353"/>
                </a:lnTo>
                <a:lnTo>
                  <a:pt x="23487" y="263042"/>
                </a:lnTo>
                <a:lnTo>
                  <a:pt x="10640" y="305894"/>
                </a:lnTo>
                <a:lnTo>
                  <a:pt x="2710" y="350613"/>
                </a:lnTo>
                <a:lnTo>
                  <a:pt x="0" y="396900"/>
                </a:lnTo>
                <a:lnTo>
                  <a:pt x="2710" y="443187"/>
                </a:lnTo>
                <a:lnTo>
                  <a:pt x="10640" y="487906"/>
                </a:lnTo>
                <a:lnTo>
                  <a:pt x="23487" y="530758"/>
                </a:lnTo>
                <a:lnTo>
                  <a:pt x="40949" y="571447"/>
                </a:lnTo>
                <a:lnTo>
                  <a:pt x="62724" y="609673"/>
                </a:lnTo>
                <a:lnTo>
                  <a:pt x="88510" y="645141"/>
                </a:lnTo>
                <a:lnTo>
                  <a:pt x="118003" y="677551"/>
                </a:lnTo>
                <a:lnTo>
                  <a:pt x="150902" y="706606"/>
                </a:lnTo>
                <a:lnTo>
                  <a:pt x="186905" y="732008"/>
                </a:lnTo>
                <a:lnTo>
                  <a:pt x="225710" y="753459"/>
                </a:lnTo>
                <a:lnTo>
                  <a:pt x="267013" y="770662"/>
                </a:lnTo>
                <a:lnTo>
                  <a:pt x="310513" y="783318"/>
                </a:lnTo>
                <a:lnTo>
                  <a:pt x="355908" y="791130"/>
                </a:lnTo>
                <a:lnTo>
                  <a:pt x="402894" y="793800"/>
                </a:lnTo>
                <a:lnTo>
                  <a:pt x="449881" y="791130"/>
                </a:lnTo>
                <a:lnTo>
                  <a:pt x="495276" y="783318"/>
                </a:lnTo>
                <a:lnTo>
                  <a:pt x="538777" y="770662"/>
                </a:lnTo>
                <a:lnTo>
                  <a:pt x="580082" y="753459"/>
                </a:lnTo>
                <a:lnTo>
                  <a:pt x="618887" y="732008"/>
                </a:lnTo>
                <a:lnTo>
                  <a:pt x="654891" y="706606"/>
                </a:lnTo>
                <a:lnTo>
                  <a:pt x="687792" y="677551"/>
                </a:lnTo>
                <a:lnTo>
                  <a:pt x="717287" y="645141"/>
                </a:lnTo>
                <a:lnTo>
                  <a:pt x="743073" y="609673"/>
                </a:lnTo>
                <a:lnTo>
                  <a:pt x="764849" y="571447"/>
                </a:lnTo>
                <a:lnTo>
                  <a:pt x="782313" y="530758"/>
                </a:lnTo>
                <a:lnTo>
                  <a:pt x="795161" y="487906"/>
                </a:lnTo>
                <a:lnTo>
                  <a:pt x="803091" y="443187"/>
                </a:lnTo>
                <a:lnTo>
                  <a:pt x="805802" y="396900"/>
                </a:lnTo>
                <a:lnTo>
                  <a:pt x="803091" y="350613"/>
                </a:lnTo>
                <a:lnTo>
                  <a:pt x="795161" y="305894"/>
                </a:lnTo>
                <a:lnTo>
                  <a:pt x="782313" y="263042"/>
                </a:lnTo>
                <a:lnTo>
                  <a:pt x="764849" y="222353"/>
                </a:lnTo>
                <a:lnTo>
                  <a:pt x="743073" y="184126"/>
                </a:lnTo>
                <a:lnTo>
                  <a:pt x="717287" y="148659"/>
                </a:lnTo>
                <a:lnTo>
                  <a:pt x="687792" y="116249"/>
                </a:lnTo>
                <a:lnTo>
                  <a:pt x="654891" y="87194"/>
                </a:lnTo>
                <a:lnTo>
                  <a:pt x="618887" y="61792"/>
                </a:lnTo>
                <a:lnTo>
                  <a:pt x="580082" y="40341"/>
                </a:lnTo>
                <a:lnTo>
                  <a:pt x="538777" y="23138"/>
                </a:lnTo>
                <a:lnTo>
                  <a:pt x="495276" y="10482"/>
                </a:lnTo>
                <a:lnTo>
                  <a:pt x="449881" y="2670"/>
                </a:lnTo>
                <a:lnTo>
                  <a:pt x="40289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96732" y="3409188"/>
            <a:ext cx="2870200" cy="2453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007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C000"/>
                </a:solidFill>
                <a:latin typeface="SimSun"/>
                <a:cs typeface="SimSun"/>
              </a:rPr>
              <a:t>進出支援が可能</a:t>
            </a:r>
            <a:endParaRPr sz="2000">
              <a:latin typeface="SimSun"/>
              <a:cs typeface="SimSun"/>
            </a:endParaRPr>
          </a:p>
          <a:p>
            <a:pPr algn="just" marL="12700" marR="106680">
              <a:lnSpc>
                <a:spcPct val="120000"/>
              </a:lnSpc>
              <a:spcBef>
                <a:spcPts val="965"/>
              </a:spcBef>
            </a:pPr>
            <a:r>
              <a:rPr dirty="0" sz="1800">
                <a:solidFill>
                  <a:srgbClr val="0D0D0D"/>
                </a:solidFill>
                <a:latin typeface="SimSun"/>
                <a:cs typeface="SimSun"/>
              </a:rPr>
              <a:t>ラボ開発の「卒業」後、現 地法人の立ち上げもスムー ズに</a:t>
            </a:r>
            <a:endParaRPr sz="1800">
              <a:latin typeface="SimSun"/>
              <a:cs typeface="SimSun"/>
            </a:endParaRPr>
          </a:p>
          <a:p>
            <a:pPr algn="just" marL="12700" marR="5080">
              <a:lnSpc>
                <a:spcPct val="120000"/>
              </a:lnSpc>
              <a:spcBef>
                <a:spcPts val="1065"/>
              </a:spcBef>
            </a:pPr>
            <a:r>
              <a:rPr dirty="0" sz="1600">
                <a:solidFill>
                  <a:srgbClr val="0D0D0D"/>
                </a:solidFill>
                <a:latin typeface="SimSun"/>
                <a:cs typeface="SimSun"/>
              </a:rPr>
              <a:t>人材確保だけでなく、現地法人 の設立手続きなどもお手伝いさ せていただけます。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99968" y="2329243"/>
            <a:ext cx="805815" cy="794385"/>
          </a:xfrm>
          <a:custGeom>
            <a:avLst/>
            <a:gdLst/>
            <a:ahLst/>
            <a:cxnLst/>
            <a:rect l="l" t="t" r="r" b="b"/>
            <a:pathLst>
              <a:path w="805815" h="794385">
                <a:moveTo>
                  <a:pt x="402894" y="0"/>
                </a:moveTo>
                <a:lnTo>
                  <a:pt x="355908" y="2670"/>
                </a:lnTo>
                <a:lnTo>
                  <a:pt x="310513" y="10482"/>
                </a:lnTo>
                <a:lnTo>
                  <a:pt x="267013" y="23138"/>
                </a:lnTo>
                <a:lnTo>
                  <a:pt x="225710" y="40341"/>
                </a:lnTo>
                <a:lnTo>
                  <a:pt x="186905" y="61792"/>
                </a:lnTo>
                <a:lnTo>
                  <a:pt x="150902" y="87194"/>
                </a:lnTo>
                <a:lnTo>
                  <a:pt x="118003" y="116249"/>
                </a:lnTo>
                <a:lnTo>
                  <a:pt x="88510" y="148659"/>
                </a:lnTo>
                <a:lnTo>
                  <a:pt x="62724" y="184126"/>
                </a:lnTo>
                <a:lnTo>
                  <a:pt x="40949" y="222353"/>
                </a:lnTo>
                <a:lnTo>
                  <a:pt x="23487" y="263042"/>
                </a:lnTo>
                <a:lnTo>
                  <a:pt x="10640" y="305894"/>
                </a:lnTo>
                <a:lnTo>
                  <a:pt x="2710" y="350613"/>
                </a:lnTo>
                <a:lnTo>
                  <a:pt x="0" y="396900"/>
                </a:lnTo>
                <a:lnTo>
                  <a:pt x="2710" y="443187"/>
                </a:lnTo>
                <a:lnTo>
                  <a:pt x="10640" y="487906"/>
                </a:lnTo>
                <a:lnTo>
                  <a:pt x="23487" y="530758"/>
                </a:lnTo>
                <a:lnTo>
                  <a:pt x="40949" y="571447"/>
                </a:lnTo>
                <a:lnTo>
                  <a:pt x="62724" y="609673"/>
                </a:lnTo>
                <a:lnTo>
                  <a:pt x="88510" y="645141"/>
                </a:lnTo>
                <a:lnTo>
                  <a:pt x="118003" y="677551"/>
                </a:lnTo>
                <a:lnTo>
                  <a:pt x="150902" y="706606"/>
                </a:lnTo>
                <a:lnTo>
                  <a:pt x="186905" y="732008"/>
                </a:lnTo>
                <a:lnTo>
                  <a:pt x="225710" y="753459"/>
                </a:lnTo>
                <a:lnTo>
                  <a:pt x="267013" y="770662"/>
                </a:lnTo>
                <a:lnTo>
                  <a:pt x="310513" y="783318"/>
                </a:lnTo>
                <a:lnTo>
                  <a:pt x="355908" y="791130"/>
                </a:lnTo>
                <a:lnTo>
                  <a:pt x="402894" y="793800"/>
                </a:lnTo>
                <a:lnTo>
                  <a:pt x="449881" y="791130"/>
                </a:lnTo>
                <a:lnTo>
                  <a:pt x="495276" y="783318"/>
                </a:lnTo>
                <a:lnTo>
                  <a:pt x="538776" y="770662"/>
                </a:lnTo>
                <a:lnTo>
                  <a:pt x="580079" y="753459"/>
                </a:lnTo>
                <a:lnTo>
                  <a:pt x="618883" y="732008"/>
                </a:lnTo>
                <a:lnTo>
                  <a:pt x="654886" y="706606"/>
                </a:lnTo>
                <a:lnTo>
                  <a:pt x="687785" y="677551"/>
                </a:lnTo>
                <a:lnTo>
                  <a:pt x="717279" y="645141"/>
                </a:lnTo>
                <a:lnTo>
                  <a:pt x="743064" y="609673"/>
                </a:lnTo>
                <a:lnTo>
                  <a:pt x="764839" y="571447"/>
                </a:lnTo>
                <a:lnTo>
                  <a:pt x="782301" y="530758"/>
                </a:lnTo>
                <a:lnTo>
                  <a:pt x="795149" y="487906"/>
                </a:lnTo>
                <a:lnTo>
                  <a:pt x="803079" y="443187"/>
                </a:lnTo>
                <a:lnTo>
                  <a:pt x="805789" y="396900"/>
                </a:lnTo>
                <a:lnTo>
                  <a:pt x="803079" y="350613"/>
                </a:lnTo>
                <a:lnTo>
                  <a:pt x="795149" y="305894"/>
                </a:lnTo>
                <a:lnTo>
                  <a:pt x="782301" y="263042"/>
                </a:lnTo>
                <a:lnTo>
                  <a:pt x="764839" y="222353"/>
                </a:lnTo>
                <a:lnTo>
                  <a:pt x="743064" y="184126"/>
                </a:lnTo>
                <a:lnTo>
                  <a:pt x="717279" y="148659"/>
                </a:lnTo>
                <a:lnTo>
                  <a:pt x="687785" y="116249"/>
                </a:lnTo>
                <a:lnTo>
                  <a:pt x="654886" y="87194"/>
                </a:lnTo>
                <a:lnTo>
                  <a:pt x="618883" y="61792"/>
                </a:lnTo>
                <a:lnTo>
                  <a:pt x="580079" y="40341"/>
                </a:lnTo>
                <a:lnTo>
                  <a:pt x="538776" y="23138"/>
                </a:lnTo>
                <a:lnTo>
                  <a:pt x="495276" y="10482"/>
                </a:lnTo>
                <a:lnTo>
                  <a:pt x="449881" y="2670"/>
                </a:lnTo>
                <a:lnTo>
                  <a:pt x="40289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31224" y="3433572"/>
            <a:ext cx="2997200" cy="246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C000"/>
                </a:solidFill>
                <a:latin typeface="SimSun"/>
                <a:cs typeface="SimSun"/>
              </a:rPr>
              <a:t>日本国内のサポート要員</a:t>
            </a:r>
            <a:endParaRPr sz="2000">
              <a:latin typeface="SimSun"/>
              <a:cs typeface="SimSun"/>
            </a:endParaRPr>
          </a:p>
          <a:p>
            <a:pPr marL="12700" marR="5080">
              <a:lnSpc>
                <a:spcPct val="121100"/>
              </a:lnSpc>
              <a:spcBef>
                <a:spcPts val="1135"/>
              </a:spcBef>
            </a:pPr>
            <a:r>
              <a:rPr dirty="0" sz="1800">
                <a:solidFill>
                  <a:srgbClr val="0D0D0D"/>
                </a:solidFill>
                <a:latin typeface="SimSun"/>
                <a:cs typeface="SimSun"/>
              </a:rPr>
              <a:t>より円滑なコミュニケーショ ンを実現</a:t>
            </a:r>
            <a:endParaRPr sz="1800">
              <a:latin typeface="SimSun"/>
              <a:cs typeface="SimSun"/>
            </a:endParaRPr>
          </a:p>
          <a:p>
            <a:pPr algn="just" marL="12700" marR="132715">
              <a:lnSpc>
                <a:spcPct val="119600"/>
              </a:lnSpc>
              <a:spcBef>
                <a:spcPts val="1265"/>
              </a:spcBef>
            </a:pPr>
            <a:r>
              <a:rPr dirty="0" sz="1600">
                <a:solidFill>
                  <a:srgbClr val="0D0D0D"/>
                </a:solidFill>
                <a:latin typeface="SimSun"/>
                <a:cs typeface="SimSun"/>
              </a:rPr>
              <a:t>弊社所属のプロジェクトマネー ジャー及びシステムエンジニア が日本に常駐し、要件の整理や 仕様の確認業務を支援します。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3020" y="2329243"/>
            <a:ext cx="805815" cy="794385"/>
          </a:xfrm>
          <a:custGeom>
            <a:avLst/>
            <a:gdLst/>
            <a:ahLst/>
            <a:cxnLst/>
            <a:rect l="l" t="t" r="r" b="b"/>
            <a:pathLst>
              <a:path w="805814" h="794385">
                <a:moveTo>
                  <a:pt x="402894" y="0"/>
                </a:moveTo>
                <a:lnTo>
                  <a:pt x="355908" y="2670"/>
                </a:lnTo>
                <a:lnTo>
                  <a:pt x="310513" y="10482"/>
                </a:lnTo>
                <a:lnTo>
                  <a:pt x="267013" y="23138"/>
                </a:lnTo>
                <a:lnTo>
                  <a:pt x="225710" y="40341"/>
                </a:lnTo>
                <a:lnTo>
                  <a:pt x="186905" y="61792"/>
                </a:lnTo>
                <a:lnTo>
                  <a:pt x="150902" y="87194"/>
                </a:lnTo>
                <a:lnTo>
                  <a:pt x="118003" y="116249"/>
                </a:lnTo>
                <a:lnTo>
                  <a:pt x="88510" y="148659"/>
                </a:lnTo>
                <a:lnTo>
                  <a:pt x="62724" y="184126"/>
                </a:lnTo>
                <a:lnTo>
                  <a:pt x="40949" y="222353"/>
                </a:lnTo>
                <a:lnTo>
                  <a:pt x="23487" y="263042"/>
                </a:lnTo>
                <a:lnTo>
                  <a:pt x="10640" y="305894"/>
                </a:lnTo>
                <a:lnTo>
                  <a:pt x="2710" y="350613"/>
                </a:lnTo>
                <a:lnTo>
                  <a:pt x="0" y="396900"/>
                </a:lnTo>
                <a:lnTo>
                  <a:pt x="2710" y="443187"/>
                </a:lnTo>
                <a:lnTo>
                  <a:pt x="10640" y="487906"/>
                </a:lnTo>
                <a:lnTo>
                  <a:pt x="23487" y="530758"/>
                </a:lnTo>
                <a:lnTo>
                  <a:pt x="40949" y="571447"/>
                </a:lnTo>
                <a:lnTo>
                  <a:pt x="62724" y="609673"/>
                </a:lnTo>
                <a:lnTo>
                  <a:pt x="88510" y="645141"/>
                </a:lnTo>
                <a:lnTo>
                  <a:pt x="118003" y="677551"/>
                </a:lnTo>
                <a:lnTo>
                  <a:pt x="150902" y="706606"/>
                </a:lnTo>
                <a:lnTo>
                  <a:pt x="186905" y="732008"/>
                </a:lnTo>
                <a:lnTo>
                  <a:pt x="225710" y="753459"/>
                </a:lnTo>
                <a:lnTo>
                  <a:pt x="267013" y="770662"/>
                </a:lnTo>
                <a:lnTo>
                  <a:pt x="310513" y="783318"/>
                </a:lnTo>
                <a:lnTo>
                  <a:pt x="355908" y="791130"/>
                </a:lnTo>
                <a:lnTo>
                  <a:pt x="402894" y="793800"/>
                </a:lnTo>
                <a:lnTo>
                  <a:pt x="449881" y="791130"/>
                </a:lnTo>
                <a:lnTo>
                  <a:pt x="495276" y="783318"/>
                </a:lnTo>
                <a:lnTo>
                  <a:pt x="538776" y="770662"/>
                </a:lnTo>
                <a:lnTo>
                  <a:pt x="580079" y="753459"/>
                </a:lnTo>
                <a:lnTo>
                  <a:pt x="618883" y="732008"/>
                </a:lnTo>
                <a:lnTo>
                  <a:pt x="654886" y="706606"/>
                </a:lnTo>
                <a:lnTo>
                  <a:pt x="687785" y="677551"/>
                </a:lnTo>
                <a:lnTo>
                  <a:pt x="717279" y="645141"/>
                </a:lnTo>
                <a:lnTo>
                  <a:pt x="743064" y="609673"/>
                </a:lnTo>
                <a:lnTo>
                  <a:pt x="764839" y="571447"/>
                </a:lnTo>
                <a:lnTo>
                  <a:pt x="782301" y="530758"/>
                </a:lnTo>
                <a:lnTo>
                  <a:pt x="795149" y="487906"/>
                </a:lnTo>
                <a:lnTo>
                  <a:pt x="803079" y="443187"/>
                </a:lnTo>
                <a:lnTo>
                  <a:pt x="805789" y="396900"/>
                </a:lnTo>
                <a:lnTo>
                  <a:pt x="803079" y="350613"/>
                </a:lnTo>
                <a:lnTo>
                  <a:pt x="795149" y="305894"/>
                </a:lnTo>
                <a:lnTo>
                  <a:pt x="782301" y="263042"/>
                </a:lnTo>
                <a:lnTo>
                  <a:pt x="764839" y="222353"/>
                </a:lnTo>
                <a:lnTo>
                  <a:pt x="743064" y="184126"/>
                </a:lnTo>
                <a:lnTo>
                  <a:pt x="717279" y="148659"/>
                </a:lnTo>
                <a:lnTo>
                  <a:pt x="687785" y="116249"/>
                </a:lnTo>
                <a:lnTo>
                  <a:pt x="654886" y="87194"/>
                </a:lnTo>
                <a:lnTo>
                  <a:pt x="618883" y="61792"/>
                </a:lnTo>
                <a:lnTo>
                  <a:pt x="580079" y="40341"/>
                </a:lnTo>
                <a:lnTo>
                  <a:pt x="538776" y="23138"/>
                </a:lnTo>
                <a:lnTo>
                  <a:pt x="495276" y="10482"/>
                </a:lnTo>
                <a:lnTo>
                  <a:pt x="449881" y="2670"/>
                </a:lnTo>
                <a:lnTo>
                  <a:pt x="40289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00740" y="2608326"/>
            <a:ext cx="0" cy="2811145"/>
          </a:xfrm>
          <a:custGeom>
            <a:avLst/>
            <a:gdLst/>
            <a:ahLst/>
            <a:cxnLst/>
            <a:rect l="l" t="t" r="r" b="b"/>
            <a:pathLst>
              <a:path w="0" h="2811145">
                <a:moveTo>
                  <a:pt x="0" y="0"/>
                </a:moveTo>
                <a:lnTo>
                  <a:pt x="1" y="2810656"/>
                </a:lnTo>
              </a:path>
            </a:pathLst>
          </a:custGeom>
          <a:ln w="6350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28965" y="2608326"/>
            <a:ext cx="0" cy="2811145"/>
          </a:xfrm>
          <a:custGeom>
            <a:avLst/>
            <a:gdLst/>
            <a:ahLst/>
            <a:cxnLst/>
            <a:rect l="l" t="t" r="r" b="b"/>
            <a:pathLst>
              <a:path w="0" h="2811145">
                <a:moveTo>
                  <a:pt x="0" y="0"/>
                </a:moveTo>
                <a:lnTo>
                  <a:pt x="1" y="2810656"/>
                </a:lnTo>
              </a:path>
            </a:pathLst>
          </a:custGeom>
          <a:ln w="6350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340570" y="2456192"/>
            <a:ext cx="520395" cy="520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87796" y="2477152"/>
            <a:ext cx="498000" cy="49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90242" y="2477152"/>
            <a:ext cx="497992" cy="49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635" cy="6858000"/>
          </a:xfrm>
          <a:custGeom>
            <a:avLst/>
            <a:gdLst/>
            <a:ahLst/>
            <a:cxnLst/>
            <a:rect l="l" t="t" r="r" b="b"/>
            <a:pathLst>
              <a:path w="12192635" h="6858000">
                <a:moveTo>
                  <a:pt x="0" y="0"/>
                </a:moveTo>
                <a:lnTo>
                  <a:pt x="12192006" y="0"/>
                </a:lnTo>
                <a:lnTo>
                  <a:pt x="12192006" y="6858003"/>
                </a:lnTo>
                <a:lnTo>
                  <a:pt x="0" y="685800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A9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72610" y="3954335"/>
            <a:ext cx="3646779" cy="1504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dirty="0"/>
              <a:t>連絡先</a:t>
            </a:r>
          </a:p>
        </p:txBody>
      </p:sp>
      <p:sp>
        <p:nvSpPr>
          <p:cNvPr id="6" name="object 6"/>
          <p:cNvSpPr/>
          <p:nvPr/>
        </p:nvSpPr>
        <p:spPr>
          <a:xfrm>
            <a:off x="800100" y="2975114"/>
            <a:ext cx="10560685" cy="3034030"/>
          </a:xfrm>
          <a:custGeom>
            <a:avLst/>
            <a:gdLst/>
            <a:ahLst/>
            <a:cxnLst/>
            <a:rect l="l" t="t" r="r" b="b"/>
            <a:pathLst>
              <a:path w="10560685" h="3034029">
                <a:moveTo>
                  <a:pt x="0" y="0"/>
                </a:moveTo>
                <a:lnTo>
                  <a:pt x="10560570" y="0"/>
                </a:lnTo>
                <a:lnTo>
                  <a:pt x="10560570" y="3033692"/>
                </a:lnTo>
                <a:lnTo>
                  <a:pt x="0" y="303369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64979" y="2935394"/>
            <a:ext cx="5231130" cy="282638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dirty="0" sz="3200">
                <a:solidFill>
                  <a:srgbClr val="202020"/>
                </a:solidFill>
                <a:latin typeface="SimSun"/>
                <a:cs typeface="SimSun"/>
              </a:rPr>
              <a:t>栗花落</a:t>
            </a:r>
            <a:r>
              <a:rPr dirty="0" sz="3200" spc="-570">
                <a:solidFill>
                  <a:srgbClr val="202020"/>
                </a:solidFill>
                <a:latin typeface="SimSun"/>
                <a:cs typeface="SimSun"/>
              </a:rPr>
              <a:t> </a:t>
            </a:r>
            <a:r>
              <a:rPr dirty="0" sz="3200">
                <a:solidFill>
                  <a:srgbClr val="202020"/>
                </a:solidFill>
                <a:latin typeface="SimSun"/>
                <a:cs typeface="SimSun"/>
              </a:rPr>
              <a:t>慧樹</a:t>
            </a:r>
            <a:r>
              <a:rPr dirty="0" sz="3200" spc="-570">
                <a:solidFill>
                  <a:srgbClr val="202020"/>
                </a:solidFill>
                <a:latin typeface="SimSun"/>
                <a:cs typeface="SimSun"/>
              </a:rPr>
              <a:t> </a:t>
            </a:r>
            <a:r>
              <a:rPr dirty="0" sz="3200" spc="-305">
                <a:solidFill>
                  <a:srgbClr val="202020"/>
                </a:solidFill>
                <a:latin typeface="SimSun"/>
                <a:cs typeface="SimSun"/>
              </a:rPr>
              <a:t>(</a:t>
            </a:r>
            <a:r>
              <a:rPr dirty="0" sz="3200">
                <a:solidFill>
                  <a:srgbClr val="202020"/>
                </a:solidFill>
                <a:latin typeface="SimSun"/>
                <a:cs typeface="SimSun"/>
              </a:rPr>
              <a:t>ツユリ</a:t>
            </a:r>
            <a:r>
              <a:rPr dirty="0" sz="3200" spc="-570">
                <a:solidFill>
                  <a:srgbClr val="202020"/>
                </a:solidFill>
                <a:latin typeface="SimSun"/>
                <a:cs typeface="SimSun"/>
              </a:rPr>
              <a:t> </a:t>
            </a:r>
            <a:r>
              <a:rPr dirty="0" sz="3200">
                <a:solidFill>
                  <a:srgbClr val="202020"/>
                </a:solidFill>
                <a:latin typeface="SimSun"/>
                <a:cs typeface="SimSun"/>
              </a:rPr>
              <a:t>サトキ</a:t>
            </a:r>
            <a:r>
              <a:rPr dirty="0" sz="3200" spc="-305">
                <a:solidFill>
                  <a:srgbClr val="202020"/>
                </a:solidFill>
                <a:latin typeface="SimSun"/>
                <a:cs typeface="SimSun"/>
              </a:rPr>
              <a:t>)</a:t>
            </a:r>
            <a:endParaRPr sz="32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dirty="0" sz="2400">
                <a:solidFill>
                  <a:srgbClr val="202020"/>
                </a:solidFill>
                <a:latin typeface="SimSun"/>
                <a:cs typeface="SimSun"/>
              </a:rPr>
              <a:t>〒</a:t>
            </a:r>
            <a:r>
              <a:rPr dirty="0" sz="2400" spc="335">
                <a:solidFill>
                  <a:srgbClr val="202020"/>
                </a:solidFill>
                <a:latin typeface="SimSun"/>
                <a:cs typeface="SimSun"/>
              </a:rPr>
              <a:t>160</a:t>
            </a:r>
            <a:r>
              <a:rPr dirty="0" sz="2400" spc="-409">
                <a:solidFill>
                  <a:srgbClr val="202020"/>
                </a:solidFill>
                <a:latin typeface="SimSun"/>
                <a:cs typeface="SimSun"/>
              </a:rPr>
              <a:t> </a:t>
            </a:r>
            <a:r>
              <a:rPr dirty="0" sz="2400" spc="190">
                <a:solidFill>
                  <a:srgbClr val="202020"/>
                </a:solidFill>
                <a:latin typeface="SimSun"/>
                <a:cs typeface="SimSun"/>
              </a:rPr>
              <a:t>-8336</a:t>
            </a:r>
            <a:endParaRPr sz="2400">
              <a:latin typeface="SimSun"/>
              <a:cs typeface="SimSun"/>
            </a:endParaRPr>
          </a:p>
          <a:p>
            <a:pPr algn="ctr" marL="544195" marR="535940" indent="-635">
              <a:lnSpc>
                <a:spcPct val="119600"/>
              </a:lnSpc>
              <a:spcBef>
                <a:spcPts val="60"/>
              </a:spcBef>
            </a:pPr>
            <a:r>
              <a:rPr dirty="0" sz="2400">
                <a:solidFill>
                  <a:srgbClr val="202020"/>
                </a:solidFill>
                <a:latin typeface="SimSun"/>
                <a:cs typeface="SimSun"/>
              </a:rPr>
              <a:t>東京都新宿区西新宿</a:t>
            </a:r>
            <a:r>
              <a:rPr dirty="0" sz="2400" spc="50">
                <a:solidFill>
                  <a:srgbClr val="202020"/>
                </a:solidFill>
                <a:latin typeface="SimSun"/>
                <a:cs typeface="SimSun"/>
              </a:rPr>
              <a:t>3-2-9  </a:t>
            </a:r>
            <a:r>
              <a:rPr dirty="0" sz="2400">
                <a:solidFill>
                  <a:srgbClr val="202020"/>
                </a:solidFill>
                <a:latin typeface="SimSun"/>
                <a:cs typeface="SimSun"/>
              </a:rPr>
              <a:t>新宿ワシントンホテル本館２</a:t>
            </a:r>
            <a:r>
              <a:rPr dirty="0" sz="2400" spc="215">
                <a:solidFill>
                  <a:srgbClr val="202020"/>
                </a:solidFill>
                <a:latin typeface="SimSun"/>
                <a:cs typeface="SimSun"/>
              </a:rPr>
              <a:t>F </a:t>
            </a:r>
            <a:r>
              <a:rPr dirty="0" sz="2400">
                <a:solidFill>
                  <a:srgbClr val="202020"/>
                </a:solidFill>
                <a:latin typeface="SimSun"/>
                <a:cs typeface="SimSun"/>
              </a:rPr>
              <a:t>携帯</a:t>
            </a:r>
            <a:r>
              <a:rPr dirty="0" sz="2400" spc="204">
                <a:solidFill>
                  <a:srgbClr val="202020"/>
                </a:solidFill>
                <a:latin typeface="SimSun"/>
                <a:cs typeface="SimSun"/>
              </a:rPr>
              <a:t>：090-2836-2601</a:t>
            </a:r>
            <a:endParaRPr sz="24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dirty="0" sz="2400" spc="20">
                <a:solidFill>
                  <a:srgbClr val="202020"/>
                </a:solidFill>
                <a:latin typeface="SimSun"/>
                <a:cs typeface="SimSun"/>
              </a:rPr>
              <a:t>Email </a:t>
            </a:r>
            <a:r>
              <a:rPr dirty="0" sz="2400" spc="-645">
                <a:solidFill>
                  <a:srgbClr val="202020"/>
                </a:solidFill>
                <a:latin typeface="SimSun"/>
                <a:cs typeface="SimSun"/>
              </a:rPr>
              <a:t>:</a:t>
            </a:r>
            <a:r>
              <a:rPr dirty="0" sz="2400" spc="-825">
                <a:solidFill>
                  <a:srgbClr val="202020"/>
                </a:solidFill>
                <a:latin typeface="SimSun"/>
                <a:cs typeface="SimSun"/>
              </a:rPr>
              <a:t> </a:t>
            </a:r>
            <a:r>
              <a:rPr dirty="0" sz="2400" spc="-60">
                <a:solidFill>
                  <a:srgbClr val="202020"/>
                </a:solidFill>
                <a:latin typeface="SimSun"/>
                <a:cs typeface="SimSun"/>
                <a:hlinkClick r:id="rId3"/>
              </a:rPr>
              <a:t>tsuyuri@talenta.jp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10085" y="6510019"/>
            <a:ext cx="193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70C0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064" y="6399023"/>
            <a:ext cx="1176909" cy="45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9196"/>
            <a:ext cx="3225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C2C2C"/>
                </a:solidFill>
              </a:rPr>
              <a:t>ベトナムの台頭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16939" y="2036570"/>
            <a:ext cx="9701530" cy="198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>
                <a:solidFill>
                  <a:srgbClr val="2C2C2C"/>
                </a:solidFill>
                <a:latin typeface="Microsoft YaHei"/>
                <a:cs typeface="Microsoft YaHei"/>
              </a:rPr>
              <a:t>シェアはインドを抜いて２位</a:t>
            </a:r>
            <a:endParaRPr sz="2800">
              <a:latin typeface="Microsoft YaHei"/>
              <a:cs typeface="Microsoft YaHei"/>
            </a:endParaRPr>
          </a:p>
          <a:p>
            <a:pPr marL="12700" marR="5080">
              <a:lnSpc>
                <a:spcPts val="6100"/>
              </a:lnSpc>
              <a:spcBef>
                <a:spcPts val="5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>
                <a:solidFill>
                  <a:srgbClr val="2C2C2C"/>
                </a:solidFill>
                <a:latin typeface="Microsoft YaHei"/>
                <a:cs typeface="Microsoft YaHei"/>
              </a:rPr>
              <a:t>日本向けの</a:t>
            </a:r>
            <a:r>
              <a:rPr dirty="0" sz="2800" spc="25">
                <a:solidFill>
                  <a:srgbClr val="2C2C2C"/>
                </a:solidFill>
                <a:latin typeface="Microsoft YaHei"/>
                <a:cs typeface="Microsoft YaHei"/>
              </a:rPr>
              <a:t>I</a:t>
            </a:r>
            <a:r>
              <a:rPr dirty="0" sz="2800" spc="50">
                <a:solidFill>
                  <a:srgbClr val="2C2C2C"/>
                </a:solidFill>
                <a:latin typeface="Microsoft YaHei"/>
                <a:cs typeface="Microsoft YaHei"/>
              </a:rPr>
              <a:t>T</a:t>
            </a:r>
            <a:r>
              <a:rPr dirty="0" sz="2800">
                <a:solidFill>
                  <a:srgbClr val="2C2C2C"/>
                </a:solidFill>
                <a:latin typeface="Microsoft YaHei"/>
                <a:cs typeface="Microsoft YaHei"/>
              </a:rPr>
              <a:t>オフショア開発規模は年間</a:t>
            </a:r>
            <a:r>
              <a:rPr dirty="0" sz="2800" spc="-5">
                <a:solidFill>
                  <a:srgbClr val="2C2C2C"/>
                </a:solidFill>
                <a:latin typeface="Microsoft YaHei"/>
                <a:cs typeface="Microsoft YaHei"/>
              </a:rPr>
              <a:t>約</a:t>
            </a:r>
            <a:r>
              <a:rPr dirty="0" sz="2800" spc="130">
                <a:solidFill>
                  <a:srgbClr val="2C2C2C"/>
                </a:solidFill>
                <a:latin typeface="Microsoft YaHei"/>
                <a:cs typeface="Microsoft YaHei"/>
              </a:rPr>
              <a:t>1</a:t>
            </a:r>
            <a:r>
              <a:rPr dirty="0" sz="2800" spc="55">
                <a:solidFill>
                  <a:srgbClr val="2C2C2C"/>
                </a:solidFill>
                <a:latin typeface="Microsoft YaHei"/>
                <a:cs typeface="Microsoft YaHei"/>
              </a:rPr>
              <a:t>,</a:t>
            </a:r>
            <a:r>
              <a:rPr dirty="0" sz="2800" spc="190">
                <a:solidFill>
                  <a:srgbClr val="2C2C2C"/>
                </a:solidFill>
                <a:latin typeface="Microsoft YaHei"/>
                <a:cs typeface="Microsoft YaHei"/>
              </a:rPr>
              <a:t>700</a:t>
            </a:r>
            <a:r>
              <a:rPr dirty="0" sz="2800">
                <a:solidFill>
                  <a:srgbClr val="2C2C2C"/>
                </a:solidFill>
                <a:latin typeface="Microsoft YaHei"/>
                <a:cs typeface="Microsoft YaHei"/>
              </a:rPr>
              <a:t>億円以上  </a:t>
            </a:r>
            <a:r>
              <a:rPr dirty="0" sz="2800" spc="95">
                <a:solidFill>
                  <a:srgbClr val="2C2C2C"/>
                </a:solidFill>
                <a:latin typeface="Microsoft YaHei"/>
                <a:cs typeface="Microsoft YaHei"/>
              </a:rPr>
              <a:t>3.	</a:t>
            </a:r>
            <a:r>
              <a:rPr dirty="0" sz="2800">
                <a:solidFill>
                  <a:srgbClr val="2C2C2C"/>
                </a:solidFill>
                <a:latin typeface="Microsoft YaHei"/>
                <a:cs typeface="Microsoft YaHei"/>
              </a:rPr>
              <a:t>年間</a:t>
            </a:r>
            <a:r>
              <a:rPr dirty="0" sz="2800" spc="85">
                <a:solidFill>
                  <a:srgbClr val="2C2C2C"/>
                </a:solidFill>
                <a:latin typeface="Microsoft YaHei"/>
                <a:cs typeface="Microsoft YaHei"/>
              </a:rPr>
              <a:t>20-30%</a:t>
            </a:r>
            <a:r>
              <a:rPr dirty="0" sz="2800">
                <a:solidFill>
                  <a:srgbClr val="2C2C2C"/>
                </a:solidFill>
                <a:latin typeface="Microsoft YaHei"/>
                <a:cs typeface="Microsoft YaHei"/>
              </a:rPr>
              <a:t>拡大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49652" y="6343935"/>
            <a:ext cx="2442845" cy="514350"/>
          </a:xfrm>
          <a:custGeom>
            <a:avLst/>
            <a:gdLst/>
            <a:ahLst/>
            <a:cxnLst/>
            <a:rect l="l" t="t" r="r" b="b"/>
            <a:pathLst>
              <a:path w="2442845" h="514350">
                <a:moveTo>
                  <a:pt x="2442347" y="0"/>
                </a:moveTo>
                <a:lnTo>
                  <a:pt x="311198" y="3576"/>
                </a:lnTo>
                <a:lnTo>
                  <a:pt x="0" y="514064"/>
                </a:lnTo>
                <a:lnTo>
                  <a:pt x="2395802" y="514064"/>
                </a:lnTo>
                <a:lnTo>
                  <a:pt x="2442347" y="513867"/>
                </a:lnTo>
                <a:lnTo>
                  <a:pt x="244234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45153"/>
            <a:ext cx="9654540" cy="513080"/>
          </a:xfrm>
          <a:custGeom>
            <a:avLst/>
            <a:gdLst/>
            <a:ahLst/>
            <a:cxnLst/>
            <a:rect l="l" t="t" r="r" b="b"/>
            <a:pathLst>
              <a:path w="9654540" h="513079">
                <a:moveTo>
                  <a:pt x="0" y="0"/>
                </a:moveTo>
                <a:lnTo>
                  <a:pt x="0" y="512846"/>
                </a:lnTo>
                <a:lnTo>
                  <a:pt x="9347698" y="512846"/>
                </a:lnTo>
                <a:lnTo>
                  <a:pt x="9654133" y="806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76064" y="6399023"/>
            <a:ext cx="1176909" cy="45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79196"/>
            <a:ext cx="6883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C2C2C"/>
                </a:solidFill>
              </a:rPr>
              <a:t>中国・インドからのシフトが加速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996041" y="1741497"/>
            <a:ext cx="9446081" cy="4369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064" y="6399023"/>
            <a:ext cx="1176909" cy="45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9196"/>
            <a:ext cx="6426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C2C2C"/>
                </a:solidFill>
              </a:rPr>
              <a:t>オフショア開発の転換期の要因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16939" y="2036570"/>
            <a:ext cx="6941184" cy="198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>
                <a:solidFill>
                  <a:srgbClr val="2C2C2C"/>
                </a:solidFill>
                <a:latin typeface="Microsoft YaHei"/>
                <a:cs typeface="Microsoft YaHei"/>
              </a:rPr>
              <a:t>先端</a:t>
            </a:r>
            <a:r>
              <a:rPr dirty="0" sz="2800" spc="40">
                <a:solidFill>
                  <a:srgbClr val="2C2C2C"/>
                </a:solidFill>
                <a:latin typeface="Microsoft YaHei"/>
                <a:cs typeface="Microsoft YaHei"/>
              </a:rPr>
              <a:t>IT</a:t>
            </a:r>
            <a:r>
              <a:rPr dirty="0" sz="2800">
                <a:solidFill>
                  <a:srgbClr val="2C2C2C"/>
                </a:solidFill>
                <a:latin typeface="Microsoft YaHei"/>
                <a:cs typeface="Microsoft YaHei"/>
              </a:rPr>
              <a:t>技術へのシフト</a:t>
            </a:r>
            <a:endParaRPr sz="2800">
              <a:latin typeface="Microsoft YaHei"/>
              <a:cs typeface="Microsoft YaHei"/>
            </a:endParaRPr>
          </a:p>
          <a:p>
            <a:pPr marL="527050" indent="-51435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>
                <a:solidFill>
                  <a:srgbClr val="2C2C2C"/>
                </a:solidFill>
                <a:latin typeface="Microsoft YaHei"/>
                <a:cs typeface="Microsoft YaHei"/>
              </a:rPr>
              <a:t>新規製品・サービス創造へのシフト</a:t>
            </a:r>
            <a:endParaRPr sz="2800">
              <a:latin typeface="Microsoft YaHei"/>
              <a:cs typeface="Microsoft YaHei"/>
            </a:endParaRPr>
          </a:p>
          <a:p>
            <a:pPr marL="527050" indent="-514350">
              <a:lnSpc>
                <a:spcPct val="100000"/>
              </a:lnSpc>
              <a:spcBef>
                <a:spcPts val="273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>
                <a:solidFill>
                  <a:srgbClr val="2C2C2C"/>
                </a:solidFill>
                <a:latin typeface="Microsoft YaHei"/>
                <a:cs typeface="Microsoft YaHei"/>
              </a:rPr>
              <a:t>新しいオフショア開発モデルへのシフト</a:t>
            </a:r>
            <a:endParaRPr sz="2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2610" y="3954335"/>
            <a:ext cx="3646779" cy="1504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7441" y="1647444"/>
            <a:ext cx="64662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80"/>
              <a:t>1.</a:t>
            </a:r>
            <a:r>
              <a:rPr dirty="0" spc="280"/>
              <a:t> </a:t>
            </a:r>
            <a:r>
              <a:rPr dirty="0"/>
              <a:t>先端</a:t>
            </a:r>
            <a:r>
              <a:rPr dirty="0" spc="590"/>
              <a:t>IT</a:t>
            </a:r>
            <a:r>
              <a:rPr dirty="0"/>
              <a:t>技術へのシフト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49652" y="6343935"/>
            <a:ext cx="2442845" cy="514350"/>
          </a:xfrm>
          <a:custGeom>
            <a:avLst/>
            <a:gdLst/>
            <a:ahLst/>
            <a:cxnLst/>
            <a:rect l="l" t="t" r="r" b="b"/>
            <a:pathLst>
              <a:path w="2442845" h="514350">
                <a:moveTo>
                  <a:pt x="2442347" y="0"/>
                </a:moveTo>
                <a:lnTo>
                  <a:pt x="311198" y="3576"/>
                </a:lnTo>
                <a:lnTo>
                  <a:pt x="0" y="514064"/>
                </a:lnTo>
                <a:lnTo>
                  <a:pt x="2395802" y="514064"/>
                </a:lnTo>
                <a:lnTo>
                  <a:pt x="2442347" y="513867"/>
                </a:lnTo>
                <a:lnTo>
                  <a:pt x="244234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45153"/>
            <a:ext cx="9654540" cy="513080"/>
          </a:xfrm>
          <a:custGeom>
            <a:avLst/>
            <a:gdLst/>
            <a:ahLst/>
            <a:cxnLst/>
            <a:rect l="l" t="t" r="r" b="b"/>
            <a:pathLst>
              <a:path w="9654540" h="513079">
                <a:moveTo>
                  <a:pt x="0" y="0"/>
                </a:moveTo>
                <a:lnTo>
                  <a:pt x="0" y="512846"/>
                </a:lnTo>
                <a:lnTo>
                  <a:pt x="9347698" y="512846"/>
                </a:lnTo>
                <a:lnTo>
                  <a:pt x="9654133" y="806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76064" y="6399023"/>
            <a:ext cx="1176909" cy="45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79196"/>
            <a:ext cx="60229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C2C2C"/>
                </a:solidFill>
              </a:rPr>
              <a:t>日本の</a:t>
            </a:r>
            <a:r>
              <a:rPr dirty="0" sz="3600" spc="320">
                <a:solidFill>
                  <a:srgbClr val="2C2C2C"/>
                </a:solidFill>
              </a:rPr>
              <a:t>I</a:t>
            </a:r>
            <a:r>
              <a:rPr dirty="0" sz="3600" spc="645">
                <a:solidFill>
                  <a:srgbClr val="2C2C2C"/>
                </a:solidFill>
              </a:rPr>
              <a:t>T</a:t>
            </a:r>
            <a:r>
              <a:rPr dirty="0" sz="3600">
                <a:solidFill>
                  <a:srgbClr val="2C2C2C"/>
                </a:solidFill>
              </a:rPr>
              <a:t>人材需給の試算結果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1696472" y="1539517"/>
            <a:ext cx="8538792" cy="4452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49652" y="6343935"/>
            <a:ext cx="2442845" cy="514350"/>
          </a:xfrm>
          <a:custGeom>
            <a:avLst/>
            <a:gdLst/>
            <a:ahLst/>
            <a:cxnLst/>
            <a:rect l="l" t="t" r="r" b="b"/>
            <a:pathLst>
              <a:path w="2442845" h="514350">
                <a:moveTo>
                  <a:pt x="2442347" y="0"/>
                </a:moveTo>
                <a:lnTo>
                  <a:pt x="311198" y="3576"/>
                </a:lnTo>
                <a:lnTo>
                  <a:pt x="0" y="514064"/>
                </a:lnTo>
                <a:lnTo>
                  <a:pt x="2395802" y="514064"/>
                </a:lnTo>
                <a:lnTo>
                  <a:pt x="2442347" y="513867"/>
                </a:lnTo>
                <a:lnTo>
                  <a:pt x="244234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45153"/>
            <a:ext cx="9654540" cy="513080"/>
          </a:xfrm>
          <a:custGeom>
            <a:avLst/>
            <a:gdLst/>
            <a:ahLst/>
            <a:cxnLst/>
            <a:rect l="l" t="t" r="r" b="b"/>
            <a:pathLst>
              <a:path w="9654540" h="513079">
                <a:moveTo>
                  <a:pt x="0" y="0"/>
                </a:moveTo>
                <a:lnTo>
                  <a:pt x="0" y="512846"/>
                </a:lnTo>
                <a:lnTo>
                  <a:pt x="9347698" y="512846"/>
                </a:lnTo>
                <a:lnTo>
                  <a:pt x="9654133" y="806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76064" y="6399023"/>
            <a:ext cx="1176909" cy="45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79196"/>
            <a:ext cx="51085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C2C2C"/>
                </a:solidFill>
              </a:rPr>
              <a:t>先端</a:t>
            </a:r>
            <a:r>
              <a:rPr dirty="0" sz="3600" spc="320">
                <a:solidFill>
                  <a:srgbClr val="2C2C2C"/>
                </a:solidFill>
              </a:rPr>
              <a:t>I</a:t>
            </a:r>
            <a:r>
              <a:rPr dirty="0" sz="3600" spc="645">
                <a:solidFill>
                  <a:srgbClr val="2C2C2C"/>
                </a:solidFill>
              </a:rPr>
              <a:t>T</a:t>
            </a:r>
            <a:r>
              <a:rPr dirty="0" sz="3600">
                <a:solidFill>
                  <a:srgbClr val="2C2C2C"/>
                </a:solidFill>
              </a:rPr>
              <a:t>人材需要の急拡大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2253648" y="1743784"/>
            <a:ext cx="7435295" cy="4407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49652" y="6343935"/>
            <a:ext cx="2442845" cy="514350"/>
          </a:xfrm>
          <a:custGeom>
            <a:avLst/>
            <a:gdLst/>
            <a:ahLst/>
            <a:cxnLst/>
            <a:rect l="l" t="t" r="r" b="b"/>
            <a:pathLst>
              <a:path w="2442845" h="514350">
                <a:moveTo>
                  <a:pt x="2442347" y="0"/>
                </a:moveTo>
                <a:lnTo>
                  <a:pt x="311198" y="3576"/>
                </a:lnTo>
                <a:lnTo>
                  <a:pt x="0" y="514064"/>
                </a:lnTo>
                <a:lnTo>
                  <a:pt x="2395802" y="514064"/>
                </a:lnTo>
                <a:lnTo>
                  <a:pt x="2442347" y="513867"/>
                </a:lnTo>
                <a:lnTo>
                  <a:pt x="244234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45153"/>
            <a:ext cx="9654540" cy="513080"/>
          </a:xfrm>
          <a:custGeom>
            <a:avLst/>
            <a:gdLst/>
            <a:ahLst/>
            <a:cxnLst/>
            <a:rect l="l" t="t" r="r" b="b"/>
            <a:pathLst>
              <a:path w="9654540" h="513079">
                <a:moveTo>
                  <a:pt x="0" y="0"/>
                </a:moveTo>
                <a:lnTo>
                  <a:pt x="0" y="512846"/>
                </a:lnTo>
                <a:lnTo>
                  <a:pt x="9347698" y="512846"/>
                </a:lnTo>
                <a:lnTo>
                  <a:pt x="9654133" y="806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76064" y="6399023"/>
            <a:ext cx="1176909" cy="45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79196"/>
            <a:ext cx="60229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C2C2C"/>
                </a:solidFill>
              </a:rPr>
              <a:t>日本の</a:t>
            </a:r>
            <a:r>
              <a:rPr dirty="0" sz="3600" spc="320">
                <a:solidFill>
                  <a:srgbClr val="2C2C2C"/>
                </a:solidFill>
              </a:rPr>
              <a:t>I</a:t>
            </a:r>
            <a:r>
              <a:rPr dirty="0" sz="3600" spc="645">
                <a:solidFill>
                  <a:srgbClr val="2C2C2C"/>
                </a:solidFill>
              </a:rPr>
              <a:t>T</a:t>
            </a:r>
            <a:r>
              <a:rPr dirty="0" sz="3600">
                <a:solidFill>
                  <a:srgbClr val="2C2C2C"/>
                </a:solidFill>
              </a:rPr>
              <a:t>人材需給の試算結果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3338893" y="1935784"/>
            <a:ext cx="5265441" cy="4258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2020-09-09T22:53:02Z</dcterms:created>
  <dcterms:modified xsi:type="dcterms:W3CDTF">2020-09-09T22:53:02Z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2020-09-09T00:00:00Z</vt:filetime>
  </property>
  <property fmtid="{D5CDD505-2E9C-101B-9397-08002B2CF9AE}" pid="3" name="LastSaved">
    <vt:filetime>2020-09-09T00:00:00Z</vt:filetime>
  </property>
</Properties>
</file>