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2" r:id="rId1"/>
  </p:sldMasterIdLst>
  <p:notesMasterIdLst>
    <p:notesMasterId r:id="rId23"/>
  </p:notesMasterIdLst>
  <p:handoutMasterIdLst>
    <p:handoutMasterId r:id="rId24"/>
  </p:handoutMasterIdLst>
  <p:sldIdLst>
    <p:sldId id="257" r:id="rId2"/>
    <p:sldId id="453" r:id="rId3"/>
    <p:sldId id="491" r:id="rId4"/>
    <p:sldId id="492" r:id="rId5"/>
    <p:sldId id="495" r:id="rId6"/>
    <p:sldId id="496" r:id="rId7"/>
    <p:sldId id="493" r:id="rId8"/>
    <p:sldId id="494" r:id="rId9"/>
    <p:sldId id="497" r:id="rId10"/>
    <p:sldId id="498" r:id="rId11"/>
    <p:sldId id="500" r:id="rId12"/>
    <p:sldId id="499" r:id="rId13"/>
    <p:sldId id="501" r:id="rId14"/>
    <p:sldId id="502" r:id="rId15"/>
    <p:sldId id="464" r:id="rId16"/>
    <p:sldId id="471" r:id="rId17"/>
    <p:sldId id="474" r:id="rId18"/>
    <p:sldId id="475" r:id="rId19"/>
    <p:sldId id="476" r:id="rId20"/>
    <p:sldId id="477" r:id="rId21"/>
    <p:sldId id="261" r:id="rId22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皮" id="{0EAF2591-5AFD-4738-86BB-740F1FFA43B5}">
          <p14:sldIdLst>
            <p14:sldId id="257"/>
          </p14:sldIdLst>
        </p14:section>
        <p14:section name="摘要部分" id="{8B095111-25B0-49AB-B393-F12555830277}">
          <p14:sldIdLst/>
        </p14:section>
        <p14:section name="第 1 节" id="{E1589F11-6023-4B37-B3A7-D9AC8A4757A8}">
          <p14:sldIdLst>
            <p14:sldId id="453"/>
          </p14:sldIdLst>
        </p14:section>
        <p14:section name="第 2 节" id="{97848E4C-50DF-48AD-849A-26DE33758DD6}">
          <p14:sldIdLst>
            <p14:sldId id="491"/>
          </p14:sldIdLst>
        </p14:section>
        <p14:section name="第 3 节" id="{539FA53B-5880-4C6C-A8D4-38BB27B3B1B3}">
          <p14:sldIdLst>
            <p14:sldId id="492"/>
            <p14:sldId id="495"/>
            <p14:sldId id="496"/>
            <p14:sldId id="493"/>
            <p14:sldId id="494"/>
            <p14:sldId id="497"/>
            <p14:sldId id="498"/>
            <p14:sldId id="500"/>
            <p14:sldId id="499"/>
            <p14:sldId id="501"/>
            <p14:sldId id="502"/>
          </p14:sldIdLst>
        </p14:section>
        <p14:section name="第 4 节" id="{01DC2392-159F-4D7A-A7AF-696DFE158963}">
          <p14:sldIdLst>
            <p14:sldId id="464"/>
            <p14:sldId id="471"/>
            <p14:sldId id="474"/>
            <p14:sldId id="475"/>
            <p14:sldId id="476"/>
            <p14:sldId id="477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2212" autoAdjust="0"/>
  </p:normalViewPr>
  <p:slideViewPr>
    <p:cSldViewPr>
      <p:cViewPr varScale="1">
        <p:scale>
          <a:sx n="75" d="100"/>
          <a:sy n="75" d="100"/>
        </p:scale>
        <p:origin x="10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16" y="3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E8043D1-12E0-49BF-8404-A37B28378FA1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A4B1F0-2652-4623-BB2B-4997C9116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7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5A38E32-3C61-4584-92E2-B9EE72E8C91F}" type="datetimeFigureOut">
              <a:rPr lang="zh-CN" altLang="en-US"/>
              <a:pPr>
                <a:defRPr/>
              </a:pPr>
              <a:t>2018/12/10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8B803157-88B9-41D5-B0E8-83471B12A46A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altLang="zh-CN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C4468-8093-4F5D-86DB-1812588AB1A6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1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2897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57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TextBox 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600" y="2057400"/>
            <a:ext cx="11049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latin typeface="+mj-ea"/>
                <a:ea typeface="+mj-ea"/>
              </a:rPr>
              <a:t>海外投资交易流程及常见问题</a:t>
            </a:r>
            <a:endParaRPr lang="en-US" altLang="zh-CN" sz="6000" b="1" dirty="0">
              <a:latin typeface="+mj-ea"/>
              <a:ea typeface="+mj-ea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F042CB-8B7F-4590-A451-A2BEE1BEA8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0" y="3581400"/>
            <a:ext cx="5410200" cy="461963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编辑章节名</a:t>
            </a:r>
          </a:p>
        </p:txBody>
      </p:sp>
    </p:spTree>
    <p:extLst>
      <p:ext uri="{BB962C8B-B14F-4D97-AF65-F5344CB8AC3E}">
        <p14:creationId xmlns:p14="http://schemas.microsoft.com/office/powerpoint/2010/main" val="326517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Shape 7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DD377-43D9-4522-91A4-D0F151E7DF4A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67EF915-9282-4C5B-8A4E-E42F65A0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9" y="103922"/>
            <a:ext cx="10515600" cy="6254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0A2403A8-489C-4DCE-8496-FDE2F62E0C83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04E54-0F83-485D-8664-F295DCF972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6425" y="990600"/>
            <a:ext cx="10972800" cy="5105400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>
              <a:defRPr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2pPr>
            <a:lvl3pPr>
              <a:defRPr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3pPr>
            <a:lvl4pPr>
              <a:defRPr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4pPr>
            <a:lvl5pPr>
              <a:defRPr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7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6749" y="2667000"/>
            <a:ext cx="1391251" cy="10237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2C76972-516D-4183-8E17-B2A8486DAA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2800" y="2766646"/>
            <a:ext cx="7696200" cy="6858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  <a:lvl2pPr marL="274638" indent="0">
              <a:buNone/>
              <a:defRPr/>
            </a:lvl2pPr>
          </a:lstStyle>
          <a:p>
            <a:pPr lvl="0"/>
            <a:r>
              <a:rPr kumimoji="1"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0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198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9164FA-9A9C-4300-A710-C65E2547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436"/>
            <a:ext cx="10972800" cy="584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Straight Connector 28">
            <a:extLst>
              <a:ext uri="{FF2B5EF4-FFF2-40B4-BE49-F238E27FC236}">
                <a16:creationId xmlns:a16="http://schemas.microsoft.com/office/drawing/2014/main" id="{5829EE1A-CCB8-43C3-BAB7-9AAAA8599049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198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B90935-3976-4179-836A-39DB906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57" y="71436"/>
            <a:ext cx="10968143" cy="584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37A1F4-3DE0-49A6-8E5E-D6F59ED0394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871304"/>
            <a:ext cx="10972800" cy="530089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Straight Connector 28">
            <a:extLst>
              <a:ext uri="{FF2B5EF4-FFF2-40B4-BE49-F238E27FC236}">
                <a16:creationId xmlns:a16="http://schemas.microsoft.com/office/drawing/2014/main" id="{43511CB0-CEBD-44CB-94AF-280473D13CF3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09600" y="762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4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325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1238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E8E0BA7D-DA0F-4977-BD26-2AB27449D79D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6FAF-9E3E-4DF4-9A47-7F38C25B99B2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8432800" y="1295400"/>
            <a:ext cx="33528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8432800" y="2209800"/>
            <a:ext cx="33528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7620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B4681-6C7A-46E5-B528-3C9B26F1711B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38200" y="6413082"/>
            <a:ext cx="162136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</a:lstStyle>
          <a:p>
            <a:fld id="{719A9DB2-1FC5-462C-837D-D19ABCAC1CBB}" type="slidenum">
              <a:rPr lang="en-US" altLang="zh-CN"/>
              <a:pPr/>
              <a:t>‹#›</a:t>
            </a:fld>
            <a:endParaRPr lang="zh-CN" altLang="zh-CN" sz="1600" b="0" dirty="0">
              <a:solidFill>
                <a:schemeClr val="tx2"/>
              </a:solidFill>
            </a:endParaRPr>
          </a:p>
        </p:txBody>
      </p:sp>
      <p:sp>
        <p:nvSpPr>
          <p:cNvPr id="10" name="Shape 9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 rot="5400000">
            <a:off x="590549" y="6515211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0183A033-6F11-4142-8DB8-B1C0972A682A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05366" y="6356351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46D18B3-4551-4E96-BFFC-8E7C9D52F7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0400" y="6356351"/>
            <a:ext cx="8348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Wechat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＆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QQ:15848047   MOMO:267623876   </a:t>
            </a:r>
            <a:r>
              <a:rPr lang="en-US" altLang="zh-CN" sz="1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Mail:sunshubin@outlook.</a:t>
            </a:r>
            <a:r>
              <a:rPr lang="en-US" altLang="ja-JP" sz="1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54" r:id="rId3"/>
    <p:sldLayoutId id="2147483749" r:id="rId4"/>
    <p:sldLayoutId id="2147483745" r:id="rId5"/>
    <p:sldLayoutId id="2147483748" r:id="rId6"/>
    <p:sldLayoutId id="2147483747" r:id="rId7"/>
    <p:sldLayoutId id="2147483750" r:id="rId8"/>
    <p:sldLayoutId id="2147483751" r:id="rId9"/>
    <p:sldLayoutId id="214748375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F44BEC-3D9C-455C-A665-77CD8B86DD79}" type="slidenum">
              <a:rPr lang="en-US" altLang="zh-CN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b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3D32F7-9D0C-4147-9A06-B1A844A0175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6C0D8-5C27-41D1-AA8C-85F0B3EDF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10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A532E3-DF97-493F-B8DA-AE065F39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赠与税与继承税</a:t>
            </a:r>
            <a:endParaRPr kumimoji="1" lang="ja-JP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A9AB51A-789B-4A7D-8A68-98E1F5CC5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84800"/>
              </p:ext>
            </p:extLst>
          </p:nvPr>
        </p:nvGraphicFramePr>
        <p:xfrm>
          <a:off x="604520" y="1219200"/>
          <a:ext cx="1097280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25409642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29862933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7683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赠与税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继承税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0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基础控除额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对于受赠人每年</a:t>
                      </a:r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110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万</a:t>
                      </a:r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遗产总额，</a:t>
                      </a:r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3000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万</a:t>
                      </a:r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円＋（</a:t>
                      </a:r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600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万</a:t>
                      </a:r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円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✖法定继承人数）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3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税率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200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万</a:t>
                      </a:r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円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以下</a:t>
                      </a:r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……10%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（最低）</a:t>
                      </a:r>
                      <a:endParaRPr kumimoji="1" lang="en-US" altLang="zh-CN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4500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万</a:t>
                      </a:r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円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超</a:t>
                      </a:r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……55%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（最高）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1000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万</a:t>
                      </a:r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円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以下</a:t>
                      </a:r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……10%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（最低）</a:t>
                      </a:r>
                      <a:endParaRPr kumimoji="1" lang="en-US" altLang="zh-CN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6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亿</a:t>
                      </a:r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円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超</a:t>
                      </a:r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……55%</a:t>
                      </a:r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（最高）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5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73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6C0D8-5C27-41D1-AA8C-85F0B3EDF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11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A532E3-DF97-493F-B8DA-AE065F39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赠与税与继承税的税率比较</a:t>
            </a:r>
            <a:endParaRPr kumimoji="1" lang="ja-JP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A9AB51A-789B-4A7D-8A68-98E1F5CC5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65799"/>
              </p:ext>
            </p:extLst>
          </p:nvPr>
        </p:nvGraphicFramePr>
        <p:xfrm>
          <a:off x="604520" y="1219200"/>
          <a:ext cx="10972800" cy="3977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25409642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368927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9862933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768332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赠与税的课税对象额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税率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继承税的课税对象额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90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直系长辈赠与给</a:t>
                      </a: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岁以上者（特别赠与）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左记以外（一般赠与）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3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25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15%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3000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16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20%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80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30%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亿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62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40%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亿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57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3000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45%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亿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7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4500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3000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50%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亿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23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4500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超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3000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万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55%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亿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円</a:t>
                      </a:r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超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58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0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6C0D8-5C27-41D1-AA8C-85F0B3EDF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12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EA5EFB8-5790-4FB4-A4E9-003E5EFD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法人名义经营不动产租赁的节税优点</a:t>
            </a:r>
            <a:endParaRPr kumimoji="1" lang="ja-JP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217F8BF-2007-4901-AD9F-7239E36E4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69822"/>
              </p:ext>
            </p:extLst>
          </p:nvPr>
        </p:nvGraphicFramePr>
        <p:xfrm>
          <a:off x="609600" y="1066800"/>
          <a:ext cx="10972800" cy="30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831368073"/>
                    </a:ext>
                  </a:extLst>
                </a:gridCol>
                <a:gridCol w="8305800">
                  <a:extLst>
                    <a:ext uri="{9D8B030D-6E8A-4147-A177-3AD203B41FA5}">
                      <a16:colId xmlns:a16="http://schemas.microsoft.com/office/drawing/2014/main" val="344987719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以法人税替代个人所得税实现的节税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4614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经费、减价折旧、所得分散等实现的节税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10404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和继承相比的节税</a:t>
                      </a:r>
                      <a:endParaRPr kumimoji="1" lang="en-US" altLang="zh-CN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和赠与相比确保增税资金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9857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继承、卖掉物业实现的节税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44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19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6C0D8-5C27-41D1-AA8C-85F0B3EDF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13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9C9A77-D7AA-48DF-B538-2FE57618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283A9C-7715-4134-B552-0A4ADE6A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32" y="990600"/>
            <a:ext cx="742053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07B71B-2859-4AED-9DB1-E2CF52CF9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14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3241F4-3D06-426C-A71A-C628FB9B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设立法人的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步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53DE1-952B-448A-991B-0AAA05B9BFF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确定公司名称（商号）</a:t>
            </a:r>
            <a:endParaRPr kumimoji="1" lang="en-US" altLang="zh-CN" dirty="0"/>
          </a:p>
          <a:p>
            <a:r>
              <a:rPr kumimoji="1" lang="zh-CN" altLang="en-US" dirty="0"/>
              <a:t>确定公司的所在地（本社所在地）、</a:t>
            </a:r>
            <a:endParaRPr kumimoji="1" lang="en-US" altLang="zh-CN" dirty="0"/>
          </a:p>
          <a:p>
            <a:r>
              <a:rPr kumimoji="1" lang="zh-CN" altLang="en-US" dirty="0"/>
              <a:t>事业目的、确定役员、印章等事务手续（目的、资本金、役员、决算日等）</a:t>
            </a:r>
            <a:endParaRPr kumimoji="1" lang="en-US" altLang="zh-CN" dirty="0"/>
          </a:p>
          <a:p>
            <a:r>
              <a:rPr kumimoji="1" lang="zh-CN" altLang="en-US" dirty="0"/>
              <a:t>法人设立（公司章程、登记申请书作成、资本金、登记、法人设立申请提出、法人账号开设）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574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936690-CE63-484E-9CC7-0D8B51C1FD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15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F039CC-3908-436E-B83C-70A84C82870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r>
              <a:rPr kumimoji="1" lang="zh-CN" altLang="en-US" sz="4800" dirty="0">
                <a:latin typeface="+mj-ea"/>
                <a:ea typeface="+mj-ea"/>
              </a:rPr>
              <a:t>常见问题解答</a:t>
            </a:r>
          </a:p>
        </p:txBody>
      </p:sp>
    </p:spTree>
    <p:extLst>
      <p:ext uri="{BB962C8B-B14F-4D97-AF65-F5344CB8AC3E}">
        <p14:creationId xmlns:p14="http://schemas.microsoft.com/office/powerpoint/2010/main" val="95217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C2BD51-5BAA-4567-8F38-692947552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16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925DCA-B091-452C-81B6-C6E3A27C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宅地建物取引士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17CD32-0CF5-41EA-AA65-D802E32A4A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「宅地建物</a:t>
            </a:r>
            <a:r>
              <a:rPr kumimoji="1" lang="zh-CN" altLang="en-US"/>
              <a:t>取引士」</a:t>
            </a:r>
            <a:r>
              <a:rPr kumimoji="1" lang="zh-CN" altLang="en-US" dirty="0"/>
              <a:t>简称「宅建」，是日本政府发出可处理房地产交易的国家专业资格。不同国内的地产代理牌照，「宅地建物取引主任者」尤如处理房地产合约的律师，负责编写及向买卖双方解释买卖合约及重要事项。待买卖双方同意及盖印后，再加上「宅地建物取引主任者」的名字及盖印，买卖合约方可具有法律效力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56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C2BD51-5BAA-4567-8F38-692947552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17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925DCA-B091-452C-81B6-C6E3A27C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</a:rPr>
              <a:t>建筑结构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D049C7F-1073-4774-88A9-922361522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2587"/>
              </p:ext>
            </p:extLst>
          </p:nvPr>
        </p:nvGraphicFramePr>
        <p:xfrm>
          <a:off x="609600" y="1143000"/>
          <a:ext cx="10972800" cy="4526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29944353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03135669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3378954258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结构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简称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特点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5921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lang="zh-CN" altLang="ja-JP" sz="1800" kern="1200" dirty="0">
                          <a:solidFill>
                            <a:schemeClr val="dk1"/>
                          </a:solidFill>
                          <a:effectLst/>
                          <a:latin typeface="ＭＳ 明朝" panose="02020609040205080304" pitchFamily="17" charset="-128"/>
                          <a:ea typeface="ＭＳ 明朝" panose="02020609040205080304" pitchFamily="17" charset="-128"/>
                          <a:cs typeface="+mn-cs"/>
                        </a:rPr>
                        <a:t>钢筋混凝土结构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RC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配有钢筋增强的混凝土制成的结构。承重的主要构件是用钢筋混凝土建造的。包括薄壳结构、大模板现浇结构及使用滑模、升板等建造的钢筋混凝土结构的建筑物。用钢筋和混凝土制成的一种结构。钢筋承受拉力，混凝土承受压力。具有坚固、耐久、防火性能好、比钢结构节省钢材和成本低等优点。一般用于中层建筑物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28424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钢骨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C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使用钢材质的构件承受荷载的结构形式。也稱作鋼骨。一般用作与 中低层建筑物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6660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木造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指主要的建筑材料为木材。对外力及变形有一定的耐性（台风地震）对于火相对其他结构来的弱一些，但是作为一般住家使用时完全没有问题。一般用于一户建或者是三层アパート。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0953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铁骨铁筋混凝土结构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SRC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具有钢筋混凝土与钢结构两方的有点在抗震等数据上为最优秀，但是由于结合了两种造法在成本上特别高一般用于高层建筑物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0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97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2CC035-E7E4-4551-B7BA-3FE0E5AF6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18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8BDF8F-088A-48F8-9B49-760ECF76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建筑面积计算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00BEB-7A4C-40D0-9CCF-90CB267375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ja-JP" dirty="0"/>
              <a:t>日本分层楼宇的专有面积或建筑面积（建物面积）不包括公用走廊及大门部分。专有面积以墙壁的中心起计算，而建筑面积</a:t>
            </a:r>
            <a:r>
              <a:rPr lang="en-US" altLang="ja-JP" dirty="0"/>
              <a:t>(</a:t>
            </a:r>
            <a:r>
              <a:rPr lang="zh-CN" altLang="ja-JP" dirty="0"/>
              <a:t>建物面积</a:t>
            </a:r>
            <a:r>
              <a:rPr lang="en-US" altLang="ja-JP" dirty="0"/>
              <a:t>)</a:t>
            </a:r>
            <a:r>
              <a:rPr lang="zh-CN" altLang="ja-JP" dirty="0"/>
              <a:t>是在登记所记录的由墙壁内面起计算。总括来说，专有面积＞建筑面积，相差大约会在</a:t>
            </a:r>
            <a:r>
              <a:rPr lang="en-US" altLang="ja-JP" dirty="0"/>
              <a:t>10</a:t>
            </a:r>
            <a:r>
              <a:rPr lang="zh-CN" altLang="ja-JP" dirty="0"/>
              <a:t>％以内。而且专有面积和建筑面积基本上不包括露台面积。</a:t>
            </a:r>
            <a:endParaRPr lang="ja-JP" altLang="ja-JP" dirty="0"/>
          </a:p>
          <a:p>
            <a:r>
              <a:rPr lang="zh-CN" altLang="ja-JP" dirty="0"/>
              <a:t>日本的专有面积相当于国内的使用面积。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555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2CC035-E7E4-4551-B7BA-3FE0E5AF6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19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8BDF8F-088A-48F8-9B49-760ECF76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购房按揭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00BEB-7A4C-40D0-9CCF-90CB267375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ja-JP" dirty="0"/>
              <a:t>可在中资银行办理房地产投资按揭手续。按揭比率为银行评估价或卖价低的</a:t>
            </a:r>
            <a:r>
              <a:rPr lang="en-US" altLang="ja-JP" dirty="0"/>
              <a:t>50%</a:t>
            </a:r>
            <a:r>
              <a:rPr lang="zh-CN" altLang="ja-JP" dirty="0"/>
              <a:t>到</a:t>
            </a:r>
            <a:r>
              <a:rPr lang="en-US" altLang="ja-JP" dirty="0"/>
              <a:t>80%</a:t>
            </a:r>
            <a:r>
              <a:rPr lang="zh-CN" altLang="ja-JP" dirty="0"/>
              <a:t>（一般按照卖价</a:t>
            </a:r>
            <a:r>
              <a:rPr lang="en-US" altLang="ja-JP" dirty="0"/>
              <a:t>50%</a:t>
            </a:r>
            <a:r>
              <a:rPr lang="zh-CN" altLang="ja-JP" dirty="0"/>
              <a:t>算），最少借贷</a:t>
            </a:r>
            <a:r>
              <a:rPr lang="en-US" altLang="ja-JP" dirty="0"/>
              <a:t>1000</a:t>
            </a:r>
            <a:r>
              <a:rPr lang="zh-CN" altLang="ja-JP" dirty="0"/>
              <a:t>万日元，年期为最长</a:t>
            </a:r>
            <a:r>
              <a:rPr lang="en-US" altLang="ja-JP" dirty="0"/>
              <a:t>20</a:t>
            </a:r>
            <a:r>
              <a:rPr lang="zh-CN" altLang="ja-JP" dirty="0"/>
              <a:t>年，利率约</a:t>
            </a:r>
            <a:r>
              <a:rPr lang="en-US" altLang="ja-JP" dirty="0"/>
              <a:t>3%</a:t>
            </a:r>
            <a:r>
              <a:rPr lang="zh-CN" altLang="ja-JP" dirty="0"/>
              <a:t>左右，我司可以协助客户办理贷款事宜。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936690-CE63-484E-9CC7-0D8B51C1FD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</a:t>
            </a:fld>
            <a:r>
              <a:rPr lang="zh-CN" altLang="en-US" dirty="0"/>
              <a:t>页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F039CC-3908-436E-B83C-70A84C82870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r>
              <a:rPr kumimoji="1" lang="zh-CN" altLang="en-US" sz="4800" b="1" dirty="0">
                <a:latin typeface="+mj-ea"/>
                <a:ea typeface="+mj-ea"/>
              </a:rPr>
              <a:t>投资交易流程</a:t>
            </a:r>
          </a:p>
        </p:txBody>
      </p:sp>
    </p:spTree>
    <p:extLst>
      <p:ext uri="{BB962C8B-B14F-4D97-AF65-F5344CB8AC3E}">
        <p14:creationId xmlns:p14="http://schemas.microsoft.com/office/powerpoint/2010/main" val="265054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2CC035-E7E4-4551-B7BA-3FE0E5AF6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20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8BDF8F-088A-48F8-9B49-760ECF76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费用计算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00BEB-7A4C-40D0-9CCF-90CB267375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ja-JP" dirty="0"/>
              <a:t>变动金额：</a:t>
            </a:r>
            <a:r>
              <a:rPr lang="en-US" altLang="ja-JP" dirty="0"/>
              <a:t>1.</a:t>
            </a:r>
            <a:r>
              <a:rPr lang="zh-CN" altLang="ja-JP" dirty="0"/>
              <a:t>登记费用（含律师报酬）</a:t>
            </a:r>
            <a:endParaRPr lang="ja-JP" altLang="ja-JP" dirty="0"/>
          </a:p>
          <a:p>
            <a:pPr marL="0" indent="0">
              <a:buNone/>
            </a:pPr>
            <a:r>
              <a:rPr lang="en-US" altLang="ja-JP" dirty="0"/>
              <a:t>            2.</a:t>
            </a:r>
            <a:r>
              <a:rPr lang="ja-JP" altLang="ja-JP" dirty="0"/>
              <a:t>不動産取得税（登記後３ヶ月）</a:t>
            </a:r>
          </a:p>
          <a:p>
            <a:pPr marL="0" indent="0">
              <a:buNone/>
            </a:pPr>
            <a:r>
              <a:rPr lang="ja-JP" altLang="ja-JP" dirty="0"/>
              <a:t>　　　　　　</a:t>
            </a:r>
            <a:r>
              <a:rPr lang="en-US" altLang="ja-JP" dirty="0"/>
              <a:t>3.</a:t>
            </a:r>
            <a:r>
              <a:rPr lang="zh-CN" altLang="ja-JP" dirty="0"/>
              <a:t>保险费用（火灾，地震等）</a:t>
            </a:r>
            <a:endParaRPr lang="ja-JP" altLang="ja-JP" dirty="0"/>
          </a:p>
          <a:p>
            <a:pPr marL="0" indent="0">
              <a:buNone/>
            </a:pPr>
            <a:r>
              <a:rPr lang="en-US" altLang="ja-JP" dirty="0"/>
              <a:t>            4.</a:t>
            </a:r>
            <a:r>
              <a:rPr lang="ja-JP" altLang="ja-JP" dirty="0"/>
              <a:t>国定資産税，都市计划税，（管理费，修缮费の日割り精算）</a:t>
            </a:r>
          </a:p>
          <a:p>
            <a:pPr marL="0" indent="0">
              <a:buNone/>
            </a:pPr>
            <a:r>
              <a:rPr lang="zh-CN" altLang="ja-JP" dirty="0"/>
              <a:t>固定金額：１．印花税</a:t>
            </a:r>
            <a:endParaRPr lang="ja-JP" altLang="ja-JP" dirty="0"/>
          </a:p>
          <a:p>
            <a:pPr marL="0" indent="0">
              <a:buNone/>
            </a:pPr>
            <a:r>
              <a:rPr lang="en-US" altLang="ja-JP" dirty="0"/>
              <a:t>            2.</a:t>
            </a:r>
            <a:r>
              <a:rPr lang="zh-CN" altLang="ja-JP" dirty="0"/>
              <a:t>中介手续费</a:t>
            </a:r>
            <a:endParaRPr lang="ja-JP" altLang="ja-JP" dirty="0"/>
          </a:p>
          <a:p>
            <a:pPr marL="0" indent="0">
              <a:buNone/>
            </a:pPr>
            <a:r>
              <a:rPr lang="zh-CN" altLang="ja-JP" dirty="0"/>
              <a:t>快速计算方法：楼盘本身价格的</a:t>
            </a:r>
            <a:r>
              <a:rPr lang="en-US" altLang="ja-JP" dirty="0"/>
              <a:t>6%</a:t>
            </a:r>
            <a:r>
              <a:rPr lang="zh-CN" altLang="ja-JP" dirty="0"/>
              <a:t>到</a:t>
            </a:r>
            <a:r>
              <a:rPr lang="en-US" altLang="ja-JP" dirty="0"/>
              <a:t>7%</a:t>
            </a:r>
            <a:endParaRPr lang="ja-JP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endParaRPr lang="ja-JP" altLang="ja-JP" dirty="0"/>
          </a:p>
          <a:p>
            <a:pPr marL="0" indent="0">
              <a:buNone/>
            </a:pPr>
            <a:r>
              <a:rPr lang="zh-CN" altLang="ja-JP" dirty="0"/>
              <a:t>固定资产税和都市计划税的计算方法</a:t>
            </a:r>
            <a:endParaRPr lang="ja-JP" altLang="ja-JP" dirty="0"/>
          </a:p>
          <a:p>
            <a:pPr marL="0" indent="0">
              <a:buNone/>
            </a:pPr>
            <a:r>
              <a:rPr lang="zh-CN" altLang="ja-JP" b="1"/>
              <a:t>举例</a:t>
            </a:r>
            <a:r>
              <a:rPr lang="zh-CN" altLang="ja-JP" b="1" dirty="0"/>
              <a:t>计算：</a:t>
            </a:r>
            <a:r>
              <a:rPr lang="zh-CN" altLang="ja-JP" dirty="0"/>
              <a:t>固定资产税为</a:t>
            </a:r>
            <a:r>
              <a:rPr lang="en-US" altLang="ja-JP" dirty="0"/>
              <a:t> = </a:t>
            </a:r>
            <a:r>
              <a:rPr lang="zh-CN" altLang="ja-JP" dirty="0"/>
              <a:t>土地部分</a:t>
            </a:r>
            <a:r>
              <a:rPr lang="en-US" altLang="ja-JP" dirty="0"/>
              <a:t> + </a:t>
            </a:r>
            <a:r>
              <a:rPr lang="zh-CN" altLang="ja-JP" dirty="0"/>
              <a:t>建筑物部分</a:t>
            </a:r>
            <a:r>
              <a:rPr lang="en-US" altLang="ja-JP" dirty="0"/>
              <a:t>= 1800 </a:t>
            </a:r>
            <a:r>
              <a:rPr lang="zh-CN" altLang="ja-JP" dirty="0"/>
              <a:t>×</a:t>
            </a:r>
            <a:r>
              <a:rPr lang="en-US" altLang="ja-JP" dirty="0"/>
              <a:t> 1/6 </a:t>
            </a:r>
            <a:r>
              <a:rPr lang="zh-CN" altLang="ja-JP" dirty="0"/>
              <a:t>×</a:t>
            </a:r>
            <a:r>
              <a:rPr lang="en-US" altLang="ja-JP" dirty="0"/>
              <a:t> 1.4% + 1200 </a:t>
            </a:r>
            <a:r>
              <a:rPr lang="zh-CN" altLang="ja-JP" dirty="0"/>
              <a:t>×</a:t>
            </a:r>
            <a:r>
              <a:rPr lang="en-US" altLang="ja-JP" dirty="0"/>
              <a:t> 1.4% </a:t>
            </a:r>
            <a:r>
              <a:rPr lang="zh-CN" altLang="ja-JP" dirty="0"/>
              <a:t>×</a:t>
            </a:r>
            <a:r>
              <a:rPr lang="en-US" altLang="ja-JP" dirty="0"/>
              <a:t> 1/2= 12.6</a:t>
            </a:r>
            <a:r>
              <a:rPr lang="zh-CN" altLang="ja-JP" dirty="0"/>
              <a:t>万</a:t>
            </a:r>
            <a:endParaRPr lang="ja-JP" altLang="ja-JP" dirty="0"/>
          </a:p>
          <a:p>
            <a:pPr marL="0" indent="0">
              <a:buNone/>
            </a:pPr>
            <a:r>
              <a:rPr lang="zh-CN" altLang="ja-JP" dirty="0"/>
              <a:t>都市计画税</a:t>
            </a:r>
            <a:r>
              <a:rPr lang="en-US" altLang="ja-JP" dirty="0"/>
              <a:t> = </a:t>
            </a:r>
            <a:r>
              <a:rPr lang="zh-CN" altLang="ja-JP" dirty="0"/>
              <a:t>土地部分</a:t>
            </a:r>
            <a:r>
              <a:rPr lang="en-US" altLang="ja-JP" dirty="0"/>
              <a:t> + </a:t>
            </a:r>
            <a:r>
              <a:rPr lang="zh-CN" altLang="ja-JP" dirty="0"/>
              <a:t>建筑物部分</a:t>
            </a:r>
            <a:r>
              <a:rPr lang="en-US" altLang="ja-JP" dirty="0"/>
              <a:t>= 1800 </a:t>
            </a:r>
            <a:r>
              <a:rPr lang="zh-CN" altLang="ja-JP" dirty="0"/>
              <a:t>×</a:t>
            </a:r>
            <a:r>
              <a:rPr lang="en-US" altLang="ja-JP" dirty="0"/>
              <a:t> 1/3 </a:t>
            </a:r>
            <a:r>
              <a:rPr lang="zh-CN" altLang="ja-JP" dirty="0"/>
              <a:t>×</a:t>
            </a:r>
            <a:r>
              <a:rPr lang="en-US" altLang="ja-JP" dirty="0"/>
              <a:t> 0.3% + 1200 </a:t>
            </a:r>
            <a:r>
              <a:rPr lang="zh-CN" altLang="ja-JP" dirty="0"/>
              <a:t>×</a:t>
            </a:r>
            <a:r>
              <a:rPr lang="en-US" altLang="ja-JP" dirty="0"/>
              <a:t> 0.3%= 5.4</a:t>
            </a:r>
            <a:r>
              <a:rPr lang="zh-CN" altLang="ja-JP" dirty="0"/>
              <a:t>万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43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F4E94A61-BA09-41F3-8A95-6A31F5F4027F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21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14340" name="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33801" y="2895601"/>
            <a:ext cx="469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B7D174-295A-49BD-A059-1B3A7C614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3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714616D-4443-4683-9BB0-AEF6A2D8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  <a:endParaRPr kumimoji="1" lang="ja-JP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036A78-4C6F-4A88-8C26-972CBAC135E9}"/>
              </a:ext>
            </a:extLst>
          </p:cNvPr>
          <p:cNvSpPr txBox="1"/>
          <p:nvPr/>
        </p:nvSpPr>
        <p:spPr>
          <a:xfrm>
            <a:off x="604884" y="962035"/>
            <a:ext cx="1824143" cy="5847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需求确认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1233A8-1CC4-46C2-80B2-527252794484}"/>
              </a:ext>
            </a:extLst>
          </p:cNvPr>
          <p:cNvSpPr txBox="1"/>
          <p:nvPr/>
        </p:nvSpPr>
        <p:spPr>
          <a:xfrm>
            <a:off x="604884" y="1924386"/>
            <a:ext cx="1824143" cy="5847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可交易资产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1F5AC-733F-4597-829D-0608C9105681}"/>
              </a:ext>
            </a:extLst>
          </p:cNvPr>
          <p:cNvSpPr txBox="1"/>
          <p:nvPr/>
        </p:nvSpPr>
        <p:spPr>
          <a:xfrm>
            <a:off x="604884" y="2820319"/>
            <a:ext cx="1824143" cy="5847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行程准备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61968F-5C9F-461C-AAAD-DE35055B157A}"/>
              </a:ext>
            </a:extLst>
          </p:cNvPr>
          <p:cNvSpPr txBox="1"/>
          <p:nvPr/>
        </p:nvSpPr>
        <p:spPr>
          <a:xfrm>
            <a:off x="604884" y="3781568"/>
            <a:ext cx="1824143" cy="5847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现地考察</a:t>
            </a:r>
            <a:endParaRPr kumimoji="1" lang="ja-JP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03807A-78F3-4496-86FD-59662DD1E980}"/>
              </a:ext>
            </a:extLst>
          </p:cNvPr>
          <p:cNvSpPr txBox="1"/>
          <p:nvPr/>
        </p:nvSpPr>
        <p:spPr>
          <a:xfrm>
            <a:off x="604884" y="4810337"/>
            <a:ext cx="1824143" cy="5847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契约与贷款</a:t>
            </a:r>
            <a:endParaRPr lang="ja-JP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4FED46-964F-41BD-A444-BD26B3BAB82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516956" y="1546811"/>
            <a:ext cx="0" cy="3775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8DAE52C-08FC-4AEE-8486-FAD514E1776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16956" y="2509162"/>
            <a:ext cx="0" cy="31115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022DC50-F2D5-4550-B4F4-DF150E4BC8F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516956" y="3405095"/>
            <a:ext cx="0" cy="3764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1A85B6E-C46B-4060-80A1-97E7A7A889B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516956" y="4366344"/>
            <a:ext cx="0" cy="4439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A75F619-1421-485A-A085-8CDABD9E4E73}"/>
              </a:ext>
            </a:extLst>
          </p:cNvPr>
          <p:cNvSpPr txBox="1"/>
          <p:nvPr/>
        </p:nvSpPr>
        <p:spPr>
          <a:xfrm>
            <a:off x="2951540" y="1020689"/>
            <a:ext cx="863557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填写需求确认表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385B54-F200-4D20-AEF7-A872B67F2F9B}"/>
              </a:ext>
            </a:extLst>
          </p:cNvPr>
          <p:cNvSpPr txBox="1"/>
          <p:nvPr/>
        </p:nvSpPr>
        <p:spPr>
          <a:xfrm>
            <a:off x="2951542" y="1997586"/>
            <a:ext cx="863557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向客户提供各类适用于外国人交易的资产资料，确认客户的投资意愿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E4C1C3-AF4B-423E-88E5-021A347EBCA4}"/>
              </a:ext>
            </a:extLst>
          </p:cNvPr>
          <p:cNvSpPr txBox="1"/>
          <p:nvPr/>
        </p:nvSpPr>
        <p:spPr>
          <a:xfrm>
            <a:off x="2951542" y="2907335"/>
            <a:ext cx="863557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帮助客户办理赴日签证，制定行程表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CD166D-6390-4745-AC2D-B2E7D99C5EAD}"/>
              </a:ext>
            </a:extLst>
          </p:cNvPr>
          <p:cNvSpPr txBox="1"/>
          <p:nvPr/>
        </p:nvSpPr>
        <p:spPr>
          <a:xfrm>
            <a:off x="2996599" y="3857625"/>
            <a:ext cx="863557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带客户进行现地考察，最终确认客户投资意向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4C26A5-94DE-4ABF-950F-9560D9C0506D}"/>
              </a:ext>
            </a:extLst>
          </p:cNvPr>
          <p:cNvSpPr txBox="1"/>
          <p:nvPr/>
        </p:nvSpPr>
        <p:spPr>
          <a:xfrm>
            <a:off x="2996599" y="4776100"/>
            <a:ext cx="863557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与客户签订契约，并讲解契约重要事项，如需贷款，则协助客户申请贷款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F3BC33-D94C-499D-B281-3FAAFC404293}"/>
              </a:ext>
            </a:extLst>
          </p:cNvPr>
          <p:cNvSpPr txBox="1"/>
          <p:nvPr/>
        </p:nvSpPr>
        <p:spPr>
          <a:xfrm>
            <a:off x="3048000" y="5758723"/>
            <a:ext cx="863557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如需托管，则协商管理方式和流程，并签署相关契约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AA584D-ACE2-4062-A579-D9F244523AC2}"/>
              </a:ext>
            </a:extLst>
          </p:cNvPr>
          <p:cNvSpPr txBox="1"/>
          <p:nvPr/>
        </p:nvSpPr>
        <p:spPr>
          <a:xfrm>
            <a:off x="603371" y="5702524"/>
            <a:ext cx="1824143" cy="584776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托管、代运营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27570E6-0000-41BD-8E0E-1B83674B5E12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flipH="1">
            <a:off x="1515443" y="5395113"/>
            <a:ext cx="1513" cy="30741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5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6C0D8-5C27-41D1-AA8C-85F0B3EDF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4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F83364-0018-40EB-A23E-1F88A718B7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“管理法人”超活用术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574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6C0D8-5C27-41D1-AA8C-85F0B3EDF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5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56729C6-2634-4B2D-8E30-69960A70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资金移动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B8C49C-3F62-4717-8864-1DFE5D212624}"/>
              </a:ext>
            </a:extLst>
          </p:cNvPr>
          <p:cNvSpPr txBox="1"/>
          <p:nvPr/>
        </p:nvSpPr>
        <p:spPr>
          <a:xfrm>
            <a:off x="2332567" y="1382240"/>
            <a:ext cx="1219200" cy="4120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sz="3200" dirty="0">
                <a:latin typeface="+mj-ea"/>
                <a:ea typeface="+mj-ea"/>
              </a:rPr>
              <a:t>中国境内投资公司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C7B4CB-1EB8-44C1-A530-D0E01957D22B}"/>
              </a:ext>
            </a:extLst>
          </p:cNvPr>
          <p:cNvSpPr txBox="1"/>
          <p:nvPr/>
        </p:nvSpPr>
        <p:spPr>
          <a:xfrm>
            <a:off x="622300" y="1394940"/>
            <a:ext cx="461665" cy="990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投资者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C3DBD4-07AE-4971-9880-79D0BAD8B1F8}"/>
              </a:ext>
            </a:extLst>
          </p:cNvPr>
          <p:cNvSpPr txBox="1"/>
          <p:nvPr/>
        </p:nvSpPr>
        <p:spPr>
          <a:xfrm>
            <a:off x="626765" y="3042731"/>
            <a:ext cx="461665" cy="990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投资者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855D13-527C-46BC-8F0E-6D1AE35F4196}"/>
              </a:ext>
            </a:extLst>
          </p:cNvPr>
          <p:cNvSpPr txBox="1"/>
          <p:nvPr/>
        </p:nvSpPr>
        <p:spPr>
          <a:xfrm>
            <a:off x="609600" y="4647644"/>
            <a:ext cx="461665" cy="990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投资者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84B737F-3E45-44FE-9A94-230A85541C2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3965" y="1890240"/>
            <a:ext cx="124860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8EC82B1-DBBA-48D2-A1B0-C84B01D1906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88430" y="3538031"/>
            <a:ext cx="124413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25D276-BF2D-4222-93EB-3B47737A13D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71265" y="5142944"/>
            <a:ext cx="126130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EAD4CC1-9A7F-4155-BB0D-1F7082E89C3D}"/>
              </a:ext>
            </a:extLst>
          </p:cNvPr>
          <p:cNvSpPr txBox="1"/>
          <p:nvPr/>
        </p:nvSpPr>
        <p:spPr>
          <a:xfrm>
            <a:off x="9677400" y="1382239"/>
            <a:ext cx="1219200" cy="4120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sz="3200" dirty="0">
                <a:latin typeface="+mj-ea"/>
                <a:ea typeface="+mj-ea"/>
              </a:rPr>
              <a:t>资产管理运营公司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EE1DD-5208-40D0-B166-D1002F4679C8}"/>
              </a:ext>
            </a:extLst>
          </p:cNvPr>
          <p:cNvCxnSpPr>
            <a:stCxn id="6" idx="2"/>
            <a:endCxn id="23" idx="2"/>
          </p:cNvCxnSpPr>
          <p:nvPr/>
        </p:nvCxnSpPr>
        <p:spPr>
          <a:xfrm rot="5400000" flipH="1" flipV="1">
            <a:off x="6614582" y="1829892"/>
            <a:ext cx="1" cy="7344833"/>
          </a:xfrm>
          <a:prstGeom prst="bentConnector3">
            <a:avLst>
              <a:gd name="adj1" fmla="val -22860000000"/>
            </a:avLst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5C9AE3F-ACA5-4990-9108-46EC04FD4E15}"/>
              </a:ext>
            </a:extLst>
          </p:cNvPr>
          <p:cNvSpPr txBox="1"/>
          <p:nvPr/>
        </p:nvSpPr>
        <p:spPr>
          <a:xfrm>
            <a:off x="6324600" y="1480139"/>
            <a:ext cx="201083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资产管理法人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D37D506-9A59-4746-A447-03F785D96BF2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551767" y="1664805"/>
            <a:ext cx="2772833" cy="392595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76263B9-D83D-4209-86AD-30B2DB9DF078}"/>
              </a:ext>
            </a:extLst>
          </p:cNvPr>
          <p:cNvSpPr txBox="1"/>
          <p:nvPr/>
        </p:nvSpPr>
        <p:spPr>
          <a:xfrm>
            <a:off x="6324600" y="2200874"/>
            <a:ext cx="201083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资产管理法人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D94EEF5F-7B80-4008-B569-3C0EBCEF0EA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551767" y="2057400"/>
            <a:ext cx="2772833" cy="328140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1799A5D4-F5B6-49BB-AE1E-2A4102168E43}"/>
              </a:ext>
            </a:extLst>
          </p:cNvPr>
          <p:cNvCxnSpPr>
            <a:stCxn id="30" idx="3"/>
            <a:endCxn id="23" idx="1"/>
          </p:cNvCxnSpPr>
          <p:nvPr/>
        </p:nvCxnSpPr>
        <p:spPr>
          <a:xfrm>
            <a:off x="8335434" y="1664805"/>
            <a:ext cx="1341966" cy="1777469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96F7D70-BC2D-4FAB-9BA9-D6A87FC434C1}"/>
              </a:ext>
            </a:extLst>
          </p:cNvPr>
          <p:cNvCxnSpPr>
            <a:stCxn id="34" idx="3"/>
            <a:endCxn id="23" idx="1"/>
          </p:cNvCxnSpPr>
          <p:nvPr/>
        </p:nvCxnSpPr>
        <p:spPr>
          <a:xfrm>
            <a:off x="8335434" y="2385540"/>
            <a:ext cx="1341966" cy="1056734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8A75870-1C3F-4807-B2AD-E1B11E03A2F6}"/>
              </a:ext>
            </a:extLst>
          </p:cNvPr>
          <p:cNvSpPr txBox="1"/>
          <p:nvPr/>
        </p:nvSpPr>
        <p:spPr>
          <a:xfrm>
            <a:off x="6324600" y="3649002"/>
            <a:ext cx="201083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资产管理法人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67F4FE-B51F-4409-8031-C69626E523CC}"/>
              </a:ext>
            </a:extLst>
          </p:cNvPr>
          <p:cNvSpPr txBox="1"/>
          <p:nvPr/>
        </p:nvSpPr>
        <p:spPr>
          <a:xfrm>
            <a:off x="6324600" y="4260908"/>
            <a:ext cx="201083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资产管理法人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AAA27AF-54DE-4725-891B-99FCEF239A7D}"/>
              </a:ext>
            </a:extLst>
          </p:cNvPr>
          <p:cNvSpPr txBox="1"/>
          <p:nvPr/>
        </p:nvSpPr>
        <p:spPr>
          <a:xfrm>
            <a:off x="6324600" y="4917583"/>
            <a:ext cx="201083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资产管理法人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7FAA84D-F213-4C1D-841C-9F474C60A480}"/>
              </a:ext>
            </a:extLst>
          </p:cNvPr>
          <p:cNvSpPr txBox="1"/>
          <p:nvPr/>
        </p:nvSpPr>
        <p:spPr>
          <a:xfrm>
            <a:off x="6324600" y="2876363"/>
            <a:ext cx="201083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资产管理法人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7CD2621-1320-46C5-9A32-BD2A771286E3}"/>
              </a:ext>
            </a:extLst>
          </p:cNvPr>
          <p:cNvCxnSpPr>
            <a:cxnSpLocks/>
            <a:stCxn id="6" idx="3"/>
            <a:endCxn id="46" idx="1"/>
          </p:cNvCxnSpPr>
          <p:nvPr/>
        </p:nvCxnSpPr>
        <p:spPr>
          <a:xfrm flipV="1">
            <a:off x="3551767" y="3061029"/>
            <a:ext cx="2772833" cy="381246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65F1ACAE-1D15-4020-B32B-FAFD2371D12F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3551767" y="3442275"/>
            <a:ext cx="2772833" cy="391393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0FFB437-A149-453F-A284-6887DCC7366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556794" y="4814906"/>
            <a:ext cx="2767806" cy="28734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ECAD877C-4A26-4E76-8478-7B09881AFF92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556794" y="4445574"/>
            <a:ext cx="2767806" cy="375852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8D2B29D-AD61-4DE8-A6F8-402D9AB96E9A}"/>
              </a:ext>
            </a:extLst>
          </p:cNvPr>
          <p:cNvCxnSpPr>
            <a:cxnSpLocks/>
            <a:stCxn id="46" idx="3"/>
            <a:endCxn id="23" idx="1"/>
          </p:cNvCxnSpPr>
          <p:nvPr/>
        </p:nvCxnSpPr>
        <p:spPr>
          <a:xfrm>
            <a:off x="8335434" y="3061029"/>
            <a:ext cx="1341966" cy="381245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B78C16A4-41D8-4D61-9F59-DA184FCAEDDC}"/>
              </a:ext>
            </a:extLst>
          </p:cNvPr>
          <p:cNvCxnSpPr>
            <a:cxnSpLocks/>
            <a:stCxn id="43" idx="3"/>
            <a:endCxn id="23" idx="1"/>
          </p:cNvCxnSpPr>
          <p:nvPr/>
        </p:nvCxnSpPr>
        <p:spPr>
          <a:xfrm flipV="1">
            <a:off x="8335434" y="3442274"/>
            <a:ext cx="1341966" cy="391394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E88124AF-EAC3-4022-8122-1D6CA55809A5}"/>
              </a:ext>
            </a:extLst>
          </p:cNvPr>
          <p:cNvCxnSpPr>
            <a:cxnSpLocks/>
            <a:stCxn id="44" idx="3"/>
            <a:endCxn id="23" idx="1"/>
          </p:cNvCxnSpPr>
          <p:nvPr/>
        </p:nvCxnSpPr>
        <p:spPr>
          <a:xfrm flipV="1">
            <a:off x="8335434" y="3442274"/>
            <a:ext cx="1341966" cy="1003300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B81AACD2-9FA1-4E4B-B66F-2BEEC7E6AA5A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 flipV="1">
            <a:off x="8335434" y="3442274"/>
            <a:ext cx="1341966" cy="1659975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3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6C0D8-5C27-41D1-AA8C-85F0B3EDF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6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F83364-0018-40EB-A23E-1F88A718B7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节税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842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6C0D8-5C27-41D1-AA8C-85F0B3EDF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7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A532E3-DF97-493F-B8DA-AE065F39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课税所得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8C4B2-FFD3-495B-819E-FBBA77F5FC7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863" y="2946977"/>
            <a:ext cx="10972800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4800" dirty="0"/>
              <a:t>所得收入</a:t>
            </a:r>
            <a:r>
              <a:rPr kumimoji="1" lang="en-US" altLang="zh-CN" sz="4800" dirty="0"/>
              <a:t>-</a:t>
            </a:r>
            <a:r>
              <a:rPr kumimoji="1" lang="zh-CN" altLang="en-US" sz="4800" dirty="0"/>
              <a:t>控除</a:t>
            </a:r>
            <a:r>
              <a:rPr kumimoji="1" lang="en-US" altLang="zh-CN" sz="4800" dirty="0"/>
              <a:t>=</a:t>
            </a:r>
            <a:r>
              <a:rPr kumimoji="1" lang="zh-CN" altLang="en-US" sz="4800" dirty="0"/>
              <a:t>课税所得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7838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6C0D8-5C27-41D1-AA8C-85F0B3EDF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8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A532E3-DF97-493F-B8DA-AE065F39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管理法人的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种形态</a:t>
            </a:r>
            <a:endParaRPr kumimoji="1" lang="ja-JP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1827AF-C197-4F2D-9987-A1D4A0700D57}"/>
              </a:ext>
            </a:extLst>
          </p:cNvPr>
          <p:cNvSpPr txBox="1"/>
          <p:nvPr/>
        </p:nvSpPr>
        <p:spPr>
          <a:xfrm>
            <a:off x="1295400" y="1371600"/>
            <a:ext cx="91440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3200" dirty="0">
                <a:latin typeface="+mj-ea"/>
                <a:ea typeface="+mj-ea"/>
              </a:rPr>
              <a:t>管理委托方式               节税效果   小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3202B3-CB86-46E3-B9E7-806527368F1B}"/>
              </a:ext>
            </a:extLst>
          </p:cNvPr>
          <p:cNvSpPr txBox="1"/>
          <p:nvPr/>
        </p:nvSpPr>
        <p:spPr>
          <a:xfrm>
            <a:off x="1290320" y="3136611"/>
            <a:ext cx="91440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3200" dirty="0">
                <a:latin typeface="+mj-ea"/>
                <a:ea typeface="+mj-ea"/>
              </a:rPr>
              <a:t>一括借上方式               节税效果   中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09C5DA-EDE1-495E-A034-D75DCC4AD7F3}"/>
              </a:ext>
            </a:extLst>
          </p:cNvPr>
          <p:cNvSpPr txBox="1"/>
          <p:nvPr/>
        </p:nvSpPr>
        <p:spPr>
          <a:xfrm>
            <a:off x="1310640" y="4906706"/>
            <a:ext cx="91440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3200" dirty="0">
                <a:latin typeface="+mj-ea"/>
                <a:ea typeface="+mj-ea"/>
              </a:rPr>
              <a:t>不动产所有型               节税效果   大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B56F399C-C6EE-4737-9FCB-8420871F4937}"/>
              </a:ext>
            </a:extLst>
          </p:cNvPr>
          <p:cNvSpPr/>
          <p:nvPr/>
        </p:nvSpPr>
        <p:spPr>
          <a:xfrm>
            <a:off x="10287000" y="1371599"/>
            <a:ext cx="457200" cy="41148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6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6C0D8-5C27-41D1-AA8C-85F0B3EDF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9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FDB4660-F36D-4B13-9B8E-34075B96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47793E-5A7D-41EC-BCF0-DF38666B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14400"/>
            <a:ext cx="686791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56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3&quot;/&gt;&lt;lineCharCount val=&quot;4&quot;/&gt;&lt;lineCharCount val=&quot;4&quot;/&gt;&lt;lineCharCount val=&quot;4&quot;/&gt;&lt;lineCharCount val=&quot;4&quot;/&gt;&lt;lineCharCount val=&quot;4&quot;/&gt;&lt;lineCharCount val=&quot;4&quot;/&gt;&lt;lineCharCount val=&quot;4&quot;/&gt;&lt;lineCharCount val=&quot;3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PRESENTER_DUMMYTAG" val="&lt;DummyForForceWrite&gt;&lt;/DummyForForceWrite&gt;"/>
  <p:tag name="HTML_SHAPEINFO" val="&lt;ThreeDShapeInfo&gt;&lt;uuid val=&quot;{C88B7AEE-CA7A-49BC-A0B0-02EAB280AA77}&quot;/&gt;&lt;isInvalidForFieldText val=&quot;0&quot;/&gt;&lt;Image&gt;&lt;filename val=&quot;C:\Users\sunsh_q64utuq\AppData\Local\Temp\CP26815248609Session\CPTrustFolder26815248625\PPTImport26815441171\data\asimages\{C88B7AEE-CA7A-49BC-A0B0-02EAB280AA77}_1.png&quot;/&gt;&lt;left val=&quot;93&quot;/&gt;&lt;top val=&quot;662&quot;/&gt;&lt;width val=&quot;215&quot;/&gt;&lt;height val=&quot;40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{FFE1B1DE-F9C8-46B5-9AA6-3CE20A86A4A8}&quot;/&gt;&lt;isInvalidForFieldText val=&quot;0&quot;/&gt;&lt;Image&gt;&lt;filename val=&quot;C:\Users\sunsh_q64utuq\AppData\Local\Temp\CP26815248609Session\CPTrustFolder26815248625\PPTImport26815441171\data\asimages\{FFE1B1DE-F9C8-46B5-9AA6-3CE20A86A4A8}_13.png&quot;/&gt;&lt;left val=&quot;93&quot;/&gt;&lt;top val=&quot;670&quot;/&gt;&lt;width val=&quot;186&quot;/&gt;&lt;height val=&quot;41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851686FF-B5A3-4A6C-9672-8A4C9FCDBDC9}&quot;/&gt;&lt;isInvalidForFieldText val=&quot;0&quot;/&gt;&lt;Image&gt;&lt;filename val=&quot;C:\Users\sunsh_q64utuq\AppData\Local\Temp\CP26815248609Session\CPTrustFolder26815248625\PPTImport26815441171\data\asimages\{851686FF-B5A3-4A6C-9672-8A4C9FCDBDC9}_13.png&quot;/&gt;&lt;left val=&quot;336&quot;/&gt;&lt;top val=&quot;276&quot;/&gt;&lt;width val=&quot;598&quot;/&gt;&lt;height val=&quot;22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C0FEE67-6005-41DE-AAF7-CD5CB68EB567}&quot;/&gt;&lt;isInvalidForFieldText val=&quot;0&quot;/&gt;&lt;Image&gt;&lt;filename val=&quot;C:\Users\sunsh_q64utuq\AppData\Local\Temp\CP26815248609Session\CPTrustFolder26815248625\PPTImport26815441171\data\asimages\{9C0FEE67-6005-41DE-AAF7-CD5CB68EB567}_1.png&quot;/&gt;&lt;left val=&quot;207&quot;/&gt;&lt;top val=&quot;229&quot;/&gt;&lt;width val=&quot;865&quot;/&gt;&lt;height val=&quot;139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Thi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2060"/>
          </a:solidFill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kumimoji="1" dirty="0" smtClean="0">
            <a:latin typeface="ＭＳ 明朝" panose="02020609040205080304" pitchFamily="17" charset="-128"/>
            <a:ea typeface="ＭＳ 明朝" panose="02020609040205080304" pitchFamily="17" charset="-128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1036</Words>
  <Application>Microsoft Office PowerPoint</Application>
  <PresentationFormat>宽屏</PresentationFormat>
  <Paragraphs>154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HG明朝E</vt:lpstr>
      <vt:lpstr>ＭＳ 明朝</vt:lpstr>
      <vt:lpstr>华文行楷</vt:lpstr>
      <vt:lpstr>宋体</vt:lpstr>
      <vt:lpstr>Arial</vt:lpstr>
      <vt:lpstr>Bookman Old Style</vt:lpstr>
      <vt:lpstr>Calibri</vt:lpstr>
      <vt:lpstr>Gill Sans MT</vt:lpstr>
      <vt:lpstr>Wingdings</vt:lpstr>
      <vt:lpstr>Wingdings 3</vt:lpstr>
      <vt:lpstr>NewThink</vt:lpstr>
      <vt:lpstr>PowerPoint 演示文稿</vt:lpstr>
      <vt:lpstr>PowerPoint 演示文稿</vt:lpstr>
      <vt:lpstr>流程</vt:lpstr>
      <vt:lpstr>PowerPoint 演示文稿</vt:lpstr>
      <vt:lpstr>资金移动</vt:lpstr>
      <vt:lpstr>PowerPoint 演示文稿</vt:lpstr>
      <vt:lpstr>课税所得</vt:lpstr>
      <vt:lpstr>管理法人的3种形态</vt:lpstr>
      <vt:lpstr>PowerPoint 演示文稿</vt:lpstr>
      <vt:lpstr>赠与税与继承税</vt:lpstr>
      <vt:lpstr>赠与税与继承税的税率比较</vt:lpstr>
      <vt:lpstr>法人名义经营不动产租赁的节税优点</vt:lpstr>
      <vt:lpstr>PowerPoint 演示文稿</vt:lpstr>
      <vt:lpstr>设立法人的4步</vt:lpstr>
      <vt:lpstr>PowerPoint 演示文稿</vt:lpstr>
      <vt:lpstr>宅地建物取引士</vt:lpstr>
      <vt:lpstr>建筑结构</vt:lpstr>
      <vt:lpstr>建筑面积计算</vt:lpstr>
      <vt:lpstr>购房按揭</vt:lpstr>
      <vt:lpstr>费用计算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2018-12-10T05:18:04Z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