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2" r:id="rId1"/>
  </p:sldMasterIdLst>
  <p:notesMasterIdLst>
    <p:notesMasterId r:id="rId34"/>
  </p:notesMasterIdLst>
  <p:handoutMasterIdLst>
    <p:handoutMasterId r:id="rId35"/>
  </p:handoutMasterIdLst>
  <p:sldIdLst>
    <p:sldId id="257" r:id="rId2"/>
    <p:sldId id="566" r:id="rId3"/>
    <p:sldId id="558" r:id="rId4"/>
    <p:sldId id="551" r:id="rId5"/>
    <p:sldId id="549" r:id="rId6"/>
    <p:sldId id="533" r:id="rId7"/>
    <p:sldId id="536" r:id="rId8"/>
    <p:sldId id="559" r:id="rId9"/>
    <p:sldId id="571" r:id="rId10"/>
    <p:sldId id="453" r:id="rId11"/>
    <p:sldId id="568" r:id="rId12"/>
    <p:sldId id="455" r:id="rId13"/>
    <p:sldId id="454" r:id="rId14"/>
    <p:sldId id="569" r:id="rId15"/>
    <p:sldId id="456" r:id="rId16"/>
    <p:sldId id="461" r:id="rId17"/>
    <p:sldId id="465" r:id="rId18"/>
    <p:sldId id="467" r:id="rId19"/>
    <p:sldId id="570" r:id="rId20"/>
    <p:sldId id="457" r:id="rId21"/>
    <p:sldId id="466" r:id="rId22"/>
    <p:sldId id="459" r:id="rId23"/>
    <p:sldId id="462" r:id="rId24"/>
    <p:sldId id="464" r:id="rId25"/>
    <p:sldId id="460" r:id="rId26"/>
    <p:sldId id="458" r:id="rId27"/>
    <p:sldId id="573" r:id="rId28"/>
    <p:sldId id="575" r:id="rId29"/>
    <p:sldId id="574" r:id="rId30"/>
    <p:sldId id="576" r:id="rId31"/>
    <p:sldId id="572" r:id="rId32"/>
    <p:sldId id="261" r:id="rId33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8" autoAdjust="0"/>
    <p:restoredTop sz="73675" autoAdjust="0"/>
  </p:normalViewPr>
  <p:slideViewPr>
    <p:cSldViewPr>
      <p:cViewPr varScale="1">
        <p:scale>
          <a:sx n="108" d="100"/>
          <a:sy n="108" d="100"/>
        </p:scale>
        <p:origin x="43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16" y="3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E8043D1-12E0-49BF-8404-A37B28378FA1}" type="datetimeFigureOut">
              <a:rPr lang="zh-CN" altLang="en-US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A4B1F0-2652-4623-BB2B-4997C9116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7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5A38E32-3C61-4584-92E2-B9EE72E8C91F}" type="datetimeFigureOut">
              <a:rPr lang="zh-CN" altLang="en-US"/>
              <a:pPr>
                <a:defRPr/>
              </a:pPr>
              <a:t>2018/11/15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zh-CN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8B803157-88B9-41D5-B0E8-83471B12A46A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62" tIns="47781" rIns="95562" bIns="47781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altLang="zh-CN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6435" indent="-29862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94517" indent="-2389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72324" indent="-2389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50130" indent="-2389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7937" indent="-2389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05743" indent="-2389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3550" indent="-2389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61356" indent="-2389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C4468-8093-4F5D-86DB-1812588AB1A6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1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altLang="zh-CN" sz="2300" b="1" dirty="0"/>
              <a:t>IT</a:t>
            </a:r>
            <a:r>
              <a:rPr kumimoji="1" lang="zh-CN" altLang="en-US" sz="2300" b="1" dirty="0"/>
              <a:t>服务商</a:t>
            </a:r>
            <a:endParaRPr kumimoji="1" lang="en-US" altLang="zh-CN" sz="2300" b="1" dirty="0"/>
          </a:p>
          <a:p>
            <a:r>
              <a:rPr kumimoji="1" lang="en-US" altLang="zh-CN" sz="2300" b="1" dirty="0"/>
              <a:t>       </a:t>
            </a:r>
            <a:r>
              <a:rPr kumimoji="1" lang="zh-CN" altLang="en-US" sz="2300" b="1" dirty="0"/>
              <a:t>提供</a:t>
            </a:r>
            <a:r>
              <a:rPr kumimoji="1" lang="en-US" altLang="zh-CN" sz="2300" b="1" dirty="0"/>
              <a:t>IT</a:t>
            </a:r>
            <a:r>
              <a:rPr kumimoji="1" lang="zh-CN" altLang="en-US" sz="2300" b="1" dirty="0"/>
              <a:t>服务解决方案</a:t>
            </a:r>
            <a:endParaRPr kumimoji="1" lang="en-US" altLang="zh-CN" sz="2300" b="1" dirty="0"/>
          </a:p>
          <a:p>
            <a:pPr lvl="1"/>
            <a:r>
              <a:rPr kumimoji="1" lang="zh-CN" altLang="en-US" sz="2000" dirty="0"/>
              <a:t>统一营销平台研发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网络营销、媒体营销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数据分析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客户服务中心</a:t>
            </a:r>
            <a:endParaRPr kumimoji="1" lang="en-US" altLang="zh-CN" sz="2000" dirty="0"/>
          </a:p>
          <a:p>
            <a:r>
              <a:rPr kumimoji="1" lang="zh-CN" altLang="en-US" sz="2300" b="1" dirty="0"/>
              <a:t>旅行社</a:t>
            </a:r>
            <a:endParaRPr kumimoji="1" lang="en-US" altLang="zh-CN" sz="2300" b="1" dirty="0"/>
          </a:p>
          <a:p>
            <a:r>
              <a:rPr kumimoji="1" lang="zh-CN" altLang="en-US" sz="2300" b="1" dirty="0"/>
              <a:t>       旅行计划设计</a:t>
            </a:r>
            <a:endParaRPr kumimoji="1" lang="en-US" altLang="zh-CN" sz="2300" b="1" dirty="0"/>
          </a:p>
          <a:p>
            <a:pPr lvl="1"/>
            <a:r>
              <a:rPr kumimoji="1" lang="zh-CN" altLang="en-US" sz="2000" b="1" dirty="0"/>
              <a:t>旅行资源开发</a:t>
            </a:r>
            <a:endParaRPr kumimoji="1" lang="en-US" altLang="zh-CN" sz="2000" b="1" dirty="0"/>
          </a:p>
          <a:p>
            <a:pPr lvl="1"/>
            <a:r>
              <a:rPr kumimoji="1" lang="zh-CN" altLang="en-US" sz="2000" b="1" dirty="0"/>
              <a:t>特色主题旅行计划设计</a:t>
            </a:r>
            <a:endParaRPr kumimoji="1" lang="en-US" altLang="zh-CN" sz="2000" b="1" dirty="0"/>
          </a:p>
          <a:p>
            <a:r>
              <a:rPr kumimoji="1" lang="zh-CN" altLang="en-US" sz="2300" b="1" dirty="0"/>
              <a:t>       导游服务</a:t>
            </a:r>
            <a:endParaRPr kumimoji="1" lang="en-US" altLang="zh-CN" sz="2300" b="1" dirty="0">
              <a:solidFill>
                <a:schemeClr val="tx2"/>
              </a:solidFill>
            </a:endParaRPr>
          </a:p>
          <a:p>
            <a:pPr lvl="1"/>
            <a:r>
              <a:rPr kumimoji="1" lang="zh-CN" altLang="en-US" sz="1700" b="1" dirty="0"/>
              <a:t>旅行计划预约</a:t>
            </a:r>
            <a:endParaRPr kumimoji="1" lang="en-US" altLang="zh-CN" sz="1700" b="1" dirty="0"/>
          </a:p>
          <a:p>
            <a:pPr lvl="1"/>
            <a:r>
              <a:rPr kumimoji="1" lang="zh-CN" altLang="en-US" sz="1700" b="1" dirty="0"/>
              <a:t>导游服务</a:t>
            </a:r>
            <a:endParaRPr kumimoji="1" lang="en-US" altLang="zh-CN" sz="1700" b="1" dirty="0"/>
          </a:p>
          <a:p>
            <a:pPr lvl="1"/>
            <a:r>
              <a:rPr kumimoji="1" lang="zh-CN" altLang="en-US" sz="1700" b="1" dirty="0"/>
              <a:t>旅行计划结算</a:t>
            </a:r>
            <a:endParaRPr kumimoji="1" lang="en-US" altLang="ja-JP" sz="1700" b="1" dirty="0"/>
          </a:p>
          <a:p>
            <a:r>
              <a:rPr kumimoji="1" lang="zh-CN" altLang="en-US" dirty="0"/>
              <a:t>不动产中介</a:t>
            </a:r>
            <a:endParaRPr kumimoji="1" lang="en-US" altLang="zh-CN" dirty="0"/>
          </a:p>
          <a:p>
            <a:r>
              <a:rPr kumimoji="1" lang="en-US" altLang="zh-CN" b="1" dirty="0"/>
              <a:t>           </a:t>
            </a:r>
            <a:r>
              <a:rPr kumimoji="1" lang="zh-CN" altLang="en-US" b="1" dirty="0"/>
              <a:t>不动产情报整理与更新</a:t>
            </a:r>
            <a:endParaRPr kumimoji="1" lang="en-US" altLang="zh-CN" b="1" dirty="0"/>
          </a:p>
          <a:p>
            <a:r>
              <a:rPr kumimoji="1" lang="zh-CN" altLang="en-US" b="1" dirty="0"/>
              <a:t>           不动产买卖</a:t>
            </a:r>
            <a:endParaRPr kumimoji="1" lang="en-US" altLang="zh-CN" b="1" dirty="0"/>
          </a:p>
          <a:p>
            <a:r>
              <a:rPr kumimoji="1" lang="zh-CN" altLang="en-US" b="1" dirty="0"/>
              <a:t>           不动产租赁</a:t>
            </a:r>
            <a:endParaRPr kumimoji="1" lang="en-US" altLang="zh-CN" b="1" dirty="0"/>
          </a:p>
          <a:p>
            <a:r>
              <a:rPr kumimoji="1" lang="zh-CN" altLang="en-US" b="1" dirty="0"/>
              <a:t>           不动产管理与维护</a:t>
            </a:r>
            <a:endParaRPr kumimoji="1" lang="en-US" altLang="zh-CN" b="1" dirty="0"/>
          </a:p>
          <a:p>
            <a:r>
              <a:rPr kumimoji="1" lang="zh-CN" altLang="en-US" sz="2300" b="1" dirty="0"/>
              <a:t>饮食店</a:t>
            </a:r>
            <a:endParaRPr kumimoji="1" lang="en-US" altLang="zh-CN" sz="2300" b="1" dirty="0"/>
          </a:p>
          <a:p>
            <a:r>
              <a:rPr kumimoji="1" lang="en-US" altLang="zh-CN" sz="2300" b="1" dirty="0"/>
              <a:t>       </a:t>
            </a:r>
            <a:r>
              <a:rPr kumimoji="1" lang="zh-CN" altLang="en-US" sz="2300" b="1" dirty="0"/>
              <a:t>提供特色的餐饮服务</a:t>
            </a:r>
            <a:endParaRPr kumimoji="1" lang="en-US" altLang="zh-CN" sz="2300" b="1" dirty="0">
              <a:solidFill>
                <a:schemeClr val="tx2"/>
              </a:solidFill>
            </a:endParaRPr>
          </a:p>
          <a:p>
            <a:pPr lvl="1"/>
            <a:r>
              <a:rPr kumimoji="1" lang="zh-CN" altLang="en-US" sz="1700" dirty="0"/>
              <a:t>提供网上预约服务</a:t>
            </a:r>
            <a:endParaRPr kumimoji="1" lang="en-US" altLang="zh-CN" sz="1700" dirty="0"/>
          </a:p>
          <a:p>
            <a:pPr lvl="1"/>
            <a:r>
              <a:rPr kumimoji="1" lang="zh-CN" altLang="en-US" sz="1700" dirty="0"/>
              <a:t>提供特色的餐饮品类</a:t>
            </a:r>
            <a:endParaRPr kumimoji="1" lang="en-US" altLang="zh-CN" sz="1700" dirty="0"/>
          </a:p>
          <a:p>
            <a:pPr lvl="1"/>
            <a:r>
              <a:rPr kumimoji="1" lang="zh-CN" altLang="en-US" sz="1700" dirty="0"/>
              <a:t>可以与旅行社进行业务衔接服务</a:t>
            </a:r>
            <a:endParaRPr kumimoji="1" lang="en-US" altLang="ja-JP" sz="1700" dirty="0"/>
          </a:p>
          <a:p>
            <a:r>
              <a:rPr kumimoji="1" lang="zh-CN" altLang="en-US" sz="2300" b="1" dirty="0"/>
              <a:t>提供免税商品服务</a:t>
            </a:r>
            <a:endParaRPr kumimoji="1" lang="en-US" altLang="zh-CN" sz="2300" b="1" dirty="0"/>
          </a:p>
          <a:p>
            <a:pPr lvl="1"/>
            <a:r>
              <a:rPr kumimoji="1" lang="zh-CN" altLang="en-US" sz="2000" dirty="0"/>
              <a:t>提供网上预约服务</a:t>
            </a:r>
          </a:p>
          <a:p>
            <a:pPr lvl="1"/>
            <a:r>
              <a:rPr kumimoji="1" lang="zh-CN" altLang="en-US" sz="2000" dirty="0"/>
              <a:t>提供正规渠道品牌商品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可以与旅行社进行业务衔接服务</a:t>
            </a:r>
            <a:endParaRPr kumimoji="1" lang="en-US" altLang="zh-CN" sz="2000" dirty="0"/>
          </a:p>
          <a:p>
            <a:pPr lvl="0"/>
            <a:endParaRPr kumimoji="1" lang="zh-CN" altLang="en-US" sz="2000" dirty="0"/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7024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665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302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905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57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TextBox 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914400" y="2057400"/>
            <a:ext cx="10363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“</a:t>
            </a:r>
            <a:r>
              <a:rPr lang="zh-CN" altLang="en-US" sz="6000" b="1" dirty="0">
                <a:solidFill>
                  <a:srgbClr val="0070C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无人值守</a:t>
            </a:r>
            <a:r>
              <a:rPr lang="zh-CN" altLang="en-US" sz="6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”的共享空间</a:t>
            </a:r>
            <a:endParaRPr lang="en-US" altLang="zh-CN" sz="6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F042CB-8B7F-4590-A451-A2BEE1BEA8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0" y="3581400"/>
            <a:ext cx="5410200" cy="461963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编辑章节名</a:t>
            </a:r>
          </a:p>
        </p:txBody>
      </p:sp>
    </p:spTree>
    <p:extLst>
      <p:ext uri="{BB962C8B-B14F-4D97-AF65-F5344CB8AC3E}">
        <p14:creationId xmlns:p14="http://schemas.microsoft.com/office/powerpoint/2010/main" val="326517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Shape 7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DD377-43D9-4522-91A4-D0F151E7DF4A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67EF915-9282-4C5B-8A4E-E42F65A0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625474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ja-JP" altLang="en-US" dirty="0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0A2403A8-489C-4DCE-8496-FDE2F62E0C83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09600" y="6858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6749" y="2667000"/>
            <a:ext cx="1391251" cy="10237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80E70B8-319D-4D78-8680-FFD2EDD9AE4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2800" y="2743200"/>
            <a:ext cx="7543800" cy="685800"/>
          </a:xfrm>
        </p:spPr>
        <p:txBody>
          <a:bodyPr>
            <a:noAutofit/>
          </a:bodyPr>
          <a:lstStyle>
            <a:lvl1pPr marL="0" indent="0"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编辑母版文本样式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0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198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9164FA-9A9C-4300-A710-C65E2547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682"/>
            <a:ext cx="10972800" cy="584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Straight Connector 28">
            <a:extLst>
              <a:ext uri="{FF2B5EF4-FFF2-40B4-BE49-F238E27FC236}">
                <a16:creationId xmlns:a16="http://schemas.microsoft.com/office/drawing/2014/main" id="{5829EE1A-CCB8-43C3-BAB7-9AAAA8599049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09600" y="6858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198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B90935-3976-4179-836A-39DB906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57" y="9890"/>
            <a:ext cx="10968143" cy="584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37A1F4-3DE0-49A6-8E5E-D6F59ED0394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6669" y="776935"/>
            <a:ext cx="10972800" cy="4556757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Straight Connector 28">
            <a:extLst>
              <a:ext uri="{FF2B5EF4-FFF2-40B4-BE49-F238E27FC236}">
                <a16:creationId xmlns:a16="http://schemas.microsoft.com/office/drawing/2014/main" id="{43511CB0-CEBD-44CB-94AF-280473D13CF3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09600" y="6858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4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325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1238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E8E0BA7D-DA0F-4977-BD26-2AB27449D79D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6FAF-9E3E-4DF4-9A47-7F38C25B99B2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8432800" y="1295400"/>
            <a:ext cx="33528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8432800" y="2209800"/>
            <a:ext cx="33528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7620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B4681-6C7A-46E5-B528-3C9B26F1711B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38200" y="6413082"/>
            <a:ext cx="162136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</a:lstStyle>
          <a:p>
            <a:fld id="{719A9DB2-1FC5-462C-837D-D19ABCAC1CBB}" type="slidenum">
              <a:rPr lang="en-US" altLang="zh-CN"/>
              <a:pPr/>
              <a:t>‹#›</a:t>
            </a:fld>
            <a:endParaRPr lang="zh-CN" altLang="zh-CN" sz="1600" b="0" dirty="0">
              <a:solidFill>
                <a:schemeClr val="tx2"/>
              </a:solidFill>
            </a:endParaRPr>
          </a:p>
        </p:txBody>
      </p:sp>
      <p:sp>
        <p:nvSpPr>
          <p:cNvPr id="10" name="Shape 9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 rot="5400000">
            <a:off x="590549" y="6515211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407DD235-C289-4B40-B81E-0BDC46B65D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0400" y="6356351"/>
            <a:ext cx="8348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Wechat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＆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QQ:15848047   MOMO:267623876   </a:t>
            </a:r>
            <a:r>
              <a:rPr lang="en-US" altLang="zh-CN" sz="1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Mail:sunshubin@outlook.</a:t>
            </a:r>
            <a:r>
              <a:rPr lang="en-US" altLang="ja-JP" sz="1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0183A033-6F11-4142-8DB8-B1C0972A682A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05366" y="6356351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54" r:id="rId3"/>
    <p:sldLayoutId id="2147483749" r:id="rId4"/>
    <p:sldLayoutId id="2147483745" r:id="rId5"/>
    <p:sldLayoutId id="2147483748" r:id="rId6"/>
    <p:sldLayoutId id="2147483747" r:id="rId7"/>
    <p:sldLayoutId id="2147483750" r:id="rId8"/>
    <p:sldLayoutId id="2147483751" r:id="rId9"/>
    <p:sldLayoutId id="214748375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F44BEC-3D9C-455C-A665-77CD8B86DD79}" type="slidenum">
              <a:rPr lang="en-US" altLang="zh-CN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b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DA78771-23F4-4275-AC37-5FB7326A6DA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不动产管理运营业务说明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1EBD2C-612F-467B-A5D7-AAC1C90D3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10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2612FC5-4252-47DC-B328-272BDEC3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东京都内多用途商用楼投资分析</a:t>
            </a:r>
            <a:endParaRPr kumimoji="1" lang="ja-JP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330BE22-F66C-4DB5-8198-859E2F3515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b="1" dirty="0"/>
              <a:t>可托管楼宇优选标准</a:t>
            </a:r>
            <a:endParaRPr kumimoji="1" lang="en-US" altLang="zh-CN" b="1" dirty="0"/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满足新抗震标准，楼面每平方比参考均价</a:t>
            </a:r>
            <a:r>
              <a:rPr kumimoji="1" lang="en-US" altLang="zh-CN" dirty="0">
                <a:solidFill>
                  <a:schemeClr val="tx1"/>
                </a:solidFill>
              </a:rPr>
              <a:t>70</a:t>
            </a:r>
            <a:r>
              <a:rPr kumimoji="1" lang="zh-CN" altLang="en-US" dirty="0">
                <a:solidFill>
                  <a:schemeClr val="tx1"/>
                </a:solidFill>
              </a:rPr>
              <a:t>万日元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完全使用权，空间布局可以灵活分割，顶层可商住两用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距离</a:t>
            </a:r>
            <a:r>
              <a:rPr kumimoji="1" lang="en-US" altLang="zh-CN" dirty="0">
                <a:solidFill>
                  <a:schemeClr val="tx1"/>
                </a:solidFill>
              </a:rPr>
              <a:t>JR</a:t>
            </a:r>
            <a:r>
              <a:rPr kumimoji="1" lang="zh-CN" altLang="en-US" dirty="0">
                <a:solidFill>
                  <a:schemeClr val="tx1"/>
                </a:solidFill>
              </a:rPr>
              <a:t>电车站步行</a:t>
            </a:r>
            <a:r>
              <a:rPr kumimoji="1" lang="en-US" altLang="zh-CN" dirty="0">
                <a:solidFill>
                  <a:schemeClr val="tx1"/>
                </a:solidFill>
              </a:rPr>
              <a:t>10</a:t>
            </a:r>
            <a:r>
              <a:rPr kumimoji="1" lang="zh-CN" altLang="en-US" dirty="0">
                <a:solidFill>
                  <a:schemeClr val="tx1"/>
                </a:solidFill>
              </a:rPr>
              <a:t>分钟以内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钢结构钢筋混凝土、箱型基础（有地下室）、电梯、自动门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地上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</a:rPr>
              <a:t>层可用于开设店铺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占地面积</a:t>
            </a:r>
            <a:r>
              <a:rPr kumimoji="1" lang="en-US" altLang="zh-CN" dirty="0">
                <a:solidFill>
                  <a:schemeClr val="tx1"/>
                </a:solidFill>
              </a:rPr>
              <a:t>80</a:t>
            </a:r>
            <a:r>
              <a:rPr kumimoji="1" lang="zh-CN" altLang="en-US" dirty="0">
                <a:solidFill>
                  <a:schemeClr val="tx1"/>
                </a:solidFill>
              </a:rPr>
              <a:t>㎡以上，楼面面积</a:t>
            </a:r>
            <a:r>
              <a:rPr kumimoji="1" lang="en-US" altLang="zh-CN" dirty="0">
                <a:solidFill>
                  <a:schemeClr val="tx1"/>
                </a:solidFill>
              </a:rPr>
              <a:t>60</a:t>
            </a:r>
            <a:r>
              <a:rPr kumimoji="1" lang="zh-CN" altLang="en-US" dirty="0">
                <a:solidFill>
                  <a:schemeClr val="tx1"/>
                </a:solidFill>
              </a:rPr>
              <a:t>平方米以上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1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11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B8319-C8E1-4C10-A359-EE9B6831856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投资分析（东京）：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秋葉原・</a:t>
            </a:r>
            <a:r>
              <a:rPr kumimoji="1" lang="zh-CN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汤岛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・上野</a:t>
            </a:r>
          </a:p>
        </p:txBody>
      </p:sp>
    </p:spTree>
    <p:extLst>
      <p:ext uri="{BB962C8B-B14F-4D97-AF65-F5344CB8AC3E}">
        <p14:creationId xmlns:p14="http://schemas.microsoft.com/office/powerpoint/2010/main" val="94794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7F533B-31B2-4552-A057-54E84314A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12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1AA2C35-951B-4B69-A082-F8A9BE77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精选物件</a:t>
            </a:r>
            <a:endParaRPr kumimoji="1" lang="ja-JP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98A80C-E114-46FF-AB02-F85AEF88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59" y="1219200"/>
            <a:ext cx="7135283" cy="5039878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D454298-4057-4333-A779-FFFF6D779358}"/>
              </a:ext>
            </a:extLst>
          </p:cNvPr>
          <p:cNvSpPr/>
          <p:nvPr/>
        </p:nvSpPr>
        <p:spPr>
          <a:xfrm>
            <a:off x="8746860" y="4496089"/>
            <a:ext cx="2987940" cy="762000"/>
          </a:xfrm>
          <a:prstGeom prst="wedgeRoundRectCallout">
            <a:avLst>
              <a:gd name="adj1" fmla="val -122916"/>
              <a:gd name="adj2" fmla="val -46593"/>
              <a:gd name="adj3" fmla="val 16667"/>
            </a:avLst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物件</a:t>
            </a:r>
            <a:r>
              <a:rPr kumimoji="1" lang="en-US" altLang="zh-CN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：千代田区神田和泉町１－３－６</a:t>
            </a:r>
            <a:endParaRPr kumimoji="1" lang="en-US" altLang="zh-CN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1999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endParaRPr kumimoji="1" lang="en-US" altLang="zh-CN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SRC4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階建　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3.68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億円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EDEEA95-62BD-4FD7-B00F-B2F65DB9F184}"/>
              </a:ext>
            </a:extLst>
          </p:cNvPr>
          <p:cNvSpPr/>
          <p:nvPr/>
        </p:nvSpPr>
        <p:spPr>
          <a:xfrm>
            <a:off x="8746860" y="5457826"/>
            <a:ext cx="2987940" cy="762000"/>
          </a:xfrm>
          <a:prstGeom prst="wedgeRoundRectCallout">
            <a:avLst>
              <a:gd name="adj1" fmla="val -95203"/>
              <a:gd name="adj2" fmla="val -53864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物件</a:t>
            </a:r>
            <a:r>
              <a:rPr kumimoji="1" lang="en-US" altLang="zh-CN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千代田区神田佐久間町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丁目９</a:t>
            </a:r>
            <a:endParaRPr kumimoji="1" lang="en-US" altLang="ja-JP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1979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endParaRPr kumimoji="1" lang="en-US" altLang="ja-JP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地下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階地上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階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室　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3.4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億円</a:t>
            </a:r>
            <a:endParaRPr kumimoji="1" lang="en-US" altLang="ja-JP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CEADE03E-E443-4CFD-8108-D0689A8178AA}"/>
              </a:ext>
            </a:extLst>
          </p:cNvPr>
          <p:cNvSpPr/>
          <p:nvPr/>
        </p:nvSpPr>
        <p:spPr>
          <a:xfrm>
            <a:off x="674422" y="1676400"/>
            <a:ext cx="2507721" cy="762000"/>
          </a:xfrm>
          <a:prstGeom prst="wedgeRoundRectCallout">
            <a:avLst>
              <a:gd name="adj1" fmla="val 157041"/>
              <a:gd name="adj2" fmla="val 161893"/>
              <a:gd name="adj3" fmla="val 16667"/>
            </a:avLst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物件</a:t>
            </a:r>
            <a:r>
              <a:rPr kumimoji="1" lang="en-US" altLang="zh-CN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台東区上野３－５－６</a:t>
            </a:r>
            <a:endParaRPr kumimoji="1" lang="en-US" altLang="ja-JP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1991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endParaRPr kumimoji="1" lang="en-US" altLang="ja-JP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地下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階付地上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階建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室　</a:t>
            </a:r>
            <a:endParaRPr kumimoji="1" lang="en-US" altLang="ja-JP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2.498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億円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89CB1A43-AF60-45F5-9DD6-3E15D84DF95A}"/>
              </a:ext>
            </a:extLst>
          </p:cNvPr>
          <p:cNvSpPr/>
          <p:nvPr/>
        </p:nvSpPr>
        <p:spPr>
          <a:xfrm>
            <a:off x="9067800" y="3253221"/>
            <a:ext cx="2667000" cy="762000"/>
          </a:xfrm>
          <a:prstGeom prst="wedgeRoundRectCallout">
            <a:avLst>
              <a:gd name="adj1" fmla="val -71447"/>
              <a:gd name="adj2" fmla="val 24922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物件</a:t>
            </a:r>
            <a:r>
              <a:rPr kumimoji="1" lang="en-US" altLang="zh-CN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kumimoji="1" lang="zh-TW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台東区鳥越</a:t>
            </a:r>
            <a:r>
              <a:rPr kumimoji="1" lang="en-US" altLang="zh-TW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kumimoji="1" lang="zh-TW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丁目１４－２</a:t>
            </a:r>
            <a:endParaRPr kumimoji="1" lang="en-US" altLang="zh-TW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2018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endParaRPr kumimoji="1" lang="en-US" altLang="zh-TW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RC4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階建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室　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2.298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億円</a:t>
            </a:r>
            <a:endParaRPr kumimoji="1" lang="en-US" altLang="zh-TW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B5BBA06F-D67D-48CE-9DA1-833EF768D891}"/>
              </a:ext>
            </a:extLst>
          </p:cNvPr>
          <p:cNvSpPr/>
          <p:nvPr/>
        </p:nvSpPr>
        <p:spPr>
          <a:xfrm>
            <a:off x="9067800" y="2133600"/>
            <a:ext cx="2667000" cy="762000"/>
          </a:xfrm>
          <a:prstGeom prst="wedgeRoundRectCallout">
            <a:avLst>
              <a:gd name="adj1" fmla="val -134671"/>
              <a:gd name="adj2" fmla="val 129164"/>
              <a:gd name="adj3" fmla="val 16667"/>
            </a:avLst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物件</a:t>
            </a:r>
            <a:r>
              <a:rPr kumimoji="1" lang="en-US" altLang="zh-CN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台東区台東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丁目２６－６</a:t>
            </a:r>
            <a:endParaRPr kumimoji="1" lang="en-US" altLang="ja-JP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1989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endParaRPr kumimoji="1" lang="en-US" altLang="zh-TW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RC5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階建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室　</a:t>
            </a:r>
            <a:r>
              <a:rPr kumimoji="1" lang="en-US" altLang="ja-JP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3.29</a:t>
            </a:r>
            <a:r>
              <a:rPr kumimoji="1" lang="ja-JP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億円</a:t>
            </a:r>
            <a:endParaRPr kumimoji="1" lang="en-US" altLang="zh-TW" sz="1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91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3A3B13-B599-44BB-B6BE-5455DBC744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13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34346B-93CE-4F7B-9703-E44B75A7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基本信息</a:t>
            </a:r>
            <a:endParaRPr kumimoji="1" lang="ja-JP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B086CD-3F53-4C82-A776-11B3B7AEC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47692"/>
              </p:ext>
            </p:extLst>
          </p:nvPr>
        </p:nvGraphicFramePr>
        <p:xfrm>
          <a:off x="619217" y="883536"/>
          <a:ext cx="10988467" cy="50909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9781">
                  <a:extLst>
                    <a:ext uri="{9D8B030D-6E8A-4147-A177-3AD203B41FA5}">
                      <a16:colId xmlns:a16="http://schemas.microsoft.com/office/drawing/2014/main" val="1403330311"/>
                    </a:ext>
                  </a:extLst>
                </a:gridCol>
                <a:gridCol w="1569781">
                  <a:extLst>
                    <a:ext uri="{9D8B030D-6E8A-4147-A177-3AD203B41FA5}">
                      <a16:colId xmlns:a16="http://schemas.microsoft.com/office/drawing/2014/main" val="151579657"/>
                    </a:ext>
                  </a:extLst>
                </a:gridCol>
                <a:gridCol w="1569781">
                  <a:extLst>
                    <a:ext uri="{9D8B030D-6E8A-4147-A177-3AD203B41FA5}">
                      <a16:colId xmlns:a16="http://schemas.microsoft.com/office/drawing/2014/main" val="77461806"/>
                    </a:ext>
                  </a:extLst>
                </a:gridCol>
                <a:gridCol w="1569781">
                  <a:extLst>
                    <a:ext uri="{9D8B030D-6E8A-4147-A177-3AD203B41FA5}">
                      <a16:colId xmlns:a16="http://schemas.microsoft.com/office/drawing/2014/main" val="555711357"/>
                    </a:ext>
                  </a:extLst>
                </a:gridCol>
                <a:gridCol w="1569781">
                  <a:extLst>
                    <a:ext uri="{9D8B030D-6E8A-4147-A177-3AD203B41FA5}">
                      <a16:colId xmlns:a16="http://schemas.microsoft.com/office/drawing/2014/main" val="348142971"/>
                    </a:ext>
                  </a:extLst>
                </a:gridCol>
                <a:gridCol w="1569781">
                  <a:extLst>
                    <a:ext uri="{9D8B030D-6E8A-4147-A177-3AD203B41FA5}">
                      <a16:colId xmlns:a16="http://schemas.microsoft.com/office/drawing/2014/main" val="3351834027"/>
                    </a:ext>
                  </a:extLst>
                </a:gridCol>
                <a:gridCol w="1569781">
                  <a:extLst>
                    <a:ext uri="{9D8B030D-6E8A-4147-A177-3AD203B41FA5}">
                      <a16:colId xmlns:a16="http://schemas.microsoft.com/office/drawing/2014/main" val="3725059635"/>
                    </a:ext>
                  </a:extLst>
                </a:gridCol>
              </a:tblGrid>
              <a:tr h="33946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物件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物件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物件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物件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物件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物件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2012687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価格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8480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24980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32900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36800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22980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34000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1781724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住所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元浅草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丁目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上野３丁目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台東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丁目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和泉町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丁目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鳥越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丁目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神田佐久間町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丁目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5147913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権利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所有権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所有権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借地权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所有権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所有権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所有権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2105269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土地面積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39.17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173.99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142.97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4031509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延床面積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317.92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652.56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232.97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501.91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2158116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構造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铁骨地下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階地上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階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铁骨地下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階地上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階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RC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地上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階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铁骨地上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階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RC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地上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階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RC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地下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階地上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階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73137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築年数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1991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1991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1989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1999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2018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1981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735376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エレベーター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1635086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大江戸線新御徒町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2261940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日比谷線仲御徒町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0752522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山手線御徒町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4855217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山手線秋葉原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8098719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総武線浅草橋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564542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日比谷線秋葉原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9584949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銀座線末広町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570434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現状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空室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賃貸中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賃貸中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賃貸中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賃貸中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846856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表面利回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4.43%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6.38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6.68%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823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8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38D3A-C181-4773-BC52-B918152F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14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E5FE3C-A54F-41ED-8041-64515E8F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物件１</a:t>
            </a:r>
          </a:p>
        </p:txBody>
      </p:sp>
      <p:pic>
        <p:nvPicPr>
          <p:cNvPr id="5" name="図 1">
            <a:extLst>
              <a:ext uri="{FF2B5EF4-FFF2-40B4-BE49-F238E27FC236}">
                <a16:creationId xmlns:a16="http://schemas.microsoft.com/office/drawing/2014/main" id="{8F5D6CE6-07AC-4BE8-946F-A3591686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3684103" cy="5397210"/>
          </a:xfrm>
          <a:prstGeom prst="rect">
            <a:avLst/>
          </a:prstGeom>
        </p:spPr>
      </p:pic>
      <p:pic>
        <p:nvPicPr>
          <p:cNvPr id="6" name="図 2">
            <a:extLst>
              <a:ext uri="{FF2B5EF4-FFF2-40B4-BE49-F238E27FC236}">
                <a16:creationId xmlns:a16="http://schemas.microsoft.com/office/drawing/2014/main" id="{DD37DDB2-5640-45BF-9FFF-6D1E9411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70" y="1035194"/>
            <a:ext cx="6617146" cy="52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7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38D3A-C181-4773-BC52-B918152F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15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E5FE3C-A54F-41ED-8041-64515E8F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物件２</a:t>
            </a:r>
          </a:p>
        </p:txBody>
      </p:sp>
      <p:pic>
        <p:nvPicPr>
          <p:cNvPr id="7" name="図 1">
            <a:extLst>
              <a:ext uri="{FF2B5EF4-FFF2-40B4-BE49-F238E27FC236}">
                <a16:creationId xmlns:a16="http://schemas.microsoft.com/office/drawing/2014/main" id="{93D29131-0AEC-4F07-BC66-A75CCCD4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242740" cy="4595540"/>
          </a:xfrm>
          <a:prstGeom prst="rect">
            <a:avLst/>
          </a:prstGeom>
        </p:spPr>
      </p:pic>
      <p:pic>
        <p:nvPicPr>
          <p:cNvPr id="8" name="図 2">
            <a:extLst>
              <a:ext uri="{FF2B5EF4-FFF2-40B4-BE49-F238E27FC236}">
                <a16:creationId xmlns:a16="http://schemas.microsoft.com/office/drawing/2014/main" id="{DBAE0779-6F46-4CA7-AD83-7F395B6C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016989"/>
            <a:ext cx="3161905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38D3A-C181-4773-BC52-B918152F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16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E5FE3C-A54F-41ED-8041-64515E8F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物件２毎平方メートル単価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D8EA8-502C-438E-AD06-3D48F0A6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0869554" cy="51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0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BF7F14-1E85-4027-9B52-EB43E2E86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17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6D3FE3-3F27-46FD-81D3-3A4ABF9A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</a:t>
            </a:r>
            <a:r>
              <a:rPr kumimoji="1" lang="en-US" altLang="zh-CN" dirty="0"/>
              <a:t>2</a:t>
            </a:r>
            <a:r>
              <a:rPr kumimoji="1" lang="ja-JP" altLang="en-US" dirty="0"/>
              <a:t>価格評価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6845D-769F-49E1-A137-3C637AA57F6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sz="2400" b="1" dirty="0"/>
              <a:t>市价评估</a:t>
            </a:r>
            <a:endParaRPr kumimoji="1" lang="en-US" altLang="zh-CN" sz="2400" b="1" dirty="0"/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该楼报价</a:t>
            </a:r>
            <a:r>
              <a:rPr kumimoji="1" lang="en-US" altLang="zh-CN" sz="2000" dirty="0">
                <a:solidFill>
                  <a:schemeClr val="tx1"/>
                </a:solidFill>
              </a:rPr>
              <a:t>2.498</a:t>
            </a:r>
            <a:r>
              <a:rPr kumimoji="1" lang="zh-CN" altLang="en-US" sz="2000" dirty="0">
                <a:solidFill>
                  <a:schemeClr val="tx1"/>
                </a:solidFill>
              </a:rPr>
              <a:t>亿</a:t>
            </a:r>
            <a:r>
              <a:rPr kumimoji="1" lang="ja-JP" altLang="en-US" sz="2000" dirty="0">
                <a:solidFill>
                  <a:schemeClr val="tx1"/>
                </a:solidFill>
              </a:rPr>
              <a:t>円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该地域每平方单价约</a:t>
            </a:r>
            <a:r>
              <a:rPr kumimoji="1" lang="en-US" altLang="zh-CN" sz="2000" dirty="0">
                <a:solidFill>
                  <a:schemeClr val="tx1"/>
                </a:solidFill>
              </a:rPr>
              <a:t>65</a:t>
            </a:r>
            <a:r>
              <a:rPr kumimoji="1" lang="zh-CN" altLang="en-US" sz="2000" dirty="0">
                <a:solidFill>
                  <a:schemeClr val="tx1"/>
                </a:solidFill>
              </a:rPr>
              <a:t>万</a:t>
            </a:r>
            <a:r>
              <a:rPr kumimoji="1" lang="ja-JP" altLang="en-US" sz="2000" dirty="0">
                <a:solidFill>
                  <a:schemeClr val="tx1"/>
                </a:solidFill>
              </a:rPr>
              <a:t>円、</a:t>
            </a:r>
            <a:r>
              <a:rPr kumimoji="1" lang="zh-CN" altLang="en-US" sz="2000" dirty="0">
                <a:solidFill>
                  <a:schemeClr val="tx1"/>
                </a:solidFill>
              </a:rPr>
              <a:t>建筑面积</a:t>
            </a:r>
            <a:r>
              <a:rPr kumimoji="1" lang="en-US" altLang="zh-CN" sz="2000" dirty="0">
                <a:solidFill>
                  <a:schemeClr val="tx1"/>
                </a:solidFill>
              </a:rPr>
              <a:t>317.92</a:t>
            </a:r>
            <a:r>
              <a:rPr kumimoji="1" lang="zh-CN" altLang="en-US" sz="2000" dirty="0">
                <a:solidFill>
                  <a:schemeClr val="tx1"/>
                </a:solidFill>
              </a:rPr>
              <a:t>平方米，预想市价</a:t>
            </a:r>
            <a:r>
              <a:rPr kumimoji="1" lang="en-US" altLang="zh-CN" sz="2000" dirty="0">
                <a:solidFill>
                  <a:schemeClr val="tx1"/>
                </a:solidFill>
              </a:rPr>
              <a:t>2.066</a:t>
            </a:r>
            <a:r>
              <a:rPr kumimoji="1" lang="zh-CN" altLang="en-US" sz="2000" dirty="0">
                <a:solidFill>
                  <a:schemeClr val="tx1"/>
                </a:solidFill>
              </a:rPr>
              <a:t>亿</a:t>
            </a:r>
            <a:r>
              <a:rPr kumimoji="1" lang="ja-JP" altLang="en-US" sz="2000" dirty="0">
                <a:solidFill>
                  <a:schemeClr val="tx1"/>
                </a:solidFill>
              </a:rPr>
              <a:t>円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lvl="1"/>
            <a:endParaRPr kumimoji="1" lang="ja-JP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8A0B21-2C89-4715-8FF6-5B8D959F8B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3900" y="2590800"/>
          <a:ext cx="107442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64048552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88341665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02057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1204303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40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公寓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事务所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40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店铺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454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40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每</a:t>
                      </a:r>
                      <a:r>
                        <a:rPr kumimoji="1" lang="en-US" altLang="zh-CN" sz="240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10</a:t>
                      </a:r>
                      <a:r>
                        <a:rPr kumimoji="1" lang="zh-CN" altLang="en-US" sz="240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平方米月租（万</a:t>
                      </a:r>
                      <a:r>
                        <a:rPr kumimoji="1" lang="ja-JP" altLang="en-US" sz="240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円</a:t>
                      </a:r>
                      <a:r>
                        <a:rPr kumimoji="1" lang="zh-CN" altLang="en-US" sz="240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）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3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268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21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BF7F14-1E85-4027-9B52-EB43E2E86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18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6D3FE3-3F27-46FD-81D3-3A4ABF9A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</a:t>
            </a:r>
            <a:r>
              <a:rPr kumimoji="1" lang="en-US" altLang="zh-CN" dirty="0"/>
              <a:t>2</a:t>
            </a:r>
            <a:r>
              <a:rPr kumimoji="1" lang="ja-JP" altLang="en-US" dirty="0"/>
              <a:t>  想定満室賃貸収益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4BB0E14-8AAC-4A69-879A-F7882BF34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74875"/>
              </p:ext>
            </p:extLst>
          </p:nvPr>
        </p:nvGraphicFramePr>
        <p:xfrm>
          <a:off x="609600" y="1096436"/>
          <a:ext cx="10909545" cy="4800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1092">
                  <a:extLst>
                    <a:ext uri="{9D8B030D-6E8A-4147-A177-3AD203B41FA5}">
                      <a16:colId xmlns:a16="http://schemas.microsoft.com/office/drawing/2014/main" val="2633582157"/>
                    </a:ext>
                  </a:extLst>
                </a:gridCol>
                <a:gridCol w="1223995">
                  <a:extLst>
                    <a:ext uri="{9D8B030D-6E8A-4147-A177-3AD203B41FA5}">
                      <a16:colId xmlns:a16="http://schemas.microsoft.com/office/drawing/2014/main" val="913530028"/>
                    </a:ext>
                  </a:extLst>
                </a:gridCol>
                <a:gridCol w="2447990">
                  <a:extLst>
                    <a:ext uri="{9D8B030D-6E8A-4147-A177-3AD203B41FA5}">
                      <a16:colId xmlns:a16="http://schemas.microsoft.com/office/drawing/2014/main" val="1733114900"/>
                    </a:ext>
                  </a:extLst>
                </a:gridCol>
                <a:gridCol w="2383234">
                  <a:extLst>
                    <a:ext uri="{9D8B030D-6E8A-4147-A177-3AD203B41FA5}">
                      <a16:colId xmlns:a16="http://schemas.microsoft.com/office/drawing/2014/main" val="3490749815"/>
                    </a:ext>
                  </a:extLst>
                </a:gridCol>
                <a:gridCol w="2383234">
                  <a:extLst>
                    <a:ext uri="{9D8B030D-6E8A-4147-A177-3AD203B41FA5}">
                      <a16:colId xmlns:a16="http://schemas.microsoft.com/office/drawing/2014/main" val="836228982"/>
                    </a:ext>
                  </a:extLst>
                </a:gridCol>
              </a:tblGrid>
              <a:tr h="400026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面積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想定賃金１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想定賃金２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想定賃金３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25751"/>
                  </a:ext>
                </a:extLst>
              </a:tr>
              <a:tr h="4000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地下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5290"/>
                  </a:ext>
                </a:extLst>
              </a:tr>
              <a:tr h="4000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地上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２０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２０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２４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687416"/>
                  </a:ext>
                </a:extLst>
              </a:tr>
              <a:tr h="4000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地上２階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１６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906892"/>
                  </a:ext>
                </a:extLst>
              </a:tr>
              <a:tr h="4000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地上３階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792684"/>
                  </a:ext>
                </a:extLst>
              </a:tr>
              <a:tr h="4000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地上４階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057900"/>
                  </a:ext>
                </a:extLst>
              </a:tr>
              <a:tr h="4000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地上５階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184849"/>
                  </a:ext>
                </a:extLst>
              </a:tr>
              <a:tr h="4000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地上６階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458809"/>
                  </a:ext>
                </a:extLst>
              </a:tr>
              <a:tr h="4000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地上７階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92104"/>
                  </a:ext>
                </a:extLst>
              </a:tr>
              <a:tr h="4000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地上８階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055613"/>
                  </a:ext>
                </a:extLst>
              </a:tr>
              <a:tr h="4000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毎月総額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８８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１０４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１３４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875453"/>
                  </a:ext>
                </a:extLst>
              </a:tr>
              <a:tr h="4000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表面利回り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４．２％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６．４３％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34779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A371923-365C-4FF1-B100-B8E40F1BE35E}"/>
              </a:ext>
            </a:extLst>
          </p:cNvPr>
          <p:cNvSpPr txBox="1"/>
          <p:nvPr/>
        </p:nvSpPr>
        <p:spPr>
          <a:xfrm>
            <a:off x="533400" y="6019800"/>
            <a:ext cx="3276600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/>
              <a:t>仮定価格</a:t>
            </a:r>
            <a:r>
              <a:rPr kumimoji="1" lang="en-US" altLang="ja-JP" sz="1200" dirty="0"/>
              <a:t>24980</a:t>
            </a:r>
            <a:r>
              <a:rPr kumimoji="1" lang="ja-JP" altLang="en-US" sz="1200" dirty="0"/>
              <a:t>万円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40164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BF7F14-1E85-4027-9B52-EB43E2E86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19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6D3FE3-3F27-46FD-81D3-3A4ABF9A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</a:t>
            </a:r>
            <a:r>
              <a:rPr kumimoji="1" lang="en-US" altLang="zh-CN" dirty="0"/>
              <a:t>2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6845D-769F-49E1-A137-3C637AA57F6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sz="2400" b="1" dirty="0"/>
              <a:t>市价评估</a:t>
            </a:r>
            <a:endParaRPr kumimoji="1" lang="en-US" altLang="zh-CN" sz="2400" b="1" dirty="0"/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该楼报价</a:t>
            </a:r>
            <a:r>
              <a:rPr kumimoji="1" lang="en-US" altLang="zh-CN" sz="2000" dirty="0">
                <a:solidFill>
                  <a:schemeClr val="tx1"/>
                </a:solidFill>
              </a:rPr>
              <a:t>2.498</a:t>
            </a:r>
            <a:r>
              <a:rPr kumimoji="1" lang="zh-CN" altLang="en-US" sz="2000" dirty="0">
                <a:solidFill>
                  <a:schemeClr val="tx1"/>
                </a:solidFill>
              </a:rPr>
              <a:t>亿</a:t>
            </a:r>
            <a:r>
              <a:rPr kumimoji="1" lang="ja-JP" altLang="en-US" sz="2000" dirty="0">
                <a:solidFill>
                  <a:schemeClr val="tx1"/>
                </a:solidFill>
              </a:rPr>
              <a:t>円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该地域</a:t>
            </a:r>
            <a:r>
              <a:rPr kumimoji="1" lang="en-US" altLang="zh-CN" sz="2000" dirty="0">
                <a:solidFill>
                  <a:schemeClr val="tx1"/>
                </a:solidFill>
              </a:rPr>
              <a:t>20</a:t>
            </a:r>
            <a:r>
              <a:rPr kumimoji="1" lang="zh-CN" altLang="en-US" sz="2000" dirty="0">
                <a:solidFill>
                  <a:schemeClr val="tx1"/>
                </a:solidFill>
              </a:rPr>
              <a:t>年楼龄的建筑每平方米楼面单价约</a:t>
            </a:r>
            <a:r>
              <a:rPr kumimoji="1" lang="en-US" altLang="zh-CN" sz="2000" dirty="0">
                <a:solidFill>
                  <a:schemeClr val="tx1"/>
                </a:solidFill>
              </a:rPr>
              <a:t>65</a:t>
            </a:r>
            <a:r>
              <a:rPr kumimoji="1" lang="zh-CN" altLang="en-US" sz="2000" dirty="0">
                <a:solidFill>
                  <a:schemeClr val="tx1"/>
                </a:solidFill>
              </a:rPr>
              <a:t>万</a:t>
            </a:r>
            <a:r>
              <a:rPr kumimoji="1" lang="ja-JP" altLang="en-US" sz="2000" dirty="0">
                <a:solidFill>
                  <a:schemeClr val="tx1"/>
                </a:solidFill>
              </a:rPr>
              <a:t>円、</a:t>
            </a:r>
            <a:r>
              <a:rPr kumimoji="1" lang="zh-CN" altLang="en-US" sz="2000" dirty="0">
                <a:solidFill>
                  <a:schemeClr val="tx1"/>
                </a:solidFill>
              </a:rPr>
              <a:t>建筑面积</a:t>
            </a:r>
            <a:r>
              <a:rPr kumimoji="1" lang="en-US" altLang="zh-CN" sz="2000" dirty="0">
                <a:solidFill>
                  <a:schemeClr val="tx1"/>
                </a:solidFill>
              </a:rPr>
              <a:t>317.92</a:t>
            </a:r>
            <a:r>
              <a:rPr kumimoji="1" lang="zh-CN" altLang="en-US" sz="2000" dirty="0">
                <a:solidFill>
                  <a:schemeClr val="tx1"/>
                </a:solidFill>
              </a:rPr>
              <a:t>平方米，预想市价</a:t>
            </a:r>
            <a:r>
              <a:rPr kumimoji="1" lang="en-US" altLang="zh-CN" sz="2000" dirty="0">
                <a:solidFill>
                  <a:schemeClr val="tx1"/>
                </a:solidFill>
              </a:rPr>
              <a:t>2.0665</a:t>
            </a:r>
            <a:r>
              <a:rPr kumimoji="1" lang="zh-CN" altLang="en-US" sz="2000" dirty="0">
                <a:solidFill>
                  <a:schemeClr val="tx1"/>
                </a:solidFill>
              </a:rPr>
              <a:t>亿</a:t>
            </a:r>
            <a:r>
              <a:rPr kumimoji="1" lang="ja-JP" altLang="en-US" sz="2000" dirty="0">
                <a:solidFill>
                  <a:schemeClr val="tx1"/>
                </a:solidFill>
              </a:rPr>
              <a:t>円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53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7E860D-4452-45CD-AD8E-F661BC6E5F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EF50B7-0A3B-4E5F-8A65-8213DB12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项目概要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A1D8AA-47BD-4664-AE39-7DB5E1D2C3D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871304"/>
            <a:ext cx="10972800" cy="5148496"/>
          </a:xfrm>
        </p:spPr>
        <p:txBody>
          <a:bodyPr>
            <a:normAutofit/>
          </a:bodyPr>
          <a:lstStyle/>
          <a:p>
            <a:r>
              <a:rPr kumimoji="1" lang="zh-CN" altLang="en-US" sz="2400" b="1" dirty="0"/>
              <a:t>本项目旨在</a:t>
            </a:r>
            <a:r>
              <a:rPr kumimoji="1" lang="en-US" altLang="zh-CN" sz="2400" b="1" dirty="0"/>
              <a:t>2020</a:t>
            </a:r>
            <a:r>
              <a:rPr kumimoji="1" lang="zh-CN" altLang="en-US" sz="2400" b="1" dirty="0"/>
              <a:t>年日本东京奥运会所带来的经济增长周期内，灵活运用所管理的资产实现年均</a:t>
            </a:r>
            <a:r>
              <a:rPr kumimoji="1" lang="en-US" altLang="zh-CN" sz="2400" b="1" dirty="0"/>
              <a:t>10%</a:t>
            </a:r>
            <a:r>
              <a:rPr kumimoji="1" lang="zh-CN" altLang="en-US" sz="2400" b="1" dirty="0"/>
              <a:t>以上的收益目标。</a:t>
            </a:r>
            <a:endParaRPr kumimoji="1" lang="en-US" altLang="zh-CN" sz="2400" b="1" dirty="0"/>
          </a:p>
          <a:p>
            <a:r>
              <a:rPr kumimoji="1" lang="zh-CN" altLang="en-US" sz="2400" b="1" dirty="0"/>
              <a:t>所管理的资产以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托管获得完全</a:t>
            </a:r>
            <a:r>
              <a:rPr kumimoji="1" lang="zh-CN" altLang="en-US" sz="2400" b="1" dirty="0"/>
              <a:t>使用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权的</a:t>
            </a:r>
            <a:r>
              <a:rPr kumimoji="1" lang="zh-CN" altLang="en-US" sz="2400" b="1" dirty="0"/>
              <a:t>物业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为主，物业的所有权归投资人。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r>
              <a:rPr kumimoji="1" lang="zh-CN" altLang="en-US" sz="2400" b="1" dirty="0"/>
              <a:t>运营方式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以所管理的物业为核心开展，协同其他行业的合作伙伴提供增值服务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r>
              <a:rPr kumimoji="1" lang="zh-CN" altLang="en-US" sz="2400" b="1" dirty="0">
                <a:solidFill>
                  <a:schemeClr val="tx1"/>
                </a:solidFill>
              </a:rPr>
              <a:t>经营业务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商务用高级公寓短租、事务所、小型会议室、多功能会场、店铺租赁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000" dirty="0">
                <a:solidFill>
                  <a:schemeClr val="tx1"/>
                </a:solidFill>
              </a:rPr>
              <a:t>24</a:t>
            </a:r>
            <a:r>
              <a:rPr kumimoji="1" lang="zh-CN" altLang="en-US" sz="2000" dirty="0">
                <a:solidFill>
                  <a:schemeClr val="tx1"/>
                </a:solidFill>
              </a:rPr>
              <a:t>小时“无人值守”的安全管理，包括生体识别功能的门禁系统，摄像监视跟踪系统、移动终端轨迹跟踪，可满足常规安全要求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具备基本影音设备和软饮的多功能会场，可以满足各类团队活动的基本需求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二公里区域内各提供一家软饮轻食店和料理店，满足基本的商务活动需要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实现不同业态的潜在客户资源的共享，协同营销创造更多的商机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2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38D3A-C181-4773-BC52-B918152F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20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E5FE3C-A54F-41ED-8041-64515E8F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物件３</a:t>
            </a:r>
          </a:p>
        </p:txBody>
      </p:sp>
      <p:pic>
        <p:nvPicPr>
          <p:cNvPr id="4" name="図 1">
            <a:extLst>
              <a:ext uri="{FF2B5EF4-FFF2-40B4-BE49-F238E27FC236}">
                <a16:creationId xmlns:a16="http://schemas.microsoft.com/office/drawing/2014/main" id="{1D514AAD-D8B6-4C73-AD03-E8D7D61B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4137212" cy="2971800"/>
          </a:xfrm>
          <a:prstGeom prst="rect">
            <a:avLst/>
          </a:prstGeom>
        </p:spPr>
      </p:pic>
      <p:pic>
        <p:nvPicPr>
          <p:cNvPr id="5" name="図 2">
            <a:extLst>
              <a:ext uri="{FF2B5EF4-FFF2-40B4-BE49-F238E27FC236}">
                <a16:creationId xmlns:a16="http://schemas.microsoft.com/office/drawing/2014/main" id="{EE4E55D5-B8BD-43D2-8C50-B7A6DCA60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16" y="1143000"/>
            <a:ext cx="67776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0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BF7F14-1E85-4027-9B52-EB43E2E86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21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6D3FE3-3F27-46FD-81D3-3A4ABF9A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</a:t>
            </a:r>
            <a:r>
              <a:rPr kumimoji="1" lang="en-US" altLang="zh-CN" dirty="0"/>
              <a:t>3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6845D-769F-49E1-A137-3C637AA57F6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sz="2400" dirty="0"/>
              <a:t>市价评估</a:t>
            </a:r>
            <a:endParaRPr kumimoji="1" lang="en-US" altLang="zh-CN" sz="2400" dirty="0"/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该楼报价</a:t>
            </a:r>
            <a:r>
              <a:rPr kumimoji="1" lang="en-US" altLang="zh-CN" sz="2000" dirty="0">
                <a:solidFill>
                  <a:schemeClr val="tx1"/>
                </a:solidFill>
              </a:rPr>
              <a:t>3.29</a:t>
            </a:r>
            <a:r>
              <a:rPr kumimoji="1" lang="zh-CN" altLang="en-US" sz="2000" dirty="0">
                <a:solidFill>
                  <a:schemeClr val="tx1"/>
                </a:solidFill>
              </a:rPr>
              <a:t>亿</a:t>
            </a:r>
            <a:r>
              <a:rPr kumimoji="1" lang="ja-JP" altLang="en-US" sz="2000" dirty="0">
                <a:solidFill>
                  <a:schemeClr val="tx1"/>
                </a:solidFill>
              </a:rPr>
              <a:t>円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该地域</a:t>
            </a:r>
            <a:r>
              <a:rPr kumimoji="1" lang="en-US" altLang="zh-CN" sz="2000" dirty="0">
                <a:solidFill>
                  <a:schemeClr val="tx1"/>
                </a:solidFill>
              </a:rPr>
              <a:t>20</a:t>
            </a:r>
            <a:r>
              <a:rPr kumimoji="1" lang="zh-CN" altLang="en-US" sz="2000" dirty="0">
                <a:solidFill>
                  <a:schemeClr val="tx1"/>
                </a:solidFill>
              </a:rPr>
              <a:t>年楼龄的建筑每平方米楼面单价约</a:t>
            </a:r>
            <a:r>
              <a:rPr kumimoji="1" lang="en-US" altLang="zh-CN" sz="2000" dirty="0">
                <a:solidFill>
                  <a:schemeClr val="tx1"/>
                </a:solidFill>
              </a:rPr>
              <a:t>60</a:t>
            </a:r>
            <a:r>
              <a:rPr kumimoji="1" lang="zh-CN" altLang="en-US" sz="2000" dirty="0">
                <a:solidFill>
                  <a:schemeClr val="tx1"/>
                </a:solidFill>
              </a:rPr>
              <a:t>万</a:t>
            </a:r>
            <a:r>
              <a:rPr kumimoji="1" lang="ja-JP" altLang="en-US" sz="2000" dirty="0">
                <a:solidFill>
                  <a:schemeClr val="tx1"/>
                </a:solidFill>
              </a:rPr>
              <a:t>円、</a:t>
            </a:r>
            <a:r>
              <a:rPr kumimoji="1" lang="zh-CN" altLang="en-US" sz="2000" dirty="0">
                <a:solidFill>
                  <a:schemeClr val="tx1"/>
                </a:solidFill>
              </a:rPr>
              <a:t>建筑面积</a:t>
            </a:r>
            <a:r>
              <a:rPr kumimoji="1" lang="en-US" altLang="zh-CN" sz="2000" dirty="0">
                <a:solidFill>
                  <a:schemeClr val="tx1"/>
                </a:solidFill>
              </a:rPr>
              <a:t>652.56</a:t>
            </a:r>
            <a:r>
              <a:rPr kumimoji="1" lang="zh-CN" altLang="en-US" sz="2000" dirty="0">
                <a:solidFill>
                  <a:schemeClr val="tx1"/>
                </a:solidFill>
              </a:rPr>
              <a:t>平方米，预想市价</a:t>
            </a:r>
            <a:r>
              <a:rPr kumimoji="1" lang="en-US" altLang="zh-CN" sz="2000" dirty="0">
                <a:solidFill>
                  <a:schemeClr val="tx1"/>
                </a:solidFill>
              </a:rPr>
              <a:t>3.915</a:t>
            </a:r>
            <a:r>
              <a:rPr kumimoji="1" lang="zh-CN" altLang="en-US" sz="2000" dirty="0">
                <a:solidFill>
                  <a:schemeClr val="tx1"/>
                </a:solidFill>
              </a:rPr>
              <a:t>亿</a:t>
            </a:r>
            <a:r>
              <a:rPr kumimoji="1" lang="ja-JP" altLang="en-US" sz="2000" dirty="0">
                <a:solidFill>
                  <a:schemeClr val="tx1"/>
                </a:solidFill>
              </a:rPr>
              <a:t>円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38D3A-C181-4773-BC52-B918152F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22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E5FE3C-A54F-41ED-8041-64515E8F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C9AD35-F112-4E0C-B718-F8B988B39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2" t="3426" r="10732" b="60000"/>
          <a:stretch/>
        </p:blipFill>
        <p:spPr>
          <a:xfrm>
            <a:off x="533400" y="1143000"/>
            <a:ext cx="4282633" cy="2819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8803E4-E38C-4D68-BCA1-4340680982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78" y="1237673"/>
            <a:ext cx="3341207" cy="1981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CB2042-72BC-4E5F-96A6-8D628182E0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77" y="3429000"/>
            <a:ext cx="3341207" cy="1981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2D97FF-0D75-4BFA-B6D9-859A860B19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30" y="1237673"/>
            <a:ext cx="3567070" cy="21151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C06EC3-259A-4572-9AE7-D966C8119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819" y="3429000"/>
            <a:ext cx="3567070" cy="19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74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38D3A-C181-4773-BC52-B918152F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23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E5FE3C-A54F-41ED-8041-64515E8F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</a:t>
            </a:r>
            <a:r>
              <a:rPr kumimoji="1" lang="en-US" altLang="zh-CN" dirty="0"/>
              <a:t>4</a:t>
            </a:r>
            <a:endParaRPr kumimoji="1" lang="ja-JP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79722-DA70-4FC5-96B9-4151545A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8" y="1066800"/>
            <a:ext cx="10911948" cy="518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57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BF7F14-1E85-4027-9B52-EB43E2E86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24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6D3FE3-3F27-46FD-81D3-3A4ABF9A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</a:t>
            </a:r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6845D-769F-49E1-A137-3C637AA57F6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市价评估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该楼报价</a:t>
            </a:r>
            <a:r>
              <a:rPr kumimoji="1" lang="en-US" altLang="zh-CN" dirty="0"/>
              <a:t>3.68</a:t>
            </a:r>
            <a:r>
              <a:rPr kumimoji="1" lang="zh-CN" altLang="en-US" dirty="0"/>
              <a:t>亿</a:t>
            </a:r>
            <a:r>
              <a:rPr kumimoji="1" lang="ja-JP" altLang="en-US" dirty="0"/>
              <a:t>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该地域每平方单价约</a:t>
            </a:r>
            <a:r>
              <a:rPr kumimoji="1" lang="en-US" altLang="zh-CN" dirty="0"/>
              <a:t>110</a:t>
            </a:r>
            <a:r>
              <a:rPr kumimoji="1" lang="zh-CN" altLang="en-US" dirty="0"/>
              <a:t>万</a:t>
            </a:r>
            <a:r>
              <a:rPr kumimoji="1" lang="ja-JP" altLang="en-US" dirty="0"/>
              <a:t>円、</a:t>
            </a:r>
            <a:r>
              <a:rPr kumimoji="1" lang="zh-CN" altLang="en-US" dirty="0"/>
              <a:t>建筑面积</a:t>
            </a:r>
            <a:r>
              <a:rPr kumimoji="1" lang="en-US" altLang="zh-CN" dirty="0"/>
              <a:t>195.9</a:t>
            </a:r>
            <a:r>
              <a:rPr kumimoji="1" lang="zh-CN" altLang="en-US" dirty="0"/>
              <a:t>平方米，预想市价</a:t>
            </a:r>
            <a:r>
              <a:rPr kumimoji="1" lang="en-US" altLang="zh-CN" dirty="0"/>
              <a:t>2.155</a:t>
            </a:r>
            <a:r>
              <a:rPr kumimoji="1" lang="zh-CN" altLang="en-US" dirty="0"/>
              <a:t>亿</a:t>
            </a:r>
            <a:r>
              <a:rPr kumimoji="1" lang="ja-JP" altLang="en-US" dirty="0"/>
              <a:t>円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CAEBC3D-5D7D-4CA1-ADC3-6BDAFB59F216}"/>
              </a:ext>
            </a:extLst>
          </p:cNvPr>
          <p:cNvCxnSpPr/>
          <p:nvPr/>
        </p:nvCxnSpPr>
        <p:spPr>
          <a:xfrm>
            <a:off x="1828800" y="1524000"/>
            <a:ext cx="9144000" cy="449580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2736FB0-E5ED-4EE7-8338-252DA4957C50}"/>
              </a:ext>
            </a:extLst>
          </p:cNvPr>
          <p:cNvCxnSpPr>
            <a:cxnSpLocks/>
          </p:cNvCxnSpPr>
          <p:nvPr/>
        </p:nvCxnSpPr>
        <p:spPr>
          <a:xfrm flipV="1">
            <a:off x="1828800" y="1524000"/>
            <a:ext cx="8991600" cy="449580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92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38D3A-C181-4773-BC52-B918152F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25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E5FE3C-A54F-41ED-8041-64515E8F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0B0452-6012-4345-8CF0-8BE72EB65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02485"/>
            <a:ext cx="3815442" cy="507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4CD324-2493-4ED5-8129-F12108D0E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86209"/>
            <a:ext cx="3973881" cy="53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38D3A-C181-4773-BC52-B918152F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26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E5FE3C-A54F-41ED-8041-64515E8F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51BAD0-2984-45F6-AC76-36739EB35C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7442" y="1762989"/>
            <a:ext cx="5306318" cy="37524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11975C-BEB1-44DB-9CD5-2CCB079AB2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4" t="2242" r="14053" b="1121"/>
          <a:stretch/>
        </p:blipFill>
        <p:spPr>
          <a:xfrm>
            <a:off x="5867400" y="999000"/>
            <a:ext cx="5544000" cy="51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8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27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B8319-C8E1-4C10-A359-EE9B6831856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案例分析（东京）：新宿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497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32967B-06B7-4FD5-BDC3-2FCF23847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28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0D1D173-4609-47FE-B0B6-840AA91B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情报搜集中</a:t>
            </a:r>
            <a:endParaRPr kumimoji="1" lang="ja-JP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8D957-BE10-49C4-B385-8CFAD41CB40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359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29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B8319-C8E1-4C10-A359-EE9B6831856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案例分析（东京） ：池袋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8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D81ED4-53A4-4895-8E21-82719ED77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3</a:t>
            </a:fld>
            <a:r>
              <a:rPr lang="zh-CN" altLang="en-US"/>
              <a:t>页</a:t>
            </a:r>
            <a:endParaRPr 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EFF531E-0F4C-4613-ADCB-38DA5976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市场机会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73232E-08AB-4A5D-97B3-7A60E157F20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800" b="1" dirty="0"/>
              <a:t>2020</a:t>
            </a:r>
            <a:r>
              <a:rPr lang="zh-CN" altLang="en-US" sz="2800" b="1" dirty="0"/>
              <a:t>东京奥运会潜在需求（</a:t>
            </a:r>
            <a:r>
              <a:rPr kumimoji="1" lang="zh-CN" altLang="en-US" sz="2800" b="1" dirty="0"/>
              <a:t>不动产、观光、餐饮及零售服务业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自</a:t>
            </a:r>
            <a:r>
              <a:rPr lang="en-US" altLang="zh-CN" dirty="0">
                <a:solidFill>
                  <a:schemeClr val="tx1"/>
                </a:solidFill>
              </a:rPr>
              <a:t>2020</a:t>
            </a:r>
            <a:r>
              <a:rPr lang="zh-CN" altLang="en-US" dirty="0">
                <a:solidFill>
                  <a:schemeClr val="tx1"/>
                </a:solidFill>
              </a:rPr>
              <a:t>年东京奥运会举办开始，日本将进入持续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至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年的旅游经济增长期，将会在观光、住宿、购物等方面有大量的需求（详细数据敬请参阅日本观光厅历年发布的</a:t>
            </a:r>
            <a:r>
              <a:rPr lang="en-US" altLang="zh-CN" dirty="0">
                <a:solidFill>
                  <a:schemeClr val="tx1"/>
                </a:solidFill>
              </a:rPr>
              <a:t>《</a:t>
            </a:r>
            <a:r>
              <a:rPr lang="zh-CN" altLang="en-US" dirty="0">
                <a:solidFill>
                  <a:schemeClr val="tx1"/>
                </a:solidFill>
              </a:rPr>
              <a:t>观光白书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不动产业，东京近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r>
              <a:rPr kumimoji="1" lang="zh-CN" altLang="en-US" dirty="0">
                <a:solidFill>
                  <a:schemeClr val="tx1"/>
                </a:solidFill>
              </a:rPr>
              <a:t>年房价持续年均增长</a:t>
            </a:r>
            <a:r>
              <a:rPr kumimoji="1" lang="en-US" altLang="zh-CN" dirty="0">
                <a:solidFill>
                  <a:schemeClr val="tx1"/>
                </a:solidFill>
              </a:rPr>
              <a:t>4%</a:t>
            </a:r>
            <a:r>
              <a:rPr kumimoji="1" lang="zh-CN" altLang="en-US" dirty="0">
                <a:solidFill>
                  <a:schemeClr val="tx1"/>
                </a:solidFill>
              </a:rPr>
              <a:t>以上，可供外国人租用的房源占总房源的</a:t>
            </a:r>
            <a:r>
              <a:rPr kumimoji="1" lang="en-US" altLang="zh-CN" dirty="0">
                <a:solidFill>
                  <a:schemeClr val="tx1"/>
                </a:solidFill>
              </a:rPr>
              <a:t>20%</a:t>
            </a:r>
            <a:r>
              <a:rPr kumimoji="1" lang="zh-CN" altLang="en-US" dirty="0">
                <a:solidFill>
                  <a:schemeClr val="tx1"/>
                </a:solidFill>
              </a:rPr>
              <a:t>，仍处于一房难求的状态，从而确保不动产管理公司的稳定盈利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观光旅行业，目前可以应对外国游客的持有日本国家资格的旅行业务管理者、通译、导游一直处于不足状态，优秀的旅行业从业者可以确保年收</a:t>
            </a:r>
            <a:r>
              <a:rPr kumimoji="1" lang="en-US" altLang="zh-CN" dirty="0">
                <a:solidFill>
                  <a:schemeClr val="tx1"/>
                </a:solidFill>
              </a:rPr>
              <a:t>1000</a:t>
            </a:r>
            <a:r>
              <a:rPr kumimoji="1" lang="zh-CN" altLang="en-US" dirty="0">
                <a:solidFill>
                  <a:schemeClr val="tx1"/>
                </a:solidFill>
              </a:rPr>
              <a:t>万日元以上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餐饮、零售等服务业，目前均在加大量储备擅长外国语的员工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2800" b="1" dirty="0"/>
              <a:t>在日华人生涯支援</a:t>
            </a:r>
            <a:endParaRPr lang="en-US" altLang="zh-CN" sz="2800" b="1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在日华人在教育、生活消费、休闲、住宿等方面，目前也面临着很多困难，例如东京房源的</a:t>
            </a:r>
            <a:r>
              <a:rPr lang="en-US" altLang="zh-CN" dirty="0">
                <a:solidFill>
                  <a:schemeClr val="tx1"/>
                </a:solidFill>
              </a:rPr>
              <a:t>80%</a:t>
            </a:r>
            <a:r>
              <a:rPr lang="zh-CN" altLang="en-US" dirty="0">
                <a:solidFill>
                  <a:schemeClr val="tx1"/>
                </a:solidFill>
              </a:rPr>
              <a:t>以上是不出租给外国人的，房屋租赁信用度低，纠纷常现，“代购”市场鱼龙混杂，整体存在诸多问题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汇集各方资源，规模化经营，实现在日华人产业升级，从而创造大量就业机会，例如奥运经济营业支援系统平台的软件开发职位、呼叫中心服务、不动产经纪人、观光旅行咨询服务和导游、饮食服务、零售和配送服务、安保服务等</a:t>
            </a:r>
          </a:p>
        </p:txBody>
      </p:sp>
    </p:spTree>
    <p:extLst>
      <p:ext uri="{BB962C8B-B14F-4D97-AF65-F5344CB8AC3E}">
        <p14:creationId xmlns:p14="http://schemas.microsoft.com/office/powerpoint/2010/main" val="2062188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32967B-06B7-4FD5-BDC3-2FCF23847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30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0D1D173-4609-47FE-B0B6-840AA91B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情报搜集中</a:t>
            </a:r>
            <a:endParaRPr kumimoji="1" lang="ja-JP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8D957-BE10-49C4-B385-8CFAD41CB40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6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FFC887-770E-4FBB-A6B9-023531597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31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A9BED5-F241-42A9-B82A-B4E7020B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988BB7-5FB9-40FE-86EC-FB2225198C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日本政府白皮书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观光厅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交通国土省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endParaRPr kumimoji="1" lang="en-US" altLang="ja-JP" dirty="0"/>
          </a:p>
          <a:p>
            <a:r>
              <a:rPr kumimoji="1" lang="zh-CN" altLang="en-US" dirty="0"/>
              <a:t>不动产协会</a:t>
            </a:r>
            <a:endParaRPr kumimoji="1" lang="en-US" altLang="zh-CN" dirty="0"/>
          </a:p>
          <a:p>
            <a:pPr lvl="1"/>
            <a:r>
              <a:rPr kumimoji="1" lang="zh-CN" altLang="en-US">
                <a:solidFill>
                  <a:schemeClr val="tx1"/>
                </a:solidFill>
              </a:rPr>
              <a:t>不动产行情趋势图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56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F4E94A61-BA09-41F3-8A95-6A31F5F4027F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32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14340" name="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33801" y="2895601"/>
            <a:ext cx="469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4C984B-0091-4602-ACC2-D3CEEA62F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4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E157CF-0E71-4591-8905-353F2D08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076"/>
            <a:ext cx="11049000" cy="502799"/>
          </a:xfrm>
        </p:spPr>
        <p:txBody>
          <a:bodyPr/>
          <a:lstStyle/>
          <a:p>
            <a:r>
              <a:rPr lang="zh-CN" altLang="en-US" dirty="0"/>
              <a:t>市场机会（续）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FDC22-AC41-401F-B2F7-7A54FFD1ED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871305"/>
            <a:ext cx="10972800" cy="431029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现状</a:t>
            </a:r>
            <a:endParaRPr lang="en-US" altLang="zh-CN" b="1" dirty="0"/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在日华人企业大部分规模小，业态分布零散，规模小，多数处于行业生态链的底端，企业间协作关系薄弱，商业模式不完善，综合盈利能力很差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营销方式主要靠口碑，获客渠道狭窄，发展缓慢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在日本社会公众中，在日华人信用差，华人间互相欺诈行为常现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随着</a:t>
            </a:r>
            <a:r>
              <a:rPr lang="en-US" altLang="zh-CN" sz="2200" dirty="0">
                <a:solidFill>
                  <a:schemeClr val="tx1"/>
                </a:solidFill>
              </a:rPr>
              <a:t>2020</a:t>
            </a:r>
            <a:r>
              <a:rPr lang="zh-CN" altLang="en-US" sz="2200" dirty="0">
                <a:solidFill>
                  <a:schemeClr val="tx1"/>
                </a:solidFill>
              </a:rPr>
              <a:t>年东京奥运会筹备进入尾声，基础投资将逐步减少，在日华人聚集的</a:t>
            </a:r>
            <a:r>
              <a:rPr lang="en-US" altLang="zh-CN" sz="2200" dirty="0">
                <a:solidFill>
                  <a:schemeClr val="tx1"/>
                </a:solidFill>
              </a:rPr>
              <a:t>IT</a:t>
            </a:r>
            <a:r>
              <a:rPr lang="zh-CN" altLang="en-US" sz="2200" dirty="0">
                <a:solidFill>
                  <a:schemeClr val="tx1"/>
                </a:solidFill>
              </a:rPr>
              <a:t>派遣行业的需求将减弱，而不动产管理运营和旅行观光产业的需求将日渐增强，并且奥运会结束后仍将持续旺盛约</a:t>
            </a:r>
            <a:r>
              <a:rPr lang="en-US" altLang="zh-CN" sz="2200" dirty="0">
                <a:solidFill>
                  <a:schemeClr val="tx1"/>
                </a:solidFill>
              </a:rPr>
              <a:t>5</a:t>
            </a:r>
            <a:r>
              <a:rPr lang="zh-CN" altLang="en-US" sz="2200" dirty="0">
                <a:solidFill>
                  <a:schemeClr val="tx1"/>
                </a:solidFill>
              </a:rPr>
              <a:t>年以上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kumimoji="1" lang="zh-CN" altLang="en-US" b="1" dirty="0"/>
              <a:t>问题</a:t>
            </a:r>
            <a:endParaRPr kumimoji="1" lang="en-US" altLang="zh-CN" b="1" dirty="0"/>
          </a:p>
          <a:p>
            <a:pPr lvl="1"/>
            <a:r>
              <a:rPr kumimoji="1" lang="zh-CN" altLang="en-US" sz="2200" dirty="0">
                <a:solidFill>
                  <a:schemeClr val="tx1"/>
                </a:solidFill>
              </a:rPr>
              <a:t>不进则退！我们该如何迎接挑战？</a:t>
            </a:r>
            <a:endParaRPr kumimoji="1" lang="en-US" altLang="zh-CN" sz="22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200" dirty="0">
                <a:solidFill>
                  <a:schemeClr val="tx1"/>
                </a:solidFill>
              </a:rPr>
              <a:t>公司规模小，资金实力不足，不想旁观奥运，如何参与奥运商机？</a:t>
            </a:r>
            <a:endParaRPr kumimoji="1" lang="en-US" altLang="zh-CN" sz="22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200" dirty="0">
                <a:solidFill>
                  <a:schemeClr val="tx1"/>
                </a:solidFill>
              </a:rPr>
              <a:t>“鸡蛋不能放到一个篮子里”，如何分散经营风险？</a:t>
            </a:r>
            <a:endParaRPr lang="en-US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15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61E93B-5C2B-41F4-9EFD-9882583AE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5</a:t>
            </a:fld>
            <a:r>
              <a:rPr lang="zh-CN" altLang="en-US"/>
              <a:t>页</a:t>
            </a:r>
            <a:endParaRPr 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B9A2C7E-008F-4D13-BB68-FFA4856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“共享空间”项目的商业模式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AB570F-252C-414E-BDDA-88AF68DF6F51}"/>
              </a:ext>
            </a:extLst>
          </p:cNvPr>
          <p:cNvSpPr/>
          <p:nvPr/>
        </p:nvSpPr>
        <p:spPr>
          <a:xfrm>
            <a:off x="2400300" y="1142999"/>
            <a:ext cx="7391400" cy="44958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96FF08-34C0-43F3-A5D5-F866CCBEF114}"/>
              </a:ext>
            </a:extLst>
          </p:cNvPr>
          <p:cNvSpPr/>
          <p:nvPr/>
        </p:nvSpPr>
        <p:spPr>
          <a:xfrm>
            <a:off x="4994387" y="1291660"/>
            <a:ext cx="2224895" cy="21848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不动产</a:t>
            </a:r>
            <a:endParaRPr kumimoji="1" lang="ja-JP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959F103-D277-409D-AF92-8EE87F299737}"/>
              </a:ext>
            </a:extLst>
          </p:cNvPr>
          <p:cNvSpPr/>
          <p:nvPr/>
        </p:nvSpPr>
        <p:spPr>
          <a:xfrm>
            <a:off x="6177769" y="2374021"/>
            <a:ext cx="2367912" cy="21099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观光</a:t>
            </a:r>
            <a:endParaRPr kumimoji="1" lang="ja-JP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8649ED-0615-478A-B9CE-3A327A3A7DD1}"/>
              </a:ext>
            </a:extLst>
          </p:cNvPr>
          <p:cNvSpPr txBox="1"/>
          <p:nvPr/>
        </p:nvSpPr>
        <p:spPr>
          <a:xfrm>
            <a:off x="7924800" y="1231460"/>
            <a:ext cx="2033631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统一服务平台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BAD183-C56B-49D8-9CA6-C52519230F77}"/>
              </a:ext>
            </a:extLst>
          </p:cNvPr>
          <p:cNvSpPr txBox="1"/>
          <p:nvPr/>
        </p:nvSpPr>
        <p:spPr>
          <a:xfrm>
            <a:off x="10961918" y="2286949"/>
            <a:ext cx="677108" cy="220790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kumimoji="1" lang="zh-CN" altLang="en-US" sz="3200" dirty="0">
                <a:latin typeface="+mj-ea"/>
                <a:ea typeface="+mj-ea"/>
              </a:rPr>
              <a:t>海外观光客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3FCF6F13-0F55-4435-B653-3E99D0BE165D}"/>
              </a:ext>
            </a:extLst>
          </p:cNvPr>
          <p:cNvSpPr/>
          <p:nvPr/>
        </p:nvSpPr>
        <p:spPr>
          <a:xfrm>
            <a:off x="9529396" y="3178048"/>
            <a:ext cx="1329216" cy="685800"/>
          </a:xfrm>
          <a:prstGeom prst="lef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4642A8-8785-495B-98FB-3E8F879CC361}"/>
              </a:ext>
            </a:extLst>
          </p:cNvPr>
          <p:cNvSpPr/>
          <p:nvPr/>
        </p:nvSpPr>
        <p:spPr>
          <a:xfrm>
            <a:off x="5144731" y="3353435"/>
            <a:ext cx="2038210" cy="2184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零售</a:t>
            </a:r>
            <a:endParaRPr kumimoji="1" lang="ja-JP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4F7DAC-C6CB-4201-934A-F6FBFC59643A}"/>
              </a:ext>
            </a:extLst>
          </p:cNvPr>
          <p:cNvSpPr txBox="1"/>
          <p:nvPr/>
        </p:nvSpPr>
        <p:spPr>
          <a:xfrm>
            <a:off x="665561" y="2717474"/>
            <a:ext cx="677108" cy="220790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kumimoji="1" lang="zh-CN" altLang="en-US" sz="3200" dirty="0">
                <a:latin typeface="+mj-ea"/>
                <a:ea typeface="+mj-ea"/>
              </a:rPr>
              <a:t>在日华人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7296DC2D-4C5E-411F-B15D-3C9D5C3EF740}"/>
              </a:ext>
            </a:extLst>
          </p:cNvPr>
          <p:cNvSpPr/>
          <p:nvPr/>
        </p:nvSpPr>
        <p:spPr>
          <a:xfrm rot="679483">
            <a:off x="7488887" y="2028302"/>
            <a:ext cx="3375176" cy="288809"/>
          </a:xfrm>
          <a:prstGeom prst="leftArrow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D56B0F98-7F2C-4170-8776-9594264801E7}"/>
              </a:ext>
            </a:extLst>
          </p:cNvPr>
          <p:cNvSpPr/>
          <p:nvPr/>
        </p:nvSpPr>
        <p:spPr>
          <a:xfrm rot="20666044">
            <a:off x="7506582" y="4639542"/>
            <a:ext cx="3375176" cy="288809"/>
          </a:xfrm>
          <a:prstGeom prst="leftArrow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B7836034-19B7-46B2-A20B-93E870F9FA2E}"/>
              </a:ext>
            </a:extLst>
          </p:cNvPr>
          <p:cNvSpPr/>
          <p:nvPr/>
        </p:nvSpPr>
        <p:spPr>
          <a:xfrm rot="9811398">
            <a:off x="1427185" y="2272592"/>
            <a:ext cx="3375176" cy="288809"/>
          </a:xfrm>
          <a:prstGeom prst="leftArrow">
            <a:avLst/>
          </a:prstGeom>
          <a:noFill/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8095FE07-CA3C-4A32-874C-A7C6556C5F12}"/>
              </a:ext>
            </a:extLst>
          </p:cNvPr>
          <p:cNvSpPr/>
          <p:nvPr/>
        </p:nvSpPr>
        <p:spPr>
          <a:xfrm rot="10800000">
            <a:off x="1455528" y="3321256"/>
            <a:ext cx="1679137" cy="288809"/>
          </a:xfrm>
          <a:prstGeom prst="leftArrow">
            <a:avLst/>
          </a:prstGeom>
          <a:noFill/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84316CE8-06A5-4DF5-85DD-F329A7713273}"/>
              </a:ext>
            </a:extLst>
          </p:cNvPr>
          <p:cNvSpPr/>
          <p:nvPr/>
        </p:nvSpPr>
        <p:spPr>
          <a:xfrm rot="11371097">
            <a:off x="1418487" y="4548517"/>
            <a:ext cx="3375176" cy="288809"/>
          </a:xfrm>
          <a:prstGeom prst="leftArrow">
            <a:avLst/>
          </a:prstGeom>
          <a:noFill/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ACA4ABF-108D-435B-A3C0-6BBC15B55FB0}"/>
              </a:ext>
            </a:extLst>
          </p:cNvPr>
          <p:cNvSpPr/>
          <p:nvPr/>
        </p:nvSpPr>
        <p:spPr>
          <a:xfrm>
            <a:off x="3769704" y="2397319"/>
            <a:ext cx="2318960" cy="21933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餐饮</a:t>
            </a:r>
            <a:endParaRPr kumimoji="1" lang="ja-JP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6531C30-00F9-4C19-AF50-DE5F9ACCBFC6}"/>
              </a:ext>
            </a:extLst>
          </p:cNvPr>
          <p:cNvSpPr/>
          <p:nvPr/>
        </p:nvSpPr>
        <p:spPr>
          <a:xfrm>
            <a:off x="5475491" y="3035454"/>
            <a:ext cx="1373096" cy="9682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+mj-ea"/>
                <a:ea typeface="+mj-ea"/>
              </a:rPr>
              <a:t>IT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44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5402A-BD63-483C-8595-2BF1829C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EB3FF-7CC3-41BF-B152-D4BE9EC936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3410" y="838204"/>
            <a:ext cx="10964756" cy="4967283"/>
          </a:xfrm>
        </p:spPr>
        <p:txBody>
          <a:bodyPr/>
          <a:lstStyle/>
          <a:p>
            <a:r>
              <a:rPr lang="zh-CN" altLang="en-US" sz="2400" b="1" dirty="0"/>
              <a:t>整合资源，优势互补，形成闭环的业务链</a:t>
            </a:r>
            <a:endParaRPr lang="en-US" altLang="zh-CN" sz="2400" b="1" dirty="0"/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在各自既有业务（例如</a:t>
            </a:r>
            <a:r>
              <a:rPr lang="en-US" altLang="zh-CN" sz="2000" dirty="0">
                <a:solidFill>
                  <a:schemeClr val="tx1"/>
                </a:solidFill>
              </a:rPr>
              <a:t>IT</a:t>
            </a:r>
            <a:r>
              <a:rPr lang="zh-CN" altLang="en-US" sz="2000" dirty="0">
                <a:solidFill>
                  <a:schemeClr val="tx1"/>
                </a:solidFill>
              </a:rPr>
              <a:t>、不动产、观光、餐饮、零售）基础上，构建商业联盟，各业态间相互提携推荐客户，增强整体集客营销效果，从而提升盈利能力。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400" b="1" dirty="0"/>
              <a:t>一体化管理与营销</a:t>
            </a:r>
            <a:endParaRPr lang="en-US" altLang="zh-CN" sz="2400" b="1" dirty="0"/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构建统一的业务平台，通过会员系统实现客户共享，打破业种和地域壁垒的业务瓶颈，实现一站式全方位的服务体系。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400" b="1" dirty="0"/>
              <a:t>诚信原则，优胜劣汰</a:t>
            </a:r>
            <a:endParaRPr lang="en-US" altLang="zh-CN" sz="2400" b="1" dirty="0"/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秉持诚信与公平公正原则，更多采购优质供应商提供的服务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400" b="1" dirty="0"/>
              <a:t>规模化效应，降低成本和经营风险</a:t>
            </a:r>
            <a:endParaRPr lang="en-US" altLang="zh-CN" sz="2400" b="1" dirty="0"/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集合不同业态的优质服务商，提升综合竞争实力，促使客户在平台内采购不同服务，从而降低供应商的营业成本，提高利润率，进而降低经营风险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BEBDC771-FE87-411C-AD08-DF906C2B6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4400" y="6419851"/>
            <a:ext cx="2027767" cy="366713"/>
          </a:xfrm>
        </p:spPr>
        <p:txBody>
          <a:bodyPr/>
          <a:lstStyle/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6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488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9F5AD-B870-4008-86B9-3E95B6D357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809624"/>
            <a:ext cx="10972800" cy="5210176"/>
          </a:xfrm>
        </p:spPr>
        <p:txBody>
          <a:bodyPr>
            <a:normAutofit/>
          </a:bodyPr>
          <a:lstStyle/>
          <a:p>
            <a:r>
              <a:rPr kumimoji="1" lang="zh-CN" altLang="en-US" sz="2400" b="1" dirty="0">
                <a:latin typeface="+mj-ea"/>
                <a:ea typeface="+mj-ea"/>
              </a:rPr>
              <a:t>统一品牌，标准化服务，规模化经营</a:t>
            </a:r>
            <a:endParaRPr kumimoji="1" lang="en-US" altLang="zh-CN" sz="2400" b="1" dirty="0">
              <a:latin typeface="+mj-ea"/>
              <a:ea typeface="+mj-ea"/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集中优质资源，统一品牌营销，简化业务流程，降低获客成本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利用会员系统可以实现一条龙服务模式，形成闭环的消费生态圈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共享</a:t>
            </a:r>
            <a:r>
              <a:rPr kumimoji="1" lang="en-US" altLang="zh-CN" sz="2000" dirty="0">
                <a:solidFill>
                  <a:schemeClr val="tx1"/>
                </a:solidFill>
              </a:rPr>
              <a:t>IT</a:t>
            </a:r>
            <a:r>
              <a:rPr kumimoji="1" lang="zh-CN" altLang="en-US" sz="2000" dirty="0">
                <a:solidFill>
                  <a:schemeClr val="tx1"/>
                </a:solidFill>
              </a:rPr>
              <a:t>平台，实现各业务间的自动结算，大幅降低研发和运营成本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r>
              <a:rPr kumimoji="1" lang="zh-CN" altLang="en-US" sz="2400" b="1" dirty="0">
                <a:latin typeface="+mj-ea"/>
                <a:ea typeface="+mj-ea"/>
              </a:rPr>
              <a:t>聚焦于优质商圈，切实满足客户的迫切需求</a:t>
            </a:r>
            <a:endParaRPr kumimoji="1" lang="en-US" altLang="zh-CN" sz="2400" b="1" dirty="0">
              <a:latin typeface="+mj-ea"/>
              <a:ea typeface="+mj-ea"/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以秋叶原、新宿、品川、横滨等多条线路的交通枢纽站点为主，聚焦客户需求，以满足商务需求为目标进行资产的布局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000" dirty="0">
                <a:solidFill>
                  <a:schemeClr val="tx1"/>
                </a:solidFill>
              </a:rPr>
              <a:t>在各商圈内，均设有</a:t>
            </a:r>
            <a:r>
              <a:rPr kumimoji="1" lang="en-US" altLang="zh-CN" sz="2000" dirty="0">
                <a:solidFill>
                  <a:schemeClr val="tx1"/>
                </a:solidFill>
              </a:rPr>
              <a:t>SOHO</a:t>
            </a:r>
            <a:r>
              <a:rPr kumimoji="1" lang="zh-CN" altLang="en-US" sz="2000" dirty="0">
                <a:solidFill>
                  <a:schemeClr val="tx1"/>
                </a:solidFill>
              </a:rPr>
              <a:t>工作室、高级公寓、专用事务所、共享事务所、共享会议室及多功能活动空间、图书室、自习室、以及商务洽谈空间，满足客户各类需求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AD1F9E3F-DFEF-4D80-B536-4128FC668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4400" y="6419851"/>
            <a:ext cx="2027767" cy="366713"/>
          </a:xfrm>
        </p:spPr>
        <p:txBody>
          <a:bodyPr/>
          <a:lstStyle/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7</a:t>
            </a:fld>
            <a:r>
              <a:rPr lang="zh-CN" altLang="en-US" dirty="0"/>
              <a:t>页</a:t>
            </a:r>
            <a:endParaRPr 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2B95718-14C8-4027-986A-9E6C756A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核心竞争力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352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2068BC-F56E-4F72-B1F8-926D972FF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8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B72EB3-D343-4FA6-9158-56C27F59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盈利模式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D1E7B-67C7-478A-A0A9-2B535BAEC6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3622" y="838200"/>
            <a:ext cx="6853978" cy="5396922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chemeClr val="tx1"/>
                </a:solidFill>
              </a:rPr>
              <a:t>整体投资收益年均目标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10%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以上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基本服务，收益目标</a:t>
            </a:r>
            <a:r>
              <a:rPr kumimoji="1" lang="en-US" altLang="zh-CN" dirty="0">
                <a:solidFill>
                  <a:schemeClr val="tx1"/>
                </a:solidFill>
              </a:rPr>
              <a:t>4%</a:t>
            </a:r>
          </a:p>
          <a:p>
            <a:pPr lvl="2"/>
            <a:r>
              <a:rPr kumimoji="1" lang="zh-CN" altLang="en-US" dirty="0">
                <a:solidFill>
                  <a:schemeClr val="tx1"/>
                </a:solidFill>
              </a:rPr>
              <a:t>根据日本政府白书数据，未来</a:t>
            </a:r>
            <a:r>
              <a:rPr kumimoji="1" lang="en-US" altLang="zh-CN" dirty="0">
                <a:solidFill>
                  <a:schemeClr val="tx1"/>
                </a:solidFill>
              </a:rPr>
              <a:t>10</a:t>
            </a:r>
            <a:r>
              <a:rPr kumimoji="1" lang="zh-CN" altLang="en-US" dirty="0">
                <a:solidFill>
                  <a:schemeClr val="tx1"/>
                </a:solidFill>
              </a:rPr>
              <a:t>年，楼面市价预计每年上涨</a:t>
            </a:r>
            <a:r>
              <a:rPr kumimoji="1" lang="en-US" altLang="zh-CN" dirty="0">
                <a:solidFill>
                  <a:schemeClr val="tx1"/>
                </a:solidFill>
              </a:rPr>
              <a:t>2%</a:t>
            </a:r>
            <a:r>
              <a:rPr kumimoji="1" lang="zh-CN" altLang="en-US" dirty="0">
                <a:solidFill>
                  <a:schemeClr val="tx1"/>
                </a:solidFill>
              </a:rPr>
              <a:t>以上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2"/>
            <a:r>
              <a:rPr kumimoji="1" lang="en-US" altLang="zh-CN" dirty="0"/>
              <a:t>SOHO</a:t>
            </a:r>
            <a:r>
              <a:rPr kumimoji="1" lang="zh-CN" altLang="en-US" dirty="0"/>
              <a:t>公寓</a:t>
            </a:r>
            <a:r>
              <a:rPr kumimoji="1" lang="zh-CN" altLang="en-US" dirty="0">
                <a:solidFill>
                  <a:schemeClr val="tx1"/>
                </a:solidFill>
              </a:rPr>
              <a:t>、</a:t>
            </a:r>
            <a:r>
              <a:rPr kumimoji="1" lang="zh-CN" altLang="en-US" b="1" dirty="0">
                <a:solidFill>
                  <a:srgbClr val="002060"/>
                </a:solidFill>
              </a:rPr>
              <a:t>专属工位</a:t>
            </a:r>
            <a:r>
              <a:rPr kumimoji="1" lang="zh-CN" altLang="en-US" dirty="0">
                <a:solidFill>
                  <a:schemeClr val="tx1"/>
                </a:solidFill>
              </a:rPr>
              <a:t>、</a:t>
            </a:r>
            <a:r>
              <a:rPr kumimoji="1" lang="zh-CN" altLang="en-US" b="1" dirty="0">
                <a:solidFill>
                  <a:srgbClr val="002060"/>
                </a:solidFill>
              </a:rPr>
              <a:t>专属办公室</a:t>
            </a:r>
            <a:r>
              <a:rPr kumimoji="1" lang="zh-CN" altLang="en-US" dirty="0">
                <a:solidFill>
                  <a:schemeClr val="tx1"/>
                </a:solidFill>
              </a:rPr>
              <a:t>等，租赁年均收益</a:t>
            </a:r>
            <a:r>
              <a:rPr kumimoji="1" lang="en-US" altLang="zh-CN" dirty="0"/>
              <a:t>4</a:t>
            </a:r>
            <a:r>
              <a:rPr kumimoji="1" lang="en-US" altLang="zh-CN" dirty="0">
                <a:solidFill>
                  <a:schemeClr val="tx1"/>
                </a:solidFill>
              </a:rPr>
              <a:t>%</a:t>
            </a: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增值服务，收益目标</a:t>
            </a:r>
            <a:r>
              <a:rPr kumimoji="1" lang="en-US" altLang="zh-CN" dirty="0">
                <a:solidFill>
                  <a:schemeClr val="tx1"/>
                </a:solidFill>
              </a:rPr>
              <a:t>4%</a:t>
            </a:r>
          </a:p>
          <a:p>
            <a:pPr lvl="2"/>
            <a:r>
              <a:rPr kumimoji="1" lang="zh-CN" altLang="en-US" b="1" dirty="0">
                <a:solidFill>
                  <a:srgbClr val="002060"/>
                </a:solidFill>
              </a:rPr>
              <a:t>共享工位</a:t>
            </a:r>
            <a:r>
              <a:rPr kumimoji="1" lang="zh-CN" altLang="en-US" dirty="0">
                <a:solidFill>
                  <a:schemeClr val="tx1"/>
                </a:solidFill>
              </a:rPr>
              <a:t>、</a:t>
            </a:r>
            <a:r>
              <a:rPr kumimoji="1" lang="zh-CN" altLang="en-US" b="1" dirty="0">
                <a:solidFill>
                  <a:srgbClr val="002060"/>
                </a:solidFill>
              </a:rPr>
              <a:t>共享会议室</a:t>
            </a:r>
            <a:endParaRPr kumimoji="1" lang="en-US" altLang="zh-CN" b="1" dirty="0">
              <a:solidFill>
                <a:srgbClr val="002060"/>
              </a:solidFill>
            </a:endParaRPr>
          </a:p>
          <a:p>
            <a:pPr lvl="2"/>
            <a:r>
              <a:rPr kumimoji="1" lang="zh-CN" altLang="en-US" dirty="0"/>
              <a:t>多功能活动空间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商业服务，收益目标</a:t>
            </a:r>
            <a:r>
              <a:rPr kumimoji="1" lang="en-US" altLang="zh-CN" dirty="0">
                <a:solidFill>
                  <a:schemeClr val="tx1"/>
                </a:solidFill>
              </a:rPr>
              <a:t>4%</a:t>
            </a:r>
          </a:p>
          <a:p>
            <a:pPr lvl="2"/>
            <a:r>
              <a:rPr kumimoji="1" lang="zh-CN" altLang="en-US" dirty="0">
                <a:solidFill>
                  <a:schemeClr val="tx1"/>
                </a:solidFill>
              </a:rPr>
              <a:t>图书阅览室、预约制自习室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2"/>
            <a:r>
              <a:rPr kumimoji="1" lang="zh-CN" altLang="en-US" dirty="0"/>
              <a:t>名品电商</a:t>
            </a:r>
            <a:endParaRPr kumimoji="1" lang="en-US" altLang="zh-CN" dirty="0"/>
          </a:p>
          <a:p>
            <a:pPr lvl="2"/>
            <a:r>
              <a:rPr kumimoji="1" lang="zh-CN" altLang="en-US" dirty="0">
                <a:solidFill>
                  <a:schemeClr val="tx1"/>
                </a:solidFill>
              </a:rPr>
              <a:t>咖啡吧、轻食餐饮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2"/>
            <a:r>
              <a:rPr kumimoji="1" lang="zh-CN" altLang="en-US" dirty="0">
                <a:solidFill>
                  <a:schemeClr val="tx1"/>
                </a:solidFill>
              </a:rPr>
              <a:t>商业活动，资源对接（人才、技术、项目）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41224B-1D71-4CA5-9240-2C9469C17254}"/>
              </a:ext>
            </a:extLst>
          </p:cNvPr>
          <p:cNvGrpSpPr/>
          <p:nvPr/>
        </p:nvGrpSpPr>
        <p:grpSpPr>
          <a:xfrm>
            <a:off x="6629400" y="841899"/>
            <a:ext cx="3882178" cy="5396922"/>
            <a:chOff x="7696200" y="838200"/>
            <a:chExt cx="3882178" cy="539692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17C798D8-BECE-4676-9BFE-CCAEBC41BE36}"/>
                </a:ext>
              </a:extLst>
            </p:cNvPr>
            <p:cNvSpPr/>
            <p:nvPr/>
          </p:nvSpPr>
          <p:spPr>
            <a:xfrm>
              <a:off x="7696200" y="838200"/>
              <a:ext cx="3882178" cy="5396922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CE9EF42-4C98-4D2A-AC86-4BA695A80024}"/>
                </a:ext>
              </a:extLst>
            </p:cNvPr>
            <p:cNvCxnSpPr/>
            <p:nvPr/>
          </p:nvCxnSpPr>
          <p:spPr>
            <a:xfrm>
              <a:off x="9088493" y="2514600"/>
              <a:ext cx="11083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D0AA2A8-EBFB-4F60-8F1F-76B93F577B15}"/>
                </a:ext>
              </a:extLst>
            </p:cNvPr>
            <p:cNvSpPr txBox="1"/>
            <p:nvPr/>
          </p:nvSpPr>
          <p:spPr>
            <a:xfrm>
              <a:off x="9033075" y="1732401"/>
              <a:ext cx="1219200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SOHO</a:t>
              </a:r>
            </a:p>
            <a:p>
              <a:pPr algn="ctr"/>
              <a:r>
                <a:rPr kumimoji="1" lang="zh-CN" altLang="en-US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高级公寓</a:t>
              </a:r>
              <a:endParaRPr kumimoji="1"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889A744-DF59-4C30-9D56-BFDF684D97B8}"/>
                </a:ext>
              </a:extLst>
            </p:cNvPr>
            <p:cNvCxnSpPr>
              <a:cxnSpLocks/>
            </p:cNvCxnSpPr>
            <p:nvPr/>
          </p:nvCxnSpPr>
          <p:spPr>
            <a:xfrm>
              <a:off x="8665575" y="3569825"/>
              <a:ext cx="1905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3A6382-B58F-4A1E-903C-9FBF8F4104D2}"/>
                </a:ext>
              </a:extLst>
            </p:cNvPr>
            <p:cNvSpPr txBox="1"/>
            <p:nvPr/>
          </p:nvSpPr>
          <p:spPr>
            <a:xfrm>
              <a:off x="8905957" y="3103509"/>
              <a:ext cx="154288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专用事务所</a:t>
              </a:r>
              <a:endParaRPr kumimoji="1"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845A2E9-97BF-46CE-9A06-99BF13049E9B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5181600"/>
              <a:ext cx="3048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6ECCB4B-06C1-4747-813D-9AB5225EDA21}"/>
                </a:ext>
              </a:extLst>
            </p:cNvPr>
            <p:cNvSpPr txBox="1"/>
            <p:nvPr/>
          </p:nvSpPr>
          <p:spPr>
            <a:xfrm>
              <a:off x="8353803" y="4073324"/>
              <a:ext cx="2528543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共享办公室</a:t>
              </a:r>
              <a:endParaRPr kumimoji="1" lang="en-US" altLang="zh-CN" b="1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algn="ctr"/>
              <a:r>
                <a:rPr kumimoji="1" lang="zh-CN" altLang="en-US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共享会议室</a:t>
              </a:r>
              <a:endParaRPr kumimoji="1" lang="en-US" altLang="zh-CN" b="1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algn="ctr"/>
              <a:r>
                <a:rPr kumimoji="1" lang="zh-CN" altLang="en-US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多功能活动空间</a:t>
              </a:r>
              <a:endParaRPr kumimoji="1"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24B734C-AEDF-4B62-ABF9-BDD878B7B4AD}"/>
                </a:ext>
              </a:extLst>
            </p:cNvPr>
            <p:cNvSpPr txBox="1"/>
            <p:nvPr/>
          </p:nvSpPr>
          <p:spPr>
            <a:xfrm>
              <a:off x="8336928" y="5610963"/>
              <a:ext cx="252854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商贩、轻食餐饮用店铺</a:t>
              </a:r>
              <a:endParaRPr kumimoji="1"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</p:grpSp>
      <p:sp>
        <p:nvSpPr>
          <p:cNvPr id="10" name="右大括号 9">
            <a:extLst>
              <a:ext uri="{FF2B5EF4-FFF2-40B4-BE49-F238E27FC236}">
                <a16:creationId xmlns:a16="http://schemas.microsoft.com/office/drawing/2014/main" id="{851C7A33-D1D0-4F30-907E-44CAA5A77CB2}"/>
              </a:ext>
            </a:extLst>
          </p:cNvPr>
          <p:cNvSpPr/>
          <p:nvPr/>
        </p:nvSpPr>
        <p:spPr>
          <a:xfrm>
            <a:off x="10532635" y="838200"/>
            <a:ext cx="381000" cy="2819400"/>
          </a:xfrm>
          <a:prstGeom prst="rightBrace">
            <a:avLst/>
          </a:prstGeom>
          <a:ln>
            <a:solidFill>
              <a:srgbClr val="00206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32155AAE-6823-4734-91B7-6DB792977801}"/>
              </a:ext>
            </a:extLst>
          </p:cNvPr>
          <p:cNvSpPr/>
          <p:nvPr/>
        </p:nvSpPr>
        <p:spPr>
          <a:xfrm>
            <a:off x="10553700" y="3698566"/>
            <a:ext cx="381000" cy="2603573"/>
          </a:xfrm>
          <a:prstGeom prst="rightBrace">
            <a:avLst/>
          </a:prstGeom>
          <a:ln>
            <a:solidFill>
              <a:srgbClr val="00206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D02A14-7B1F-4640-A1D6-F7CE6197B0A7}"/>
              </a:ext>
            </a:extLst>
          </p:cNvPr>
          <p:cNvSpPr txBox="1"/>
          <p:nvPr/>
        </p:nvSpPr>
        <p:spPr>
          <a:xfrm>
            <a:off x="10934700" y="2059265"/>
            <a:ext cx="125730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基本收益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688CA4-0ECD-4DA1-B2BB-65E183701333}"/>
              </a:ext>
            </a:extLst>
          </p:cNvPr>
          <p:cNvSpPr txBox="1"/>
          <p:nvPr/>
        </p:nvSpPr>
        <p:spPr>
          <a:xfrm>
            <a:off x="10934700" y="4815686"/>
            <a:ext cx="125730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超额收益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92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6ED973-E8B2-4DF0-A2D6-FB1A7C5A58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9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084549-A8D4-43EC-9991-8F5FD667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技术实现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539A-2FB5-4F59-A1D0-0C933E462EB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6669" y="776935"/>
            <a:ext cx="10972800" cy="5319065"/>
          </a:xfrm>
        </p:spPr>
        <p:txBody>
          <a:bodyPr/>
          <a:lstStyle/>
          <a:p>
            <a:r>
              <a:rPr kumimoji="1" lang="zh-CN" altLang="en-US" sz="2400" dirty="0"/>
              <a:t>利用先进技术实现智能化管理</a:t>
            </a:r>
            <a:endParaRPr kumimoji="1" lang="en-US" altLang="zh-CN" sz="2400" dirty="0"/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基于阿里云实现国际化统一的管理平台、实现远程监控与管理，大幅降低运营成本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大数据、人工智能、物联网、移动互联网的整合实现智能管理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r>
              <a:rPr kumimoji="1" lang="zh-CN" altLang="en-US" sz="2400" dirty="0"/>
              <a:t>安全性</a:t>
            </a:r>
            <a:endParaRPr kumimoji="1" lang="en-US" altLang="zh-CN" sz="2400" dirty="0"/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以生体识别（人脸识别与手指静脉二重标记）标记用户、并赋予权限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r>
              <a:rPr kumimoji="1" lang="zh-CN" altLang="en-US" sz="2400" dirty="0"/>
              <a:t>便利性</a:t>
            </a:r>
            <a:endParaRPr kumimoji="1" lang="en-US" altLang="zh-CN" sz="2400" dirty="0"/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利用终端</a:t>
            </a:r>
            <a:r>
              <a:rPr kumimoji="1" lang="en-US" altLang="zh-CN" sz="2100" dirty="0">
                <a:solidFill>
                  <a:schemeClr val="tx1"/>
                </a:solidFill>
              </a:rPr>
              <a:t>APP</a:t>
            </a:r>
            <a:r>
              <a:rPr kumimoji="1" lang="zh-CN" altLang="en-US" sz="2100" dirty="0">
                <a:solidFill>
                  <a:schemeClr val="tx1"/>
                </a:solidFill>
              </a:rPr>
              <a:t>可自行预约服务、订单确认、结算与清算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利用终端</a:t>
            </a:r>
            <a:r>
              <a:rPr kumimoji="1" lang="en-US" altLang="zh-CN" sz="2100" dirty="0">
                <a:solidFill>
                  <a:schemeClr val="tx1"/>
                </a:solidFill>
              </a:rPr>
              <a:t>APP</a:t>
            </a:r>
            <a:r>
              <a:rPr kumimoji="1" lang="zh-CN" altLang="en-US" sz="2100" dirty="0">
                <a:solidFill>
                  <a:schemeClr val="tx1"/>
                </a:solidFill>
              </a:rPr>
              <a:t>可实现电梯、门禁、灯光、空调、窗帘系统自动授权与控制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r>
              <a:rPr kumimoji="1" lang="zh-CN" altLang="en-US" sz="2400" dirty="0"/>
              <a:t>运维自动化</a:t>
            </a:r>
            <a:endParaRPr kumimoji="1" lang="en-US" altLang="zh-CN" sz="2400" dirty="0"/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管理系统可自动协调供应链、实现备品的按需供应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管理系统可实现清扫机器人与保洁员、安保执勤的协同作业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40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3&quot;/&gt;&lt;lineCharCount val=&quot;4&quot;/&gt;&lt;lineCharCount val=&quot;4&quot;/&gt;&lt;lineCharCount val=&quot;4&quot;/&gt;&lt;lineCharCount val=&quot;4&quot;/&gt;&lt;lineCharCount val=&quot;4&quot;/&gt;&lt;lineCharCount val=&quot;4&quot;/&gt;&lt;lineCharCount val=&quot;4&quot;/&gt;&lt;lineCharCount val=&quot;3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PRESENTER_DUMMYTAG" val="&lt;DummyForForceWrite&gt;&lt;/DummyForForceWrite&gt;"/>
  <p:tag name="HTML_SHAPEINFO" val="&lt;ThreeDShapeInfo&gt;&lt;uuid val=&quot;{C88B7AEE-CA7A-49BC-A0B0-02EAB280AA77}&quot;/&gt;&lt;isInvalidForFieldText val=&quot;0&quot;/&gt;&lt;Image&gt;&lt;filename val=&quot;C:\Users\sunsh_q64utuq\AppData\Local\Temp\CP26815248609Session\CPTrustFolder26815248625\PPTImport26815441171\data\asimages\{C88B7AEE-CA7A-49BC-A0B0-02EAB280AA77}_1.png&quot;/&gt;&lt;left val=&quot;93&quot;/&gt;&lt;top val=&quot;662&quot;/&gt;&lt;width val=&quot;215&quot;/&gt;&lt;height val=&quot;40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HTML_SHAPEINFO" val="&lt;ThreeDShapeInfo&gt;&lt;uuid val=&quot;{2DBC60F9-F76F-462A-8950-28C942A98B6B}&quot;/&gt;&lt;isInvalidForFieldText val=&quot;0&quot;/&gt;&lt;Image&gt;&lt;filename val=&quot;C:\Users\sunsh_q64utuq\AppData\Local\Temp\CP26815248609Session\CPTrustFolder26815248625\PPTImport26815441171\data\asimages\{2DBC60F9-F76F-462A-8950-28C942A98B6B}_6.png&quot;/&gt;&lt;left val=&quot;93&quot;/&gt;&lt;top val=&quot;672&quot;/&gt;&lt;width val=&quot;215&quot;/&gt;&lt;height val=&quot;41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HTML_SHAPEINFO" val="&lt;ThreeDShapeInfo&gt;&lt;uuid val=&quot;{2DBC60F9-F76F-462A-8950-28C942A98B6B}&quot;/&gt;&lt;isInvalidForFieldText val=&quot;0&quot;/&gt;&lt;Image&gt;&lt;filename val=&quot;C:\Users\sunsh_q64utuq\AppData\Local\Temp\CP26815248609Session\CPTrustFolder26815248625\PPTImport26815441171\data\asimages\{2DBC60F9-F76F-462A-8950-28C942A98B6B}_6.png&quot;/&gt;&lt;left val=&quot;93&quot;/&gt;&lt;top val=&quot;672&quot;/&gt;&lt;width val=&quot;215&quot;/&gt;&lt;height val=&quot;41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HTML_SHAPEINFO" val="&lt;ThreeDShapeInfo&gt;&lt;uuid val=&quot;{2DBC60F9-F76F-462A-8950-28C942A98B6B}&quot;/&gt;&lt;isInvalidForFieldText val=&quot;0&quot;/&gt;&lt;Image&gt;&lt;filename val=&quot;C:\Users\sunsh_q64utuq\AppData\Local\Temp\CP26815248609Session\CPTrustFolder26815248625\PPTImport26815441171\data\asimages\{2DBC60F9-F76F-462A-8950-28C942A98B6B}_6.png&quot;/&gt;&lt;left val=&quot;93&quot;/&gt;&lt;top val=&quot;672&quot;/&gt;&lt;width val=&quot;215&quot;/&gt;&lt;height val=&quot;41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{FFE1B1DE-F9C8-46B5-9AA6-3CE20A86A4A8}&quot;/&gt;&lt;isInvalidForFieldText val=&quot;0&quot;/&gt;&lt;Image&gt;&lt;filename val=&quot;C:\Users\sunsh_q64utuq\AppData\Local\Temp\CP26815248609Session\CPTrustFolder26815248625\PPTImport26815441171\data\asimages\{FFE1B1DE-F9C8-46B5-9AA6-3CE20A86A4A8}_13.png&quot;/&gt;&lt;left val=&quot;93&quot;/&gt;&lt;top val=&quot;670&quot;/&gt;&lt;width val=&quot;186&quot;/&gt;&lt;height val=&quot;41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851686FF-B5A3-4A6C-9672-8A4C9FCDBDC9}&quot;/&gt;&lt;isInvalidForFieldText val=&quot;0&quot;/&gt;&lt;Image&gt;&lt;filename val=&quot;C:\Users\sunsh_q64utuq\AppData\Local\Temp\CP26815248609Session\CPTrustFolder26815248625\PPTImport26815441171\data\asimages\{851686FF-B5A3-4A6C-9672-8A4C9FCDBDC9}_13.png&quot;/&gt;&lt;left val=&quot;336&quot;/&gt;&lt;top val=&quot;276&quot;/&gt;&lt;width val=&quot;598&quot;/&gt;&lt;height val=&quot;22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C0FEE67-6005-41DE-AAF7-CD5CB68EB567}&quot;/&gt;&lt;isInvalidForFieldText val=&quot;0&quot;/&gt;&lt;Image&gt;&lt;filename val=&quot;C:\Users\sunsh_q64utuq\AppData\Local\Temp\CP26815248609Session\CPTrustFolder26815248625\PPTImport26815441171\data\asimages\{9C0FEE67-6005-41DE-AAF7-CD5CB68EB567}_1.png&quot;/&gt;&lt;left val=&quot;207&quot;/&gt;&lt;top val=&quot;229&quot;/&gt;&lt;width val=&quot;865&quot;/&gt;&lt;height val=&quot;139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Thi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2060"/>
          </a:solidFill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ln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2077</Words>
  <Application>Microsoft Office PowerPoint</Application>
  <PresentationFormat>宽屏</PresentationFormat>
  <Paragraphs>371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HG明朝E</vt:lpstr>
      <vt:lpstr>ＭＳ Ｐゴシック</vt:lpstr>
      <vt:lpstr>ＭＳ 明朝</vt:lpstr>
      <vt:lpstr>宋体</vt:lpstr>
      <vt:lpstr>宋体</vt:lpstr>
      <vt:lpstr>华文行楷</vt:lpstr>
      <vt:lpstr>华文新魏</vt:lpstr>
      <vt:lpstr>游ゴシック</vt:lpstr>
      <vt:lpstr>Arial</vt:lpstr>
      <vt:lpstr>Bookman Old Style</vt:lpstr>
      <vt:lpstr>Calibri</vt:lpstr>
      <vt:lpstr>Gill Sans MT</vt:lpstr>
      <vt:lpstr>Wingdings</vt:lpstr>
      <vt:lpstr>Wingdings 3</vt:lpstr>
      <vt:lpstr>NewThink</vt:lpstr>
      <vt:lpstr>PowerPoint 演示文稿</vt:lpstr>
      <vt:lpstr>项目概要</vt:lpstr>
      <vt:lpstr>市场机会</vt:lpstr>
      <vt:lpstr>市场机会（续）</vt:lpstr>
      <vt:lpstr>“共享空间”项目的商业模式</vt:lpstr>
      <vt:lpstr>商业模式</vt:lpstr>
      <vt:lpstr>核心竞争力</vt:lpstr>
      <vt:lpstr>盈利模式</vt:lpstr>
      <vt:lpstr>技术实现</vt:lpstr>
      <vt:lpstr>东京都内多用途商用楼投资分析</vt:lpstr>
      <vt:lpstr>PowerPoint 演示文稿</vt:lpstr>
      <vt:lpstr>精选物件</vt:lpstr>
      <vt:lpstr>基本信息</vt:lpstr>
      <vt:lpstr>物件１</vt:lpstr>
      <vt:lpstr>物件２</vt:lpstr>
      <vt:lpstr>物件２毎平方メートル単価</vt:lpstr>
      <vt:lpstr>物件2価格評価</vt:lpstr>
      <vt:lpstr>物件2  想定満室賃貸収益</vt:lpstr>
      <vt:lpstr>物件2</vt:lpstr>
      <vt:lpstr>物件３</vt:lpstr>
      <vt:lpstr>物件3</vt:lpstr>
      <vt:lpstr>物件４</vt:lpstr>
      <vt:lpstr>物件4</vt:lpstr>
      <vt:lpstr>物件4</vt:lpstr>
      <vt:lpstr>物件５</vt:lpstr>
      <vt:lpstr>物件６</vt:lpstr>
      <vt:lpstr>PowerPoint 演示文稿</vt:lpstr>
      <vt:lpstr>情报搜集中</vt:lpstr>
      <vt:lpstr>PowerPoint 演示文稿</vt:lpstr>
      <vt:lpstr>情报搜集中</vt:lpstr>
      <vt:lpstr>参考文献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2018-11-15T04:51:59Z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