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82" r:id="rId1"/>
  </p:sldMasterIdLst>
  <p:notesMasterIdLst>
    <p:notesMasterId r:id="rId10"/>
  </p:notesMasterIdLst>
  <p:handoutMasterIdLst>
    <p:handoutMasterId r:id="rId11"/>
  </p:handoutMasterIdLst>
  <p:sldIdLst>
    <p:sldId id="257" r:id="rId2"/>
    <p:sldId id="452" r:id="rId3"/>
    <p:sldId id="451" r:id="rId4"/>
    <p:sldId id="453" r:id="rId5"/>
    <p:sldId id="454" r:id="rId6"/>
    <p:sldId id="455" r:id="rId7"/>
    <p:sldId id="456" r:id="rId8"/>
    <p:sldId id="261" r:id="rId9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8" autoAdjust="0"/>
    <p:restoredTop sz="73675" autoAdjust="0"/>
  </p:normalViewPr>
  <p:slideViewPr>
    <p:cSldViewPr>
      <p:cViewPr varScale="1">
        <p:scale>
          <a:sx n="108" d="100"/>
          <a:sy n="108" d="100"/>
        </p:scale>
        <p:origin x="43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16" y="3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E8043D1-12E0-49BF-8404-A37B28378FA1}" type="datetimeFigureOut">
              <a:rPr lang="zh-CN" altLang="en-US"/>
              <a:pPr>
                <a:defRPr/>
              </a:pPr>
              <a:t>2018/11/11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AA4B1F0-2652-4623-BB2B-4997C91161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87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5A38E32-3C61-4584-92E2-B9EE72E8C91F}" type="datetimeFigureOut">
              <a:rPr lang="zh-CN" altLang="en-US"/>
              <a:pPr>
                <a:defRPr/>
              </a:pPr>
              <a:t>2018/11/11</a:t>
            </a:fld>
            <a:endParaRPr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noProof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8B803157-88B9-41D5-B0E8-83471B12A46A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6262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altLang="zh-CN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3C4468-8093-4F5D-86DB-1812588AB1A6}" type="slidenum">
              <a:rPr lang="en-US" altLang="zh-CN">
                <a:latin typeface="Calibri" panose="020F0502020204030204" pitchFamily="34" charset="0"/>
              </a:rPr>
              <a:pPr eaLnBrk="1" hangingPunct="1"/>
              <a:t>1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1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57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914400" y="6400800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TextBox 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533400" y="2057400"/>
            <a:ext cx="11049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不动产管理代运营业务推介</a:t>
            </a:r>
            <a:endParaRPr lang="en-US" altLang="zh-CN" sz="6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F042CB-8B7F-4590-A451-A2BEE1BEA83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429000" y="3581400"/>
            <a:ext cx="5410200" cy="461963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编辑章节名</a:t>
            </a:r>
          </a:p>
        </p:txBody>
      </p:sp>
    </p:spTree>
    <p:extLst>
      <p:ext uri="{BB962C8B-B14F-4D97-AF65-F5344CB8AC3E}">
        <p14:creationId xmlns:p14="http://schemas.microsoft.com/office/powerpoint/2010/main" val="326517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Shape 7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5816071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/>
              <a:t>单击此处添加标题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DD377-43D9-4522-91A4-D0F151E7DF4A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5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914400" y="6400800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67EF915-9282-4C5B-8A4E-E42F65A0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69" y="103922"/>
            <a:ext cx="10515600" cy="625474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ja-JP" altLang="en-US" dirty="0"/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0A2403A8-489C-4DCE-8496-FDE2F62E0C83}"/>
              </a:ext>
            </a:extLst>
          </p:cNvPr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3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</p:nvPr>
        </p:nvSpPr>
        <p:spPr>
          <a:xfrm>
            <a:off x="914400" y="6400800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6749" y="2667000"/>
            <a:ext cx="1391251" cy="10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"/>
          <p:cNvSpPr>
            <a:spLocks noGrp="1"/>
          </p:cNvSpPr>
          <p:nvPr>
            <p:ph type="sldNum" sz="quarter" idx="11"/>
          </p:nvPr>
        </p:nvSpPr>
        <p:spPr>
          <a:xfrm>
            <a:off x="914400" y="6419851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9164FA-9A9C-4300-A710-C65E2547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436"/>
            <a:ext cx="10972800" cy="584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Straight Connector 28">
            <a:extLst>
              <a:ext uri="{FF2B5EF4-FFF2-40B4-BE49-F238E27FC236}">
                <a16:creationId xmlns:a16="http://schemas.microsoft.com/office/drawing/2014/main" id="{5829EE1A-CCB8-43C3-BAB7-9AAAA8599049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914400" y="6419851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B90935-3976-4179-836A-39DB906D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57" y="71436"/>
            <a:ext cx="10968143" cy="584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37A1F4-3DE0-49A6-8E5E-D6F59ED0394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871304"/>
            <a:ext cx="10972800" cy="4556757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Straight Connector 28">
            <a:extLst>
              <a:ext uri="{FF2B5EF4-FFF2-40B4-BE49-F238E27FC236}">
                <a16:creationId xmlns:a16="http://schemas.microsoft.com/office/drawing/2014/main" id="{43511CB0-CEBD-44CB-94AF-280473D13CF3}"/>
              </a:ext>
            </a:extLst>
          </p:cNvPr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609600" y="762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46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Shape 5"/>
          <p:cNvSpPr>
            <a:spLocks noGrp="1"/>
          </p:cNvSpPr>
          <p:nvPr>
            <p:ph type="sldNum" sz="quarter" idx="11"/>
          </p:nvPr>
        </p:nvSpPr>
        <p:spPr>
          <a:xfrm>
            <a:off x="914400" y="6432551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1238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fld id="{E8E0BA7D-DA0F-4977-BD26-2AB27449D79D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398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85800" y="2590800"/>
            <a:ext cx="10972800" cy="990600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D6FAF-9E3E-4DF4-9A47-7F38C25B99B2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6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5220229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Shape 8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 flipV="1">
            <a:off x="8432800" y="1295400"/>
            <a:ext cx="3352800" cy="762000"/>
          </a:xfrm>
          <a:prstGeom prst="rect">
            <a:avLst/>
          </a:prstGeom>
        </p:spPr>
        <p:txBody>
          <a:bodyPr>
            <a:noAutofit/>
          </a:bodyPr>
          <a:lstStyle>
            <a:lvl1pPr algn="l" latinLnBrk="0">
              <a:buNone/>
              <a:defRPr lang="zh-CN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8432800" y="2209800"/>
            <a:ext cx="3352800" cy="3852863"/>
          </a:xfrm>
        </p:spPr>
        <p:txBody>
          <a:bodyPr/>
          <a:lstStyle>
            <a:lvl1pPr marL="0" indent="0" latinLnBrk="0">
              <a:lnSpc>
                <a:spcPts val="2200"/>
              </a:lnSpc>
              <a:spcAft>
                <a:spcPts val="1000"/>
              </a:spcAft>
              <a:buNone/>
              <a:defRPr lang="zh-CN" sz="1600">
                <a:solidFill>
                  <a:schemeClr val="tx2"/>
                </a:solidFill>
              </a:defRPr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406400" y="1295400"/>
            <a:ext cx="7620000" cy="4724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B4681-6C7A-46E5-B528-3C9B26F1711B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7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09600" y="1219200"/>
            <a:ext cx="10972800" cy="49101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  <a:p>
            <a:pPr lvl="5"/>
            <a:r>
              <a:rPr lang="zh-CN" dirty="0"/>
              <a:t>第六级</a:t>
            </a:r>
          </a:p>
          <a:p>
            <a:pPr lvl="6"/>
            <a:r>
              <a:rPr lang="zh-CN" dirty="0"/>
              <a:t>第七级</a:t>
            </a:r>
          </a:p>
          <a:p>
            <a:pPr lvl="7"/>
            <a:r>
              <a:rPr lang="zh-CN" dirty="0"/>
              <a:t>第八级</a:t>
            </a:r>
          </a:p>
          <a:p>
            <a:pPr lvl="8"/>
            <a:r>
              <a:rPr lang="zh-CN" dirty="0"/>
              <a:t>第九级</a:t>
            </a: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38200" y="6413082"/>
            <a:ext cx="162136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1pPr>
          </a:lstStyle>
          <a:p>
            <a:fld id="{719A9DB2-1FC5-462C-837D-D19ABCAC1CBB}" type="slidenum">
              <a:rPr lang="en-US" altLang="zh-CN"/>
              <a:pPr/>
              <a:t>‹#›</a:t>
            </a:fld>
            <a:endParaRPr lang="zh-CN" altLang="zh-CN" sz="1600" b="0" dirty="0">
              <a:solidFill>
                <a:schemeClr val="tx2"/>
              </a:solidFill>
            </a:endParaRPr>
          </a:p>
        </p:txBody>
      </p:sp>
      <p:sp>
        <p:nvSpPr>
          <p:cNvPr id="10" name="Shape 9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 rot="5400000">
            <a:off x="590549" y="6515211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407DD235-C289-4B40-B81E-0BDC46B65D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0400" y="6356351"/>
            <a:ext cx="83488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东居商事</a:t>
            </a:r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0183A033-6F11-4142-8DB8-B1C0972A682A}"/>
              </a:ext>
            </a:extLst>
          </p:cNvPr>
          <p:cNvSpPr>
            <a:spLocks noChangeShapeType="1"/>
          </p:cNvSpPr>
          <p:nvPr userDrawn="1">
            <p:custDataLst>
              <p:tags r:id="rId15"/>
            </p:custDataLst>
          </p:nvPr>
        </p:nvSpPr>
        <p:spPr bwMode="auto">
          <a:xfrm>
            <a:off x="605366" y="6356351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54" r:id="rId3"/>
    <p:sldLayoutId id="2147483749" r:id="rId4"/>
    <p:sldLayoutId id="2147483745" r:id="rId5"/>
    <p:sldLayoutId id="2147483748" r:id="rId6"/>
    <p:sldLayoutId id="2147483747" r:id="rId7"/>
    <p:sldLayoutId id="2147483750" r:id="rId8"/>
    <p:sldLayoutId id="2147483751" r:id="rId9"/>
    <p:sldLayoutId id="214748375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zh-CN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lang="zh-CN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549FB3"/>
        </a:buClr>
        <a:buSzPct val="70000"/>
        <a:buFont typeface="Wingdings" panose="05000000000000000000" pitchFamily="2" charset="2"/>
        <a:buChar char=""/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latinLnBrk="0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latinLnBrk="0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latinLnBrk="0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latinLnBrk="0">
        <a:spcBef>
          <a:spcPts val="300"/>
        </a:spcBef>
        <a:buClr>
          <a:srgbClr val="9FB8CD"/>
        </a:buClr>
        <a:buSzPct val="75000"/>
        <a:buFont typeface="Wingdings 3"/>
        <a:buChar char="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latinLnBrk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F44BEC-3D9C-455C-A665-77CD8B86DD79}" type="slidenum">
              <a:rPr lang="en-US" altLang="zh-CN">
                <a:solidFill>
                  <a:srgbClr val="FFFFFF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1</a:t>
            </a:fld>
            <a:endParaRPr lang="en-US" altLang="zh-CN" b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E6D2F8-FF03-4A12-8912-9E4F731A3B1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zh-CN" altLang="en-US" dirty="0"/>
              <a:t>业 务 说 明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F0CEE6-F653-4A6E-A677-76610C9753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2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C62F2F-43DA-4B27-96BF-911C795E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不动产管理业务流程</a:t>
            </a:r>
            <a:endParaRPr kumimoji="1" lang="ja-JP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AAEC2A-FB51-4C57-9F2C-15C919E1BAC5}"/>
              </a:ext>
            </a:extLst>
          </p:cNvPr>
          <p:cNvSpPr txBox="1"/>
          <p:nvPr/>
        </p:nvSpPr>
        <p:spPr>
          <a:xfrm>
            <a:off x="762000" y="1066800"/>
            <a:ext cx="22860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托管方式协商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644FF7-4839-4E91-92F3-91C087EFDBB8}"/>
              </a:ext>
            </a:extLst>
          </p:cNvPr>
          <p:cNvSpPr txBox="1"/>
          <p:nvPr/>
        </p:nvSpPr>
        <p:spPr>
          <a:xfrm>
            <a:off x="762000" y="1981200"/>
            <a:ext cx="22860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签订委托契约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583B19-FC2C-4B78-8ABD-2E65EDC74704}"/>
              </a:ext>
            </a:extLst>
          </p:cNvPr>
          <p:cNvSpPr txBox="1"/>
          <p:nvPr/>
        </p:nvSpPr>
        <p:spPr>
          <a:xfrm>
            <a:off x="762000" y="2971800"/>
            <a:ext cx="22860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委托管理生效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8EB359-51E4-4D3B-876B-F757B85E2AAB}"/>
              </a:ext>
            </a:extLst>
          </p:cNvPr>
          <p:cNvSpPr txBox="1"/>
          <p:nvPr/>
        </p:nvSpPr>
        <p:spPr>
          <a:xfrm>
            <a:off x="762000" y="3962400"/>
            <a:ext cx="22860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费用结算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64A84C-D88C-4B65-88D0-F08829D0DD37}"/>
              </a:ext>
            </a:extLst>
          </p:cNvPr>
          <p:cNvSpPr txBox="1"/>
          <p:nvPr/>
        </p:nvSpPr>
        <p:spPr>
          <a:xfrm>
            <a:off x="762000" y="4953000"/>
            <a:ext cx="22860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撤销委托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3725F2-89E2-4448-8690-2D163174AF32}"/>
              </a:ext>
            </a:extLst>
          </p:cNvPr>
          <p:cNvSpPr txBox="1"/>
          <p:nvPr/>
        </p:nvSpPr>
        <p:spPr>
          <a:xfrm>
            <a:off x="767527" y="5867400"/>
            <a:ext cx="22860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费用清算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B6D666A-E1E5-467D-99B3-3EEB5EE9237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905000" y="1436132"/>
            <a:ext cx="0" cy="5450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D3A6938-FB9A-4D70-81E6-214E189F7AF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05000" y="2350532"/>
            <a:ext cx="0" cy="6212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4405FFC-C9DD-4D6C-8303-F181A29C9AD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905000" y="3341132"/>
            <a:ext cx="0" cy="6212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43C7120-7DD5-4F6A-BFA4-2D354CDB47C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905000" y="4331732"/>
            <a:ext cx="0" cy="6212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81F0630-7171-462E-A53B-E8E3AC079EC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905000" y="5322332"/>
            <a:ext cx="5527" cy="5450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41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919048-9D71-4F42-8166-816B9286B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3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764B78F-06B0-43C1-B61E-2D6D9CF8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建筑老化</a:t>
            </a:r>
            <a:endParaRPr kumimoji="1" lang="ja-JP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34FF18-06F8-49E6-806A-DE0AFCC6E17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zh-CN" altLang="en-US" dirty="0"/>
              <a:t>建筑老化会导致价值损失</a:t>
            </a:r>
            <a:endParaRPr kumimoji="1" lang="en-US" altLang="zh-CN" dirty="0"/>
          </a:p>
          <a:p>
            <a:r>
              <a:rPr kumimoji="1" lang="zh-CN" altLang="en-US" dirty="0"/>
              <a:t>老朽化和良好的建筑的差异</a:t>
            </a:r>
            <a:endParaRPr kumimoji="1" lang="en-US" altLang="zh-CN" dirty="0"/>
          </a:p>
          <a:p>
            <a:r>
              <a:rPr kumimoji="1" lang="zh-CN" altLang="en-US" dirty="0"/>
              <a:t>容易老朽化的建筑的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个特征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建筑使用者间的人际关系不良，沟通不畅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业主的管理机制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有机械式停车场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过度维修，浪费修缮准备金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给排水设施管理不善，保险费增加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49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D40037-6D39-4019-AB66-F86CE91348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4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FB2607-13D7-451F-98A9-F4F5D0B0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建筑老朽化的点检</a:t>
            </a:r>
            <a:endParaRPr kumimoji="1" lang="ja-JP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91C923-FEE3-4173-96C0-0D5B910034A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业主间沟通</a:t>
            </a:r>
            <a:endParaRPr kumimoji="1" lang="en-US" altLang="zh-CN" dirty="0"/>
          </a:p>
          <a:p>
            <a:r>
              <a:rPr kumimoji="1" lang="zh-CN" altLang="en-US" dirty="0"/>
              <a:t>建筑的长期修缮计划书</a:t>
            </a:r>
            <a:endParaRPr kumimoji="1" lang="en-US" altLang="zh-CN" dirty="0"/>
          </a:p>
          <a:p>
            <a:r>
              <a:rPr kumimoji="1" lang="zh-CN" altLang="en-US" dirty="0"/>
              <a:t>建筑的修缮履历</a:t>
            </a:r>
            <a:endParaRPr kumimoji="1" lang="en-US" altLang="zh-CN" dirty="0"/>
          </a:p>
          <a:p>
            <a:r>
              <a:rPr kumimoji="1" lang="zh-CN" altLang="en-US" dirty="0"/>
              <a:t>业主委员会的运营状况</a:t>
            </a:r>
            <a:endParaRPr kumimoji="1" lang="en-US" altLang="zh-CN" dirty="0"/>
          </a:p>
          <a:p>
            <a:r>
              <a:rPr kumimoji="1" lang="zh-CN" altLang="en-US" dirty="0"/>
              <a:t>公告板</a:t>
            </a:r>
            <a:endParaRPr kumimoji="1" lang="en-US" altLang="zh-CN" dirty="0"/>
          </a:p>
          <a:p>
            <a:r>
              <a:rPr kumimoji="1" lang="zh-CN" altLang="en-US" dirty="0"/>
              <a:t>外墙和外观的状况</a:t>
            </a:r>
            <a:endParaRPr kumimoji="1" lang="en-US" altLang="zh-CN" dirty="0"/>
          </a:p>
          <a:p>
            <a:r>
              <a:rPr kumimoji="1" lang="zh-CN" altLang="en-US" dirty="0"/>
              <a:t>电梯等的共用设备状况</a:t>
            </a:r>
            <a:endParaRPr kumimoji="1" lang="en-US" altLang="zh-CN" dirty="0"/>
          </a:p>
          <a:p>
            <a:r>
              <a:rPr kumimoji="1" lang="zh-CN" altLang="en-US" dirty="0"/>
              <a:t>停车场设备</a:t>
            </a:r>
            <a:endParaRPr kumimoji="1" lang="en-US" altLang="zh-CN" dirty="0"/>
          </a:p>
          <a:p>
            <a:r>
              <a:rPr kumimoji="1" lang="zh-CN" altLang="en-US" dirty="0"/>
              <a:t>植栽状况</a:t>
            </a:r>
            <a:endParaRPr kumimoji="1" lang="en-US" altLang="zh-CN" dirty="0"/>
          </a:p>
          <a:p>
            <a:r>
              <a:rPr kumimoji="1" lang="zh-CN" altLang="en-US" dirty="0"/>
              <a:t>自行车停车场的状况</a:t>
            </a:r>
            <a:endParaRPr kumimoji="1" lang="en-US" altLang="zh-CN" dirty="0"/>
          </a:p>
          <a:p>
            <a:r>
              <a:rPr kumimoji="1" lang="zh-CN" altLang="en-US" dirty="0"/>
              <a:t>阳台等的状况</a:t>
            </a:r>
            <a:endParaRPr kumimoji="1" lang="en-US" altLang="zh-CN" dirty="0"/>
          </a:p>
          <a:p>
            <a:r>
              <a:rPr kumimoji="1" lang="zh-CN" altLang="en-US" dirty="0"/>
              <a:t>避难训练的实施</a:t>
            </a:r>
            <a:endParaRPr kumimoji="1" lang="en-US" altLang="zh-CN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28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D40037-6D39-4019-AB66-F86CE91348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5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FB2607-13D7-451F-98A9-F4F5D0B0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建筑的管理业务</a:t>
            </a:r>
            <a:endParaRPr kumimoji="1" lang="ja-JP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91C923-FEE3-4173-96C0-0D5B910034A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zh-CN" altLang="en-US" dirty="0"/>
              <a:t>事务管理业务</a:t>
            </a:r>
            <a:endParaRPr kumimoji="1" lang="en-US" altLang="zh-CN" dirty="0"/>
          </a:p>
          <a:p>
            <a:r>
              <a:rPr kumimoji="1" lang="zh-CN" altLang="en-US" dirty="0"/>
              <a:t>清扫业务</a:t>
            </a:r>
            <a:endParaRPr kumimoji="1" lang="en-US" altLang="zh-CN" dirty="0"/>
          </a:p>
          <a:p>
            <a:r>
              <a:rPr kumimoji="1" lang="zh-CN" altLang="en-US" dirty="0"/>
              <a:t>管理员业务</a:t>
            </a:r>
            <a:endParaRPr kumimoji="1" lang="en-US" altLang="zh-CN" dirty="0"/>
          </a:p>
          <a:p>
            <a:r>
              <a:rPr kumimoji="1" lang="zh-CN" altLang="en-US" dirty="0"/>
              <a:t>建物</a:t>
            </a:r>
            <a:r>
              <a:rPr kumimoji="1" lang="en-US" altLang="zh-CN" dirty="0"/>
              <a:t>·</a:t>
            </a:r>
            <a:r>
              <a:rPr kumimoji="1" lang="zh-CN" altLang="en-US" dirty="0"/>
              <a:t>设备管理业务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164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8367A4-1720-410F-8F23-4EA58923C9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6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523FBA5-CA7A-43C2-9D61-F608DAE8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立刻要解决的纠纷</a:t>
            </a:r>
            <a:r>
              <a:rPr kumimoji="1" lang="en-US" altLang="zh-CN" dirty="0"/>
              <a:t>Q&amp;A</a:t>
            </a:r>
            <a:endParaRPr kumimoji="1" lang="ja-JP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02FB04-4235-4242-893C-77E2AB62F21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871304"/>
            <a:ext cx="10972800" cy="530089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常见的</a:t>
            </a:r>
            <a:r>
              <a:rPr kumimoji="1" lang="en-US" altLang="zh-CN" dirty="0"/>
              <a:t>4</a:t>
            </a:r>
            <a:r>
              <a:rPr kumimoji="1" lang="zh-CN" altLang="en-US" dirty="0"/>
              <a:t>大纠纷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停车、宠物、垃圾、噪音</a:t>
            </a:r>
            <a:endParaRPr kumimoji="1" lang="en-US" altLang="zh-CN" dirty="0"/>
          </a:p>
          <a:p>
            <a:r>
              <a:rPr kumimoji="1" lang="zh-CN" altLang="en-US" dirty="0"/>
              <a:t>共用部分</a:t>
            </a:r>
            <a:r>
              <a:rPr kumimoji="1" lang="en-US" altLang="zh-CN" dirty="0"/>
              <a:t>·</a:t>
            </a:r>
            <a:r>
              <a:rPr kumimoji="1" lang="zh-CN" altLang="en-US" dirty="0"/>
              <a:t>专用部分</a:t>
            </a:r>
            <a:endParaRPr kumimoji="1" lang="en-US" altLang="zh-CN" dirty="0"/>
          </a:p>
          <a:p>
            <a:r>
              <a:rPr kumimoji="1" lang="zh-CN" altLang="en-US" dirty="0"/>
              <a:t>管理费、修缮准备金的未缴</a:t>
            </a:r>
            <a:endParaRPr kumimoji="1" lang="en-US" altLang="zh-CN" dirty="0"/>
          </a:p>
          <a:p>
            <a:r>
              <a:rPr kumimoji="1" lang="zh-CN" altLang="en-US" dirty="0"/>
              <a:t>不足的大规模修缮费用</a:t>
            </a:r>
            <a:endParaRPr kumimoji="1" lang="en-US" altLang="zh-CN" dirty="0"/>
          </a:p>
          <a:p>
            <a:r>
              <a:rPr kumimoji="1" lang="zh-CN" altLang="en-US" dirty="0"/>
              <a:t>建筑的老朽化和不备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电梯、外壁、防水</a:t>
            </a:r>
            <a:endParaRPr kumimoji="1" lang="en-US" altLang="zh-CN" dirty="0"/>
          </a:p>
          <a:p>
            <a:r>
              <a:rPr kumimoji="1" lang="zh-CN" altLang="en-US" dirty="0"/>
              <a:t>人际关系</a:t>
            </a:r>
            <a:endParaRPr kumimoji="1" lang="en-US" altLang="zh-CN" dirty="0"/>
          </a:p>
          <a:p>
            <a:r>
              <a:rPr kumimoji="1" lang="zh-CN" altLang="en-US" dirty="0"/>
              <a:t>空屋的“民宿”活用</a:t>
            </a:r>
            <a:endParaRPr kumimoji="1" lang="en-US" altLang="zh-CN" dirty="0"/>
          </a:p>
          <a:p>
            <a:r>
              <a:rPr kumimoji="1" lang="zh-CN" altLang="en-US" dirty="0"/>
              <a:t>机械式停车场的空置问题</a:t>
            </a:r>
            <a:endParaRPr kumimoji="1" lang="en-US" altLang="zh-CN" dirty="0"/>
          </a:p>
          <a:p>
            <a:r>
              <a:rPr kumimoji="1" lang="zh-CN" altLang="en-US" dirty="0"/>
              <a:t>宅配箱的设置</a:t>
            </a:r>
            <a:endParaRPr kumimoji="1" lang="en-US" altLang="zh-CN" dirty="0"/>
          </a:p>
          <a:p>
            <a:r>
              <a:rPr kumimoji="1" lang="zh-CN" altLang="en-US" dirty="0"/>
              <a:t>管理公司的替换</a:t>
            </a:r>
            <a:endParaRPr kumimoji="1" lang="en-US" altLang="zh-CN" dirty="0"/>
          </a:p>
          <a:p>
            <a:r>
              <a:rPr kumimoji="1" lang="zh-CN" altLang="en-US" dirty="0"/>
              <a:t>地震</a:t>
            </a:r>
            <a:r>
              <a:rPr kumimoji="1" lang="en-US" altLang="zh-CN" dirty="0"/>
              <a:t>·</a:t>
            </a:r>
            <a:r>
              <a:rPr kumimoji="1" lang="zh-CN" altLang="en-US" dirty="0"/>
              <a:t>治安的对策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722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8367A4-1720-410F-8F23-4EA58923C9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7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523FBA5-CA7A-43C2-9D61-F608DAE8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建筑翻新的大规模修缮</a:t>
            </a:r>
            <a:endParaRPr kumimoji="1" lang="ja-JP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F06666-66B8-40D9-888D-946591DEF73A}"/>
              </a:ext>
            </a:extLst>
          </p:cNvPr>
          <p:cNvSpPr txBox="1"/>
          <p:nvPr/>
        </p:nvSpPr>
        <p:spPr>
          <a:xfrm>
            <a:off x="1596498" y="866876"/>
            <a:ext cx="2209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事前准备</a:t>
            </a:r>
            <a:r>
              <a:rPr kumimoji="1" lang="en-US" altLang="zh-CN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·</a:t>
            </a:r>
            <a:r>
              <a:rPr kumimoji="1" lang="zh-CN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方法检讨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4DD39B-FC04-4A2C-9890-A7CCE45FC92B}"/>
              </a:ext>
            </a:extLst>
          </p:cNvPr>
          <p:cNvSpPr txBox="1"/>
          <p:nvPr/>
        </p:nvSpPr>
        <p:spPr>
          <a:xfrm>
            <a:off x="1593495" y="5866489"/>
            <a:ext cx="2209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完了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288E01-A9EA-4CCC-ABFA-3F94605F14A1}"/>
              </a:ext>
            </a:extLst>
          </p:cNvPr>
          <p:cNvSpPr txBox="1"/>
          <p:nvPr/>
        </p:nvSpPr>
        <p:spPr>
          <a:xfrm>
            <a:off x="1599453" y="5215639"/>
            <a:ext cx="2209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施工检查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34DF9D-2FFD-482B-98C6-F3454CF7C90E}"/>
              </a:ext>
            </a:extLst>
          </p:cNvPr>
          <p:cNvSpPr txBox="1"/>
          <p:nvPr/>
        </p:nvSpPr>
        <p:spPr>
          <a:xfrm>
            <a:off x="1603156" y="4516471"/>
            <a:ext cx="2209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修缮施工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CFFB72-8E5E-4F9F-8E16-D33C50B3B09D}"/>
              </a:ext>
            </a:extLst>
          </p:cNvPr>
          <p:cNvSpPr txBox="1"/>
          <p:nvPr/>
        </p:nvSpPr>
        <p:spPr>
          <a:xfrm>
            <a:off x="1600200" y="3826428"/>
            <a:ext cx="2209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决议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532D77-BCE3-4E4F-B69A-F211BDA03849}"/>
              </a:ext>
            </a:extLst>
          </p:cNvPr>
          <p:cNvSpPr txBox="1"/>
          <p:nvPr/>
        </p:nvSpPr>
        <p:spPr>
          <a:xfrm>
            <a:off x="1600200" y="3126431"/>
            <a:ext cx="2209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施工公司的选定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847DF4-52B1-4CF2-BA70-5660BD365E6B}"/>
              </a:ext>
            </a:extLst>
          </p:cNvPr>
          <p:cNvSpPr txBox="1"/>
          <p:nvPr/>
        </p:nvSpPr>
        <p:spPr>
          <a:xfrm>
            <a:off x="1600936" y="2369130"/>
            <a:ext cx="2209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修缮计划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87A2D8-D7B8-4459-9B0A-B2F88B29BCDE}"/>
              </a:ext>
            </a:extLst>
          </p:cNvPr>
          <p:cNvSpPr txBox="1"/>
          <p:nvPr/>
        </p:nvSpPr>
        <p:spPr>
          <a:xfrm>
            <a:off x="1596498" y="1601551"/>
            <a:ext cx="2209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建筑诊断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27C936C-5480-4903-98A1-0E9C4BEC12C6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2701398" y="1236208"/>
            <a:ext cx="0" cy="36534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C39BF00-DAA6-46D5-AD04-FB535975526F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2701398" y="1970883"/>
            <a:ext cx="4438" cy="39824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D5C3AB6-A1FB-494E-BE0C-F4CCEA1B4574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2705100" y="2738462"/>
            <a:ext cx="736" cy="38796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AE56DB7-33DA-43E8-A2F6-21E6454A184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2705100" y="3495763"/>
            <a:ext cx="0" cy="33066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472582F-F25A-4DA5-B58C-FF325C2532A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2705100" y="4195760"/>
            <a:ext cx="2956" cy="32071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8C8B6BF-CEF2-4C21-BF81-C00A0F62A11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2704353" y="4885803"/>
            <a:ext cx="3703" cy="32983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06B45C4-E797-47FC-800E-A5A95228ECED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2698395" y="5584971"/>
            <a:ext cx="5958" cy="28151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58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F4E94A61-BA09-41F3-8A95-6A31F5F4027F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8</a:t>
            </a:fld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14340" name="矩形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33801" y="2895601"/>
            <a:ext cx="46910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latin typeface="华文行楷" panose="02010800040101010101" pitchFamily="2" charset="-122"/>
                <a:ea typeface="华文行楷" panose="02010800040101010101" pitchFamily="2" charset="-122"/>
              </a:rPr>
              <a:t>Thank you</a:t>
            </a:r>
            <a:r>
              <a:rPr lang="zh-CN" altLang="en-US" sz="8000"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3&quot;/&gt;&lt;lineCharCount val=&quot;4&quot;/&gt;&lt;lineCharCount val=&quot;4&quot;/&gt;&lt;lineCharCount val=&quot;4&quot;/&gt;&lt;lineCharCount val=&quot;4&quot;/&gt;&lt;lineCharCount val=&quot;4&quot;/&gt;&lt;lineCharCount val=&quot;4&quot;/&gt;&lt;lineCharCount val=&quot;4&quot;/&gt;&lt;lineCharCount val=&quot;3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PRESENTER_DUMMYTAG" val="&lt;DummyForForceWrite&gt;&lt;/DummyForForceWrite&gt;"/>
  <p:tag name="HTML_SHAPEINFO" val="&lt;ThreeDShapeInfo&gt;&lt;uuid val=&quot;{C88B7AEE-CA7A-49BC-A0B0-02EAB280AA77}&quot;/&gt;&lt;isInvalidForFieldText val=&quot;0&quot;/&gt;&lt;Image&gt;&lt;filename val=&quot;C:\Users\sunsh_q64utuq\AppData\Local\Temp\CP26815248609Session\CPTrustFolder26815248625\PPTImport26815441171\data\asimages\{C88B7AEE-CA7A-49BC-A0B0-02EAB280AA77}_1.png&quot;/&gt;&lt;left val=&quot;93&quot;/&gt;&lt;top val=&quot;662&quot;/&gt;&lt;width val=&quot;215&quot;/&gt;&lt;height val=&quot;40&quot;/&gt;&lt;hasText val=&quot;1&quot;/&gt;&lt;/Image&gt;&lt;/ThreeDShape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  <p:tag name="HTML_SHAPEINFO" val="&lt;ThreeDShapeInfo&gt;&lt;uuid val=&quot;{FFE1B1DE-F9C8-46B5-9AA6-3CE20A86A4A8}&quot;/&gt;&lt;isInvalidForFieldText val=&quot;0&quot;/&gt;&lt;Image&gt;&lt;filename val=&quot;C:\Users\sunsh_q64utuq\AppData\Local\Temp\CP26815248609Session\CPTrustFolder26815248625\PPTImport26815441171\data\asimages\{FFE1B1DE-F9C8-46B5-9AA6-3CE20A86A4A8}_13.png&quot;/&gt;&lt;left val=&quot;93&quot;/&gt;&lt;top val=&quot;670&quot;/&gt;&lt;width val=&quot;186&quot;/&gt;&lt;height val=&quot;41&quot;/&gt;&lt;hasText val=&quot;1&quot;/&gt;&lt;/Image&gt;&lt;/ThreeDShape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851686FF-B5A3-4A6C-9672-8A4C9FCDBDC9}&quot;/&gt;&lt;isInvalidForFieldText val=&quot;0&quot;/&gt;&lt;Image&gt;&lt;filename val=&quot;C:\Users\sunsh_q64utuq\AppData\Local\Temp\CP26815248609Session\CPTrustFolder26815248625\PPTImport26815441171\data\asimages\{851686FF-B5A3-4A6C-9672-8A4C9FCDBDC9}_13.png&quot;/&gt;&lt;left val=&quot;336&quot;/&gt;&lt;top val=&quot;276&quot;/&gt;&lt;width val=&quot;598&quot;/&gt;&lt;height val=&quot;225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C0FEE67-6005-41DE-AAF7-CD5CB68EB567}&quot;/&gt;&lt;isInvalidForFieldText val=&quot;0&quot;/&gt;&lt;Image&gt;&lt;filename val=&quot;C:\Users\sunsh_q64utuq\AppData\Local\Temp\CP26815248609Session\CPTrustFolder26815248625\PPTImport26815441171\data\asimages\{9C0FEE67-6005-41DE-AAF7-CD5CB68EB567}_1.png&quot;/&gt;&lt;left val=&quot;207&quot;/&gt;&lt;top val=&quot;229&quot;/&gt;&lt;width val=&quot;865&quot;/&gt;&lt;height val=&quot;139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Think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>
          <a:solidFill>
            <a:srgbClr val="002060"/>
          </a:solidFill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defRPr kumimoji="1" dirty="0" smtClean="0">
            <a:solidFill>
              <a:schemeClr val="tx1"/>
            </a:solidFill>
            <a:latin typeface="ＭＳ 明朝" panose="02020609040205080304" pitchFamily="17" charset="-128"/>
            <a:ea typeface="ＭＳ 明朝" panose="02020609040205080304" pitchFamily="17" charset="-128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275</Words>
  <Application>Microsoft Office PowerPoint</Application>
  <PresentationFormat>宽屏</PresentationFormat>
  <Paragraphs>69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HG明朝E</vt:lpstr>
      <vt:lpstr>ＭＳ 明朝</vt:lpstr>
      <vt:lpstr>宋体</vt:lpstr>
      <vt:lpstr>华文行楷</vt:lpstr>
      <vt:lpstr>华文新魏</vt:lpstr>
      <vt:lpstr>Arial</vt:lpstr>
      <vt:lpstr>Bookman Old Style</vt:lpstr>
      <vt:lpstr>Calibri</vt:lpstr>
      <vt:lpstr>Gill Sans MT</vt:lpstr>
      <vt:lpstr>Wingdings</vt:lpstr>
      <vt:lpstr>Wingdings 3</vt:lpstr>
      <vt:lpstr>NewThink</vt:lpstr>
      <vt:lpstr>PowerPoint 演示文稿</vt:lpstr>
      <vt:lpstr>不动产管理业务流程</vt:lpstr>
      <vt:lpstr>建筑老化</vt:lpstr>
      <vt:lpstr>建筑老朽化的点检</vt:lpstr>
      <vt:lpstr>建筑的管理业务</vt:lpstr>
      <vt:lpstr>立刻要解决的纠纷Q&amp;A</vt:lpstr>
      <vt:lpstr>建筑翻新的大规模修缮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10</cp:revision>
  <dcterms:created xsi:type="dcterms:W3CDTF">2006-08-31T22:41:38Z</dcterms:created>
  <dcterms:modified xsi:type="dcterms:W3CDTF">2018-11-11T08:08:20Z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TC101671262052</vt:lpwstr>
  </property>
</Properties>
</file>