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300" r:id="rId3"/>
    <p:sldId id="287" r:id="rId4"/>
    <p:sldId id="294" r:id="rId5"/>
    <p:sldId id="317" r:id="rId6"/>
    <p:sldId id="315" r:id="rId7"/>
    <p:sldId id="320" r:id="rId8"/>
    <p:sldId id="307" r:id="rId9"/>
    <p:sldId id="319" r:id="rId10"/>
    <p:sldId id="301" r:id="rId11"/>
    <p:sldId id="308" r:id="rId12"/>
    <p:sldId id="283" r:id="rId13"/>
    <p:sldId id="267" r:id="rId14"/>
    <p:sldId id="302" r:id="rId15"/>
    <p:sldId id="269" r:id="rId16"/>
    <p:sldId id="281" r:id="rId17"/>
    <p:sldId id="270" r:id="rId18"/>
    <p:sldId id="303" r:id="rId19"/>
    <p:sldId id="264" r:id="rId20"/>
    <p:sldId id="271" r:id="rId21"/>
    <p:sldId id="321" r:id="rId22"/>
    <p:sldId id="25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8516" autoAdjust="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juner\Desktop\Template_&#25968;&#25454;&#22270;&#34920;&#24211;&#65288;2008-7-8&#65289;.xls" TargetMode="External"/><Relationship Id="rId1" Type="http://schemas.openxmlformats.org/officeDocument/2006/relationships/image" Target="../media/image3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 algn="l">
              <a:defRPr sz="1200" b="1" i="0" u="none" strike="noStrike" baseline="0">
                <a:solidFill>
                  <a:srgbClr val="000080"/>
                </a:solidFill>
                <a:latin typeface="Arial"/>
                <a:ea typeface="Arial"/>
                <a:cs typeface="Arial"/>
              </a:defRPr>
            </a:pPr>
            <a:r>
              <a:rPr lang="zh-CN" altLang="en-US"/>
              <a:t>美国</a:t>
            </a:r>
            <a:r>
              <a:rPr lang="en-US" altLang="zh-CN"/>
              <a:t>TOP500</a:t>
            </a:r>
            <a:r>
              <a:rPr lang="zh-CN" altLang="en-US"/>
              <a:t>中家居类电子商务的增长迅速</a:t>
            </a:r>
          </a:p>
        </c:rich>
      </c:tx>
      <c:layout>
        <c:manualLayout>
          <c:xMode val="edge"/>
          <c:yMode val="edge"/>
          <c:x val="0.17165752484532248"/>
          <c:y val="3.3519553072625698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6566898560103543"/>
          <c:y val="0.1871510932468429"/>
          <c:w val="0.6746520136524099"/>
          <c:h val="0.57541977923656151"/>
        </c:manualLayout>
      </c:layout>
      <c:barChart>
        <c:barDir val="col"/>
        <c:grouping val="clustered"/>
        <c:ser>
          <c:idx val="1"/>
          <c:order val="0"/>
          <c:tx>
            <c:strRef>
              <c:f>折线柱状组合图!$A$32</c:f>
              <c:strCache>
                <c:ptCount val="1"/>
                <c:pt idx="0">
                  <c:v>家居电子商务销售额</c:v>
                </c:pt>
              </c:strCache>
            </c:strRef>
          </c:tx>
          <c:spPr>
            <a:blipFill dpi="0" rotWithShape="0">
              <a:blip xmlns:r="http://schemas.openxmlformats.org/officeDocument/2006/relationships" r:embed="rId1"/>
              <a:srcRect/>
              <a:stretch>
                <a:fillRect/>
              </a:stretch>
            </a:blipFill>
            <a:ln w="25400">
              <a:noFill/>
            </a:ln>
          </c:spPr>
          <c:pictureOptions>
            <c:pictureFormat val="stretch"/>
          </c:pictureOptions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Val val="1"/>
          </c:dLbls>
          <c:cat>
            <c:numRef>
              <c:f>折线柱状组合图!$B$31:$D$31</c:f>
              <c:numCache>
                <c:formatCode>General</c:formatCode>
                <c:ptCount val="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</c:numCache>
            </c:numRef>
          </c:cat>
          <c:val>
            <c:numRef>
              <c:f>折线柱状组合图!$B$32:$D$32</c:f>
              <c:numCache>
                <c:formatCode>General</c:formatCode>
                <c:ptCount val="3"/>
                <c:pt idx="0">
                  <c:v>62.79</c:v>
                </c:pt>
                <c:pt idx="1">
                  <c:v>62.67</c:v>
                </c:pt>
                <c:pt idx="2">
                  <c:v>75.16</c:v>
                </c:pt>
              </c:numCache>
            </c:numRef>
          </c:val>
        </c:ser>
        <c:dLbls>
          <c:showVal val="1"/>
        </c:dLbls>
        <c:axId val="236331776"/>
        <c:axId val="236333696"/>
      </c:barChart>
      <c:lineChart>
        <c:grouping val="standard"/>
        <c:ser>
          <c:idx val="0"/>
          <c:order val="1"/>
          <c:tx>
            <c:strRef>
              <c:f>折线柱状组合图!$A$34</c:f>
              <c:strCache>
                <c:ptCount val="1"/>
                <c:pt idx="0">
                  <c:v>增长率</c:v>
                </c:pt>
              </c:strCache>
            </c:strRef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6600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dLbls>
            <c:dLbl>
              <c:idx val="2"/>
              <c:layout>
                <c:manualLayout>
                  <c:x val="2.3952095808383235E-2"/>
                  <c:y val="-2.9795158286778402E-2"/>
                </c:manualLayout>
              </c:layout>
              <c:showVal val="1"/>
            </c:dLbl>
            <c:dLbl>
              <c:idx val="5"/>
              <c:spPr>
                <a:solidFill>
                  <a:srgbClr val="FFFFFF"/>
                </a:solidFill>
                <a:ln w="25400">
                  <a:noFill/>
                </a:ln>
              </c:spPr>
              <c:txPr>
                <a:bodyPr/>
                <a:lstStyle/>
                <a:p>
                  <a:pPr>
                    <a:defRPr sz="900" b="0" i="0" u="none" strike="noStrik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zh-CN"/>
                </a:p>
              </c:txPr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Val val="1"/>
          </c:dLbls>
          <c:val>
            <c:numRef>
              <c:f>折线柱状组合图!$B$34:$D$34</c:f>
              <c:numCache>
                <c:formatCode>0.00%</c:formatCode>
                <c:ptCount val="3"/>
                <c:pt idx="1">
                  <c:v>-1.9111323459148899E-3</c:v>
                </c:pt>
                <c:pt idx="2">
                  <c:v>0.19929790968565486</c:v>
                </c:pt>
              </c:numCache>
            </c:numRef>
          </c:val>
        </c:ser>
        <c:dLbls>
          <c:showVal val="1"/>
        </c:dLbls>
        <c:marker val="1"/>
        <c:axId val="238678400"/>
        <c:axId val="238679936"/>
      </c:lineChart>
      <c:catAx>
        <c:axId val="236331776"/>
        <c:scaling>
          <c:orientation val="minMax"/>
        </c:scaling>
        <c:axPos val="b"/>
        <c:numFmt formatCode="General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36333696"/>
        <c:crosses val="autoZero"/>
        <c:lblAlgn val="ctr"/>
        <c:lblOffset val="100"/>
        <c:tickLblSkip val="1"/>
        <c:tickMarkSkip val="1"/>
      </c:catAx>
      <c:valAx>
        <c:axId val="236333696"/>
        <c:scaling>
          <c:orientation val="minMax"/>
        </c:scaling>
        <c:axPos val="l"/>
        <c:numFmt formatCode="General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36331776"/>
        <c:crosses val="autoZero"/>
        <c:crossBetween val="between"/>
      </c:valAx>
      <c:catAx>
        <c:axId val="238678400"/>
        <c:scaling>
          <c:orientation val="minMax"/>
        </c:scaling>
        <c:delete val="1"/>
        <c:axPos val="b"/>
        <c:tickLblPos val="nextTo"/>
        <c:crossAx val="238679936"/>
        <c:crosses val="autoZero"/>
        <c:lblAlgn val="ctr"/>
        <c:lblOffset val="100"/>
      </c:catAx>
      <c:valAx>
        <c:axId val="238679936"/>
        <c:scaling>
          <c:orientation val="minMax"/>
        </c:scaling>
        <c:axPos val="r"/>
        <c:numFmt formatCode="0.00%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38678400"/>
        <c:crosses val="max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85940526987199228"/>
          <c:w val="0.59281552678924709"/>
          <c:h val="5.8659297883338825E-2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05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</c:chart>
  <c:spPr>
    <a:solidFill>
      <a:srgbClr val="FFFFFF"/>
    </a:solidFill>
    <a:ln w="3175">
      <a:solidFill>
        <a:srgbClr val="00008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2"/>
  <c:userShapes r:id="rId3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0.00996</cdr:x>
      <cdr:y>0.93892</cdr:y>
    </cdr:from>
    <cdr:to>
      <cdr:x>0.98416</cdr:x>
      <cdr:y>0.98607</cdr:y>
    </cdr:to>
    <cdr:sp macro="" textlink="">
      <cdr:nvSpPr>
        <cdr:cNvPr id="249857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0800" y="3213800"/>
          <a:ext cx="4658182" cy="16122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27432" tIns="1828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zh-CN" altLang="en-US" sz="900" b="1" i="0" strike="noStrike">
              <a:solidFill>
                <a:srgbClr val="000080"/>
              </a:solidFill>
              <a:latin typeface="宋体"/>
              <a:ea typeface="宋体"/>
            </a:rPr>
            <a:t>来源：易观国际</a:t>
          </a:r>
          <a:r>
            <a:rPr lang="en-US" altLang="zh-CN" sz="900" b="1" i="0" strike="noStrike">
              <a:solidFill>
                <a:srgbClr val="000080"/>
              </a:solidFill>
              <a:latin typeface="Arial"/>
              <a:cs typeface="Arial"/>
            </a:rPr>
            <a:t>                                                                            www.analysys.com.cn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7E0C5F85-AF08-423A-98F8-B7F883A51C39}" type="datetimeFigureOut">
              <a:rPr lang="zh-CN" altLang="en-US" smtClean="0"/>
              <a:pPr/>
              <a:t>2011/8/8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C3E7C329-C062-437B-8DE6-91558CAB01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20596-6B9A-42A8-8E49-56A89F3393AE}" type="slidenum">
              <a:rPr lang="en-US" altLang="zh-CN" smtClean="0">
                <a:solidFill>
                  <a:prstClr val="black"/>
                </a:solidFill>
              </a:rPr>
              <a:pPr/>
              <a:t>1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C329-C062-437B-8DE6-91558CAB012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BA975-22D6-4B87-9F8B-41AB21057D6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C329-C062-437B-8DE6-91558CAB012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C329-C062-437B-8DE6-91558CAB012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C329-C062-437B-8DE6-91558CAB012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BA975-22D6-4B87-9F8B-41AB21057D6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C329-C062-437B-8DE6-91558CAB012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C329-C062-437B-8DE6-91558CAB012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E6E848-6B31-4DE9-8F23-DCD8D11881F5}" type="slidenum">
              <a:rPr lang="en-US" altLang="zh-CN" smtClean="0">
                <a:solidFill>
                  <a:prstClr val="black"/>
                </a:solidFill>
              </a:rPr>
              <a:pPr/>
              <a:t>22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BA975-22D6-4B87-9F8B-41AB21057D6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100" dirty="0" smtClean="0"/>
              <a:t>所以我们来看看传统企业电子商务的情况。</a:t>
            </a:r>
            <a:endParaRPr lang="en-US" altLang="zh-CN" sz="1100" dirty="0" smtClean="0"/>
          </a:p>
          <a:p>
            <a:r>
              <a:rPr lang="zh-CN" altLang="en-US" sz="1100" dirty="0" smtClean="0"/>
              <a:t>先看国外的情况，首先是从整个网销市场规模来看，纯网销商销售额已经低于传统企业的网销规模了。</a:t>
            </a:r>
            <a:endParaRPr lang="en-US" altLang="zh-CN" sz="1100" dirty="0" smtClean="0"/>
          </a:p>
          <a:p>
            <a:r>
              <a:rPr lang="zh-CN" altLang="en-US" sz="1100" dirty="0" smtClean="0"/>
              <a:t>而从传统企业本身线上线下销售额的对比来看，线上占总销售额的比重平均为</a:t>
            </a:r>
            <a:r>
              <a:rPr lang="en-US" altLang="zh-CN" sz="1100" dirty="0" smtClean="0"/>
              <a:t>5.7%</a:t>
            </a:r>
          </a:p>
          <a:p>
            <a:r>
              <a:rPr lang="zh-CN" altLang="en-US" sz="1100" dirty="0" smtClean="0"/>
              <a:t>这说明什么？第一、传统企业进军电子商务是大势所趋。这是一块越来越大的蛋糕，也是一块被越来越多目光盯住的蛋糕。现在很多传统企业都说，哪怕电子商务没有多少销售额，也一定要参与这场“电子商务圈地运动”。</a:t>
            </a:r>
            <a:endParaRPr lang="en-US" altLang="zh-CN" sz="1100" dirty="0" smtClean="0"/>
          </a:p>
          <a:p>
            <a:r>
              <a:rPr lang="zh-CN" altLang="en-US" sz="1100" dirty="0" smtClean="0"/>
              <a:t>而第二点呢，就恰恰是说明，电子商务也能产生销售额，也能盈利，无论是亚马逊的</a:t>
            </a:r>
            <a:r>
              <a:rPr lang="en-US" altLang="zh-CN" sz="1100" dirty="0" smtClean="0"/>
              <a:t>245</a:t>
            </a:r>
            <a:r>
              <a:rPr lang="zh-CN" altLang="en-US" sz="1100" dirty="0" smtClean="0"/>
              <a:t>亿美元，还是仅占总销售额</a:t>
            </a:r>
            <a:r>
              <a:rPr lang="en-US" altLang="zh-CN" sz="1100" dirty="0" smtClean="0"/>
              <a:t>0.9%</a:t>
            </a:r>
            <a:r>
              <a:rPr lang="zh-CN" altLang="en-US" sz="1100" dirty="0" smtClean="0"/>
              <a:t>的沃尔玛的</a:t>
            </a:r>
            <a:r>
              <a:rPr lang="en-US" altLang="zh-CN" sz="1100" dirty="0" smtClean="0"/>
              <a:t>35</a:t>
            </a:r>
            <a:r>
              <a:rPr lang="zh-CN" altLang="en-US" sz="1100" dirty="0" smtClean="0"/>
              <a:t>亿美元。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7AE5FA-1554-40D6-B8E2-FDF408BF86A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、品类划分参照淘宝体系。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年零售规模根据国家统计局数据，按照淘宝品类划分口径计算得出，网购规模根据易观国际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年公布的网上零售数据以及淘宝数据魔方公布的淘宝各品类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年销售额占比推算。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年零售规模以及网购规模根据</a:t>
            </a:r>
            <a:r>
              <a:rPr lang="en-US" altLang="zh-CN" dirty="0" err="1" smtClean="0"/>
              <a:t>Eromonitor</a:t>
            </a:r>
            <a:r>
              <a:rPr lang="en-US" altLang="zh-CN" baseline="0" dirty="0" smtClean="0"/>
              <a:t> international </a:t>
            </a:r>
            <a:r>
              <a:rPr lang="zh-CN" altLang="en-US" baseline="0" dirty="0" smtClean="0"/>
              <a:t>公布的</a:t>
            </a:r>
            <a:r>
              <a:rPr lang="en-US" altLang="zh-CN" baseline="0" dirty="0" smtClean="0"/>
              <a:t>2013</a:t>
            </a:r>
            <a:r>
              <a:rPr lang="zh-CN" altLang="en-US" baseline="0" dirty="0" smtClean="0"/>
              <a:t>年零售规模和网购规模，以及易观国际</a:t>
            </a:r>
            <a:r>
              <a:rPr lang="en-US" altLang="zh-CN" baseline="0" dirty="0" smtClean="0"/>
              <a:t>2010</a:t>
            </a:r>
            <a:r>
              <a:rPr lang="zh-CN" altLang="en-US" baseline="0" dirty="0" smtClean="0"/>
              <a:t>年发布的网上零售规模预测推算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7D353-409A-484D-8ED9-E693170C59D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、根据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年淘宝魔方公布的二级品类季度数据以及易观国际公布的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年淘宝销售数据推算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7D353-409A-484D-8ED9-E693170C59D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4390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dirty="0" smtClean="0"/>
              <a:t>看了国内外的家居建材行业发展大势，我们再从国内家居建材电子商务的市场竞争环境来看，不但纯互联网企业淘宝商城，齐家网、京东、当当、传统企业居然之家、红星美凯龙、东方家园、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F48CC9-B5E9-4002-A7BA-0C9F3A11BD6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BA975-22D6-4B87-9F8B-41AB21057D6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、策略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、时不我待，蓝海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7AE5FA-1554-40D6-B8E2-FDF408BF86A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7C329-C062-437B-8DE6-91558CAB012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3550" y="1357313"/>
            <a:ext cx="8215313" cy="5016500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4313" y="184150"/>
            <a:ext cx="2114550" cy="61896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0663" y="184150"/>
            <a:ext cx="6191250" cy="61896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63" y="184150"/>
            <a:ext cx="8066113" cy="723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550" y="1357313"/>
            <a:ext cx="8215313" cy="501650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63" y="184150"/>
            <a:ext cx="6943725" cy="723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7088" y="1628775"/>
            <a:ext cx="7489825" cy="46799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3550" y="1357313"/>
            <a:ext cx="4030663" cy="5016500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itchFamily="34" charset="-122"/>
              </a:defRPr>
            </a:lvl1pPr>
            <a:lvl2pPr>
              <a:defRPr sz="2400">
                <a:ea typeface="微软雅黑" pitchFamily="34" charset="-122"/>
              </a:defRPr>
            </a:lvl2pPr>
            <a:lvl3pPr>
              <a:defRPr sz="2000">
                <a:ea typeface="微软雅黑" pitchFamily="34" charset="-122"/>
              </a:defRPr>
            </a:lvl3pPr>
            <a:lvl4pPr>
              <a:defRPr sz="1800">
                <a:ea typeface="微软雅黑" pitchFamily="34" charset="-122"/>
              </a:defRPr>
            </a:lvl4pPr>
            <a:lvl5pPr>
              <a:defRPr sz="1800"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357313"/>
            <a:ext cx="4032250" cy="5016500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itchFamily="34" charset="-122"/>
              </a:defRPr>
            </a:lvl1pPr>
            <a:lvl2pPr>
              <a:defRPr sz="2400">
                <a:ea typeface="微软雅黑" pitchFamily="34" charset="-122"/>
              </a:defRPr>
            </a:lvl2pPr>
            <a:lvl3pPr>
              <a:defRPr sz="2000">
                <a:ea typeface="微软雅黑" pitchFamily="34" charset="-122"/>
              </a:defRPr>
            </a:lvl3pPr>
            <a:lvl4pPr>
              <a:defRPr sz="1800">
                <a:ea typeface="微软雅黑" pitchFamily="34" charset="-122"/>
              </a:defRPr>
            </a:lvl4pPr>
            <a:lvl5pPr>
              <a:defRPr sz="1800"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itchFamily="34" charset="-122"/>
              </a:defRPr>
            </a:lvl1pPr>
            <a:lvl2pPr>
              <a:defRPr sz="2000">
                <a:ea typeface="微软雅黑" pitchFamily="34" charset="-122"/>
              </a:defRPr>
            </a:lvl2pPr>
            <a:lvl3pPr>
              <a:defRPr sz="1800">
                <a:ea typeface="微软雅黑" pitchFamily="34" charset="-122"/>
              </a:defRPr>
            </a:lvl3pPr>
            <a:lvl4pPr>
              <a:defRPr sz="1600">
                <a:ea typeface="微软雅黑" pitchFamily="34" charset="-122"/>
              </a:defRPr>
            </a:lvl4pPr>
            <a:lvl5pPr>
              <a:defRPr sz="1600"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itchFamily="34" charset="-122"/>
              </a:defRPr>
            </a:lvl1pPr>
            <a:lvl2pPr>
              <a:defRPr sz="2000">
                <a:ea typeface="微软雅黑" pitchFamily="34" charset="-122"/>
              </a:defRPr>
            </a:lvl2pPr>
            <a:lvl3pPr>
              <a:defRPr sz="1800">
                <a:ea typeface="微软雅黑" pitchFamily="34" charset="-122"/>
              </a:defRPr>
            </a:lvl3pPr>
            <a:lvl4pPr>
              <a:defRPr sz="1600">
                <a:ea typeface="微软雅黑" pitchFamily="34" charset="-122"/>
              </a:defRPr>
            </a:lvl4pPr>
            <a:lvl5pPr>
              <a:defRPr sz="1600"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itchFamily="34" charset="-122"/>
              </a:defRPr>
            </a:lvl1pPr>
            <a:lvl2pPr>
              <a:defRPr sz="2800">
                <a:ea typeface="微软雅黑" pitchFamily="34" charset="-122"/>
              </a:defRPr>
            </a:lvl2pPr>
            <a:lvl3pPr>
              <a:defRPr sz="2400">
                <a:ea typeface="微软雅黑" pitchFamily="34" charset="-122"/>
              </a:defRPr>
            </a:lvl3pPr>
            <a:lvl4pPr>
              <a:defRPr sz="2000">
                <a:ea typeface="微软雅黑" pitchFamily="34" charset="-122"/>
              </a:defRPr>
            </a:lvl4pPr>
            <a:lvl5pPr>
              <a:defRPr sz="2000"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663" y="184150"/>
            <a:ext cx="735173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cxnSp>
        <p:nvCxnSpPr>
          <p:cNvPr id="6147" name="直接连接符 9"/>
          <p:cNvCxnSpPr>
            <a:cxnSpLocks noChangeShapeType="1"/>
          </p:cNvCxnSpPr>
          <p:nvPr/>
        </p:nvCxnSpPr>
        <p:spPr bwMode="auto">
          <a:xfrm>
            <a:off x="0" y="1069975"/>
            <a:ext cx="7572375" cy="1588"/>
          </a:xfrm>
          <a:prstGeom prst="line">
            <a:avLst/>
          </a:prstGeom>
          <a:noFill/>
          <a:ln w="31750">
            <a:solidFill>
              <a:srgbClr val="000080"/>
            </a:solidFill>
            <a:round/>
            <a:headEnd/>
            <a:tailEnd/>
          </a:ln>
        </p:spPr>
      </p:cxnSp>
      <p:cxnSp>
        <p:nvCxnSpPr>
          <p:cNvPr id="6148" name="直接连接符 15"/>
          <p:cNvCxnSpPr>
            <a:cxnSpLocks noChangeShapeType="1"/>
          </p:cNvCxnSpPr>
          <p:nvPr/>
        </p:nvCxnSpPr>
        <p:spPr bwMode="auto">
          <a:xfrm>
            <a:off x="1500188" y="6596063"/>
            <a:ext cx="6215062" cy="158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</p:spPr>
      </p:cxn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671888" y="6553200"/>
            <a:ext cx="1800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创享互联时代的成长</a:t>
            </a:r>
            <a:endParaRPr lang="en-US" altLang="zh-CN" sz="14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885113" y="6453188"/>
            <a:ext cx="809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i="1" dirty="0">
                <a:solidFill>
                  <a:srgbClr val="000000"/>
                </a:solidFill>
                <a:ea typeface="微软雅黑" pitchFamily="34" charset="-122"/>
              </a:rPr>
              <a:t>Page </a:t>
            </a:r>
            <a:fld id="{CE3E833D-BD6D-42B6-BCAD-37FF94885F7A}" type="slidenum">
              <a:rPr lang="en-US" altLang="zh-CN" sz="1200" i="1">
                <a:solidFill>
                  <a:srgbClr val="000000"/>
                </a:solidFill>
                <a:ea typeface="微软雅黑" pitchFamily="34" charset="-122"/>
              </a:rPr>
              <a:pPr>
                <a:defRPr/>
              </a:pPr>
              <a:t>‹#›</a:t>
            </a:fld>
            <a:r>
              <a:rPr lang="en-US" altLang="zh-CN" sz="1200" i="1" dirty="0">
                <a:solidFill>
                  <a:srgbClr val="000000"/>
                </a:solidFill>
                <a:ea typeface="微软雅黑" pitchFamily="34" charset="-122"/>
              </a:rPr>
              <a:t> </a:t>
            </a:r>
          </a:p>
        </p:txBody>
      </p:sp>
      <p:pic>
        <p:nvPicPr>
          <p:cNvPr id="6151" name="图片 9" descr="logo紫色副本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1438" y="6286500"/>
            <a:ext cx="1285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华文中宋" pitchFamily="2" charset="-122"/>
          <a:cs typeface="+mn-cs"/>
        </a:defRPr>
      </a:lvl1pPr>
      <a:lvl2pPr marL="723900" indent="-271463" algn="l" rtl="0" eaLnBrk="0" fontAlgn="base" hangingPunct="0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宋体" pitchFamily="2" charset="-122"/>
        <a:buChar char="-"/>
        <a:defRPr sz="1600">
          <a:solidFill>
            <a:schemeClr val="tx1"/>
          </a:solidFill>
          <a:latin typeface="+mn-lt"/>
          <a:ea typeface="华文中宋" pitchFamily="2" charset="-122"/>
        </a:defRPr>
      </a:lvl2pPr>
      <a:lvl3pPr marL="1133475" indent="-230188" algn="l" rtl="0" eaLnBrk="0" fontAlgn="base" hangingPunct="0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华文中宋" pitchFamily="2" charset="-122"/>
        </a:defRPr>
      </a:lvl3pPr>
      <a:lvl4pPr marL="1527175" indent="-187325" algn="l" rtl="0" eaLnBrk="0" fontAlgn="base" hangingPunct="0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Wingdings" pitchFamily="2" charset="2"/>
        <a:buChar char="p"/>
        <a:defRPr sz="1200">
          <a:solidFill>
            <a:schemeClr val="tx1"/>
          </a:solidFill>
          <a:latin typeface="+mn-lt"/>
          <a:ea typeface="华文中宋" pitchFamily="2" charset="-122"/>
        </a:defRPr>
      </a:lvl4pPr>
      <a:lvl5pPr marL="1881188" indent="-174625" algn="l" rtl="0" eaLnBrk="0" fontAlgn="base" hangingPunct="0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Wingdings" pitchFamily="2" charset="2"/>
        <a:buChar char="u"/>
        <a:defRPr sz="1200">
          <a:solidFill>
            <a:schemeClr val="tx1"/>
          </a:solidFill>
          <a:latin typeface="+mn-lt"/>
          <a:ea typeface="华文中宋" pitchFamily="2" charset="-122"/>
        </a:defRPr>
      </a:lvl5pPr>
      <a:lvl6pPr marL="2338388" indent="-174625" algn="l" rtl="0" eaLnBrk="1" fontAlgn="base" hangingPunct="1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Wingdings" pitchFamily="2" charset="2"/>
        <a:buChar char="u"/>
        <a:defRPr sz="1200">
          <a:solidFill>
            <a:schemeClr val="tx1"/>
          </a:solidFill>
          <a:latin typeface="+mn-lt"/>
          <a:ea typeface="+mn-ea"/>
        </a:defRPr>
      </a:lvl6pPr>
      <a:lvl7pPr marL="2795588" indent="-174625" algn="l" rtl="0" eaLnBrk="1" fontAlgn="base" hangingPunct="1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Wingdings" pitchFamily="2" charset="2"/>
        <a:buChar char="u"/>
        <a:defRPr sz="1200">
          <a:solidFill>
            <a:schemeClr val="tx1"/>
          </a:solidFill>
          <a:latin typeface="+mn-lt"/>
          <a:ea typeface="+mn-ea"/>
        </a:defRPr>
      </a:lvl7pPr>
      <a:lvl8pPr marL="3252788" indent="-174625" algn="l" rtl="0" eaLnBrk="1" fontAlgn="base" hangingPunct="1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Wingdings" pitchFamily="2" charset="2"/>
        <a:buChar char="u"/>
        <a:defRPr sz="1200">
          <a:solidFill>
            <a:schemeClr val="tx1"/>
          </a:solidFill>
          <a:latin typeface="+mn-lt"/>
          <a:ea typeface="+mn-ea"/>
        </a:defRPr>
      </a:lvl8pPr>
      <a:lvl9pPr marL="3709988" indent="-174625" algn="l" rtl="0" eaLnBrk="1" fontAlgn="base" hangingPunct="1">
        <a:spcBef>
          <a:spcPct val="30000"/>
        </a:spcBef>
        <a:spcAft>
          <a:spcPct val="30000"/>
        </a:spcAft>
        <a:buClr>
          <a:schemeClr val="tx1"/>
        </a:buClr>
        <a:buSzPct val="80000"/>
        <a:buFont typeface="Wingdings" pitchFamily="2" charset="2"/>
        <a:buChar char="u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nhuabookstor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suning.com/" TargetMode="External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qumei.com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___2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409575" y="1887543"/>
            <a:ext cx="8377238" cy="2255837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600" b="0" dirty="0" smtClean="0">
                <a:solidFill>
                  <a:srgbClr val="FFFFFF"/>
                </a:solidFill>
                <a:latin typeface="+mj-ea"/>
              </a:rPr>
              <a:t>电子商务</a:t>
            </a:r>
            <a:r>
              <a:rPr lang="en-US" altLang="zh-CN" sz="3600" b="0" dirty="0" smtClean="0">
                <a:solidFill>
                  <a:srgbClr val="FFFFFF"/>
                </a:solidFill>
                <a:latin typeface="+mj-ea"/>
              </a:rPr>
              <a:t/>
            </a:r>
            <a:br>
              <a:rPr lang="en-US" altLang="zh-CN" sz="3600" b="0" dirty="0" smtClean="0">
                <a:solidFill>
                  <a:srgbClr val="FFFFFF"/>
                </a:solidFill>
                <a:latin typeface="+mj-ea"/>
              </a:rPr>
            </a:br>
            <a:r>
              <a:rPr lang="zh-CN" altLang="en-US" sz="3600" b="0" dirty="0" smtClean="0">
                <a:solidFill>
                  <a:srgbClr val="FFFFFF"/>
                </a:solidFill>
                <a:latin typeface="+mj-ea"/>
              </a:rPr>
              <a:t>商业价值的解构与重构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335713" y="5703888"/>
            <a:ext cx="2808287" cy="1296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18" tIns="45709" rIns="91418" bIns="45709" anchor="ctr"/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E84FE0E7-21D0-4C1E-AA5D-A8A3F2E9B8FD}" type="datetime3">
              <a:rPr lang="en-US" altLang="zh-CN" b="1">
                <a:solidFill>
                  <a:srgbClr val="FFFFFF"/>
                </a:solidFill>
                <a:ea typeface="微软雅黑" pitchFamily="34" charset="-122"/>
                <a:cs typeface="Arial" pitchFamily="34" charset="0"/>
              </a:rPr>
              <a:pPr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8 August 2011</a:t>
            </a:fld>
            <a:endParaRPr lang="en-US" altLang="zh-CN" b="1" dirty="0">
              <a:solidFill>
                <a:srgbClr val="FFFFFF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6732588" y="58483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C000"/>
                </a:solidFill>
                <a:ea typeface="微软雅黑" pitchFamily="34" charset="-122"/>
              </a:rPr>
              <a:t>www.enfogrowth.com</a:t>
            </a:r>
            <a:endParaRPr lang="zh-CN" altLang="en-US" sz="1600" dirty="0">
              <a:solidFill>
                <a:srgbClr val="FFC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142852"/>
            <a:ext cx="7208838" cy="7239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571472" y="2928938"/>
            <a:ext cx="7786742" cy="5715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zh-CN"/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000100" y="1901975"/>
            <a:ext cx="7500989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零售业电子商务发展概况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传统企业发展电子商务三大趋势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传统企业发展电子商务三大挑战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传统企业发展电子商务的三个建议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257175"/>
            <a:ext cx="7208838" cy="7239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趋势一：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电子商务之路大趋势：品类的变革</a:t>
            </a: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1785918" y="3423247"/>
            <a:ext cx="2000264" cy="1791703"/>
          </a:xfrm>
          <a:prstGeom prst="rect">
            <a:avLst/>
          </a:prstGeom>
          <a:solidFill>
            <a:schemeClr val="tx2">
              <a:lumMod val="60000"/>
              <a:lumOff val="40000"/>
              <a:alpha val="45097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algn="ctr" eaLnBrk="0" hangingPunct="0">
              <a:lnSpc>
                <a:spcPts val="1400"/>
              </a:lnSpc>
            </a:pPr>
            <a:r>
              <a:rPr lang="zh-CN" altLang="en-US" sz="1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蓝海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市场</a:t>
            </a:r>
            <a:endParaRPr lang="zh-CN" altLang="en-US" sz="1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1400"/>
              </a:lnSpc>
            </a:pPr>
            <a:endParaRPr lang="zh-CN" altLang="en-US" sz="1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77"/>
          <p:cNvSpPr>
            <a:spLocks noChangeArrowheads="1"/>
          </p:cNvSpPr>
          <p:nvPr/>
        </p:nvSpPr>
        <p:spPr bwMode="auto">
          <a:xfrm>
            <a:off x="3786182" y="5242246"/>
            <a:ext cx="2664155" cy="714380"/>
          </a:xfrm>
          <a:prstGeom prst="rect">
            <a:avLst/>
          </a:prstGeom>
          <a:solidFill>
            <a:srgbClr val="FD9393">
              <a:alpha val="45097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algn="ctr" eaLnBrk="0" hangingPunct="0">
              <a:lnSpc>
                <a:spcPts val="14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1" dirty="0">
                <a:latin typeface="微软雅黑" pitchFamily="34" charset="-122"/>
                <a:ea typeface="微软雅黑" pitchFamily="34" charset="-122"/>
              </a:rPr>
            </a:b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1400"/>
              </a:lnSpc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77"/>
          <p:cNvSpPr>
            <a:spLocks noChangeArrowheads="1"/>
          </p:cNvSpPr>
          <p:nvPr/>
        </p:nvSpPr>
        <p:spPr bwMode="auto">
          <a:xfrm>
            <a:off x="3765233" y="3423247"/>
            <a:ext cx="2664155" cy="1791703"/>
          </a:xfrm>
          <a:prstGeom prst="rect">
            <a:avLst/>
          </a:prstGeom>
          <a:solidFill>
            <a:srgbClr val="FD9393">
              <a:alpha val="45097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algn="ctr" eaLnBrk="0" hangingPunct="0">
              <a:lnSpc>
                <a:spcPts val="1400"/>
              </a:lnSpc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1400"/>
              </a:lnSpc>
            </a:pP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77"/>
          <p:cNvSpPr>
            <a:spLocks noChangeArrowheads="1"/>
          </p:cNvSpPr>
          <p:nvPr/>
        </p:nvSpPr>
        <p:spPr bwMode="auto">
          <a:xfrm>
            <a:off x="3781909" y="5226927"/>
            <a:ext cx="2664155" cy="735241"/>
          </a:xfrm>
          <a:prstGeom prst="rect">
            <a:avLst/>
          </a:prstGeom>
          <a:solidFill>
            <a:srgbClr val="FD9393">
              <a:alpha val="45097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algn="ctr" eaLnBrk="0" hangingPunct="0">
              <a:lnSpc>
                <a:spcPts val="14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红海市场</a:t>
            </a:r>
          </a:p>
          <a:p>
            <a:pPr eaLnBrk="0" hangingPunct="0">
              <a:lnSpc>
                <a:spcPts val="1400"/>
              </a:lnSpc>
            </a:pP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2" descr="http://www.xinhuabookstore.com/merchandise/images/kong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-174625"/>
            <a:ext cx="1571625" cy="371475"/>
          </a:xfrm>
          <a:prstGeom prst="rect">
            <a:avLst/>
          </a:prstGeom>
          <a:noFill/>
        </p:spPr>
      </p:pic>
      <p:sp>
        <p:nvSpPr>
          <p:cNvPr id="53" name="矩形 52"/>
          <p:cNvSpPr/>
          <p:nvPr/>
        </p:nvSpPr>
        <p:spPr>
          <a:xfrm>
            <a:off x="77787" y="1081291"/>
            <a:ext cx="898842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最重要的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尽快布局，快速进入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）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互联网的先发优势和规模经济性，再进去为时已晚、市场竞争更激烈，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不要等到家居建材成为红海市场，再进入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）进入越晚、投入成本越高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3761479" y="3407461"/>
            <a:ext cx="2664155" cy="1791703"/>
          </a:xfrm>
          <a:prstGeom prst="rect">
            <a:avLst/>
          </a:prstGeom>
          <a:solidFill>
            <a:srgbClr val="FD9393">
              <a:alpha val="45097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algn="ctr" eaLnBrk="0" hangingPunct="0">
              <a:lnSpc>
                <a:spcPts val="14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1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红海市场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1400"/>
              </a:lnSpc>
            </a:pP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3"/>
          <p:cNvSpPr>
            <a:spLocks/>
          </p:cNvSpPr>
          <p:nvPr/>
        </p:nvSpPr>
        <p:spPr bwMode="auto">
          <a:xfrm>
            <a:off x="1794653" y="3210043"/>
            <a:ext cx="5213365" cy="2764921"/>
          </a:xfrm>
          <a:custGeom>
            <a:avLst/>
            <a:gdLst>
              <a:gd name="T0" fmla="*/ 0 w 4461"/>
              <a:gd name="T1" fmla="*/ 0 h 2346"/>
              <a:gd name="T2" fmla="*/ 0 w 4461"/>
              <a:gd name="T3" fmla="*/ 4113213 h 2346"/>
              <a:gd name="T4" fmla="*/ 6480175 w 4461"/>
              <a:gd name="T5" fmla="*/ 4113213 h 2346"/>
              <a:gd name="T6" fmla="*/ 0 60000 65536"/>
              <a:gd name="T7" fmla="*/ 0 60000 65536"/>
              <a:gd name="T8" fmla="*/ 0 60000 65536"/>
              <a:gd name="T9" fmla="*/ 0 w 4461"/>
              <a:gd name="T10" fmla="*/ 0 h 2346"/>
              <a:gd name="T11" fmla="*/ 4461 w 4461"/>
              <a:gd name="T12" fmla="*/ 2346 h 23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61" h="2346">
                <a:moveTo>
                  <a:pt x="0" y="0"/>
                </a:moveTo>
                <a:lnTo>
                  <a:pt x="0" y="2346"/>
                </a:lnTo>
                <a:lnTo>
                  <a:pt x="4461" y="23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764034" y="5211970"/>
            <a:ext cx="2665432" cy="773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1794653" y="5211970"/>
            <a:ext cx="1969380" cy="773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3764034" y="3404260"/>
            <a:ext cx="2665432" cy="180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1794653" y="3404260"/>
            <a:ext cx="1969380" cy="180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Line 20"/>
          <p:cNvSpPr>
            <a:spLocks noChangeShapeType="1"/>
          </p:cNvSpPr>
          <p:nvPr/>
        </p:nvSpPr>
        <p:spPr bwMode="auto">
          <a:xfrm>
            <a:off x="1794653" y="3404260"/>
            <a:ext cx="463481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794653" y="5211970"/>
            <a:ext cx="46348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>
            <a:off x="1794653" y="5985636"/>
            <a:ext cx="463481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>
            <a:off x="1794653" y="3404260"/>
            <a:ext cx="0" cy="25813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3764034" y="3404260"/>
            <a:ext cx="0" cy="25813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>
            <a:off x="6429466" y="3404260"/>
            <a:ext cx="0" cy="25813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1285852" y="2906909"/>
            <a:ext cx="178125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社会总需求量（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6715550" y="5732727"/>
            <a:ext cx="12426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适配度（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1389793" y="3335964"/>
            <a:ext cx="439544" cy="24191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27</a:t>
            </a:r>
          </a:p>
          <a:p>
            <a:pPr>
              <a:lnSpc>
                <a:spcPct val="9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1.8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小</a:t>
            </a:r>
          </a:p>
          <a:p>
            <a:pPr>
              <a:lnSpc>
                <a:spcPct val="9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1857356" y="5974965"/>
            <a:ext cx="456407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小                  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40                   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大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100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Oval 42"/>
          <p:cNvSpPr>
            <a:spLocks noChangeArrowheads="1"/>
          </p:cNvSpPr>
          <p:nvPr/>
        </p:nvSpPr>
        <p:spPr bwMode="auto">
          <a:xfrm>
            <a:off x="1909598" y="3372246"/>
            <a:ext cx="752247" cy="62853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汽车</a:t>
            </a:r>
          </a:p>
        </p:txBody>
      </p:sp>
      <p:sp>
        <p:nvSpPr>
          <p:cNvPr id="71" name="Oval 43"/>
          <p:cNvSpPr>
            <a:spLocks noChangeArrowheads="1"/>
          </p:cNvSpPr>
          <p:nvPr/>
        </p:nvSpPr>
        <p:spPr bwMode="auto">
          <a:xfrm>
            <a:off x="5038639" y="3952763"/>
            <a:ext cx="578553" cy="48340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服饰</a:t>
            </a:r>
          </a:p>
        </p:txBody>
      </p:sp>
      <p:sp>
        <p:nvSpPr>
          <p:cNvPr id="72" name="Oval 46"/>
          <p:cNvSpPr>
            <a:spLocks noChangeArrowheads="1"/>
          </p:cNvSpPr>
          <p:nvPr/>
        </p:nvSpPr>
        <p:spPr bwMode="auto">
          <a:xfrm>
            <a:off x="5327278" y="4292108"/>
            <a:ext cx="521081" cy="4353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3C</a:t>
            </a:r>
          </a:p>
        </p:txBody>
      </p:sp>
      <p:sp>
        <p:nvSpPr>
          <p:cNvPr id="73" name="Oval 47"/>
          <p:cNvSpPr>
            <a:spLocks noChangeArrowheads="1"/>
          </p:cNvSpPr>
          <p:nvPr/>
        </p:nvSpPr>
        <p:spPr bwMode="auto">
          <a:xfrm>
            <a:off x="5559721" y="5477685"/>
            <a:ext cx="260541" cy="217694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书报杂志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Oval 48"/>
          <p:cNvSpPr>
            <a:spLocks noChangeArrowheads="1"/>
          </p:cNvSpPr>
          <p:nvPr/>
        </p:nvSpPr>
        <p:spPr bwMode="auto">
          <a:xfrm>
            <a:off x="2771169" y="3760985"/>
            <a:ext cx="521081" cy="4353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粮油食品</a:t>
            </a:r>
          </a:p>
        </p:txBody>
      </p:sp>
      <p:sp>
        <p:nvSpPr>
          <p:cNvPr id="75" name="Oval 49"/>
          <p:cNvSpPr>
            <a:spLocks noChangeArrowheads="1"/>
          </p:cNvSpPr>
          <p:nvPr/>
        </p:nvSpPr>
        <p:spPr bwMode="auto">
          <a:xfrm>
            <a:off x="3051207" y="4474384"/>
            <a:ext cx="404859" cy="338278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日用品</a:t>
            </a:r>
          </a:p>
        </p:txBody>
      </p:sp>
      <p:sp>
        <p:nvSpPr>
          <p:cNvPr id="76" name="Oval 50"/>
          <p:cNvSpPr>
            <a:spLocks noChangeArrowheads="1"/>
          </p:cNvSpPr>
          <p:nvPr/>
        </p:nvSpPr>
        <p:spPr bwMode="auto">
          <a:xfrm>
            <a:off x="2256985" y="3421334"/>
            <a:ext cx="752247" cy="62853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保险</a:t>
            </a:r>
          </a:p>
        </p:txBody>
      </p:sp>
      <p:sp>
        <p:nvSpPr>
          <p:cNvPr id="77" name="Oval 52"/>
          <p:cNvSpPr>
            <a:spLocks noChangeArrowheads="1"/>
          </p:cNvSpPr>
          <p:nvPr/>
        </p:nvSpPr>
        <p:spPr bwMode="auto">
          <a:xfrm>
            <a:off x="2391257" y="4437237"/>
            <a:ext cx="463609" cy="387366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药品</a:t>
            </a:r>
          </a:p>
        </p:txBody>
      </p:sp>
      <p:sp>
        <p:nvSpPr>
          <p:cNvPr id="78" name="Oval 53"/>
          <p:cNvSpPr>
            <a:spLocks noChangeArrowheads="1"/>
          </p:cNvSpPr>
          <p:nvPr/>
        </p:nvSpPr>
        <p:spPr bwMode="auto">
          <a:xfrm>
            <a:off x="2315735" y="5501161"/>
            <a:ext cx="347388" cy="291325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生鲜</a:t>
            </a:r>
          </a:p>
        </p:txBody>
      </p:sp>
      <p:sp>
        <p:nvSpPr>
          <p:cNvPr id="79" name="Oval 54"/>
          <p:cNvSpPr>
            <a:spLocks noChangeArrowheads="1"/>
          </p:cNvSpPr>
          <p:nvPr/>
        </p:nvSpPr>
        <p:spPr bwMode="auto">
          <a:xfrm>
            <a:off x="5104321" y="5694310"/>
            <a:ext cx="347388" cy="291326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数字信息产品</a:t>
            </a:r>
          </a:p>
        </p:txBody>
      </p:sp>
      <p:sp>
        <p:nvSpPr>
          <p:cNvPr id="80" name="Oval 57"/>
          <p:cNvSpPr>
            <a:spLocks noChangeArrowheads="1"/>
          </p:cNvSpPr>
          <p:nvPr/>
        </p:nvSpPr>
        <p:spPr bwMode="auto">
          <a:xfrm>
            <a:off x="1852126" y="5187427"/>
            <a:ext cx="260541" cy="217694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化妆品</a:t>
            </a:r>
          </a:p>
        </p:txBody>
      </p:sp>
      <p:sp>
        <p:nvSpPr>
          <p:cNvPr id="81" name="Oval 58"/>
          <p:cNvSpPr>
            <a:spLocks noChangeArrowheads="1"/>
          </p:cNvSpPr>
          <p:nvPr/>
        </p:nvSpPr>
        <p:spPr bwMode="auto">
          <a:xfrm>
            <a:off x="2063624" y="4752039"/>
            <a:ext cx="376762" cy="314802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烟酒</a:t>
            </a:r>
          </a:p>
        </p:txBody>
      </p:sp>
      <p:sp>
        <p:nvSpPr>
          <p:cNvPr id="82" name="Oval 59"/>
          <p:cNvSpPr>
            <a:spLocks noChangeArrowheads="1"/>
          </p:cNvSpPr>
          <p:nvPr/>
        </p:nvSpPr>
        <p:spPr bwMode="auto">
          <a:xfrm>
            <a:off x="2489428" y="5066841"/>
            <a:ext cx="260541" cy="217694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金银珠宝</a:t>
            </a:r>
          </a:p>
        </p:txBody>
      </p:sp>
      <p:sp>
        <p:nvSpPr>
          <p:cNvPr id="83" name="Text Box 60"/>
          <p:cNvSpPr txBox="1">
            <a:spLocks noChangeArrowheads="1"/>
          </p:cNvSpPr>
          <p:nvPr/>
        </p:nvSpPr>
        <p:spPr bwMode="auto">
          <a:xfrm>
            <a:off x="1735990" y="6223737"/>
            <a:ext cx="53983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适配度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=f(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标准化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价值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重量比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稳定性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说服度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体验度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…)</a:t>
            </a:r>
          </a:p>
        </p:txBody>
      </p:sp>
      <p:sp>
        <p:nvSpPr>
          <p:cNvPr id="84" name="Oval 48"/>
          <p:cNvSpPr>
            <a:spLocks noChangeArrowheads="1"/>
          </p:cNvSpPr>
          <p:nvPr/>
        </p:nvSpPr>
        <p:spPr bwMode="auto">
          <a:xfrm>
            <a:off x="2882708" y="4000504"/>
            <a:ext cx="521081" cy="435387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家居建材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 rot="5400000" flipH="1" flipV="1">
            <a:off x="3928264" y="5071280"/>
            <a:ext cx="1143008" cy="1588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10800000" flipV="1">
            <a:off x="3071802" y="4500570"/>
            <a:ext cx="1428760" cy="0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>
            <a:off x="2535222" y="5036355"/>
            <a:ext cx="1071570" cy="1588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571472" y="2000240"/>
            <a:ext cx="6500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、书报杂志、服饰、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3C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电子商务已发展较为成熟、是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红海市场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家居建材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等行业电子商务尚处于起步期、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蓝海市场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、电子商务带季：正在从图书季、服饰季、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3C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季向百货季、民生季节发展；</a:t>
            </a:r>
          </a:p>
        </p:txBody>
      </p:sp>
      <p:sp>
        <p:nvSpPr>
          <p:cNvPr id="89" name="椭圆 88"/>
          <p:cNvSpPr/>
          <p:nvPr/>
        </p:nvSpPr>
        <p:spPr bwMode="auto">
          <a:xfrm>
            <a:off x="2857488" y="4071942"/>
            <a:ext cx="1071570" cy="3571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0663" y="184150"/>
            <a:ext cx="7351733" cy="7239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趋势二：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传统企业已经开始主动应用电子商务的利器，重塑价值创造过程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719" y="5091048"/>
            <a:ext cx="6286544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日，中国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3C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家电连锁龙头企业苏宁电器近日对外宣布，将联合上游厂商改变行业定价现状，在全国连锁门店全面推进“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明码实价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”销售，实现价格一步到位，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挂牌价和零售价合二为一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6786578" y="5448238"/>
            <a:ext cx="571504" cy="35719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charset="-122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8082" y="5220314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传统店面导购人员的议价销售职能改变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19" y="3334498"/>
            <a:ext cx="628654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月，银泰百货正式上线，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银泰百货将从传统的商业地产、流水倒扣，逐步向网络零售转变。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6715140" y="3507982"/>
            <a:ext cx="571504" cy="35719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charset="-122"/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8082" y="3361717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让银泰的品牌和零售价值再度变现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19" y="1780109"/>
            <a:ext cx="6286544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月，线上负责集客和订单确定、线下负责物流配送及体验，“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曲亿团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”成功创造团购销售额过亿的神话。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6643702" y="1882155"/>
            <a:ext cx="571504" cy="35719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charset="-122"/>
              <a:ea typeface="宋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6644" y="1785926"/>
            <a:ext cx="17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线下渠道价值与角色的再定位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http://www.cnsuning.com/images/logo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t="25000" b="25000"/>
          <a:stretch>
            <a:fillRect/>
          </a:stretch>
        </p:blipFill>
        <p:spPr bwMode="auto">
          <a:xfrm>
            <a:off x="214282" y="4662420"/>
            <a:ext cx="2000264" cy="428628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 l="20372" t="22500" r="58956" b="69542"/>
          <a:stretch>
            <a:fillRect/>
          </a:stretch>
        </p:blipFill>
        <p:spPr bwMode="auto">
          <a:xfrm>
            <a:off x="357156" y="3000372"/>
            <a:ext cx="1785951" cy="42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 descr="http://www.qumei.com/images/qm_text.gif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5343" y="1419213"/>
            <a:ext cx="1785951" cy="366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0663" y="184150"/>
            <a:ext cx="7851799" cy="7239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趋势三：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/>
              <a:t> </a:t>
            </a:r>
            <a:r>
              <a:rPr lang="en-US" altLang="zh-CN" dirty="0" smtClean="0"/>
              <a:t>O2O</a:t>
            </a:r>
            <a:r>
              <a:rPr lang="zh-CN" altLang="en-US" dirty="0" smtClean="0"/>
              <a:t>模式实现从线上走向线下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8" name="Group 2"/>
          <p:cNvGrpSpPr>
            <a:grpSpLocks/>
          </p:cNvGrpSpPr>
          <p:nvPr/>
        </p:nvGrpSpPr>
        <p:grpSpPr bwMode="auto">
          <a:xfrm>
            <a:off x="500034" y="2143116"/>
            <a:ext cx="4286280" cy="1928826"/>
            <a:chOff x="432" y="288"/>
            <a:chExt cx="1488" cy="372"/>
          </a:xfrm>
        </p:grpSpPr>
        <p:sp>
          <p:nvSpPr>
            <p:cNvPr id="138" name="Oval 3"/>
            <p:cNvSpPr>
              <a:spLocks noChangeArrowheads="1"/>
            </p:cNvSpPr>
            <p:nvPr/>
          </p:nvSpPr>
          <p:spPr bwMode="auto">
            <a:xfrm>
              <a:off x="432" y="324"/>
              <a:ext cx="1488" cy="33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Oval 4"/>
            <p:cNvSpPr>
              <a:spLocks noChangeArrowheads="1"/>
            </p:cNvSpPr>
            <p:nvPr/>
          </p:nvSpPr>
          <p:spPr bwMode="auto">
            <a:xfrm>
              <a:off x="432" y="288"/>
              <a:ext cx="1488" cy="336"/>
            </a:xfrm>
            <a:prstGeom prst="ellipse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99CC00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O2O</a:t>
              </a:r>
              <a:endParaRPr lang="en-US" altLang="zh-CN" sz="2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直销模式；租赁模式；中介模式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154" name="Group 9"/>
          <p:cNvGrpSpPr>
            <a:grpSpLocks/>
          </p:cNvGrpSpPr>
          <p:nvPr/>
        </p:nvGrpSpPr>
        <p:grpSpPr bwMode="auto">
          <a:xfrm>
            <a:off x="4071934" y="2143116"/>
            <a:ext cx="4286280" cy="1857391"/>
            <a:chOff x="2214" y="882"/>
            <a:chExt cx="1488" cy="372"/>
          </a:xfrm>
        </p:grpSpPr>
        <p:sp>
          <p:nvSpPr>
            <p:cNvPr id="156" name="Oval 10"/>
            <p:cNvSpPr>
              <a:spLocks noChangeArrowheads="1"/>
            </p:cNvSpPr>
            <p:nvPr/>
          </p:nvSpPr>
          <p:spPr bwMode="auto">
            <a:xfrm>
              <a:off x="2214" y="918"/>
              <a:ext cx="1488" cy="336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Oval 11"/>
            <p:cNvSpPr>
              <a:spLocks noChangeArrowheads="1"/>
            </p:cNvSpPr>
            <p:nvPr/>
          </p:nvSpPr>
          <p:spPr bwMode="auto">
            <a:xfrm>
              <a:off x="2214" y="882"/>
              <a:ext cx="1488" cy="336"/>
            </a:xfrm>
            <a:prstGeom prst="ellipse">
              <a:avLst/>
            </a:prstGeom>
            <a:gradFill rotWithShape="0">
              <a:gsLst>
                <a:gs pos="0">
                  <a:srgbClr val="0099CC"/>
                </a:gs>
                <a:gs pos="100000">
                  <a:srgbClr val="0099CC">
                    <a:gamma/>
                    <a:shade val="36078"/>
                    <a:invGamma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B2C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C2C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9" name="椭圆 158"/>
          <p:cNvSpPr/>
          <p:nvPr/>
        </p:nvSpPr>
        <p:spPr bwMode="auto">
          <a:xfrm>
            <a:off x="4000496" y="2285992"/>
            <a:ext cx="714380" cy="15001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</a:rPr>
              <a:t>团购</a:t>
            </a:r>
          </a:p>
        </p:txBody>
      </p:sp>
      <p:sp>
        <p:nvSpPr>
          <p:cNvPr id="160" name="矩形 159"/>
          <p:cNvSpPr/>
          <p:nvPr/>
        </p:nvSpPr>
        <p:spPr>
          <a:xfrm>
            <a:off x="428596" y="4190534"/>
            <a:ext cx="75009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Online2Offline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（线上到线下，简称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），就是把线上的消费者带到现实的商店中去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在线支付购买线下的商品和服务，再到线下去享受服务。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57158" y="1142984"/>
            <a:ext cx="7643866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互联网从来不缺创新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更不缺商业模式，电子商务更是如此。从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C2C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、团购、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O2O(Online To Offline),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到各种模式混合微创新，每一次创新都推动电子商务不断向前发展，每一次创新都诞生一大批具有非常强竞争力公司。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428596" y="5072074"/>
            <a:ext cx="492922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模式而言，与实物电子商务最大不同本身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没有物流配送与商品质量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，最大挑战来自消费者对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线下服务实体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的认可程度。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圆角矩形 170"/>
          <p:cNvSpPr/>
          <p:nvPr/>
        </p:nvSpPr>
        <p:spPr bwMode="auto">
          <a:xfrm>
            <a:off x="5572132" y="5000636"/>
            <a:ext cx="928694" cy="12144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消费者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endParaRPr lang="en-US" alt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支付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715008" y="464344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线上                      线下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圆角矩形 172"/>
          <p:cNvSpPr/>
          <p:nvPr/>
        </p:nvSpPr>
        <p:spPr bwMode="auto">
          <a:xfrm>
            <a:off x="7286644" y="5000636"/>
            <a:ext cx="928694" cy="12144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服务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左右箭头 173"/>
          <p:cNvSpPr/>
          <p:nvPr/>
        </p:nvSpPr>
        <p:spPr bwMode="auto">
          <a:xfrm>
            <a:off x="6500826" y="5357826"/>
            <a:ext cx="785818" cy="484632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reflection blurRad="6350" stA="60000" endA="900" endPos="58000" dir="5400000" sy="-100000" algn="bl" rotWithShape="0"/>
              </a:effectLst>
              <a:latin typeface="宋体" charset="-122"/>
              <a:ea typeface="宋体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5500694" y="4643446"/>
            <a:ext cx="2857520" cy="18573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142852"/>
            <a:ext cx="7208838" cy="7239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571472" y="3643318"/>
            <a:ext cx="7786742" cy="5715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zh-CN"/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000100" y="1901975"/>
            <a:ext cx="7500989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零售业电子商务发展概况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传统企业发展电子商务三大趋势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传统企业发展电子商务三大挑战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传统企业发展电子商务的三个建议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挑战一：利益格局变革的挑战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25" descr="GoldMan_007001.jpg"/>
          <p:cNvPicPr>
            <a:picLocks noChangeAspect="1"/>
          </p:cNvPicPr>
          <p:nvPr/>
        </p:nvPicPr>
        <p:blipFill>
          <a:blip r:embed="rId3" cstate="print"/>
          <a:srcRect l="20474" t="6805" r="21251" b="9195"/>
          <a:stretch>
            <a:fillRect/>
          </a:stretch>
        </p:blipFill>
        <p:spPr bwMode="auto">
          <a:xfrm>
            <a:off x="2267744" y="2996952"/>
            <a:ext cx="2357454" cy="198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矩形 43"/>
          <p:cNvSpPr/>
          <p:nvPr/>
        </p:nvSpPr>
        <p:spPr>
          <a:xfrm>
            <a:off x="1187624" y="1412776"/>
            <a:ext cx="707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制造业：如何处理渠道平衡与运营模式的转变？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流通业：如何应对线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上线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下冲突的伪命题？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挑战二：经营风险的挑战，如何走出烧钱的怪圈？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2071678"/>
            <a:ext cx="4929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“我们今年整个的市场推广额度，应该是在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亿人民币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左右。”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陈年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4281" y="2227684"/>
            <a:ext cx="4063102" cy="3623307"/>
            <a:chOff x="2843207" y="1727189"/>
            <a:chExt cx="3443305" cy="3027528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2843207" y="1727189"/>
              <a:ext cx="2914650" cy="2914650"/>
            </a:xfrm>
            <a:prstGeom prst="ellipse">
              <a:avLst/>
            </a:prstGeom>
            <a:solidFill>
              <a:srgbClr val="C8C1A8"/>
            </a:soli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C8C1A8"/>
              </a:extrusionClr>
            </a:sp3d>
          </p:spPr>
          <p:txBody>
            <a:bodyPr wrap="square" anchor="ctr">
              <a:flatTx/>
            </a:bodyPr>
            <a:lstStyle/>
            <a:p>
              <a:pPr>
                <a:lnSpc>
                  <a:spcPct val="150000"/>
                </a:lnSpc>
              </a:pPr>
              <a:endParaRPr lang="zh-CN" altLang="en-US" sz="1400" b="1" dirty="0">
                <a:ea typeface="微软雅黑" pitchFamily="34" charset="-122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3336920" y="2271702"/>
              <a:ext cx="1890712" cy="1890712"/>
            </a:xfrm>
            <a:prstGeom prst="ellipse">
              <a:avLst/>
            </a:prstGeom>
            <a:solidFill>
              <a:srgbClr val="A6735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square" anchor="ctr"/>
            <a:lstStyle/>
            <a:p>
              <a:pPr>
                <a:lnSpc>
                  <a:spcPct val="150000"/>
                </a:lnSpc>
              </a:pPr>
              <a:endParaRPr lang="zh-CN" altLang="en-US" sz="1400" b="1" dirty="0">
                <a:ea typeface="微软雅黑" pitchFamily="34" charset="-122"/>
              </a:endParaRPr>
            </a:p>
          </p:txBody>
        </p:sp>
        <p:sp>
          <p:nvSpPr>
            <p:cNvPr id="5" name="Arc 6"/>
            <p:cNvSpPr>
              <a:spLocks/>
            </p:cNvSpPr>
            <p:nvPr/>
          </p:nvSpPr>
          <p:spPr bwMode="auto">
            <a:xfrm rot="16200000">
              <a:off x="3264689" y="2235982"/>
              <a:ext cx="2184400" cy="1960563"/>
            </a:xfrm>
            <a:custGeom>
              <a:avLst/>
              <a:gdLst>
                <a:gd name="G0" fmla="+- 21600 0 0"/>
                <a:gd name="G1" fmla="+- 17137 0 0"/>
                <a:gd name="G2" fmla="+- 21600 0 0"/>
                <a:gd name="T0" fmla="*/ 34748 w 43200"/>
                <a:gd name="T1" fmla="*/ 0 h 38737"/>
                <a:gd name="T2" fmla="*/ 3740 w 43200"/>
                <a:gd name="T3" fmla="*/ 4988 h 38737"/>
                <a:gd name="T4" fmla="*/ 21600 w 43200"/>
                <a:gd name="T5" fmla="*/ 17137 h 38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737" fill="none" extrusionOk="0">
                  <a:moveTo>
                    <a:pt x="34748" y="-1"/>
                  </a:moveTo>
                  <a:cubicBezTo>
                    <a:pt x="40076" y="4087"/>
                    <a:pt x="43200" y="10421"/>
                    <a:pt x="43200" y="17137"/>
                  </a:cubicBezTo>
                  <a:cubicBezTo>
                    <a:pt x="43200" y="29066"/>
                    <a:pt x="33529" y="38737"/>
                    <a:pt x="21600" y="38737"/>
                  </a:cubicBezTo>
                  <a:cubicBezTo>
                    <a:pt x="9670" y="38737"/>
                    <a:pt x="0" y="29066"/>
                    <a:pt x="0" y="17137"/>
                  </a:cubicBezTo>
                  <a:cubicBezTo>
                    <a:pt x="-1" y="12803"/>
                    <a:pt x="1303" y="8570"/>
                    <a:pt x="3740" y="4988"/>
                  </a:cubicBezTo>
                </a:path>
                <a:path w="43200" h="38737" stroke="0" extrusionOk="0">
                  <a:moveTo>
                    <a:pt x="34748" y="-1"/>
                  </a:moveTo>
                  <a:cubicBezTo>
                    <a:pt x="40076" y="4087"/>
                    <a:pt x="43200" y="10421"/>
                    <a:pt x="43200" y="17137"/>
                  </a:cubicBezTo>
                  <a:cubicBezTo>
                    <a:pt x="43200" y="29066"/>
                    <a:pt x="33529" y="38737"/>
                    <a:pt x="21600" y="38737"/>
                  </a:cubicBezTo>
                  <a:cubicBezTo>
                    <a:pt x="9670" y="38737"/>
                    <a:pt x="0" y="29066"/>
                    <a:pt x="0" y="17137"/>
                  </a:cubicBezTo>
                  <a:cubicBezTo>
                    <a:pt x="-1" y="12803"/>
                    <a:pt x="1303" y="8570"/>
                    <a:pt x="3740" y="4988"/>
                  </a:cubicBezTo>
                  <a:lnTo>
                    <a:pt x="21600" y="17137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  <a:effectLst/>
          </p:spPr>
          <p:txBody>
            <a:bodyPr wrap="square" anchor="ctr"/>
            <a:lstStyle/>
            <a:p>
              <a:pPr>
                <a:lnSpc>
                  <a:spcPct val="150000"/>
                </a:lnSpc>
              </a:pPr>
              <a:endParaRPr lang="zh-CN" altLang="en-US" sz="1400" b="1" dirty="0">
                <a:ea typeface="微软雅黑" pitchFamily="34" charset="-122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gray">
            <a:xfrm>
              <a:off x="3857620" y="1928802"/>
              <a:ext cx="854075" cy="852487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36078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0000"/>
                </a:srgbClr>
              </a:outerShdw>
            </a:effectLst>
          </p:spPr>
          <p:txBody>
            <a:bodyPr wrap="square" anchor="ctr"/>
            <a:lstStyle/>
            <a:p>
              <a:pPr algn="ctr" latinLnBrk="1">
                <a:lnSpc>
                  <a:spcPct val="150000"/>
                </a:lnSpc>
              </a:pPr>
              <a:r>
                <a:rPr kumimoji="1" lang="zh-CN" altLang="en-US" sz="1400" b="1" dirty="0" smtClean="0">
                  <a:solidFill>
                    <a:srgbClr val="EAEAEA"/>
                  </a:solidFill>
                  <a:ea typeface="Gulim" pitchFamily="34" charset="-127"/>
                </a:rPr>
                <a:t>营销推广</a:t>
              </a:r>
              <a:endParaRPr kumimoji="1" lang="en-US" altLang="ko-KR" sz="1400" b="1" dirty="0">
                <a:solidFill>
                  <a:srgbClr val="EAEAEA"/>
                </a:solidFill>
                <a:ea typeface="Gulim" pitchFamily="34" charset="-127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gray">
            <a:xfrm>
              <a:off x="4611682" y="3201977"/>
              <a:ext cx="854075" cy="855662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36078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0000"/>
                </a:srgbClr>
              </a:outerShdw>
            </a:effectLst>
          </p:spPr>
          <p:txBody>
            <a:bodyPr wrap="square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kumimoji="1" lang="zh-CN" altLang="en-US" sz="1400" b="1" dirty="0" smtClean="0">
                  <a:solidFill>
                    <a:srgbClr val="EAEAEA"/>
                  </a:solidFill>
                  <a:ea typeface="Gulim" pitchFamily="34" charset="-127"/>
                </a:rPr>
                <a:t>物流仓储</a:t>
              </a:r>
              <a:endParaRPr kumimoji="1" lang="en-US" altLang="ko-KR" sz="1400" b="1" dirty="0">
                <a:solidFill>
                  <a:srgbClr val="EAEAEA"/>
                </a:solidFill>
                <a:ea typeface="Gulim" pitchFamily="34" charset="-127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gray">
            <a:xfrm>
              <a:off x="3017832" y="3187689"/>
              <a:ext cx="854075" cy="854075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36078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0000"/>
                </a:srgbClr>
              </a:outerShdw>
            </a:effectLst>
          </p:spPr>
          <p:txBody>
            <a:bodyPr wrap="square" anchor="ctr"/>
            <a:lstStyle/>
            <a:p>
              <a:pPr algn="ctr" latinLnBrk="1">
                <a:lnSpc>
                  <a:spcPct val="150000"/>
                </a:lnSpc>
              </a:pPr>
              <a:r>
                <a:rPr kumimoji="1" lang="en-US" altLang="zh-CN" sz="1400" b="1" dirty="0" smtClean="0">
                  <a:solidFill>
                    <a:srgbClr val="EAEAEA"/>
                  </a:solidFill>
                  <a:ea typeface="Gulim" pitchFamily="34" charset="-127"/>
                </a:rPr>
                <a:t>IT</a:t>
              </a:r>
              <a:r>
                <a:rPr kumimoji="1" lang="zh-CN" altLang="en-US" sz="1400" b="1" dirty="0" smtClean="0">
                  <a:solidFill>
                    <a:srgbClr val="EAEAEA"/>
                  </a:solidFill>
                  <a:ea typeface="Gulim" pitchFamily="34" charset="-127"/>
                </a:rPr>
                <a:t>系统</a:t>
              </a:r>
              <a:endParaRPr kumimoji="1" lang="en-US" altLang="ko-KR" sz="1400" b="1" dirty="0">
                <a:solidFill>
                  <a:srgbClr val="EAEAEA"/>
                </a:solidFill>
                <a:ea typeface="Gulim" pitchFamily="34" charset="-127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gray">
            <a:xfrm>
              <a:off x="3811582" y="2792402"/>
              <a:ext cx="858838" cy="862012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30000"/>
                </a:srgbClr>
              </a:outerShdw>
            </a:effectLst>
          </p:spPr>
          <p:txBody>
            <a:bodyPr wrap="square" anchor="ctr"/>
            <a:lstStyle/>
            <a:p>
              <a:pPr algn="ctr" latinLnBrk="1">
                <a:lnSpc>
                  <a:spcPct val="150000"/>
                </a:lnSpc>
              </a:pPr>
              <a:r>
                <a:rPr kumimoji="1" lang="en-US" altLang="ko-KR" sz="1400" b="1">
                  <a:solidFill>
                    <a:srgbClr val="FFEBEB"/>
                  </a:solidFill>
                  <a:ea typeface="Gulim" pitchFamily="34" charset="-127"/>
                </a:rPr>
                <a:t>SI MU </a:t>
              </a:r>
            </a:p>
          </p:txBody>
        </p:sp>
        <p:cxnSp>
          <p:nvCxnSpPr>
            <p:cNvPr id="11" name="肘形连接符 10"/>
            <p:cNvCxnSpPr/>
            <p:nvPr/>
          </p:nvCxnSpPr>
          <p:spPr bwMode="auto">
            <a:xfrm flipV="1">
              <a:off x="4786314" y="1857364"/>
              <a:ext cx="1285884" cy="35719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肘形连接符 12"/>
            <p:cNvCxnSpPr/>
            <p:nvPr/>
          </p:nvCxnSpPr>
          <p:spPr bwMode="auto">
            <a:xfrm flipV="1">
              <a:off x="5429256" y="3286124"/>
              <a:ext cx="857256" cy="357190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肘形连接符 19"/>
            <p:cNvCxnSpPr>
              <a:stCxn id="8" idx="4"/>
              <a:endCxn id="16" idx="1"/>
            </p:cNvCxnSpPr>
            <p:nvPr/>
          </p:nvCxnSpPr>
          <p:spPr bwMode="auto">
            <a:xfrm rot="16200000" flipH="1">
              <a:off x="4452431" y="3034204"/>
              <a:ext cx="712952" cy="272807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4071934" y="3292476"/>
            <a:ext cx="4857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现阶段，京东已在北京、上海、广州和成都建仓，在京东前三次融资中有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9670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万美元约合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6.38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RMB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用于自建仓储和配送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当当网亦宣布计划将斥资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亿元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在华北、华东和华南新增三个仓储基地。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3372" y="5500702"/>
            <a:ext cx="478634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现阶段，京东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系统方面投入仅次于物流仓储，京东现在已经有一只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多人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的研发队伍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0" y="1214422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在烧钱已成为一种习惯的电商圈，传统企业如何避免经营风险，走出“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必须烧钱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”的怪圈？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挑战三：专业团队的挑战，如何快速搭建复合型的电商团队？</a:t>
            </a:r>
          </a:p>
        </p:txBody>
      </p:sp>
      <p:grpSp>
        <p:nvGrpSpPr>
          <p:cNvPr id="41" name="组合 102"/>
          <p:cNvGrpSpPr>
            <a:grpSpLocks/>
          </p:cNvGrpSpPr>
          <p:nvPr/>
        </p:nvGrpSpPr>
        <p:grpSpPr bwMode="auto">
          <a:xfrm>
            <a:off x="2428860" y="1844824"/>
            <a:ext cx="6207170" cy="2282967"/>
            <a:chOff x="142877" y="1609265"/>
            <a:chExt cx="8636060" cy="4503441"/>
          </a:xfrm>
        </p:grpSpPr>
        <p:cxnSp>
          <p:nvCxnSpPr>
            <p:cNvPr id="48" name="Connect 1"/>
            <p:cNvCxnSpPr/>
            <p:nvPr/>
          </p:nvCxnSpPr>
          <p:spPr bwMode="auto">
            <a:xfrm rot="10800000" flipV="1">
              <a:off x="1620057" y="2425230"/>
              <a:ext cx="1682456" cy="501034"/>
            </a:xfrm>
            <a:prstGeom prst="line">
              <a:avLst/>
            </a:pr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 3"/>
            <p:cNvCxnSpPr/>
            <p:nvPr/>
          </p:nvCxnSpPr>
          <p:spPr bwMode="auto">
            <a:xfrm rot="5400000">
              <a:off x="2371812" y="2846326"/>
              <a:ext cx="1963595" cy="1121410"/>
            </a:xfrm>
            <a:prstGeom prst="line">
              <a:avLst/>
            </a:pr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 5"/>
            <p:cNvCxnSpPr/>
            <p:nvPr/>
          </p:nvCxnSpPr>
          <p:spPr bwMode="auto">
            <a:xfrm rot="16200000" flipH="1">
              <a:off x="3258774" y="3596376"/>
              <a:ext cx="2381739" cy="1"/>
            </a:xfrm>
            <a:prstGeom prst="line">
              <a:avLst/>
            </a:pr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 2"/>
            <p:cNvCxnSpPr/>
            <p:nvPr/>
          </p:nvCxnSpPr>
          <p:spPr bwMode="auto">
            <a:xfrm rot="10800000" flipH="1" flipV="1">
              <a:off x="5596773" y="2425230"/>
              <a:ext cx="1682456" cy="501034"/>
            </a:xfrm>
            <a:prstGeom prst="line">
              <a:avLst/>
            </a:pr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 4"/>
            <p:cNvCxnSpPr/>
            <p:nvPr/>
          </p:nvCxnSpPr>
          <p:spPr bwMode="auto">
            <a:xfrm rot="16200000" flipH="1">
              <a:off x="4563880" y="2846326"/>
              <a:ext cx="1963595" cy="1121410"/>
            </a:xfrm>
            <a:prstGeom prst="line">
              <a:avLst/>
            </a:pr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onnect 6"/>
            <p:cNvSpPr/>
            <p:nvPr/>
          </p:nvSpPr>
          <p:spPr bwMode="auto">
            <a:xfrm>
              <a:off x="1543582" y="3140993"/>
              <a:ext cx="936822" cy="1189955"/>
            </a:xfrm>
            <a:custGeom>
              <a:avLst/>
              <a:gdLst>
                <a:gd name="connsiteX0" fmla="*/ 0 w 1181100"/>
                <a:gd name="connsiteY0" fmla="*/ 0 h 1693862"/>
                <a:gd name="connsiteX1" fmla="*/ 838200 w 1181100"/>
                <a:gd name="connsiteY1" fmla="*/ 438150 h 1693862"/>
                <a:gd name="connsiteX2" fmla="*/ 1143000 w 1181100"/>
                <a:gd name="connsiteY2" fmla="*/ 1495425 h 1693862"/>
                <a:gd name="connsiteX3" fmla="*/ 1066800 w 1181100"/>
                <a:gd name="connsiteY3" fmla="*/ 1628775 h 1693862"/>
                <a:gd name="connsiteX0" fmla="*/ 0 w 1143000"/>
                <a:gd name="connsiteY0" fmla="*/ 0 h 1495425"/>
                <a:gd name="connsiteX1" fmla="*/ 838200 w 1143000"/>
                <a:gd name="connsiteY1" fmla="*/ 438150 h 1495425"/>
                <a:gd name="connsiteX2" fmla="*/ 1143000 w 1143000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1587 h 1497012"/>
                <a:gd name="connsiteX1" fmla="*/ 838200 w 1171575"/>
                <a:gd name="connsiteY1" fmla="*/ 439737 h 1497012"/>
                <a:gd name="connsiteX2" fmla="*/ 1143000 w 1171575"/>
                <a:gd name="connsiteY2" fmla="*/ 1497012 h 1497012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725" h="1495425">
                  <a:moveTo>
                    <a:pt x="0" y="0"/>
                  </a:moveTo>
                  <a:cubicBezTo>
                    <a:pt x="323850" y="94456"/>
                    <a:pt x="561975" y="74613"/>
                    <a:pt x="895350" y="514350"/>
                  </a:cubicBezTo>
                  <a:cubicBezTo>
                    <a:pt x="1228725" y="954087"/>
                    <a:pt x="1167591" y="1263257"/>
                    <a:pt x="1143000" y="1495425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56" name="Connect 9"/>
            <p:cNvSpPr/>
            <p:nvPr/>
          </p:nvSpPr>
          <p:spPr bwMode="auto">
            <a:xfrm flipH="1">
              <a:off x="6343170" y="3137055"/>
              <a:ext cx="936057" cy="1193892"/>
            </a:xfrm>
            <a:custGeom>
              <a:avLst/>
              <a:gdLst>
                <a:gd name="connsiteX0" fmla="*/ 0 w 1181100"/>
                <a:gd name="connsiteY0" fmla="*/ 0 h 1693862"/>
                <a:gd name="connsiteX1" fmla="*/ 838200 w 1181100"/>
                <a:gd name="connsiteY1" fmla="*/ 438150 h 1693862"/>
                <a:gd name="connsiteX2" fmla="*/ 1143000 w 1181100"/>
                <a:gd name="connsiteY2" fmla="*/ 1495425 h 1693862"/>
                <a:gd name="connsiteX3" fmla="*/ 1066800 w 1181100"/>
                <a:gd name="connsiteY3" fmla="*/ 1628775 h 1693862"/>
                <a:gd name="connsiteX0" fmla="*/ 0 w 1143000"/>
                <a:gd name="connsiteY0" fmla="*/ 0 h 1495425"/>
                <a:gd name="connsiteX1" fmla="*/ 838200 w 1143000"/>
                <a:gd name="connsiteY1" fmla="*/ 438150 h 1495425"/>
                <a:gd name="connsiteX2" fmla="*/ 1143000 w 1143000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1587 h 1497012"/>
                <a:gd name="connsiteX1" fmla="*/ 838200 w 1171575"/>
                <a:gd name="connsiteY1" fmla="*/ 439737 h 1497012"/>
                <a:gd name="connsiteX2" fmla="*/ 1143000 w 1171575"/>
                <a:gd name="connsiteY2" fmla="*/ 1497012 h 1497012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8725" h="1495425">
                  <a:moveTo>
                    <a:pt x="0" y="0"/>
                  </a:moveTo>
                  <a:cubicBezTo>
                    <a:pt x="323850" y="94456"/>
                    <a:pt x="561975" y="74613"/>
                    <a:pt x="895350" y="514350"/>
                  </a:cubicBezTo>
                  <a:cubicBezTo>
                    <a:pt x="1228725" y="954087"/>
                    <a:pt x="1167641" y="1252161"/>
                    <a:pt x="1143000" y="1495425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57" name="Connect 7"/>
            <p:cNvSpPr/>
            <p:nvPr/>
          </p:nvSpPr>
          <p:spPr bwMode="auto">
            <a:xfrm rot="19132517">
              <a:off x="3043250" y="3882240"/>
              <a:ext cx="1022351" cy="1337176"/>
            </a:xfrm>
            <a:custGeom>
              <a:avLst/>
              <a:gdLst>
                <a:gd name="connsiteX0" fmla="*/ 0 w 1181100"/>
                <a:gd name="connsiteY0" fmla="*/ 0 h 1693862"/>
                <a:gd name="connsiteX1" fmla="*/ 838200 w 1181100"/>
                <a:gd name="connsiteY1" fmla="*/ 438150 h 1693862"/>
                <a:gd name="connsiteX2" fmla="*/ 1143000 w 1181100"/>
                <a:gd name="connsiteY2" fmla="*/ 1495425 h 1693862"/>
                <a:gd name="connsiteX3" fmla="*/ 1066800 w 1181100"/>
                <a:gd name="connsiteY3" fmla="*/ 1628775 h 1693862"/>
                <a:gd name="connsiteX0" fmla="*/ 0 w 1143000"/>
                <a:gd name="connsiteY0" fmla="*/ 0 h 1495425"/>
                <a:gd name="connsiteX1" fmla="*/ 838200 w 1143000"/>
                <a:gd name="connsiteY1" fmla="*/ 438150 h 1495425"/>
                <a:gd name="connsiteX2" fmla="*/ 1143000 w 1143000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1587 h 1497012"/>
                <a:gd name="connsiteX1" fmla="*/ 838200 w 1171575"/>
                <a:gd name="connsiteY1" fmla="*/ 439737 h 1497012"/>
                <a:gd name="connsiteX2" fmla="*/ 1143000 w 1171575"/>
                <a:gd name="connsiteY2" fmla="*/ 1497012 h 1497012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  <a:gd name="connsiteX0" fmla="*/ 0 w 1340902"/>
                <a:gd name="connsiteY0" fmla="*/ 0 h 1495425"/>
                <a:gd name="connsiteX1" fmla="*/ 1007528 w 1340902"/>
                <a:gd name="connsiteY1" fmla="*/ 589727 h 1495425"/>
                <a:gd name="connsiteX2" fmla="*/ 1143000 w 1340902"/>
                <a:gd name="connsiteY2" fmla="*/ 1495425 h 1495425"/>
                <a:gd name="connsiteX0" fmla="*/ 0 w 1340903"/>
                <a:gd name="connsiteY0" fmla="*/ 0 h 1495425"/>
                <a:gd name="connsiteX1" fmla="*/ 1007528 w 1340903"/>
                <a:gd name="connsiteY1" fmla="*/ 589727 h 1495425"/>
                <a:gd name="connsiteX2" fmla="*/ 1143000 w 1340903"/>
                <a:gd name="connsiteY2" fmla="*/ 149542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903" h="1495425">
                  <a:moveTo>
                    <a:pt x="0" y="0"/>
                  </a:moveTo>
                  <a:cubicBezTo>
                    <a:pt x="323850" y="94456"/>
                    <a:pt x="674153" y="149990"/>
                    <a:pt x="1007528" y="589727"/>
                  </a:cubicBezTo>
                  <a:cubicBezTo>
                    <a:pt x="1340903" y="1029464"/>
                    <a:pt x="1206395" y="1341141"/>
                    <a:pt x="1143000" y="1495425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58" name="Connect 8"/>
            <p:cNvSpPr/>
            <p:nvPr/>
          </p:nvSpPr>
          <p:spPr bwMode="auto">
            <a:xfrm rot="2467483" flipH="1">
              <a:off x="4833687" y="3882240"/>
              <a:ext cx="1022351" cy="1337176"/>
            </a:xfrm>
            <a:custGeom>
              <a:avLst/>
              <a:gdLst>
                <a:gd name="connsiteX0" fmla="*/ 0 w 1181100"/>
                <a:gd name="connsiteY0" fmla="*/ 0 h 1693862"/>
                <a:gd name="connsiteX1" fmla="*/ 838200 w 1181100"/>
                <a:gd name="connsiteY1" fmla="*/ 438150 h 1693862"/>
                <a:gd name="connsiteX2" fmla="*/ 1143000 w 1181100"/>
                <a:gd name="connsiteY2" fmla="*/ 1495425 h 1693862"/>
                <a:gd name="connsiteX3" fmla="*/ 1066800 w 1181100"/>
                <a:gd name="connsiteY3" fmla="*/ 1628775 h 1693862"/>
                <a:gd name="connsiteX0" fmla="*/ 0 w 1143000"/>
                <a:gd name="connsiteY0" fmla="*/ 0 h 1495425"/>
                <a:gd name="connsiteX1" fmla="*/ 838200 w 1143000"/>
                <a:gd name="connsiteY1" fmla="*/ 438150 h 1495425"/>
                <a:gd name="connsiteX2" fmla="*/ 1143000 w 1143000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1587 h 1497012"/>
                <a:gd name="connsiteX1" fmla="*/ 838200 w 1171575"/>
                <a:gd name="connsiteY1" fmla="*/ 439737 h 1497012"/>
                <a:gd name="connsiteX2" fmla="*/ 1143000 w 1171575"/>
                <a:gd name="connsiteY2" fmla="*/ 1497012 h 1497012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  <a:gd name="connsiteX0" fmla="*/ 0 w 1340902"/>
                <a:gd name="connsiteY0" fmla="*/ 0 h 1495425"/>
                <a:gd name="connsiteX1" fmla="*/ 1007528 w 1340902"/>
                <a:gd name="connsiteY1" fmla="*/ 589727 h 1495425"/>
                <a:gd name="connsiteX2" fmla="*/ 1143000 w 1340902"/>
                <a:gd name="connsiteY2" fmla="*/ 1495425 h 1495425"/>
                <a:gd name="connsiteX0" fmla="*/ 0 w 1340903"/>
                <a:gd name="connsiteY0" fmla="*/ 0 h 1495425"/>
                <a:gd name="connsiteX1" fmla="*/ 1007528 w 1340903"/>
                <a:gd name="connsiteY1" fmla="*/ 589727 h 1495425"/>
                <a:gd name="connsiteX2" fmla="*/ 1143000 w 1340903"/>
                <a:gd name="connsiteY2" fmla="*/ 149542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903" h="1495425">
                  <a:moveTo>
                    <a:pt x="0" y="0"/>
                  </a:moveTo>
                  <a:cubicBezTo>
                    <a:pt x="323850" y="94456"/>
                    <a:pt x="674153" y="149990"/>
                    <a:pt x="1007528" y="589727"/>
                  </a:cubicBezTo>
                  <a:cubicBezTo>
                    <a:pt x="1340903" y="1029464"/>
                    <a:pt x="1206395" y="1341141"/>
                    <a:pt x="1143000" y="1495425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59" name="Connect 10"/>
            <p:cNvSpPr/>
            <p:nvPr/>
          </p:nvSpPr>
          <p:spPr bwMode="auto">
            <a:xfrm rot="19349446">
              <a:off x="2341629" y="2369609"/>
              <a:ext cx="1511940" cy="2959693"/>
            </a:xfrm>
            <a:custGeom>
              <a:avLst/>
              <a:gdLst>
                <a:gd name="connsiteX0" fmla="*/ 0 w 1181100"/>
                <a:gd name="connsiteY0" fmla="*/ 0 h 1693862"/>
                <a:gd name="connsiteX1" fmla="*/ 838200 w 1181100"/>
                <a:gd name="connsiteY1" fmla="*/ 438150 h 1693862"/>
                <a:gd name="connsiteX2" fmla="*/ 1143000 w 1181100"/>
                <a:gd name="connsiteY2" fmla="*/ 1495425 h 1693862"/>
                <a:gd name="connsiteX3" fmla="*/ 1066800 w 1181100"/>
                <a:gd name="connsiteY3" fmla="*/ 1628775 h 1693862"/>
                <a:gd name="connsiteX0" fmla="*/ 0 w 1143000"/>
                <a:gd name="connsiteY0" fmla="*/ 0 h 1495425"/>
                <a:gd name="connsiteX1" fmla="*/ 838200 w 1143000"/>
                <a:gd name="connsiteY1" fmla="*/ 438150 h 1495425"/>
                <a:gd name="connsiteX2" fmla="*/ 1143000 w 1143000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1587 h 1497012"/>
                <a:gd name="connsiteX1" fmla="*/ 838200 w 1171575"/>
                <a:gd name="connsiteY1" fmla="*/ 439737 h 1497012"/>
                <a:gd name="connsiteX2" fmla="*/ 1143000 w 1171575"/>
                <a:gd name="connsiteY2" fmla="*/ 1497012 h 1497012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  <a:gd name="connsiteX0" fmla="*/ 0 w 1340902"/>
                <a:gd name="connsiteY0" fmla="*/ 0 h 1495425"/>
                <a:gd name="connsiteX1" fmla="*/ 1007528 w 1340902"/>
                <a:gd name="connsiteY1" fmla="*/ 589727 h 1495425"/>
                <a:gd name="connsiteX2" fmla="*/ 1143000 w 1340902"/>
                <a:gd name="connsiteY2" fmla="*/ 1495425 h 1495425"/>
                <a:gd name="connsiteX0" fmla="*/ 0 w 1340903"/>
                <a:gd name="connsiteY0" fmla="*/ 0 h 1495425"/>
                <a:gd name="connsiteX1" fmla="*/ 1007528 w 1340903"/>
                <a:gd name="connsiteY1" fmla="*/ 589727 h 1495425"/>
                <a:gd name="connsiteX2" fmla="*/ 1143000 w 1340903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439194"/>
                <a:gd name="connsiteY0" fmla="*/ 0 h 1495425"/>
                <a:gd name="connsiteX1" fmla="*/ 1105819 w 1439194"/>
                <a:gd name="connsiteY1" fmla="*/ 671690 h 1495425"/>
                <a:gd name="connsiteX2" fmla="*/ 1143000 w 1439194"/>
                <a:gd name="connsiteY2" fmla="*/ 149542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9194" h="1495425">
                  <a:moveTo>
                    <a:pt x="0" y="0"/>
                  </a:moveTo>
                  <a:cubicBezTo>
                    <a:pt x="323850" y="94456"/>
                    <a:pt x="772444" y="231953"/>
                    <a:pt x="1105819" y="671690"/>
                  </a:cubicBezTo>
                  <a:cubicBezTo>
                    <a:pt x="1439194" y="1111427"/>
                    <a:pt x="1255243" y="1354071"/>
                    <a:pt x="1143000" y="1495425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60" name="Connect 11"/>
            <p:cNvSpPr/>
            <p:nvPr/>
          </p:nvSpPr>
          <p:spPr bwMode="auto">
            <a:xfrm rot="2250554" flipH="1">
              <a:off x="5045719" y="2369609"/>
              <a:ext cx="1511940" cy="2959693"/>
            </a:xfrm>
            <a:custGeom>
              <a:avLst/>
              <a:gdLst>
                <a:gd name="connsiteX0" fmla="*/ 0 w 1181100"/>
                <a:gd name="connsiteY0" fmla="*/ 0 h 1693862"/>
                <a:gd name="connsiteX1" fmla="*/ 838200 w 1181100"/>
                <a:gd name="connsiteY1" fmla="*/ 438150 h 1693862"/>
                <a:gd name="connsiteX2" fmla="*/ 1143000 w 1181100"/>
                <a:gd name="connsiteY2" fmla="*/ 1495425 h 1693862"/>
                <a:gd name="connsiteX3" fmla="*/ 1066800 w 1181100"/>
                <a:gd name="connsiteY3" fmla="*/ 1628775 h 1693862"/>
                <a:gd name="connsiteX0" fmla="*/ 0 w 1143000"/>
                <a:gd name="connsiteY0" fmla="*/ 0 h 1495425"/>
                <a:gd name="connsiteX1" fmla="*/ 838200 w 1143000"/>
                <a:gd name="connsiteY1" fmla="*/ 438150 h 1495425"/>
                <a:gd name="connsiteX2" fmla="*/ 1143000 w 1143000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1587 h 1497012"/>
                <a:gd name="connsiteX1" fmla="*/ 838200 w 1171575"/>
                <a:gd name="connsiteY1" fmla="*/ 439737 h 1497012"/>
                <a:gd name="connsiteX2" fmla="*/ 1143000 w 1171575"/>
                <a:gd name="connsiteY2" fmla="*/ 1497012 h 1497012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  <a:gd name="connsiteX0" fmla="*/ 0 w 1340902"/>
                <a:gd name="connsiteY0" fmla="*/ 0 h 1495425"/>
                <a:gd name="connsiteX1" fmla="*/ 1007528 w 1340902"/>
                <a:gd name="connsiteY1" fmla="*/ 589727 h 1495425"/>
                <a:gd name="connsiteX2" fmla="*/ 1143000 w 1340902"/>
                <a:gd name="connsiteY2" fmla="*/ 1495425 h 1495425"/>
                <a:gd name="connsiteX0" fmla="*/ 0 w 1340903"/>
                <a:gd name="connsiteY0" fmla="*/ 0 h 1495425"/>
                <a:gd name="connsiteX1" fmla="*/ 1007528 w 1340903"/>
                <a:gd name="connsiteY1" fmla="*/ 589727 h 1495425"/>
                <a:gd name="connsiteX2" fmla="*/ 1143000 w 1340903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439194"/>
                <a:gd name="connsiteY0" fmla="*/ 0 h 1495425"/>
                <a:gd name="connsiteX1" fmla="*/ 1105819 w 1439194"/>
                <a:gd name="connsiteY1" fmla="*/ 671690 h 1495425"/>
                <a:gd name="connsiteX2" fmla="*/ 1143000 w 1439194"/>
                <a:gd name="connsiteY2" fmla="*/ 149542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9194" h="1495425">
                  <a:moveTo>
                    <a:pt x="0" y="0"/>
                  </a:moveTo>
                  <a:cubicBezTo>
                    <a:pt x="323850" y="94456"/>
                    <a:pt x="772444" y="231953"/>
                    <a:pt x="1105819" y="671690"/>
                  </a:cubicBezTo>
                  <a:cubicBezTo>
                    <a:pt x="1439194" y="1111427"/>
                    <a:pt x="1255243" y="1354071"/>
                    <a:pt x="1143000" y="1495425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61" name="Connect 14"/>
            <p:cNvSpPr/>
            <p:nvPr/>
          </p:nvSpPr>
          <p:spPr bwMode="auto">
            <a:xfrm>
              <a:off x="1560034" y="2608678"/>
              <a:ext cx="5779220" cy="426129"/>
            </a:xfrm>
            <a:custGeom>
              <a:avLst/>
              <a:gdLst>
                <a:gd name="connsiteX0" fmla="*/ 0 w 7666074"/>
                <a:gd name="connsiteY0" fmla="*/ 586563 h 597196"/>
                <a:gd name="connsiteX1" fmla="*/ 3827720 w 7666074"/>
                <a:gd name="connsiteY1" fmla="*/ 1772 h 597196"/>
                <a:gd name="connsiteX2" fmla="*/ 7666074 w 7666074"/>
                <a:gd name="connsiteY2" fmla="*/ 597196 h 597196"/>
                <a:gd name="connsiteX0" fmla="*/ 0 w 7666074"/>
                <a:gd name="connsiteY0" fmla="*/ 586563 h 597196"/>
                <a:gd name="connsiteX1" fmla="*/ 3827720 w 7666074"/>
                <a:gd name="connsiteY1" fmla="*/ 1772 h 597196"/>
                <a:gd name="connsiteX2" fmla="*/ 7666074 w 7666074"/>
                <a:gd name="connsiteY2" fmla="*/ 597196 h 597196"/>
                <a:gd name="connsiteX0" fmla="*/ 0 w 7666074"/>
                <a:gd name="connsiteY0" fmla="*/ 586563 h 597196"/>
                <a:gd name="connsiteX1" fmla="*/ 3827720 w 7666074"/>
                <a:gd name="connsiteY1" fmla="*/ 1772 h 597196"/>
                <a:gd name="connsiteX2" fmla="*/ 7666074 w 7666074"/>
                <a:gd name="connsiteY2" fmla="*/ 597196 h 597196"/>
                <a:gd name="connsiteX0" fmla="*/ 0 w 7666074"/>
                <a:gd name="connsiteY0" fmla="*/ 586563 h 597196"/>
                <a:gd name="connsiteX1" fmla="*/ 3827720 w 7666074"/>
                <a:gd name="connsiteY1" fmla="*/ 1772 h 597196"/>
                <a:gd name="connsiteX2" fmla="*/ 7666074 w 7666074"/>
                <a:gd name="connsiteY2" fmla="*/ 597196 h 597196"/>
                <a:gd name="connsiteX0" fmla="*/ 0 w 7666074"/>
                <a:gd name="connsiteY0" fmla="*/ 443023 h 453656"/>
                <a:gd name="connsiteX1" fmla="*/ 3838353 w 7666074"/>
                <a:gd name="connsiteY1" fmla="*/ 1772 h 453656"/>
                <a:gd name="connsiteX2" fmla="*/ 7666074 w 7666074"/>
                <a:gd name="connsiteY2" fmla="*/ 453656 h 453656"/>
                <a:gd name="connsiteX0" fmla="*/ 0 w 7666074"/>
                <a:gd name="connsiteY0" fmla="*/ 443023 h 453656"/>
                <a:gd name="connsiteX1" fmla="*/ 3838353 w 7666074"/>
                <a:gd name="connsiteY1" fmla="*/ 1772 h 453656"/>
                <a:gd name="connsiteX2" fmla="*/ 7666074 w 7666074"/>
                <a:gd name="connsiteY2" fmla="*/ 453656 h 453656"/>
                <a:gd name="connsiteX0" fmla="*/ 0 w 7666074"/>
                <a:gd name="connsiteY0" fmla="*/ 443023 h 453656"/>
                <a:gd name="connsiteX1" fmla="*/ 3838353 w 7666074"/>
                <a:gd name="connsiteY1" fmla="*/ 1772 h 453656"/>
                <a:gd name="connsiteX2" fmla="*/ 7666074 w 7666074"/>
                <a:gd name="connsiteY2" fmla="*/ 453656 h 45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6074" h="453656">
                  <a:moveTo>
                    <a:pt x="0" y="443023"/>
                  </a:moveTo>
                  <a:cubicBezTo>
                    <a:pt x="342899" y="256066"/>
                    <a:pt x="2560674" y="0"/>
                    <a:pt x="3838353" y="1772"/>
                  </a:cubicBezTo>
                  <a:cubicBezTo>
                    <a:pt x="5116032" y="3544"/>
                    <a:pt x="7234569" y="241891"/>
                    <a:pt x="7666074" y="453656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62" name="Connect 13"/>
            <p:cNvSpPr/>
            <p:nvPr/>
          </p:nvSpPr>
          <p:spPr bwMode="auto">
            <a:xfrm rot="3723035" flipH="1">
              <a:off x="4296362" y="1158532"/>
              <a:ext cx="1300740" cy="4813321"/>
            </a:xfrm>
            <a:custGeom>
              <a:avLst/>
              <a:gdLst>
                <a:gd name="connsiteX0" fmla="*/ 0 w 1181100"/>
                <a:gd name="connsiteY0" fmla="*/ 0 h 1693862"/>
                <a:gd name="connsiteX1" fmla="*/ 838200 w 1181100"/>
                <a:gd name="connsiteY1" fmla="*/ 438150 h 1693862"/>
                <a:gd name="connsiteX2" fmla="*/ 1143000 w 1181100"/>
                <a:gd name="connsiteY2" fmla="*/ 1495425 h 1693862"/>
                <a:gd name="connsiteX3" fmla="*/ 1066800 w 1181100"/>
                <a:gd name="connsiteY3" fmla="*/ 1628775 h 1693862"/>
                <a:gd name="connsiteX0" fmla="*/ 0 w 1143000"/>
                <a:gd name="connsiteY0" fmla="*/ 0 h 1495425"/>
                <a:gd name="connsiteX1" fmla="*/ 838200 w 1143000"/>
                <a:gd name="connsiteY1" fmla="*/ 438150 h 1495425"/>
                <a:gd name="connsiteX2" fmla="*/ 1143000 w 1143000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1587 h 1497012"/>
                <a:gd name="connsiteX1" fmla="*/ 838200 w 1171575"/>
                <a:gd name="connsiteY1" fmla="*/ 439737 h 1497012"/>
                <a:gd name="connsiteX2" fmla="*/ 1143000 w 1171575"/>
                <a:gd name="connsiteY2" fmla="*/ 1497012 h 1497012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  <a:gd name="connsiteX0" fmla="*/ 0 w 1340902"/>
                <a:gd name="connsiteY0" fmla="*/ 0 h 1495425"/>
                <a:gd name="connsiteX1" fmla="*/ 1007528 w 1340902"/>
                <a:gd name="connsiteY1" fmla="*/ 589727 h 1495425"/>
                <a:gd name="connsiteX2" fmla="*/ 1143000 w 1340902"/>
                <a:gd name="connsiteY2" fmla="*/ 1495425 h 1495425"/>
                <a:gd name="connsiteX0" fmla="*/ 0 w 1340903"/>
                <a:gd name="connsiteY0" fmla="*/ 0 h 1495425"/>
                <a:gd name="connsiteX1" fmla="*/ 1007528 w 1340903"/>
                <a:gd name="connsiteY1" fmla="*/ 589727 h 1495425"/>
                <a:gd name="connsiteX2" fmla="*/ 1143000 w 1340903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439194"/>
                <a:gd name="connsiteY0" fmla="*/ 0 h 1495425"/>
                <a:gd name="connsiteX1" fmla="*/ 1105819 w 1439194"/>
                <a:gd name="connsiteY1" fmla="*/ 671690 h 1495425"/>
                <a:gd name="connsiteX2" fmla="*/ 1143000 w 1439194"/>
                <a:gd name="connsiteY2" fmla="*/ 149542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9194" h="1495425">
                  <a:moveTo>
                    <a:pt x="0" y="0"/>
                  </a:moveTo>
                  <a:cubicBezTo>
                    <a:pt x="323850" y="94456"/>
                    <a:pt x="772444" y="231953"/>
                    <a:pt x="1105819" y="671690"/>
                  </a:cubicBezTo>
                  <a:cubicBezTo>
                    <a:pt x="1439194" y="1111427"/>
                    <a:pt x="1255243" y="1354071"/>
                    <a:pt x="1143000" y="1495425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63" name="Connect 12"/>
            <p:cNvSpPr/>
            <p:nvPr/>
          </p:nvSpPr>
          <p:spPr bwMode="auto">
            <a:xfrm rot="17876965">
              <a:off x="3302185" y="1158532"/>
              <a:ext cx="1300740" cy="4813321"/>
            </a:xfrm>
            <a:custGeom>
              <a:avLst/>
              <a:gdLst>
                <a:gd name="connsiteX0" fmla="*/ 0 w 1181100"/>
                <a:gd name="connsiteY0" fmla="*/ 0 h 1693862"/>
                <a:gd name="connsiteX1" fmla="*/ 838200 w 1181100"/>
                <a:gd name="connsiteY1" fmla="*/ 438150 h 1693862"/>
                <a:gd name="connsiteX2" fmla="*/ 1143000 w 1181100"/>
                <a:gd name="connsiteY2" fmla="*/ 1495425 h 1693862"/>
                <a:gd name="connsiteX3" fmla="*/ 1066800 w 1181100"/>
                <a:gd name="connsiteY3" fmla="*/ 1628775 h 1693862"/>
                <a:gd name="connsiteX0" fmla="*/ 0 w 1143000"/>
                <a:gd name="connsiteY0" fmla="*/ 0 h 1495425"/>
                <a:gd name="connsiteX1" fmla="*/ 838200 w 1143000"/>
                <a:gd name="connsiteY1" fmla="*/ 438150 h 1495425"/>
                <a:gd name="connsiteX2" fmla="*/ 1143000 w 1143000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0 h 1495425"/>
                <a:gd name="connsiteX1" fmla="*/ 838200 w 1171575"/>
                <a:gd name="connsiteY1" fmla="*/ 438150 h 1495425"/>
                <a:gd name="connsiteX2" fmla="*/ 1143000 w 1171575"/>
                <a:gd name="connsiteY2" fmla="*/ 1495425 h 1495425"/>
                <a:gd name="connsiteX0" fmla="*/ 0 w 1171575"/>
                <a:gd name="connsiteY0" fmla="*/ 1587 h 1497012"/>
                <a:gd name="connsiteX1" fmla="*/ 838200 w 1171575"/>
                <a:gd name="connsiteY1" fmla="*/ 439737 h 1497012"/>
                <a:gd name="connsiteX2" fmla="*/ 1143000 w 1171575"/>
                <a:gd name="connsiteY2" fmla="*/ 1497012 h 1497012"/>
                <a:gd name="connsiteX0" fmla="*/ 0 w 1228725"/>
                <a:gd name="connsiteY0" fmla="*/ 0 h 1495425"/>
                <a:gd name="connsiteX1" fmla="*/ 895350 w 1228725"/>
                <a:gd name="connsiteY1" fmla="*/ 514350 h 1495425"/>
                <a:gd name="connsiteX2" fmla="*/ 1143000 w 1228725"/>
                <a:gd name="connsiteY2" fmla="*/ 1495425 h 1495425"/>
                <a:gd name="connsiteX0" fmla="*/ 0 w 1340902"/>
                <a:gd name="connsiteY0" fmla="*/ 0 h 1495425"/>
                <a:gd name="connsiteX1" fmla="*/ 1007528 w 1340902"/>
                <a:gd name="connsiteY1" fmla="*/ 589727 h 1495425"/>
                <a:gd name="connsiteX2" fmla="*/ 1143000 w 1340902"/>
                <a:gd name="connsiteY2" fmla="*/ 1495425 h 1495425"/>
                <a:gd name="connsiteX0" fmla="*/ 0 w 1340903"/>
                <a:gd name="connsiteY0" fmla="*/ 0 h 1495425"/>
                <a:gd name="connsiteX1" fmla="*/ 1007528 w 1340903"/>
                <a:gd name="connsiteY1" fmla="*/ 589727 h 1495425"/>
                <a:gd name="connsiteX2" fmla="*/ 1143000 w 1340903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394870"/>
                <a:gd name="connsiteY0" fmla="*/ 0 h 1495425"/>
                <a:gd name="connsiteX1" fmla="*/ 1061495 w 1394870"/>
                <a:gd name="connsiteY1" fmla="*/ 700378 h 1495425"/>
                <a:gd name="connsiteX2" fmla="*/ 1143000 w 1394870"/>
                <a:gd name="connsiteY2" fmla="*/ 1495425 h 1495425"/>
                <a:gd name="connsiteX0" fmla="*/ 0 w 1439194"/>
                <a:gd name="connsiteY0" fmla="*/ 0 h 1495425"/>
                <a:gd name="connsiteX1" fmla="*/ 1105819 w 1439194"/>
                <a:gd name="connsiteY1" fmla="*/ 671690 h 1495425"/>
                <a:gd name="connsiteX2" fmla="*/ 1143000 w 1439194"/>
                <a:gd name="connsiteY2" fmla="*/ 149542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9194" h="1495425">
                  <a:moveTo>
                    <a:pt x="0" y="0"/>
                  </a:moveTo>
                  <a:cubicBezTo>
                    <a:pt x="323850" y="94456"/>
                    <a:pt x="772444" y="231953"/>
                    <a:pt x="1105819" y="671690"/>
                  </a:cubicBezTo>
                  <a:cubicBezTo>
                    <a:pt x="1439194" y="1111427"/>
                    <a:pt x="1255243" y="1354071"/>
                    <a:pt x="1143000" y="1495425"/>
                  </a:cubicBezTo>
                </a:path>
              </a:pathLst>
            </a:custGeom>
            <a:ln w="31750" cap="rnd">
              <a:gradFill>
                <a:gsLst>
                  <a:gs pos="0">
                    <a:schemeClr val="bg1">
                      <a:lumMod val="50000"/>
                      <a:alpha val="25000"/>
                    </a:schemeClr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  <a:alpha val="25000"/>
                    </a:schemeClr>
                  </a:gs>
                </a:gsLst>
                <a:lin ang="0" scaled="0"/>
              </a:gradFill>
              <a:prstDash val="sysDot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09728" tIns="54864" rIns="109728" bIns="54864" anchor="ctr"/>
            <a:lstStyle/>
            <a:p>
              <a:pPr defTabSz="1096963">
                <a:defRPr/>
              </a:pPr>
              <a:endParaRPr lang="en-US" sz="2900" dirty="0">
                <a:solidFill>
                  <a:schemeClr val="bg1"/>
                </a:solidFill>
                <a:latin typeface="Segoe Semibold" pitchFamily="34" charset="0"/>
                <a:ea typeface="微软雅黑" pitchFamily="34" charset="-122"/>
              </a:endParaRPr>
            </a:p>
          </p:txBody>
        </p:sp>
        <p:sp>
          <p:nvSpPr>
            <p:cNvPr id="64" name="Connecting..."/>
            <p:cNvSpPr/>
            <p:nvPr/>
          </p:nvSpPr>
          <p:spPr bwMode="auto">
            <a:xfrm>
              <a:off x="2499523" y="1609265"/>
              <a:ext cx="3900240" cy="983548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50000">
                  <a:schemeClr val="accent1">
                    <a:alpha val="5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0"/>
            </a:gradFill>
            <a:ln w="12700">
              <a:gradFill>
                <a:gsLst>
                  <a:gs pos="3000">
                    <a:schemeClr val="accent1">
                      <a:alpha val="0"/>
                    </a:schemeClr>
                  </a:gs>
                  <a:gs pos="30000">
                    <a:schemeClr val="accent1"/>
                  </a:gs>
                  <a:gs pos="70000">
                    <a:schemeClr val="accent1"/>
                  </a:gs>
                  <a:gs pos="97000">
                    <a:schemeClr val="accent1">
                      <a:alpha val="0"/>
                    </a:schemeClr>
                  </a:gs>
                </a:gsLst>
                <a:lin ang="0" scaled="0"/>
              </a:gradFill>
              <a:headEnd type="none" w="med" len="med"/>
              <a:tailEnd type="none" w="med" len="med"/>
            </a:ln>
            <a:effectLst>
              <a:outerShdw blurRad="635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65760" tIns="137160" rIns="365760" bIns="137160" anchor="ctr">
              <a:spAutoFit/>
            </a:bodyPr>
            <a:lstStyle/>
            <a:p>
              <a:pPr algn="ctr" defTabSz="911225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defRPr/>
              </a:pPr>
              <a:r>
                <a:rPr lang="zh-CN" altLang="en-US" sz="1600" b="1" kern="0" dirty="0" smtClean="0">
                  <a:solidFill>
                    <a:schemeClr val="tx1"/>
                  </a:solidFill>
                  <a:ea typeface="微软雅黑" pitchFamily="34" charset="-122"/>
                </a:rPr>
                <a:t>高管团队</a:t>
              </a:r>
              <a:endParaRPr lang="en-US" sz="1600" b="1" kern="0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grpSp>
          <p:nvGrpSpPr>
            <p:cNvPr id="65" name="Group 85"/>
            <p:cNvGrpSpPr>
              <a:grpSpLocks/>
            </p:cNvGrpSpPr>
            <p:nvPr/>
          </p:nvGrpSpPr>
          <p:grpSpPr bwMode="auto">
            <a:xfrm>
              <a:off x="142877" y="2434150"/>
              <a:ext cx="1706607" cy="1700539"/>
              <a:chOff x="280737" y="2236452"/>
              <a:chExt cx="1700464" cy="1810391"/>
            </a:xfrm>
          </p:grpSpPr>
          <p:grpSp>
            <p:nvGrpSpPr>
              <p:cNvPr id="78" name="Group 101"/>
              <p:cNvGrpSpPr>
                <a:grpSpLocks/>
              </p:cNvGrpSpPr>
              <p:nvPr/>
            </p:nvGrpSpPr>
            <p:grpSpPr bwMode="auto">
              <a:xfrm>
                <a:off x="330659" y="2236452"/>
                <a:ext cx="1581912" cy="1810391"/>
                <a:chOff x="381000" y="2130228"/>
                <a:chExt cx="1652124" cy="2011545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381000" y="2130228"/>
                  <a:ext cx="1652124" cy="1371600"/>
                </a:xfrm>
                <a:prstGeom prst="rect">
                  <a:avLst/>
                </a:prstGeom>
                <a:noFill/>
              </p:spPr>
              <p:txBody>
                <a:bodyPr spcFirstLastPara="1" lIns="0" tIns="0" rIns="0" bIns="0" anchor="ctr">
                  <a:prstTxWarp prst="textArchUp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bg1"/>
                      </a:solidFill>
                      <a:effectLst>
                        <a:outerShdw blurRad="63500" algn="ctr" rotWithShape="0">
                          <a:schemeClr val="bg1">
                            <a:alpha val="40000"/>
                          </a:schemeClr>
                        </a:outerShdw>
                      </a:effectLst>
                      <a:ea typeface="微软雅黑" pitchFamily="34" charset="-122"/>
                    </a:rPr>
                    <a:t>People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1000" y="2770173"/>
                  <a:ext cx="1652124" cy="1371600"/>
                </a:xfrm>
                <a:prstGeom prst="rect">
                  <a:avLst/>
                </a:prstGeom>
                <a:noFill/>
              </p:spPr>
              <p:txBody>
                <a:bodyPr spcFirstLastPara="1" lIns="0" tIns="0" rIns="0" bIns="0" anchor="ctr">
                  <a:prstTxWarp prst="textArchDown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US" sz="2000" dirty="0">
                      <a:solidFill>
                        <a:schemeClr val="bg1"/>
                      </a:solidFill>
                      <a:effectLst>
                        <a:outerShdw blurRad="63500" algn="ctr" rotWithShape="0">
                          <a:schemeClr val="bg1">
                            <a:alpha val="40000"/>
                          </a:schemeClr>
                        </a:outerShdw>
                      </a:effectLst>
                      <a:ea typeface="微软雅黑" pitchFamily="34" charset="-122"/>
                    </a:rPr>
                    <a:t>People</a:t>
                  </a:r>
                </a:p>
              </p:txBody>
            </p:sp>
          </p:grpSp>
          <p:pic>
            <p:nvPicPr>
              <p:cNvPr id="79" name="Picture 3" descr="S:\InternalBin\Resource DVD\DVD_ART36\Artwork_Imagery\Shapes\rings\silver orb frame 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0737" y="2363247"/>
                <a:ext cx="1700464" cy="1487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6" name="TextBox 88"/>
            <p:cNvSpPr txBox="1">
              <a:spLocks noChangeArrowheads="1"/>
            </p:cNvSpPr>
            <p:nvPr/>
          </p:nvSpPr>
          <p:spPr bwMode="auto">
            <a:xfrm>
              <a:off x="428597" y="2737122"/>
              <a:ext cx="1071570" cy="103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1400" dirty="0" smtClean="0">
                  <a:ea typeface="微软雅黑" pitchFamily="34" charset="-122"/>
                </a:rPr>
                <a:t>产品</a:t>
              </a:r>
              <a:r>
                <a:rPr lang="zh-CN" altLang="en-US" sz="1400" dirty="0">
                  <a:ea typeface="微软雅黑" pitchFamily="34" charset="-122"/>
                </a:rPr>
                <a:t>总监</a:t>
              </a:r>
            </a:p>
          </p:txBody>
        </p:sp>
        <p:pic>
          <p:nvPicPr>
            <p:cNvPr id="67" name="Picture 3" descr="S:\InternalBin\Resource DVD\DVD_ART36\Artwork_Imagery\Shapes\rings\silver orb frame 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9618" y="4240944"/>
              <a:ext cx="1706607" cy="1397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8" name="Group 102"/>
            <p:cNvGrpSpPr>
              <a:grpSpLocks/>
            </p:cNvGrpSpPr>
            <p:nvPr/>
          </p:nvGrpSpPr>
          <p:grpSpPr bwMode="auto">
            <a:xfrm>
              <a:off x="1609108" y="4130712"/>
              <a:ext cx="1587627" cy="1700539"/>
              <a:chOff x="381000" y="2130228"/>
              <a:chExt cx="1652124" cy="201154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381000" y="2130228"/>
                <a:ext cx="1652124" cy="1371600"/>
              </a:xfrm>
              <a:prstGeom prst="rect">
                <a:avLst/>
              </a:prstGeom>
              <a:noFill/>
            </p:spPr>
            <p:txBody>
              <a:bodyPr spcFirstLastPara="1" lIns="0" tIns="0" rIns="0" bIns="0" anchor="ctr">
                <a:prstTxWarp prst="textArchUp">
                  <a:avLst/>
                </a:prstTxWarp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bg1"/>
                    </a:solidFill>
                    <a:effectLst>
                      <a:outerShdw blurRad="63500" algn="ctr" rotWithShape="0">
                        <a:schemeClr val="bg1">
                          <a:alpha val="40000"/>
                        </a:schemeClr>
                      </a:outerShdw>
                    </a:effectLst>
                    <a:ea typeface="微软雅黑" pitchFamily="34" charset="-122"/>
                  </a:rPr>
                  <a:t>People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81000" y="2770173"/>
                <a:ext cx="1652124" cy="1371600"/>
              </a:xfrm>
              <a:prstGeom prst="rect">
                <a:avLst/>
              </a:prstGeom>
              <a:noFill/>
            </p:spPr>
            <p:txBody>
              <a:bodyPr spcFirstLastPara="1" lIns="0" tIns="0" rIns="0" bIns="0" anchor="ctr">
                <a:prstTxWarp prst="textArchDown">
                  <a:avLst/>
                </a:prstTxWarp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chemeClr val="bg1"/>
                    </a:solidFill>
                    <a:effectLst>
                      <a:outerShdw blurRad="63500" algn="ctr" rotWithShape="0">
                        <a:schemeClr val="bg1">
                          <a:alpha val="40000"/>
                        </a:schemeClr>
                      </a:outerShdw>
                    </a:effectLst>
                    <a:ea typeface="微软雅黑" pitchFamily="34" charset="-122"/>
                  </a:rPr>
                  <a:t>Information</a:t>
                </a:r>
              </a:p>
            </p:txBody>
          </p:sp>
        </p:grpSp>
        <p:pic>
          <p:nvPicPr>
            <p:cNvPr id="69" name="Picture 3" descr="S:\InternalBin\Resource DVD\DVD_ART36\Artwork_Imagery\Shapes\rings\silver orb frame 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4744" y="4715087"/>
              <a:ext cx="1706607" cy="1397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3" descr="S:\InternalBin\Resource DVD\DVD_ART36\Artwork_Imagery\Shapes\rings\silver orb frame 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43570" y="4318776"/>
              <a:ext cx="1706607" cy="1397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3" descr="S:\InternalBin\Resource DVD\DVD_ART36\Artwork_Imagery\Shapes\rings\silver orb frame 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72330" y="2675702"/>
              <a:ext cx="1706607" cy="1397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96"/>
            <p:cNvSpPr txBox="1">
              <a:spLocks noChangeArrowheads="1"/>
            </p:cNvSpPr>
            <p:nvPr/>
          </p:nvSpPr>
          <p:spPr bwMode="auto">
            <a:xfrm>
              <a:off x="1857356" y="4490554"/>
              <a:ext cx="1071570" cy="103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1400" dirty="0" smtClean="0">
                  <a:ea typeface="微软雅黑" pitchFamily="34" charset="-122"/>
                </a:rPr>
                <a:t>营销总监</a:t>
              </a:r>
              <a:endParaRPr lang="zh-CN" altLang="en-US" sz="1400" dirty="0">
                <a:ea typeface="微软雅黑" pitchFamily="34" charset="-122"/>
              </a:endParaRPr>
            </a:p>
          </p:txBody>
        </p:sp>
        <p:sp>
          <p:nvSpPr>
            <p:cNvPr id="73" name="TextBox 97"/>
            <p:cNvSpPr txBox="1">
              <a:spLocks noChangeArrowheads="1"/>
            </p:cNvSpPr>
            <p:nvPr/>
          </p:nvSpPr>
          <p:spPr bwMode="auto">
            <a:xfrm>
              <a:off x="4071935" y="4930631"/>
              <a:ext cx="1071570" cy="103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1400" dirty="0">
                  <a:ea typeface="微软雅黑" pitchFamily="34" charset="-122"/>
                </a:rPr>
                <a:t>运营总监</a:t>
              </a:r>
            </a:p>
          </p:txBody>
        </p:sp>
        <p:sp>
          <p:nvSpPr>
            <p:cNvPr id="74" name="TextBox 98"/>
            <p:cNvSpPr txBox="1">
              <a:spLocks noChangeArrowheads="1"/>
            </p:cNvSpPr>
            <p:nvPr/>
          </p:nvSpPr>
          <p:spPr bwMode="auto">
            <a:xfrm>
              <a:off x="6000760" y="4561995"/>
              <a:ext cx="1071570" cy="103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1400" dirty="0" smtClean="0">
                  <a:ea typeface="微软雅黑" pitchFamily="34" charset="-122"/>
                </a:rPr>
                <a:t>技术总监</a:t>
              </a:r>
              <a:endParaRPr lang="zh-CN" altLang="en-US" sz="1400" dirty="0">
                <a:ea typeface="微软雅黑" pitchFamily="34" charset="-122"/>
              </a:endParaRPr>
            </a:p>
          </p:txBody>
        </p:sp>
        <p:sp>
          <p:nvSpPr>
            <p:cNvPr id="75" name="TextBox 99"/>
            <p:cNvSpPr txBox="1">
              <a:spLocks noChangeArrowheads="1"/>
            </p:cNvSpPr>
            <p:nvPr/>
          </p:nvSpPr>
          <p:spPr bwMode="auto">
            <a:xfrm>
              <a:off x="7429520" y="2896893"/>
              <a:ext cx="1071570" cy="103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1400" dirty="0" smtClean="0">
                  <a:ea typeface="微软雅黑" pitchFamily="34" charset="-122"/>
                </a:rPr>
                <a:t>拓展总监</a:t>
              </a:r>
              <a:endParaRPr lang="zh-CN" altLang="en-US" sz="1400" dirty="0">
                <a:ea typeface="微软雅黑" pitchFamily="34" charset="-122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214282" y="254722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高管团队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一人难求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282" y="469590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基层人才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稀缺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14546" y="4533203"/>
            <a:ext cx="6429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电商人才奇缺，大家心态浮躁，流动性居高不下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懂商品渠道的人本来就不好找，又要懂电商，更加难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搞电商的人往往没有实体企业经营的经验，很难合作沟通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目前电商行业的人才缺口在未来五年内是弥补不上的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右箭头 87"/>
          <p:cNvSpPr/>
          <p:nvPr/>
        </p:nvSpPr>
        <p:spPr bwMode="auto">
          <a:xfrm>
            <a:off x="1643042" y="2685779"/>
            <a:ext cx="571504" cy="35719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右箭头 88"/>
          <p:cNvSpPr/>
          <p:nvPr/>
        </p:nvSpPr>
        <p:spPr bwMode="auto">
          <a:xfrm>
            <a:off x="1598108" y="4855423"/>
            <a:ext cx="571504" cy="35719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142852"/>
            <a:ext cx="7208838" cy="7239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571472" y="4429136"/>
            <a:ext cx="7786742" cy="5715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zh-CN"/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000100" y="1901975"/>
            <a:ext cx="7500989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零售业电子商务发展概况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传统企业发展电子商务三大趋势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传统企业发展电子商务三大挑战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传统企业发展电子商务的三个建议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建议一：积极应对，尽快布局电商市场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575" y="1357298"/>
            <a:ext cx="89884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失去市场和话语权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：在网络这一未来占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30-40%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出货量渠道上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失去竞争力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：电子商务成为未来所有企业的基础设施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失去用户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：互联网不仅仅是销售渠道，也是服务渠道和沟通渠道，线下用户也需要全方位的包括互联网的服务体验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失去时间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：互联网的先发优势和规模经济性，再进去为时已晚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有战略有耐心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：做电商不能渴求一时成效，要有长远的未来战略思考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63" y="4977636"/>
            <a:ext cx="8358217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错过电商，就是错过未来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142852"/>
            <a:ext cx="7208838" cy="7239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571472" y="2137420"/>
            <a:ext cx="7786742" cy="571500"/>
          </a:xfrm>
          <a:prstGeom prst="rect">
            <a:avLst/>
          </a:prstGeom>
          <a:solidFill>
            <a:schemeClr val="accent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zh-CN"/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000100" y="1901975"/>
            <a:ext cx="7500989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零售业电子商务发展概况</a:t>
            </a:r>
            <a:endParaRPr lang="en-US" altLang="zh-CN" sz="2000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传统企业发展电子商务三大趋势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传统企业发展电子商务三大挑战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传统企业发展电子商务的三个建议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514350" indent="-514350">
              <a:lnSpc>
                <a:spcPct val="250000"/>
              </a:lnSpc>
              <a:buFont typeface="黑体" pitchFamily="2" charset="-122"/>
              <a:buAutoNum type="ea1JpnChsDbPeriod"/>
            </a:pP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建议二：取长补短，重视发挥自身已有优势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3"/>
          <p:cNvSpPr>
            <a:spLocks noEditPoints="1"/>
          </p:cNvSpPr>
          <p:nvPr/>
        </p:nvSpPr>
        <p:spPr bwMode="gray">
          <a:xfrm>
            <a:off x="1371600" y="1609724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b="1" dirty="0">
              <a:latin typeface="Arial" charset="0"/>
              <a:ea typeface="微软雅黑" pitchFamily="34" charset="-122"/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4139952" y="1484784"/>
            <a:ext cx="4608512" cy="1842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marL="342900" indent="-342900" algn="ctr">
              <a:lnSpc>
                <a:spcPct val="110000"/>
              </a:lnSpc>
              <a:spcBef>
                <a:spcPct val="30000"/>
              </a:spcBef>
              <a:buClr>
                <a:schemeClr val="bg1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传统企业进军电商市场</a:t>
            </a:r>
            <a:endParaRPr lang="en-US" altLang="zh-CN" b="1" dirty="0" smtClean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ctr">
              <a:lnSpc>
                <a:spcPct val="110000"/>
              </a:lnSpc>
              <a:spcBef>
                <a:spcPct val="30000"/>
              </a:spcBef>
              <a:buClr>
                <a:schemeClr val="bg1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在充分学习和提升电商运营能力的同时，</a:t>
            </a:r>
            <a:endParaRPr lang="en-US" altLang="zh-CN" b="1" dirty="0" smtClean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ctr">
              <a:lnSpc>
                <a:spcPct val="110000"/>
              </a:lnSpc>
              <a:spcBef>
                <a:spcPct val="30000"/>
              </a:spcBef>
              <a:buClr>
                <a:schemeClr val="bg1"/>
              </a:buClr>
              <a:buSzPct val="75000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必须认清自身优势，将核心优势发挥至极致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0" name="组合 31"/>
          <p:cNvGrpSpPr>
            <a:grpSpLocks/>
          </p:cNvGrpSpPr>
          <p:nvPr/>
        </p:nvGrpSpPr>
        <p:grpSpPr bwMode="auto">
          <a:xfrm>
            <a:off x="4038600" y="4276724"/>
            <a:ext cx="1704975" cy="1885950"/>
            <a:chOff x="3476625" y="3524250"/>
            <a:chExt cx="1704975" cy="1885950"/>
          </a:xfrm>
        </p:grpSpPr>
        <p:sp>
          <p:nvSpPr>
            <p:cNvPr id="39" name="Oval 34"/>
            <p:cNvSpPr>
              <a:spLocks noChangeArrowheads="1"/>
            </p:cNvSpPr>
            <p:nvPr/>
          </p:nvSpPr>
          <p:spPr bwMode="gray">
            <a:xfrm rot="-723406">
              <a:off x="3544888" y="4743450"/>
              <a:ext cx="1438275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gray">
            <a:xfrm>
              <a:off x="3476625" y="3524250"/>
              <a:ext cx="1704975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gray">
            <a:xfrm>
              <a:off x="3497263" y="3533775"/>
              <a:ext cx="1665288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gray">
            <a:xfrm>
              <a:off x="3514725" y="3549650"/>
              <a:ext cx="1584325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gray">
            <a:xfrm>
              <a:off x="3606800" y="3594100"/>
              <a:ext cx="1409700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gray">
            <a:xfrm>
              <a:off x="3509959" y="3981450"/>
              <a:ext cx="1655973" cy="10402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marL="0" lvl="1" algn="ctr">
                <a:lnSpc>
                  <a:spcPct val="110000"/>
                </a:lnSpc>
                <a:spcBef>
                  <a:spcPct val="30000"/>
                </a:spcBef>
                <a:buClr>
                  <a:schemeClr val="bg1"/>
                </a:buClr>
              </a:pPr>
              <a:r>
                <a:rPr lang="zh-CN" altLang="en-US" b="1" dirty="0" smtClean="0">
                  <a:latin typeface="Times New Roman" pitchFamily="18" charset="0"/>
                  <a:ea typeface="微软雅黑" pitchFamily="34" charset="-122"/>
                </a:rPr>
                <a:t>客户服务及售后管理</a:t>
              </a:r>
              <a:endParaRPr lang="zh-CN" altLang="en-US" b="1" dirty="0">
                <a:latin typeface="Times New Roman" pitchFamily="18" charset="0"/>
                <a:ea typeface="微软雅黑" pitchFamily="34" charset="-122"/>
              </a:endParaRPr>
            </a:p>
          </p:txBody>
        </p:sp>
      </p:grpSp>
      <p:sp>
        <p:nvSpPr>
          <p:cNvPr id="11" name="Oval 40"/>
          <p:cNvSpPr>
            <a:spLocks noChangeArrowheads="1"/>
          </p:cNvSpPr>
          <p:nvPr/>
        </p:nvSpPr>
        <p:spPr bwMode="gray">
          <a:xfrm rot="20827004">
            <a:off x="968094" y="3304796"/>
            <a:ext cx="1133475" cy="609600"/>
          </a:xfrm>
          <a:prstGeom prst="ellipse">
            <a:avLst/>
          </a:prstGeom>
          <a:solidFill>
            <a:srgbClr val="0F2145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b="1" dirty="0">
              <a:ea typeface="微软雅黑" pitchFamily="34" charset="-122"/>
            </a:endParaRP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838200" y="2500306"/>
            <a:ext cx="1295400" cy="1295400"/>
            <a:chOff x="732" y="2112"/>
            <a:chExt cx="842" cy="860"/>
          </a:xfrm>
        </p:grpSpPr>
        <p:sp>
          <p:nvSpPr>
            <p:cNvPr id="34" name="Oval 42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35" name="Oval 43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gray">
            <a:xfrm>
              <a:off x="744" y="2270"/>
              <a:ext cx="790" cy="4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marL="0" lvl="1" algn="ctr">
                <a:lnSpc>
                  <a:spcPct val="110000"/>
                </a:lnSpc>
                <a:spcBef>
                  <a:spcPct val="30000"/>
                </a:spcBef>
                <a:buClr>
                  <a:schemeClr val="bg1"/>
                </a:buClr>
              </a:pPr>
              <a:r>
                <a:rPr lang="zh-CN" altLang="en-US" b="1" dirty="0" smtClean="0">
                  <a:latin typeface="Times New Roman" pitchFamily="18" charset="0"/>
                  <a:ea typeface="微软雅黑" pitchFamily="34" charset="-122"/>
                </a:rPr>
                <a:t>物流仓储（含门店）</a:t>
              </a:r>
              <a:endParaRPr lang="zh-CN" altLang="en-US" b="1" dirty="0">
                <a:latin typeface="Times New Roman" pitchFamily="18" charset="0"/>
                <a:ea typeface="微软雅黑" pitchFamily="34" charset="-122"/>
              </a:endParaRPr>
            </a:p>
          </p:txBody>
        </p:sp>
      </p:grpSp>
      <p:sp>
        <p:nvSpPr>
          <p:cNvPr id="13" name="Oval 47"/>
          <p:cNvSpPr>
            <a:spLocks noChangeArrowheads="1"/>
          </p:cNvSpPr>
          <p:nvPr/>
        </p:nvSpPr>
        <p:spPr bwMode="gray">
          <a:xfrm>
            <a:off x="2033578" y="1844659"/>
            <a:ext cx="914400" cy="533400"/>
          </a:xfrm>
          <a:prstGeom prst="ellipse">
            <a:avLst/>
          </a:prstGeom>
          <a:solidFill>
            <a:srgbClr val="0F2145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b="1" dirty="0">
              <a:ea typeface="微软雅黑" pitchFamily="34" charset="-122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2000232" y="1142984"/>
            <a:ext cx="1357322" cy="1214446"/>
            <a:chOff x="1516048" y="1771650"/>
            <a:chExt cx="1179528" cy="1023938"/>
          </a:xfrm>
        </p:grpSpPr>
        <p:sp>
          <p:nvSpPr>
            <p:cNvPr id="29" name="Oval 48"/>
            <p:cNvSpPr>
              <a:spLocks noChangeArrowheads="1"/>
            </p:cNvSpPr>
            <p:nvPr/>
          </p:nvSpPr>
          <p:spPr bwMode="gray">
            <a:xfrm>
              <a:off x="1600200" y="1771650"/>
              <a:ext cx="1023938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gray">
            <a:xfrm>
              <a:off x="1612900" y="1776413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31" name="Oval 50"/>
            <p:cNvSpPr>
              <a:spLocks noChangeArrowheads="1"/>
            </p:cNvSpPr>
            <p:nvPr/>
          </p:nvSpPr>
          <p:spPr bwMode="gray">
            <a:xfrm>
              <a:off x="1624013" y="1787525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32" name="Oval 51"/>
            <p:cNvSpPr>
              <a:spLocks noChangeArrowheads="1"/>
            </p:cNvSpPr>
            <p:nvPr/>
          </p:nvSpPr>
          <p:spPr bwMode="gray">
            <a:xfrm>
              <a:off x="1677988" y="1812925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33" name="Text Box 52"/>
            <p:cNvSpPr txBox="1">
              <a:spLocks noChangeArrowheads="1"/>
            </p:cNvSpPr>
            <p:nvPr/>
          </p:nvSpPr>
          <p:spPr bwMode="gray">
            <a:xfrm>
              <a:off x="1516048" y="1905000"/>
              <a:ext cx="1179528" cy="7455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marL="0" lvl="1" algn="ctr">
                <a:lnSpc>
                  <a:spcPct val="110000"/>
                </a:lnSpc>
                <a:spcBef>
                  <a:spcPct val="30000"/>
                </a:spcBef>
                <a:buClr>
                  <a:schemeClr val="bg1"/>
                </a:buClr>
              </a:pPr>
              <a:r>
                <a:rPr lang="zh-CN" altLang="en-US" b="1" dirty="0" smtClean="0">
                  <a:latin typeface="Times New Roman" pitchFamily="18" charset="0"/>
                  <a:ea typeface="微软雅黑" pitchFamily="34" charset="-122"/>
                </a:rPr>
                <a:t>供应商及商品资源聚合</a:t>
              </a:r>
              <a:endParaRPr lang="zh-CN" altLang="en-US" b="1" dirty="0">
                <a:latin typeface="Times New Roman" pitchFamily="18" charset="0"/>
                <a:ea typeface="微软雅黑" pitchFamily="34" charset="-122"/>
              </a:endParaRPr>
            </a:p>
          </p:txBody>
        </p:sp>
      </p:grpSp>
      <p:grpSp>
        <p:nvGrpSpPr>
          <p:cNvPr id="16" name="组合 32"/>
          <p:cNvGrpSpPr>
            <a:grpSpLocks/>
          </p:cNvGrpSpPr>
          <p:nvPr/>
        </p:nvGrpSpPr>
        <p:grpSpPr bwMode="auto">
          <a:xfrm>
            <a:off x="1981199" y="3971926"/>
            <a:ext cx="1447799" cy="1657351"/>
            <a:chOff x="3476625" y="3524250"/>
            <a:chExt cx="1704975" cy="1885950"/>
          </a:xfrm>
        </p:grpSpPr>
        <p:sp>
          <p:nvSpPr>
            <p:cNvPr id="17" name="Oval 34"/>
            <p:cNvSpPr>
              <a:spLocks noChangeArrowheads="1"/>
            </p:cNvSpPr>
            <p:nvPr/>
          </p:nvSpPr>
          <p:spPr bwMode="gray">
            <a:xfrm rot="-723406">
              <a:off x="3544888" y="4743450"/>
              <a:ext cx="1438275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18" name="Oval 35"/>
            <p:cNvSpPr>
              <a:spLocks noChangeArrowheads="1"/>
            </p:cNvSpPr>
            <p:nvPr/>
          </p:nvSpPr>
          <p:spPr bwMode="gray">
            <a:xfrm>
              <a:off x="3476625" y="3524250"/>
              <a:ext cx="1704975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19" name="Oval 36"/>
            <p:cNvSpPr>
              <a:spLocks noChangeArrowheads="1"/>
            </p:cNvSpPr>
            <p:nvPr/>
          </p:nvSpPr>
          <p:spPr bwMode="gray">
            <a:xfrm>
              <a:off x="3497263" y="3533775"/>
              <a:ext cx="1665288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20" name="Oval 37"/>
            <p:cNvSpPr>
              <a:spLocks noChangeArrowheads="1"/>
            </p:cNvSpPr>
            <p:nvPr/>
          </p:nvSpPr>
          <p:spPr bwMode="gray">
            <a:xfrm>
              <a:off x="3514725" y="3549650"/>
              <a:ext cx="1584325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21" name="Oval 38"/>
            <p:cNvSpPr>
              <a:spLocks noChangeArrowheads="1"/>
            </p:cNvSpPr>
            <p:nvPr/>
          </p:nvSpPr>
          <p:spPr bwMode="gray">
            <a:xfrm>
              <a:off x="3606800" y="3594100"/>
              <a:ext cx="1409700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square" anchor="ctr">
              <a:noAutofit/>
            </a:bodyPr>
            <a:lstStyle/>
            <a:p>
              <a:pPr algn="ctr"/>
              <a:endParaRPr lang="zh-CN" altLang="en-US" b="1" dirty="0">
                <a:ea typeface="微软雅黑" pitchFamily="34" charset="-122"/>
              </a:endParaRP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gray">
            <a:xfrm>
              <a:off x="3566358" y="3871089"/>
              <a:ext cx="1435767" cy="11456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marL="0" lvl="1" algn="ctr">
                <a:lnSpc>
                  <a:spcPct val="110000"/>
                </a:lnSpc>
                <a:spcBef>
                  <a:spcPct val="30000"/>
                </a:spcBef>
                <a:buClr>
                  <a:schemeClr val="bg1"/>
                </a:buClr>
              </a:pPr>
              <a:r>
                <a:rPr lang="zh-CN" altLang="en-US" b="1" dirty="0" smtClean="0">
                  <a:latin typeface="Times New Roman" pitchFamily="18" charset="0"/>
                  <a:ea typeface="微软雅黑" pitchFamily="34" charset="-122"/>
                </a:rPr>
                <a:t>品牌积累营销推广</a:t>
              </a:r>
              <a:endParaRPr lang="zh-CN" altLang="en-US" b="1" dirty="0">
                <a:latin typeface="Times New Roman" pitchFamily="18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易观对传统企业电子商务的规律总结</a:t>
            </a:r>
            <a:endParaRPr lang="zh-CN" altLang="en-US" dirty="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gray">
          <a:xfrm>
            <a:off x="5810229" y="3543061"/>
            <a:ext cx="2476547" cy="4318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gray">
          <a:xfrm>
            <a:off x="3571868" y="4000504"/>
            <a:ext cx="2286016" cy="431800"/>
          </a:xfrm>
          <a:prstGeom prst="rect">
            <a:avLst/>
          </a:prstGeom>
          <a:gradFill rotWithShape="1">
            <a:gsLst>
              <a:gs pos="0">
                <a:srgbClr val="BBE0E3"/>
              </a:gs>
              <a:gs pos="100000">
                <a:srgbClr val="BBE0E3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gray">
          <a:xfrm>
            <a:off x="1389036" y="4525724"/>
            <a:ext cx="2182832" cy="4318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 flipH="1">
            <a:off x="785784" y="3912949"/>
            <a:ext cx="2857521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99CC00">
                  <a:gamma/>
                  <a:tint val="54510"/>
                  <a:invGamma/>
                  <a:alpha val="82001"/>
                </a:srgbClr>
              </a:gs>
              <a:gs pos="100000">
                <a:srgbClr val="99CC00">
                  <a:alpha val="50000"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AutoShape 7"/>
          <p:cNvSpPr>
            <a:spLocks noChangeArrowheads="1"/>
          </p:cNvSpPr>
          <p:nvPr/>
        </p:nvSpPr>
        <p:spPr bwMode="gray">
          <a:xfrm flipH="1">
            <a:off x="2955900" y="3403361"/>
            <a:ext cx="2901984" cy="646113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rgbClr val="BBE0E3"/>
              </a:gs>
              <a:gs pos="100000">
                <a:srgbClr val="BBE0E3">
                  <a:gamma/>
                  <a:tint val="5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8"/>
          <p:cNvSpPr>
            <a:spLocks/>
          </p:cNvSpPr>
          <p:nvPr/>
        </p:nvSpPr>
        <p:spPr bwMode="gray">
          <a:xfrm>
            <a:off x="3000364" y="3404949"/>
            <a:ext cx="612775" cy="11303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BBE0E3">
                  <a:gamma/>
                  <a:shade val="46275"/>
                  <a:invGamma/>
                </a:srgbClr>
              </a:gs>
              <a:gs pos="100000">
                <a:srgbClr val="BBE0E3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gray">
          <a:xfrm flipH="1">
            <a:off x="5197454" y="2887424"/>
            <a:ext cx="3089322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tint val="5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Freeform 10"/>
          <p:cNvSpPr>
            <a:spLocks/>
          </p:cNvSpPr>
          <p:nvPr/>
        </p:nvSpPr>
        <p:spPr bwMode="gray">
          <a:xfrm>
            <a:off x="5241934" y="2882661"/>
            <a:ext cx="615950" cy="1163638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2" name="Picture 11" descr="light_shadow"/>
          <p:cNvPicPr>
            <a:picLocks noChangeAspect="1" noChangeArrowheads="1"/>
          </p:cNvPicPr>
          <p:nvPr/>
        </p:nvPicPr>
        <p:blipFill>
          <a:blip r:embed="rId2" cstate="print">
            <a:lum bright="-76000" contrast="-4000"/>
            <a:grayscl/>
          </a:blip>
          <a:srcRect/>
          <a:stretch>
            <a:fillRect/>
          </a:stretch>
        </p:blipFill>
        <p:spPr bwMode="gray">
          <a:xfrm>
            <a:off x="1706549" y="4066936"/>
            <a:ext cx="1008063" cy="280988"/>
          </a:xfrm>
          <a:prstGeom prst="rect">
            <a:avLst/>
          </a:prstGeom>
          <a:noFill/>
        </p:spPr>
      </p:pic>
      <p:pic>
        <p:nvPicPr>
          <p:cNvPr id="93" name="Picture 12" descr="circuler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643042" y="3106499"/>
            <a:ext cx="1152525" cy="1139825"/>
          </a:xfrm>
          <a:prstGeom prst="rect">
            <a:avLst/>
          </a:prstGeom>
          <a:noFill/>
        </p:spPr>
      </p:pic>
      <p:sp>
        <p:nvSpPr>
          <p:cNvPr id="94" name="Oval 13"/>
          <p:cNvSpPr>
            <a:spLocks noChangeArrowheads="1"/>
          </p:cNvSpPr>
          <p:nvPr/>
        </p:nvSpPr>
        <p:spPr bwMode="gray">
          <a:xfrm>
            <a:off x="1665462" y="3106499"/>
            <a:ext cx="1144587" cy="1143000"/>
          </a:xfrm>
          <a:prstGeom prst="ellipse">
            <a:avLst/>
          </a:prstGeom>
          <a:gradFill rotWithShape="1">
            <a:gsLst>
              <a:gs pos="0">
                <a:srgbClr val="99CC00">
                  <a:alpha val="45000"/>
                </a:srgbClr>
              </a:gs>
              <a:gs pos="50000">
                <a:srgbClr val="99CC00">
                  <a:gamma/>
                  <a:tint val="54510"/>
                  <a:invGamma/>
                  <a:alpha val="89999"/>
                </a:srgbClr>
              </a:gs>
              <a:gs pos="100000">
                <a:srgbClr val="99CC00">
                  <a:alpha val="45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Freeform 14"/>
          <p:cNvSpPr>
            <a:spLocks/>
          </p:cNvSpPr>
          <p:nvPr/>
        </p:nvSpPr>
        <p:spPr bwMode="gray">
          <a:xfrm>
            <a:off x="1784524" y="3130311"/>
            <a:ext cx="898525" cy="395288"/>
          </a:xfrm>
          <a:custGeom>
            <a:avLst/>
            <a:gdLst/>
            <a:ahLst/>
            <a:cxnLst>
              <a:cxn ang="0">
                <a:pos x="1301" y="401"/>
              </a:cxn>
              <a:cxn ang="0">
                <a:pos x="1317" y="442"/>
              </a:cxn>
              <a:cxn ang="0">
                <a:pos x="1321" y="481"/>
              </a:cxn>
              <a:cxn ang="0">
                <a:pos x="1315" y="516"/>
              </a:cxn>
              <a:cxn ang="0">
                <a:pos x="1298" y="550"/>
              </a:cxn>
              <a:cxn ang="0">
                <a:pos x="1272" y="579"/>
              </a:cxn>
              <a:cxn ang="0">
                <a:pos x="1239" y="604"/>
              </a:cxn>
              <a:cxn ang="0">
                <a:pos x="1196" y="628"/>
              </a:cxn>
              <a:cxn ang="0">
                <a:pos x="1147" y="649"/>
              </a:cxn>
              <a:cxn ang="0">
                <a:pos x="1092" y="667"/>
              </a:cxn>
              <a:cxn ang="0">
                <a:pos x="1031" y="683"/>
              </a:cxn>
              <a:cxn ang="0">
                <a:pos x="967" y="694"/>
              </a:cxn>
              <a:cxn ang="0">
                <a:pos x="896" y="704"/>
              </a:cxn>
              <a:cxn ang="0">
                <a:pos x="824" y="710"/>
              </a:cxn>
              <a:cxn ang="0">
                <a:pos x="795" y="712"/>
              </a:cxn>
              <a:cxn ang="0">
                <a:pos x="476" y="712"/>
              </a:cxn>
              <a:cxn ang="0">
                <a:pos x="472" y="712"/>
              </a:cxn>
              <a:cxn ang="0">
                <a:pos x="409" y="708"/>
              </a:cxn>
              <a:cxn ang="0">
                <a:pos x="348" y="704"/>
              </a:cxn>
              <a:cxn ang="0">
                <a:pos x="290" y="696"/>
              </a:cxn>
              <a:cxn ang="0">
                <a:pos x="235" y="689"/>
              </a:cxn>
              <a:cxn ang="0">
                <a:pos x="186" y="677"/>
              </a:cxn>
              <a:cxn ang="0">
                <a:pos x="141" y="663"/>
              </a:cxn>
              <a:cxn ang="0">
                <a:pos x="102" y="648"/>
              </a:cxn>
              <a:cxn ang="0">
                <a:pos x="67" y="630"/>
              </a:cxn>
              <a:cxn ang="0">
                <a:pos x="39" y="608"/>
              </a:cxn>
              <a:cxn ang="0">
                <a:pos x="18" y="583"/>
              </a:cxn>
              <a:cxn ang="0">
                <a:pos x="6" y="554"/>
              </a:cxn>
              <a:cxn ang="0">
                <a:pos x="0" y="524"/>
              </a:cxn>
              <a:cxn ang="0">
                <a:pos x="0" y="520"/>
              </a:cxn>
              <a:cxn ang="0">
                <a:pos x="4" y="487"/>
              </a:cxn>
              <a:cxn ang="0">
                <a:pos x="16" y="446"/>
              </a:cxn>
              <a:cxn ang="0">
                <a:pos x="51" y="370"/>
              </a:cxn>
              <a:cxn ang="0">
                <a:pos x="94" y="299"/>
              </a:cxn>
              <a:cxn ang="0">
                <a:pos x="147" y="235"/>
              </a:cxn>
              <a:cxn ang="0">
                <a:pos x="204" y="176"/>
              </a:cxn>
              <a:cxn ang="0">
                <a:pos x="270" y="125"/>
              </a:cxn>
              <a:cxn ang="0">
                <a:pos x="341" y="82"/>
              </a:cxn>
              <a:cxn ang="0">
                <a:pos x="415" y="47"/>
              </a:cxn>
              <a:cxn ang="0">
                <a:pos x="497" y="21"/>
              </a:cxn>
              <a:cxn ang="0">
                <a:pos x="581" y="6"/>
              </a:cxn>
              <a:cxn ang="0">
                <a:pos x="667" y="0"/>
              </a:cxn>
              <a:cxn ang="0">
                <a:pos x="667" y="0"/>
              </a:cxn>
              <a:cxn ang="0">
                <a:pos x="759" y="6"/>
              </a:cxn>
              <a:cxn ang="0">
                <a:pos x="847" y="23"/>
              </a:cxn>
              <a:cxn ang="0">
                <a:pos x="932" y="53"/>
              </a:cxn>
              <a:cxn ang="0">
                <a:pos x="1010" y="90"/>
              </a:cxn>
              <a:cxn ang="0">
                <a:pos x="1082" y="137"/>
              </a:cxn>
              <a:cxn ang="0">
                <a:pos x="1149" y="194"/>
              </a:cxn>
              <a:cxn ang="0">
                <a:pos x="1208" y="256"/>
              </a:cxn>
              <a:cxn ang="0">
                <a:pos x="1258" y="325"/>
              </a:cxn>
              <a:cxn ang="0">
                <a:pos x="1301" y="401"/>
              </a:cxn>
              <a:cxn ang="0">
                <a:pos x="1301" y="401"/>
              </a:cxn>
            </a:cxnLst>
            <a:rect l="0" t="0" r="r" b="b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9CC00">
                  <a:alpha val="17999"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6" name="Picture 15" descr="light_shadow"/>
          <p:cNvPicPr>
            <a:picLocks noChangeAspect="1" noChangeArrowheads="1"/>
          </p:cNvPicPr>
          <p:nvPr/>
        </p:nvPicPr>
        <p:blipFill>
          <a:blip r:embed="rId2" cstate="print">
            <a:lum bright="-76000" contrast="-4000"/>
            <a:grayscl/>
          </a:blip>
          <a:srcRect/>
          <a:stretch>
            <a:fillRect/>
          </a:stretch>
        </p:blipFill>
        <p:spPr bwMode="gray">
          <a:xfrm>
            <a:off x="3992566" y="3563699"/>
            <a:ext cx="1008062" cy="280987"/>
          </a:xfrm>
          <a:prstGeom prst="rect">
            <a:avLst/>
          </a:prstGeom>
          <a:noFill/>
        </p:spPr>
      </p:pic>
      <p:pic>
        <p:nvPicPr>
          <p:cNvPr id="97" name="Picture 16" descr="circuler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929058" y="2603261"/>
            <a:ext cx="1152525" cy="1139825"/>
          </a:xfrm>
          <a:prstGeom prst="rect">
            <a:avLst/>
          </a:prstGeom>
          <a:noFill/>
        </p:spPr>
      </p:pic>
      <p:sp>
        <p:nvSpPr>
          <p:cNvPr id="98" name="Oval 17"/>
          <p:cNvSpPr>
            <a:spLocks noChangeArrowheads="1"/>
          </p:cNvSpPr>
          <p:nvPr/>
        </p:nvSpPr>
        <p:spPr bwMode="gray">
          <a:xfrm>
            <a:off x="3929058" y="2603261"/>
            <a:ext cx="1144588" cy="1143000"/>
          </a:xfrm>
          <a:prstGeom prst="ellipse">
            <a:avLst/>
          </a:prstGeom>
          <a:gradFill rotWithShape="1">
            <a:gsLst>
              <a:gs pos="0">
                <a:srgbClr val="BBE0E3">
                  <a:gamma/>
                  <a:shade val="26275"/>
                  <a:invGamma/>
                  <a:alpha val="89999"/>
                </a:srgbClr>
              </a:gs>
              <a:gs pos="50000">
                <a:srgbClr val="BBE0E3">
                  <a:alpha val="45000"/>
                </a:srgbClr>
              </a:gs>
              <a:gs pos="100000">
                <a:srgbClr val="BBE0E3">
                  <a:gamma/>
                  <a:shade val="26275"/>
                  <a:invGamma/>
                  <a:alpha val="89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gray">
          <a:xfrm>
            <a:off x="4048121" y="2627074"/>
            <a:ext cx="898525" cy="395287"/>
          </a:xfrm>
          <a:custGeom>
            <a:avLst/>
            <a:gdLst/>
            <a:ahLst/>
            <a:cxnLst>
              <a:cxn ang="0">
                <a:pos x="1301" y="401"/>
              </a:cxn>
              <a:cxn ang="0">
                <a:pos x="1317" y="442"/>
              </a:cxn>
              <a:cxn ang="0">
                <a:pos x="1321" y="481"/>
              </a:cxn>
              <a:cxn ang="0">
                <a:pos x="1315" y="516"/>
              </a:cxn>
              <a:cxn ang="0">
                <a:pos x="1298" y="550"/>
              </a:cxn>
              <a:cxn ang="0">
                <a:pos x="1272" y="579"/>
              </a:cxn>
              <a:cxn ang="0">
                <a:pos x="1239" y="604"/>
              </a:cxn>
              <a:cxn ang="0">
                <a:pos x="1196" y="628"/>
              </a:cxn>
              <a:cxn ang="0">
                <a:pos x="1147" y="649"/>
              </a:cxn>
              <a:cxn ang="0">
                <a:pos x="1092" y="667"/>
              </a:cxn>
              <a:cxn ang="0">
                <a:pos x="1031" y="683"/>
              </a:cxn>
              <a:cxn ang="0">
                <a:pos x="967" y="694"/>
              </a:cxn>
              <a:cxn ang="0">
                <a:pos x="896" y="704"/>
              </a:cxn>
              <a:cxn ang="0">
                <a:pos x="824" y="710"/>
              </a:cxn>
              <a:cxn ang="0">
                <a:pos x="795" y="712"/>
              </a:cxn>
              <a:cxn ang="0">
                <a:pos x="476" y="712"/>
              </a:cxn>
              <a:cxn ang="0">
                <a:pos x="472" y="712"/>
              </a:cxn>
              <a:cxn ang="0">
                <a:pos x="409" y="708"/>
              </a:cxn>
              <a:cxn ang="0">
                <a:pos x="348" y="704"/>
              </a:cxn>
              <a:cxn ang="0">
                <a:pos x="290" y="696"/>
              </a:cxn>
              <a:cxn ang="0">
                <a:pos x="235" y="689"/>
              </a:cxn>
              <a:cxn ang="0">
                <a:pos x="186" y="677"/>
              </a:cxn>
              <a:cxn ang="0">
                <a:pos x="141" y="663"/>
              </a:cxn>
              <a:cxn ang="0">
                <a:pos x="102" y="648"/>
              </a:cxn>
              <a:cxn ang="0">
                <a:pos x="67" y="630"/>
              </a:cxn>
              <a:cxn ang="0">
                <a:pos x="39" y="608"/>
              </a:cxn>
              <a:cxn ang="0">
                <a:pos x="18" y="583"/>
              </a:cxn>
              <a:cxn ang="0">
                <a:pos x="6" y="554"/>
              </a:cxn>
              <a:cxn ang="0">
                <a:pos x="0" y="524"/>
              </a:cxn>
              <a:cxn ang="0">
                <a:pos x="0" y="520"/>
              </a:cxn>
              <a:cxn ang="0">
                <a:pos x="4" y="487"/>
              </a:cxn>
              <a:cxn ang="0">
                <a:pos x="16" y="446"/>
              </a:cxn>
              <a:cxn ang="0">
                <a:pos x="51" y="370"/>
              </a:cxn>
              <a:cxn ang="0">
                <a:pos x="94" y="299"/>
              </a:cxn>
              <a:cxn ang="0">
                <a:pos x="147" y="235"/>
              </a:cxn>
              <a:cxn ang="0">
                <a:pos x="204" y="176"/>
              </a:cxn>
              <a:cxn ang="0">
                <a:pos x="270" y="125"/>
              </a:cxn>
              <a:cxn ang="0">
                <a:pos x="341" y="82"/>
              </a:cxn>
              <a:cxn ang="0">
                <a:pos x="415" y="47"/>
              </a:cxn>
              <a:cxn ang="0">
                <a:pos x="497" y="21"/>
              </a:cxn>
              <a:cxn ang="0">
                <a:pos x="581" y="6"/>
              </a:cxn>
              <a:cxn ang="0">
                <a:pos x="667" y="0"/>
              </a:cxn>
              <a:cxn ang="0">
                <a:pos x="667" y="0"/>
              </a:cxn>
              <a:cxn ang="0">
                <a:pos x="759" y="6"/>
              </a:cxn>
              <a:cxn ang="0">
                <a:pos x="847" y="23"/>
              </a:cxn>
              <a:cxn ang="0">
                <a:pos x="932" y="53"/>
              </a:cxn>
              <a:cxn ang="0">
                <a:pos x="1010" y="90"/>
              </a:cxn>
              <a:cxn ang="0">
                <a:pos x="1082" y="137"/>
              </a:cxn>
              <a:cxn ang="0">
                <a:pos x="1149" y="194"/>
              </a:cxn>
              <a:cxn ang="0">
                <a:pos x="1208" y="256"/>
              </a:cxn>
              <a:cxn ang="0">
                <a:pos x="1258" y="325"/>
              </a:cxn>
              <a:cxn ang="0">
                <a:pos x="1301" y="401"/>
              </a:cxn>
              <a:cxn ang="0">
                <a:pos x="1301" y="401"/>
              </a:cxn>
            </a:cxnLst>
            <a:rect l="0" t="0" r="r" b="b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BE0E3">
                  <a:alpha val="17999"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0" name="Picture 19" descr="light_shadow"/>
          <p:cNvPicPr>
            <a:picLocks noChangeAspect="1" noChangeArrowheads="1"/>
          </p:cNvPicPr>
          <p:nvPr/>
        </p:nvPicPr>
        <p:blipFill>
          <a:blip r:embed="rId2" cstate="print">
            <a:lum bright="-76000" contrast="-4000"/>
            <a:grayscl/>
          </a:blip>
          <a:srcRect/>
          <a:stretch>
            <a:fillRect/>
          </a:stretch>
        </p:blipFill>
        <p:spPr bwMode="gray">
          <a:xfrm>
            <a:off x="6215074" y="3076336"/>
            <a:ext cx="1008062" cy="280988"/>
          </a:xfrm>
          <a:prstGeom prst="rect">
            <a:avLst/>
          </a:prstGeom>
          <a:noFill/>
        </p:spPr>
      </p:pic>
      <p:pic>
        <p:nvPicPr>
          <p:cNvPr id="101" name="Picture 20" descr="circuler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143636" y="2115899"/>
            <a:ext cx="1152525" cy="1139825"/>
          </a:xfrm>
          <a:prstGeom prst="rect">
            <a:avLst/>
          </a:prstGeom>
          <a:noFill/>
        </p:spPr>
      </p:pic>
      <p:sp>
        <p:nvSpPr>
          <p:cNvPr id="102" name="Oval 21"/>
          <p:cNvSpPr>
            <a:spLocks noChangeArrowheads="1"/>
          </p:cNvSpPr>
          <p:nvPr/>
        </p:nvSpPr>
        <p:spPr bwMode="gray">
          <a:xfrm>
            <a:off x="6143636" y="2115899"/>
            <a:ext cx="1144588" cy="1143000"/>
          </a:xfrm>
          <a:prstGeom prst="ellipse">
            <a:avLst/>
          </a:prstGeom>
          <a:gradFill rotWithShape="1">
            <a:gsLst>
              <a:gs pos="0">
                <a:srgbClr val="99CC00">
                  <a:gamma/>
                  <a:shade val="26275"/>
                  <a:invGamma/>
                  <a:alpha val="89999"/>
                </a:srgbClr>
              </a:gs>
              <a:gs pos="50000">
                <a:srgbClr val="99CC00">
                  <a:alpha val="45000"/>
                </a:srgbClr>
              </a:gs>
              <a:gs pos="100000">
                <a:srgbClr val="99CC00">
                  <a:gamma/>
                  <a:shade val="26275"/>
                  <a:invGamma/>
                  <a:alpha val="89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22"/>
          <p:cNvSpPr>
            <a:spLocks/>
          </p:cNvSpPr>
          <p:nvPr/>
        </p:nvSpPr>
        <p:spPr bwMode="gray">
          <a:xfrm>
            <a:off x="6262699" y="2139711"/>
            <a:ext cx="898525" cy="395288"/>
          </a:xfrm>
          <a:custGeom>
            <a:avLst/>
            <a:gdLst/>
            <a:ahLst/>
            <a:cxnLst>
              <a:cxn ang="0">
                <a:pos x="1301" y="401"/>
              </a:cxn>
              <a:cxn ang="0">
                <a:pos x="1317" y="442"/>
              </a:cxn>
              <a:cxn ang="0">
                <a:pos x="1321" y="481"/>
              </a:cxn>
              <a:cxn ang="0">
                <a:pos x="1315" y="516"/>
              </a:cxn>
              <a:cxn ang="0">
                <a:pos x="1298" y="550"/>
              </a:cxn>
              <a:cxn ang="0">
                <a:pos x="1272" y="579"/>
              </a:cxn>
              <a:cxn ang="0">
                <a:pos x="1239" y="604"/>
              </a:cxn>
              <a:cxn ang="0">
                <a:pos x="1196" y="628"/>
              </a:cxn>
              <a:cxn ang="0">
                <a:pos x="1147" y="649"/>
              </a:cxn>
              <a:cxn ang="0">
                <a:pos x="1092" y="667"/>
              </a:cxn>
              <a:cxn ang="0">
                <a:pos x="1031" y="683"/>
              </a:cxn>
              <a:cxn ang="0">
                <a:pos x="967" y="694"/>
              </a:cxn>
              <a:cxn ang="0">
                <a:pos x="896" y="704"/>
              </a:cxn>
              <a:cxn ang="0">
                <a:pos x="824" y="710"/>
              </a:cxn>
              <a:cxn ang="0">
                <a:pos x="795" y="712"/>
              </a:cxn>
              <a:cxn ang="0">
                <a:pos x="476" y="712"/>
              </a:cxn>
              <a:cxn ang="0">
                <a:pos x="472" y="712"/>
              </a:cxn>
              <a:cxn ang="0">
                <a:pos x="409" y="708"/>
              </a:cxn>
              <a:cxn ang="0">
                <a:pos x="348" y="704"/>
              </a:cxn>
              <a:cxn ang="0">
                <a:pos x="290" y="696"/>
              </a:cxn>
              <a:cxn ang="0">
                <a:pos x="235" y="689"/>
              </a:cxn>
              <a:cxn ang="0">
                <a:pos x="186" y="677"/>
              </a:cxn>
              <a:cxn ang="0">
                <a:pos x="141" y="663"/>
              </a:cxn>
              <a:cxn ang="0">
                <a:pos x="102" y="648"/>
              </a:cxn>
              <a:cxn ang="0">
                <a:pos x="67" y="630"/>
              </a:cxn>
              <a:cxn ang="0">
                <a:pos x="39" y="608"/>
              </a:cxn>
              <a:cxn ang="0">
                <a:pos x="18" y="583"/>
              </a:cxn>
              <a:cxn ang="0">
                <a:pos x="6" y="554"/>
              </a:cxn>
              <a:cxn ang="0">
                <a:pos x="0" y="524"/>
              </a:cxn>
              <a:cxn ang="0">
                <a:pos x="0" y="520"/>
              </a:cxn>
              <a:cxn ang="0">
                <a:pos x="4" y="487"/>
              </a:cxn>
              <a:cxn ang="0">
                <a:pos x="16" y="446"/>
              </a:cxn>
              <a:cxn ang="0">
                <a:pos x="51" y="370"/>
              </a:cxn>
              <a:cxn ang="0">
                <a:pos x="94" y="299"/>
              </a:cxn>
              <a:cxn ang="0">
                <a:pos x="147" y="235"/>
              </a:cxn>
              <a:cxn ang="0">
                <a:pos x="204" y="176"/>
              </a:cxn>
              <a:cxn ang="0">
                <a:pos x="270" y="125"/>
              </a:cxn>
              <a:cxn ang="0">
                <a:pos x="341" y="82"/>
              </a:cxn>
              <a:cxn ang="0">
                <a:pos x="415" y="47"/>
              </a:cxn>
              <a:cxn ang="0">
                <a:pos x="497" y="21"/>
              </a:cxn>
              <a:cxn ang="0">
                <a:pos x="581" y="6"/>
              </a:cxn>
              <a:cxn ang="0">
                <a:pos x="667" y="0"/>
              </a:cxn>
              <a:cxn ang="0">
                <a:pos x="667" y="0"/>
              </a:cxn>
              <a:cxn ang="0">
                <a:pos x="759" y="6"/>
              </a:cxn>
              <a:cxn ang="0">
                <a:pos x="847" y="23"/>
              </a:cxn>
              <a:cxn ang="0">
                <a:pos x="932" y="53"/>
              </a:cxn>
              <a:cxn ang="0">
                <a:pos x="1010" y="90"/>
              </a:cxn>
              <a:cxn ang="0">
                <a:pos x="1082" y="137"/>
              </a:cxn>
              <a:cxn ang="0">
                <a:pos x="1149" y="194"/>
              </a:cxn>
              <a:cxn ang="0">
                <a:pos x="1208" y="256"/>
              </a:cxn>
              <a:cxn ang="0">
                <a:pos x="1258" y="325"/>
              </a:cxn>
              <a:cxn ang="0">
                <a:pos x="1301" y="401"/>
              </a:cxn>
              <a:cxn ang="0">
                <a:pos x="1301" y="401"/>
              </a:cxn>
            </a:cxnLst>
            <a:rect l="0" t="0" r="r" b="b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9CC00">
                  <a:alpha val="17999"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4071934" y="2928934"/>
            <a:ext cx="9556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规范自身运营能力</a:t>
            </a:r>
            <a:endParaRPr lang="zh-CN" altLang="en-US" sz="1400" b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6259531" y="2428868"/>
            <a:ext cx="9556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尝试全渠道运营</a:t>
            </a:r>
            <a:endParaRPr lang="zh-CN" altLang="en-US" sz="1400" b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 Box 26"/>
          <p:cNvSpPr txBox="1">
            <a:spLocks noChangeArrowheads="1"/>
          </p:cNvSpPr>
          <p:nvPr/>
        </p:nvSpPr>
        <p:spPr bwMode="black">
          <a:xfrm>
            <a:off x="1357290" y="4643446"/>
            <a:ext cx="2214578" cy="173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获取电商经验：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进入成本较低，进可攻，退可守，是电商最好的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试验田</a:t>
            </a:r>
          </a:p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磨合运营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体系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梳理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线上运营流程，规划指标体系，掌握电商经营规则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0" name="Group 29"/>
          <p:cNvGrpSpPr>
            <a:grpSpLocks/>
          </p:cNvGrpSpPr>
          <p:nvPr/>
        </p:nvGrpSpPr>
        <p:grpSpPr bwMode="auto">
          <a:xfrm rot="-1297425" flipH="1" flipV="1">
            <a:off x="2000335" y="3901500"/>
            <a:ext cx="1062037" cy="254000"/>
            <a:chOff x="2532" y="1051"/>
            <a:chExt cx="893" cy="246"/>
          </a:xfrm>
        </p:grpSpPr>
        <p:grpSp>
          <p:nvGrpSpPr>
            <p:cNvPr id="111" name="Group 30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117" name="AutoShape 31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AutoShape 32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AutoShape 33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AutoShape 34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2" name="Group 35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113" name="AutoShape 36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AutoShape 37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AutoShape 38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AutoShape 39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21" name="Group 40"/>
          <p:cNvGrpSpPr>
            <a:grpSpLocks/>
          </p:cNvGrpSpPr>
          <p:nvPr/>
        </p:nvGrpSpPr>
        <p:grpSpPr bwMode="auto">
          <a:xfrm rot="-1297425" flipH="1" flipV="1">
            <a:off x="4043358" y="3470036"/>
            <a:ext cx="1062038" cy="254000"/>
            <a:chOff x="2532" y="1051"/>
            <a:chExt cx="893" cy="246"/>
          </a:xfrm>
        </p:grpSpPr>
        <p:grpSp>
          <p:nvGrpSpPr>
            <p:cNvPr id="122" name="Group 41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128" name="AutoShape 42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AutoShape 43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AutoShape 44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AutoShape 45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3" name="Group 46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124" name="AutoShape 47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AutoShape 48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AutoShape 49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AutoShape 50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32" name="Group 51"/>
          <p:cNvGrpSpPr>
            <a:grpSpLocks/>
          </p:cNvGrpSpPr>
          <p:nvPr/>
        </p:nvGrpSpPr>
        <p:grpSpPr bwMode="auto">
          <a:xfrm rot="-1297425" flipH="1" flipV="1">
            <a:off x="6186499" y="2966799"/>
            <a:ext cx="1062037" cy="254000"/>
            <a:chOff x="2532" y="1051"/>
            <a:chExt cx="893" cy="246"/>
          </a:xfrm>
        </p:grpSpPr>
        <p:grpSp>
          <p:nvGrpSpPr>
            <p:cNvPr id="133" name="Group 52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139" name="AutoShape 5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AutoShape 5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AutoShape 5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AutoShape 5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4" name="Group 57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135" name="AutoShape 5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AutoShape 5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AutoShape 6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AutoShape 6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3" name="Freeform 83"/>
          <p:cNvSpPr>
            <a:spLocks/>
          </p:cNvSpPr>
          <p:nvPr/>
        </p:nvSpPr>
        <p:spPr bwMode="gray">
          <a:xfrm>
            <a:off x="785786" y="3897074"/>
            <a:ext cx="612775" cy="1130300"/>
          </a:xfrm>
          <a:custGeom>
            <a:avLst/>
            <a:gdLst/>
            <a:ahLst/>
            <a:cxnLst>
              <a:cxn ang="0">
                <a:pos x="3" y="292"/>
              </a:cxn>
              <a:cxn ang="0">
                <a:pos x="386" y="712"/>
              </a:cxn>
              <a:cxn ang="0">
                <a:pos x="386" y="404"/>
              </a:cxn>
              <a:cxn ang="0">
                <a:pos x="0" y="0"/>
              </a:cxn>
              <a:cxn ang="0">
                <a:pos x="3" y="292"/>
              </a:cxn>
            </a:cxnLst>
            <a:rect l="0" t="0" r="r" b="b"/>
            <a:pathLst>
              <a:path w="386" h="712">
                <a:moveTo>
                  <a:pt x="3" y="292"/>
                </a:moveTo>
                <a:lnTo>
                  <a:pt x="386" y="712"/>
                </a:lnTo>
                <a:lnTo>
                  <a:pt x="386" y="404"/>
                </a:lnTo>
                <a:lnTo>
                  <a:pt x="0" y="0"/>
                </a:lnTo>
                <a:lnTo>
                  <a:pt x="3" y="292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alpha val="80000"/>
                </a:srgbClr>
              </a:gs>
              <a:gs pos="100000">
                <a:srgbClr val="99CC00">
                  <a:gamma/>
                  <a:tint val="48627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Text Box 26"/>
          <p:cNvSpPr txBox="1">
            <a:spLocks noChangeArrowheads="1"/>
          </p:cNvSpPr>
          <p:nvPr/>
        </p:nvSpPr>
        <p:spPr bwMode="black">
          <a:xfrm>
            <a:off x="3571868" y="4266071"/>
            <a:ext cx="2286016" cy="173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优化运营体系：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磨合运营队伍，优化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流程体系，提升营销能力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树立品牌形象：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初步树立官方的网络形象；加强对网络假货等打击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力度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初步尝试建立品牌官方商城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Text Box 26"/>
          <p:cNvSpPr txBox="1">
            <a:spLocks noChangeArrowheads="1"/>
          </p:cNvSpPr>
          <p:nvPr/>
        </p:nvSpPr>
        <p:spPr bwMode="black">
          <a:xfrm>
            <a:off x="5857884" y="3786190"/>
            <a:ext cx="2500330" cy="202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174625" indent="-174625">
              <a:lnSpc>
                <a:spcPts val="19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考虑复合型渠道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根据电商平台流量贡献能力与流量成本合理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布局，加强对全网渠道进行品类价格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4625" indent="-174625">
              <a:lnSpc>
                <a:spcPts val="19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线下渠道的支持和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运营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4625" indent="-174625">
              <a:lnSpc>
                <a:spcPts val="19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整合线上线下渠道体系，协同管理，合理定价、布局各方面资源和能力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214282" y="1129713"/>
            <a:ext cx="5715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结合国内成功的案例经验与海外传统企业电子商务发展路径，易观总结了适用中国的传统企业电子商务发展路径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9" name="直接连接符 83"/>
          <p:cNvCxnSpPr>
            <a:cxnSpLocks noChangeShapeType="1"/>
          </p:cNvCxnSpPr>
          <p:nvPr/>
        </p:nvCxnSpPr>
        <p:spPr bwMode="auto">
          <a:xfrm>
            <a:off x="538061" y="6286520"/>
            <a:ext cx="8190797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0" name="直接连接符 84"/>
          <p:cNvCxnSpPr>
            <a:cxnSpLocks noChangeShapeType="1"/>
          </p:cNvCxnSpPr>
          <p:nvPr/>
        </p:nvCxnSpPr>
        <p:spPr bwMode="auto">
          <a:xfrm flipV="1">
            <a:off x="538061" y="2214554"/>
            <a:ext cx="0" cy="40719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18"/>
          <p:cNvSpPr txBox="1">
            <a:spLocks noChangeArrowheads="1"/>
          </p:cNvSpPr>
          <p:nvPr/>
        </p:nvSpPr>
        <p:spPr bwMode="auto">
          <a:xfrm>
            <a:off x="0" y="2000240"/>
            <a:ext cx="1150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商业价值</a:t>
            </a:r>
            <a:endParaRPr 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TextBox 118"/>
          <p:cNvSpPr txBox="1">
            <a:spLocks noChangeArrowheads="1"/>
          </p:cNvSpPr>
          <p:nvPr/>
        </p:nvSpPr>
        <p:spPr bwMode="auto">
          <a:xfrm>
            <a:off x="7993063" y="6286520"/>
            <a:ext cx="11509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bg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发展顺序</a:t>
            </a:r>
            <a:endParaRPr 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011205" y="2357430"/>
            <a:ext cx="17748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借船出海</a:t>
            </a:r>
          </a:p>
        </p:txBody>
      </p:sp>
      <p:sp>
        <p:nvSpPr>
          <p:cNvPr id="175" name="矩形 174"/>
          <p:cNvSpPr/>
          <p:nvPr/>
        </p:nvSpPr>
        <p:spPr>
          <a:xfrm>
            <a:off x="3500430" y="2000240"/>
            <a:ext cx="17748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顺势漂流</a:t>
            </a:r>
          </a:p>
        </p:txBody>
      </p:sp>
      <p:sp>
        <p:nvSpPr>
          <p:cNvPr id="176" name="矩形 175"/>
          <p:cNvSpPr/>
          <p:nvPr/>
        </p:nvSpPr>
        <p:spPr>
          <a:xfrm>
            <a:off x="6011864" y="1477020"/>
            <a:ext cx="17748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乘风破浪</a:t>
            </a: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1758937" y="3405846"/>
            <a:ext cx="9556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利用现有平台资源</a:t>
            </a:r>
            <a:endParaRPr lang="zh-CN" altLang="en-US" sz="1400" b="1" dirty="0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571736" y="6286520"/>
            <a:ext cx="3214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企业要做好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年的磨合期的准备</a:t>
            </a:r>
            <a:endParaRPr lang="zh-CN" altLang="en-US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9" descr="底图0715副本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TextBox 6"/>
          <p:cNvSpPr txBox="1">
            <a:spLocks noChangeArrowheads="1"/>
          </p:cNvSpPr>
          <p:nvPr/>
        </p:nvSpPr>
        <p:spPr bwMode="auto">
          <a:xfrm>
            <a:off x="2267536" y="3500438"/>
            <a:ext cx="52629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推动电子商务的第一</a:t>
            </a: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6588125" y="6092825"/>
            <a:ext cx="237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C000"/>
                </a:solidFill>
                <a:ea typeface="微软雅黑" pitchFamily="34" charset="-122"/>
              </a:rPr>
              <a:t>www.enfogrowth.com</a:t>
            </a:r>
            <a:endParaRPr lang="zh-CN" altLang="en-US" dirty="0">
              <a:solidFill>
                <a:srgbClr val="FFC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220663" y="184150"/>
            <a:ext cx="7780361" cy="723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国外：在美国，传统企业（零售商、目录直销商、制造商）是网上零售市场的主力军，</a:t>
            </a: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家居电子商务占</a:t>
            </a:r>
            <a:r>
              <a:rPr lang="en-US" altLang="zh-CN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19.8%</a:t>
            </a: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，下一个金矿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93826" y="5313982"/>
            <a:ext cx="2392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美国电商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TOP500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中各品类占比，其中家装建材类占比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19.8%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3347864" y="5733256"/>
            <a:ext cx="432048" cy="2880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072198" y="1594482"/>
            <a:ext cx="264320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Top500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网商中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家居电子商务增长迅速，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年增幅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19.93%</a:t>
            </a:r>
          </a:p>
          <a:p>
            <a:pPr algn="l">
              <a:lnSpc>
                <a:spcPct val="100000"/>
              </a:lnSpc>
            </a:pP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00000"/>
              </a:lnSpc>
            </a:pP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 rot="10631083">
            <a:off x="4846331" y="1867771"/>
            <a:ext cx="432048" cy="33640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5405" y="2866249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数据来源：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Internet Retailer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、各公司财报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Chart 6"/>
          <p:cNvGraphicFramePr>
            <a:graphicFrameLocks/>
          </p:cNvGraphicFramePr>
          <p:nvPr/>
        </p:nvGraphicFramePr>
        <p:xfrm>
          <a:off x="0" y="1071546"/>
          <a:ext cx="5153025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5720" y="1428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（亿元）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9" y="4357694"/>
            <a:ext cx="3571900" cy="225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3929066"/>
            <a:ext cx="27432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6008622" y="3643314"/>
            <a:ext cx="313541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美国电商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TOP500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份额</a:t>
            </a:r>
            <a:endParaRPr lang="zh-CN" altLang="en-US" sz="1600" dirty="0" smtClean="0"/>
          </a:p>
          <a:p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 bwMode="blackWhite">
          <a:xfrm>
            <a:off x="2714612" y="5643579"/>
            <a:ext cx="500066" cy="550247"/>
          </a:xfrm>
          <a:prstGeom prst="rightArrow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左箭头 22"/>
          <p:cNvSpPr/>
          <p:nvPr/>
        </p:nvSpPr>
        <p:spPr bwMode="blackWhite">
          <a:xfrm>
            <a:off x="5500694" y="1857364"/>
            <a:ext cx="428628" cy="550247"/>
          </a:xfrm>
          <a:prstGeom prst="leftArrow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63" y="184150"/>
            <a:ext cx="7494609" cy="723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国内：规模化网购需求市场的存在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年网购规模增长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249%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，网购率将达到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17.5%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家居电子商务，下一个金矿</a:t>
            </a:r>
            <a:endParaRPr lang="zh-CN" altLang="en-US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357158" y="1127066"/>
            <a:ext cx="8429684" cy="944612"/>
          </a:xfrm>
          <a:prstGeom prst="roundRect">
            <a:avLst>
              <a:gd name="adj" fmla="val 8243"/>
            </a:avLst>
          </a:prstGeom>
          <a:solidFill>
            <a:srgbClr val="B2D2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596" y="1179329"/>
            <a:ext cx="86079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家居电子商务规模在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年将达到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2050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，在实体品类中继服饰、数码之后名列第三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网购渗透率，预计从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2.3%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快速上升到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16.9%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19872" y="6248345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数据来源：淘宝数据、国家统计局、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Euromonitor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International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、易观国际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65479" y="2071678"/>
            <a:ext cx="14710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单位：亿人民币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4282" y="2380944"/>
          <a:ext cx="8715436" cy="3691260"/>
        </p:xfrm>
        <a:graphic>
          <a:graphicData uri="http://schemas.openxmlformats.org/drawingml/2006/table">
            <a:tbl>
              <a:tblPr/>
              <a:tblGrid>
                <a:gridCol w="976129"/>
                <a:gridCol w="831431"/>
                <a:gridCol w="841933"/>
                <a:gridCol w="1115575"/>
                <a:gridCol w="1172492"/>
                <a:gridCol w="849489"/>
                <a:gridCol w="976129"/>
                <a:gridCol w="845847"/>
                <a:gridCol w="1106411"/>
              </a:tblGrid>
              <a:tr h="3076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　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一级</a:t>
                      </a:r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品类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760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零售规模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网购规模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网购率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零售规模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总增长率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网购规模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总增长率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网购率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B7E"/>
                    </a:solidFill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+mj-ea"/>
                          <a:ea typeface="+mj-ea"/>
                        </a:rPr>
                        <a:t>服饰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7,900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 smtClean="0"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1,170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14.8%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14200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80%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3760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221%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26.5%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虚拟与服务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-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990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   </a:t>
                      </a:r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-  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2,920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195%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latin typeface="+mj-ea"/>
                          <a:ea typeface="+mj-ea"/>
                        </a:rPr>
                        <a:t>数码</a:t>
                      </a:r>
                      <a:endParaRPr lang="zh-CN" altLang="en-US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10,000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920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latin typeface="+mj-ea"/>
                          <a:ea typeface="+mj-ea"/>
                        </a:rPr>
                        <a:t>9.2%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16,000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60%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3,320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261%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latin typeface="+mj-ea"/>
                          <a:ea typeface="+mj-ea"/>
                        </a:rPr>
                        <a:t>20.7%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家居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9,900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229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2.3%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12,100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22%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2,050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795%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16.9%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latin typeface="+mj-ea"/>
                          <a:ea typeface="+mj-ea"/>
                        </a:rPr>
                        <a:t>美容</a:t>
                      </a:r>
                      <a:endParaRPr lang="zh-CN" altLang="en-US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3,700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350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9.5%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5,100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38%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870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149%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17.1%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母婴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6,000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240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4.0%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8,100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35%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800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233%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9.9%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latin typeface="+mj-ea"/>
                          <a:ea typeface="+mj-ea"/>
                        </a:rPr>
                        <a:t>食品</a:t>
                      </a:r>
                      <a:endParaRPr lang="zh-CN" altLang="en-US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8,600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150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1.7%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11,700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36%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1,020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580%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8.7%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+mj-ea"/>
                          <a:ea typeface="+mj-ea"/>
                        </a:rPr>
                        <a:t>文体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2,500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130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latin typeface="+mj-ea"/>
                          <a:ea typeface="+mj-ea"/>
                        </a:rPr>
                        <a:t>5.2%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US" altLang="zh-CN" sz="1400" b="0" i="0" u="none" strike="noStrike">
                          <a:latin typeface="+mj-ea"/>
                          <a:ea typeface="+mj-ea"/>
                        </a:rPr>
                        <a:t>3,500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40%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600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362%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17.1%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+mj-ea"/>
                          <a:ea typeface="+mj-ea"/>
                        </a:rPr>
                        <a:t>珠宝配饰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2,500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120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latin typeface="+mj-ea"/>
                          <a:ea typeface="+mj-ea"/>
                        </a:rPr>
                        <a:t>4.8%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US" altLang="zh-CN" sz="1400" b="0" i="0" u="none" strike="noStrike">
                          <a:latin typeface="+mj-ea"/>
                          <a:ea typeface="+mj-ea"/>
                        </a:rPr>
                        <a:t>3,500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40%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590 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latin typeface="+mj-ea"/>
                          <a:ea typeface="+mj-ea"/>
                        </a:rPr>
                        <a:t>392%</a:t>
                      </a:r>
                      <a:endParaRPr lang="en-US" altLang="zh-CN" sz="14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latin typeface="+mj-ea"/>
                          <a:ea typeface="+mj-ea"/>
                        </a:rPr>
                        <a:t>16.9%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合计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51,100 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4,560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7.0%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74,200 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45%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400" b="0" i="0" u="none" strike="noStrik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16,000 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249%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17.5%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4"/>
          <p:cNvSpPr>
            <a:spLocks noChangeArrowheads="1"/>
          </p:cNvSpPr>
          <p:nvPr/>
        </p:nvSpPr>
        <p:spPr bwMode="auto">
          <a:xfrm>
            <a:off x="558772" y="4551346"/>
            <a:ext cx="822807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>
              <a:lnSpc>
                <a:spcPts val="2000"/>
              </a:lnSpc>
              <a:buClr>
                <a:srgbClr val="3366FF"/>
              </a:buClr>
              <a:buSzPct val="65000"/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科勒：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作为传统竞争对手，科勒目前已经涉足淘宝商城、卓越亚马逊、阿里巴巴等多个电商平台，并且在淘宝中一家独大，其中科勒有一家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经销商的淘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宝集市店销售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规模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年。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预计科勒淘宝渠道年底能够完成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亿，占其总销售额的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（如果从单纯零售角度来看，则可能超过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ts val="2000"/>
              </a:lnSpc>
              <a:buClr>
                <a:srgbClr val="3366FF"/>
              </a:buClr>
              <a:buSzPct val="65000"/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九牧：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作为本土竞争对手，九牧的电子商务开展非常成功，</a:t>
            </a:r>
            <a:r>
              <a:rPr lang="en-US" altLang="zh-CN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业务发展水平远超过其他卫浴同行，其经销商在淘宝上的业务开展也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非常成功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ts val="2000"/>
              </a:lnSpc>
              <a:buClr>
                <a:srgbClr val="3366FF"/>
              </a:buClr>
              <a:buSzPct val="65000"/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除了科勒、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箭牌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已经开设淘宝旗舰店外，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TOTO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、乐家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等卫浴品牌商也准备在最近上线淘宝旗舰商店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0663" y="184150"/>
            <a:ext cx="7566047" cy="7239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国内：从淘宝渠道看，以卫浴为代表的科勒、九牧等企业纷纷进入电子商务领域，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年度销售增长迅速，预计</a:t>
            </a:r>
            <a:r>
              <a:rPr lang="en-US" altLang="zh-CN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年将成为家居电子商务年</a:t>
            </a:r>
            <a:endParaRPr lang="en-US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558772" y="4483084"/>
            <a:ext cx="8137525" cy="1803436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500034" y="4048109"/>
            <a:ext cx="40322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数据来源：淘宝数据魔方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4664047" y="4048109"/>
            <a:ext cx="40322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数据来源：淘宝数据魔方</a:t>
            </a:r>
          </a:p>
        </p:txBody>
      </p:sp>
      <p:graphicFrame>
        <p:nvGraphicFramePr>
          <p:cNvPr id="6151" name="图表 7"/>
          <p:cNvGraphicFramePr>
            <a:graphicFrameLocks/>
          </p:cNvGraphicFramePr>
          <p:nvPr/>
        </p:nvGraphicFramePr>
        <p:xfrm>
          <a:off x="580997" y="1308084"/>
          <a:ext cx="4133850" cy="2790825"/>
        </p:xfrm>
        <a:graphic>
          <a:graphicData uri="http://schemas.openxmlformats.org/presentationml/2006/ole">
            <p:oleObj spid="_x0000_s45058" r:id="rId3" imgW="4133446" imgH="2792210" progId="Excel.Sheet.8">
              <p:embed/>
            </p:oleObj>
          </a:graphicData>
        </a:graphic>
      </p:graphicFrame>
      <p:sp>
        <p:nvSpPr>
          <p:cNvPr id="6152" name="TextBox 8"/>
          <p:cNvSpPr txBox="1">
            <a:spLocks noChangeArrowheads="1"/>
          </p:cNvSpPr>
          <p:nvPr/>
        </p:nvSpPr>
        <p:spPr bwMode="auto">
          <a:xfrm>
            <a:off x="1279497" y="1142984"/>
            <a:ext cx="30368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活跃店铺数变化趋势</a:t>
            </a:r>
          </a:p>
        </p:txBody>
      </p:sp>
      <p:graphicFrame>
        <p:nvGraphicFramePr>
          <p:cNvPr id="6153" name="图表 9"/>
          <p:cNvGraphicFramePr>
            <a:graphicFrameLocks/>
          </p:cNvGraphicFramePr>
          <p:nvPr/>
        </p:nvGraphicFramePr>
        <p:xfrm>
          <a:off x="4671984" y="1308084"/>
          <a:ext cx="4133850" cy="2790825"/>
        </p:xfrm>
        <a:graphic>
          <a:graphicData uri="http://schemas.openxmlformats.org/presentationml/2006/ole">
            <p:oleObj spid="_x0000_s45059" r:id="rId4" imgW="4133446" imgH="2792210" progId="Excel.Sheet.8">
              <p:embed/>
            </p:oleObj>
          </a:graphicData>
        </a:graphic>
      </p:graphicFrame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5370484" y="1142984"/>
            <a:ext cx="303688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活跃商品数变化趋势</a:t>
            </a:r>
          </a:p>
        </p:txBody>
      </p:sp>
      <p:sp>
        <p:nvSpPr>
          <p:cNvPr id="6155" name="矩形 11"/>
          <p:cNvSpPr>
            <a:spLocks noChangeArrowheads="1"/>
          </p:cNvSpPr>
          <p:nvPr/>
        </p:nvSpPr>
        <p:spPr bwMode="auto">
          <a:xfrm>
            <a:off x="558772" y="1142984"/>
            <a:ext cx="4032250" cy="318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6" name="矩形 12"/>
          <p:cNvSpPr>
            <a:spLocks noChangeArrowheads="1"/>
          </p:cNvSpPr>
          <p:nvPr/>
        </p:nvSpPr>
        <p:spPr bwMode="auto">
          <a:xfrm>
            <a:off x="4664047" y="1142984"/>
            <a:ext cx="4032250" cy="31829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家居电子商务三分天下，产业结构、销售规模均孕育着大爆发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00584" y="1196752"/>
          <a:ext cx="3327400" cy="5236560"/>
        </p:xfrm>
        <a:graphic>
          <a:graphicData uri="http://schemas.openxmlformats.org/drawingml/2006/table">
            <a:tbl>
              <a:tblPr/>
              <a:tblGrid>
                <a:gridCol w="952500"/>
                <a:gridCol w="1143000"/>
                <a:gridCol w="1231900"/>
              </a:tblGrid>
              <a:tr h="857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二级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三级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四级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85724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1.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家装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家装主材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　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基础建材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　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工具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电子电工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五金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工具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2.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家具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住宅家具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　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办公家具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　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3.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居家生活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家纺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床上用品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家饰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布艺软饰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工艺饰品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特色手工艺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日用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居家日用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厨房餐饮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日化清洁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宠物生活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4.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家电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大家电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　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小家电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生活家电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厨房电器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影音家电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护理电器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健康电器</a:t>
                      </a:r>
                    </a:p>
                  </a:txBody>
                  <a:tcPr marL="72000" marR="7200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29249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家居</a:t>
            </a:r>
          </a:p>
        </p:txBody>
      </p:sp>
      <p:sp>
        <p:nvSpPr>
          <p:cNvPr id="12" name="左大括号 11"/>
          <p:cNvSpPr/>
          <p:nvPr/>
        </p:nvSpPr>
        <p:spPr bwMode="auto">
          <a:xfrm>
            <a:off x="827584" y="1412776"/>
            <a:ext cx="216024" cy="3528392"/>
          </a:xfrm>
          <a:prstGeom prst="leftBrace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 bwMode="auto">
          <a:xfrm>
            <a:off x="323528" y="1412776"/>
            <a:ext cx="216024" cy="4968552"/>
          </a:xfrm>
          <a:prstGeom prst="leftBrace">
            <a:avLst/>
          </a:prstGeom>
          <a:noFill/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" y="3501008"/>
            <a:ext cx="323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大家居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99992" y="5229200"/>
            <a:ext cx="36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中国家居电子商务规模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229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亿（</a:t>
            </a:r>
            <a:r>
              <a:rPr lang="en-US" altLang="zh-CN" b="1" dirty="0" smtClean="0">
                <a:latin typeface="华文细黑" pitchFamily="2" charset="-122"/>
                <a:ea typeface="华文细黑" pitchFamily="2" charset="-122"/>
              </a:rPr>
              <a:t>2010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年）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algn="r"/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——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数据来源：淘宝数据、易观国际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 l="26590" t="9561" r="26727" b="11074"/>
          <a:stretch>
            <a:fillRect/>
          </a:stretch>
        </p:blipFill>
        <p:spPr bwMode="auto">
          <a:xfrm>
            <a:off x="4500562" y="1772816"/>
            <a:ext cx="302433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572396" y="1107321"/>
            <a:ext cx="1357322" cy="261320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2010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年，家装品类在</a:t>
            </a:r>
            <a:r>
              <a:rPr lang="zh-CN" altLang="en-US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淘宝内销售额就达</a:t>
            </a:r>
            <a:r>
              <a:rPr lang="en-US" altLang="zh-CN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69</a:t>
            </a:r>
            <a:r>
              <a:rPr lang="zh-CN" altLang="en-US" sz="16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亿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，占淘宝总销售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1.7%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，在近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60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个二级品类中排名第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17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" name="线形标注 2(带强调线) 24"/>
          <p:cNvSpPr/>
          <p:nvPr/>
        </p:nvSpPr>
        <p:spPr bwMode="auto">
          <a:xfrm>
            <a:off x="7524328" y="1196752"/>
            <a:ext cx="1296144" cy="1224136"/>
          </a:xfrm>
          <a:prstGeom prst="accentCallout2">
            <a:avLst>
              <a:gd name="adj1" fmla="val 41287"/>
              <a:gd name="adj2" fmla="val 2197"/>
              <a:gd name="adj3" fmla="val 54695"/>
              <a:gd name="adj4" fmla="val -33515"/>
              <a:gd name="adj5" fmla="val 74195"/>
              <a:gd name="adj6" fmla="val -4772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63" y="184150"/>
            <a:ext cx="7351733" cy="7239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家饰、家具、家装不同类型的电子商务如何引导顾客选购、体验和服务等环节，如何满足顾客的价值诉求？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2"/>
          <p:cNvSpPr>
            <a:spLocks noChangeArrowheads="1"/>
          </p:cNvSpPr>
          <p:nvPr/>
        </p:nvSpPr>
        <p:spPr bwMode="auto">
          <a:xfrm>
            <a:off x="495300" y="2362219"/>
            <a:ext cx="8245475" cy="3781425"/>
          </a:xfrm>
          <a:prstGeom prst="rightArrow">
            <a:avLst>
              <a:gd name="adj1" fmla="val 77667"/>
              <a:gd name="adj2" fmla="val 44630"/>
            </a:avLst>
          </a:prstGeom>
          <a:gradFill rotWithShape="1">
            <a:gsLst>
              <a:gs pos="0">
                <a:srgbClr val="8DCF9D">
                  <a:alpha val="80000"/>
                </a:srgbClr>
              </a:gs>
              <a:gs pos="100000">
                <a:srgbClr val="8DCF9D">
                  <a:gamma/>
                  <a:shade val="46275"/>
                  <a:invGamma/>
                  <a:alpha val="80000"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DCF9D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rc 3"/>
          <p:cNvSpPr>
            <a:spLocks/>
          </p:cNvSpPr>
          <p:nvPr/>
        </p:nvSpPr>
        <p:spPr bwMode="auto">
          <a:xfrm rot="9748094">
            <a:off x="708025" y="2297764"/>
            <a:ext cx="4056063" cy="4116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2587 w 42587"/>
              <a:gd name="T1" fmla="*/ 26711 h 43200"/>
              <a:gd name="T2" fmla="*/ 30689 w 42587"/>
              <a:gd name="T3" fmla="*/ 2005 h 43200"/>
              <a:gd name="T4" fmla="*/ 21600 w 42587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587" h="43200" fill="none" extrusionOk="0">
                <a:moveTo>
                  <a:pt x="42586" y="26710"/>
                </a:moveTo>
                <a:cubicBezTo>
                  <a:pt x="40229" y="36388"/>
                  <a:pt x="31560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739" y="-1"/>
                  <a:pt x="27840" y="684"/>
                  <a:pt x="30688" y="2005"/>
                </a:cubicBezTo>
              </a:path>
              <a:path w="42587" h="43200" stroke="0" extrusionOk="0">
                <a:moveTo>
                  <a:pt x="42586" y="26710"/>
                </a:moveTo>
                <a:cubicBezTo>
                  <a:pt x="40229" y="36388"/>
                  <a:pt x="31560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739" y="-1"/>
                  <a:pt x="27840" y="684"/>
                  <a:pt x="30688" y="2005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ot"/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495300" y="3413776"/>
            <a:ext cx="2914650" cy="2914650"/>
          </a:xfrm>
          <a:prstGeom prst="ellipse">
            <a:avLst/>
          </a:prstGeom>
          <a:solidFill>
            <a:srgbClr val="C8C1A8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C8C1A8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989013" y="3958289"/>
            <a:ext cx="1890712" cy="1890712"/>
          </a:xfrm>
          <a:prstGeom prst="ellipse">
            <a:avLst/>
          </a:prstGeom>
          <a:solidFill>
            <a:srgbClr val="A6735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Arc 6"/>
          <p:cNvSpPr>
            <a:spLocks/>
          </p:cNvSpPr>
          <p:nvPr/>
        </p:nvSpPr>
        <p:spPr bwMode="auto">
          <a:xfrm rot="16200000">
            <a:off x="916782" y="3922569"/>
            <a:ext cx="2184400" cy="1960563"/>
          </a:xfrm>
          <a:custGeom>
            <a:avLst/>
            <a:gdLst>
              <a:gd name="G0" fmla="+- 21600 0 0"/>
              <a:gd name="G1" fmla="+- 17137 0 0"/>
              <a:gd name="G2" fmla="+- 21600 0 0"/>
              <a:gd name="T0" fmla="*/ 34748 w 43200"/>
              <a:gd name="T1" fmla="*/ 0 h 38737"/>
              <a:gd name="T2" fmla="*/ 3740 w 43200"/>
              <a:gd name="T3" fmla="*/ 4988 h 38737"/>
              <a:gd name="T4" fmla="*/ 21600 w 43200"/>
              <a:gd name="T5" fmla="*/ 17137 h 38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8737" fill="none" extrusionOk="0">
                <a:moveTo>
                  <a:pt x="34748" y="-1"/>
                </a:moveTo>
                <a:cubicBezTo>
                  <a:pt x="40076" y="4087"/>
                  <a:pt x="43200" y="10421"/>
                  <a:pt x="43200" y="17137"/>
                </a:cubicBezTo>
                <a:cubicBezTo>
                  <a:pt x="43200" y="29066"/>
                  <a:pt x="33529" y="38737"/>
                  <a:pt x="21600" y="38737"/>
                </a:cubicBezTo>
                <a:cubicBezTo>
                  <a:pt x="9670" y="38737"/>
                  <a:pt x="0" y="29066"/>
                  <a:pt x="0" y="17137"/>
                </a:cubicBezTo>
                <a:cubicBezTo>
                  <a:pt x="-1" y="12803"/>
                  <a:pt x="1303" y="8570"/>
                  <a:pt x="3740" y="4988"/>
                </a:cubicBezTo>
              </a:path>
              <a:path w="43200" h="38737" stroke="0" extrusionOk="0">
                <a:moveTo>
                  <a:pt x="34748" y="-1"/>
                </a:moveTo>
                <a:cubicBezTo>
                  <a:pt x="40076" y="4087"/>
                  <a:pt x="43200" y="10421"/>
                  <a:pt x="43200" y="17137"/>
                </a:cubicBezTo>
                <a:cubicBezTo>
                  <a:pt x="43200" y="29066"/>
                  <a:pt x="33529" y="38737"/>
                  <a:pt x="21600" y="38737"/>
                </a:cubicBezTo>
                <a:cubicBezTo>
                  <a:pt x="9670" y="38737"/>
                  <a:pt x="0" y="29066"/>
                  <a:pt x="0" y="17137"/>
                </a:cubicBezTo>
                <a:cubicBezTo>
                  <a:pt x="-1" y="12803"/>
                  <a:pt x="1303" y="8570"/>
                  <a:pt x="3740" y="4988"/>
                </a:cubicBezTo>
                <a:lnTo>
                  <a:pt x="21600" y="17137"/>
                </a:lnTo>
                <a:close/>
              </a:path>
            </a:pathLst>
          </a:custGeom>
          <a:noFill/>
          <a:ln w="53975">
            <a:solidFill>
              <a:srgbClr val="FFFF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gray">
          <a:xfrm>
            <a:off x="1509713" y="3615389"/>
            <a:ext cx="854075" cy="852487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FF66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/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选购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gray">
          <a:xfrm>
            <a:off x="2263775" y="4888564"/>
            <a:ext cx="854075" cy="855662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FF66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gray">
          <a:xfrm>
            <a:off x="669925" y="4874276"/>
            <a:ext cx="854075" cy="854075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FF6600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/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gray">
          <a:xfrm>
            <a:off x="1463675" y="4478989"/>
            <a:ext cx="858838" cy="86201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/>
            <a:r>
              <a:rPr kumimoji="1" lang="zh-CN" altLang="en-US" sz="1400" b="1" dirty="0" smtClean="0">
                <a:solidFill>
                  <a:srgbClr val="FFEBEB"/>
                </a:solidFill>
                <a:latin typeface="微软雅黑" pitchFamily="34" charset="-122"/>
                <a:ea typeface="微软雅黑" pitchFamily="34" charset="-122"/>
              </a:rPr>
              <a:t>小额商品</a:t>
            </a:r>
            <a:endParaRPr kumimoji="1" lang="en-US" altLang="zh-CN" sz="1400" b="1" dirty="0" smtClean="0">
              <a:solidFill>
                <a:srgbClr val="FFEBEB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latinLnBrk="1"/>
            <a:r>
              <a:rPr kumimoji="1" lang="zh-CN" altLang="en-US" sz="1400" b="1" dirty="0" smtClean="0">
                <a:solidFill>
                  <a:srgbClr val="FFEBEB"/>
                </a:solidFill>
                <a:latin typeface="微软雅黑" pitchFamily="34" charset="-122"/>
                <a:ea typeface="微软雅黑" pitchFamily="34" charset="-122"/>
              </a:rPr>
              <a:t>网购</a:t>
            </a:r>
            <a:endParaRPr kumimoji="1" lang="en-US" altLang="ko-KR" sz="1400" b="1" dirty="0">
              <a:solidFill>
                <a:srgbClr val="FFEBE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3409950" y="2331101"/>
            <a:ext cx="2466975" cy="2466975"/>
          </a:xfrm>
          <a:prstGeom prst="ellipse">
            <a:avLst/>
          </a:prstGeom>
          <a:solidFill>
            <a:srgbClr val="99AED3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99AED3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3827463" y="2791476"/>
            <a:ext cx="1600200" cy="1600200"/>
          </a:xfrm>
          <a:prstGeom prst="ellipse">
            <a:avLst/>
          </a:prstGeom>
          <a:solidFill>
            <a:srgbClr val="4E7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Arc 13"/>
          <p:cNvSpPr>
            <a:spLocks/>
          </p:cNvSpPr>
          <p:nvPr/>
        </p:nvSpPr>
        <p:spPr bwMode="auto">
          <a:xfrm rot="8228825">
            <a:off x="3636963" y="2694639"/>
            <a:ext cx="1847850" cy="1658937"/>
          </a:xfrm>
          <a:custGeom>
            <a:avLst/>
            <a:gdLst>
              <a:gd name="G0" fmla="+- 21600 0 0"/>
              <a:gd name="G1" fmla="+- 17137 0 0"/>
              <a:gd name="G2" fmla="+- 21600 0 0"/>
              <a:gd name="T0" fmla="*/ 34748 w 43200"/>
              <a:gd name="T1" fmla="*/ 0 h 38737"/>
              <a:gd name="T2" fmla="*/ 4489 w 43200"/>
              <a:gd name="T3" fmla="*/ 3955 h 38737"/>
              <a:gd name="T4" fmla="*/ 21600 w 43200"/>
              <a:gd name="T5" fmla="*/ 17137 h 38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8737" fill="none" extrusionOk="0">
                <a:moveTo>
                  <a:pt x="34748" y="-1"/>
                </a:moveTo>
                <a:cubicBezTo>
                  <a:pt x="40076" y="4087"/>
                  <a:pt x="43200" y="10421"/>
                  <a:pt x="43200" y="17137"/>
                </a:cubicBezTo>
                <a:cubicBezTo>
                  <a:pt x="43200" y="29066"/>
                  <a:pt x="33529" y="38737"/>
                  <a:pt x="21600" y="38737"/>
                </a:cubicBezTo>
                <a:cubicBezTo>
                  <a:pt x="9670" y="38737"/>
                  <a:pt x="0" y="29066"/>
                  <a:pt x="0" y="17137"/>
                </a:cubicBezTo>
                <a:cubicBezTo>
                  <a:pt x="-1" y="12367"/>
                  <a:pt x="1578" y="7732"/>
                  <a:pt x="4488" y="3954"/>
                </a:cubicBezTo>
              </a:path>
              <a:path w="43200" h="38737" stroke="0" extrusionOk="0">
                <a:moveTo>
                  <a:pt x="34748" y="-1"/>
                </a:moveTo>
                <a:cubicBezTo>
                  <a:pt x="40076" y="4087"/>
                  <a:pt x="43200" y="10421"/>
                  <a:pt x="43200" y="17137"/>
                </a:cubicBezTo>
                <a:cubicBezTo>
                  <a:pt x="43200" y="29066"/>
                  <a:pt x="33529" y="38737"/>
                  <a:pt x="21600" y="38737"/>
                </a:cubicBezTo>
                <a:cubicBezTo>
                  <a:pt x="9670" y="38737"/>
                  <a:pt x="0" y="29066"/>
                  <a:pt x="0" y="17137"/>
                </a:cubicBezTo>
                <a:cubicBezTo>
                  <a:pt x="-1" y="12367"/>
                  <a:pt x="1578" y="7732"/>
                  <a:pt x="4488" y="3954"/>
                </a:cubicBezTo>
                <a:lnTo>
                  <a:pt x="21600" y="17137"/>
                </a:lnTo>
                <a:close/>
              </a:path>
            </a:pathLst>
          </a:custGeom>
          <a:noFill/>
          <a:ln w="53975">
            <a:solidFill>
              <a:srgbClr val="FFFF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gray">
          <a:xfrm>
            <a:off x="4268788" y="2500964"/>
            <a:ext cx="722312" cy="722312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购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gray">
          <a:xfrm>
            <a:off x="4906963" y="3578876"/>
            <a:ext cx="722312" cy="725488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gray">
          <a:xfrm>
            <a:off x="3557588" y="3567764"/>
            <a:ext cx="722312" cy="722312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>
              <a:lnSpc>
                <a:spcPct val="90000"/>
              </a:lnSpc>
            </a:pPr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gray">
          <a:xfrm>
            <a:off x="4229100" y="3232801"/>
            <a:ext cx="727075" cy="73025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/>
            <a:r>
              <a:rPr kumimoji="1" lang="zh-CN" altLang="en-US" sz="1400" b="1" dirty="0" smtClean="0">
                <a:solidFill>
                  <a:srgbClr val="FFEBEB"/>
                </a:solidFill>
                <a:latin typeface="微软雅黑" pitchFamily="34" charset="-122"/>
                <a:ea typeface="微软雅黑" pitchFamily="34" charset="-122"/>
              </a:rPr>
              <a:t>大额商品</a:t>
            </a:r>
            <a:endParaRPr kumimoji="1" lang="en-US" altLang="zh-CN" sz="1400" b="1" dirty="0" smtClean="0">
              <a:solidFill>
                <a:srgbClr val="FFEBEB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latinLnBrk="1"/>
            <a:r>
              <a:rPr kumimoji="1" lang="zh-CN" altLang="en-US" sz="1400" b="1" dirty="0" smtClean="0">
                <a:solidFill>
                  <a:srgbClr val="FFEBEB"/>
                </a:solidFill>
                <a:latin typeface="微软雅黑" pitchFamily="34" charset="-122"/>
                <a:ea typeface="微软雅黑" pitchFamily="34" charset="-122"/>
              </a:rPr>
              <a:t>网购</a:t>
            </a:r>
            <a:endParaRPr kumimoji="1" lang="en-US" altLang="ko-KR" sz="1400" b="1" dirty="0">
              <a:solidFill>
                <a:srgbClr val="FFEBE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5702300" y="4017029"/>
            <a:ext cx="1727220" cy="1571636"/>
          </a:xfrm>
          <a:prstGeom prst="ellipse">
            <a:avLst/>
          </a:prstGeom>
          <a:solidFill>
            <a:srgbClr val="A690AE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A690AE"/>
            </a:extrusionClr>
          </a:sp3d>
        </p:spPr>
        <p:txBody>
          <a:bodyPr wrap="none" anchor="ctr"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6053138" y="4231342"/>
            <a:ext cx="1233506" cy="1143008"/>
          </a:xfrm>
          <a:prstGeom prst="ellipse">
            <a:avLst/>
          </a:prstGeom>
          <a:solidFill>
            <a:srgbClr val="90749A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 flipV="1">
            <a:off x="3117850" y="4988576"/>
            <a:ext cx="2657475" cy="352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4279900" y="4180539"/>
            <a:ext cx="1495425" cy="6937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 flipV="1">
            <a:off x="2263775" y="2937526"/>
            <a:ext cx="2016125" cy="873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5643570" y="4017028"/>
            <a:ext cx="788990" cy="104774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triangle" w="sm" len="lg"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Arc 13"/>
          <p:cNvSpPr>
            <a:spLocks/>
          </p:cNvSpPr>
          <p:nvPr/>
        </p:nvSpPr>
        <p:spPr bwMode="auto">
          <a:xfrm rot="8228825">
            <a:off x="5913302" y="4165292"/>
            <a:ext cx="1302929" cy="1138516"/>
          </a:xfrm>
          <a:custGeom>
            <a:avLst/>
            <a:gdLst>
              <a:gd name="G0" fmla="+- 21600 0 0"/>
              <a:gd name="G1" fmla="+- 17137 0 0"/>
              <a:gd name="G2" fmla="+- 21600 0 0"/>
              <a:gd name="T0" fmla="*/ 34748 w 43200"/>
              <a:gd name="T1" fmla="*/ 0 h 38737"/>
              <a:gd name="T2" fmla="*/ 4489 w 43200"/>
              <a:gd name="T3" fmla="*/ 3955 h 38737"/>
              <a:gd name="T4" fmla="*/ 21600 w 43200"/>
              <a:gd name="T5" fmla="*/ 17137 h 38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8737" fill="none" extrusionOk="0">
                <a:moveTo>
                  <a:pt x="34748" y="-1"/>
                </a:moveTo>
                <a:cubicBezTo>
                  <a:pt x="40076" y="4087"/>
                  <a:pt x="43200" y="10421"/>
                  <a:pt x="43200" y="17137"/>
                </a:cubicBezTo>
                <a:cubicBezTo>
                  <a:pt x="43200" y="29066"/>
                  <a:pt x="33529" y="38737"/>
                  <a:pt x="21600" y="38737"/>
                </a:cubicBezTo>
                <a:cubicBezTo>
                  <a:pt x="9670" y="38737"/>
                  <a:pt x="0" y="29066"/>
                  <a:pt x="0" y="17137"/>
                </a:cubicBezTo>
                <a:cubicBezTo>
                  <a:pt x="-1" y="12367"/>
                  <a:pt x="1578" y="7732"/>
                  <a:pt x="4488" y="3954"/>
                </a:cubicBezTo>
              </a:path>
              <a:path w="43200" h="38737" stroke="0" extrusionOk="0">
                <a:moveTo>
                  <a:pt x="34748" y="-1"/>
                </a:moveTo>
                <a:cubicBezTo>
                  <a:pt x="40076" y="4087"/>
                  <a:pt x="43200" y="10421"/>
                  <a:pt x="43200" y="17137"/>
                </a:cubicBezTo>
                <a:cubicBezTo>
                  <a:pt x="43200" y="29066"/>
                  <a:pt x="33529" y="38737"/>
                  <a:pt x="21600" y="38737"/>
                </a:cubicBezTo>
                <a:cubicBezTo>
                  <a:pt x="9670" y="38737"/>
                  <a:pt x="0" y="29066"/>
                  <a:pt x="0" y="17137"/>
                </a:cubicBezTo>
                <a:cubicBezTo>
                  <a:pt x="-1" y="12367"/>
                  <a:pt x="1578" y="7732"/>
                  <a:pt x="4488" y="3954"/>
                </a:cubicBezTo>
                <a:lnTo>
                  <a:pt x="21600" y="17137"/>
                </a:lnTo>
                <a:close/>
              </a:path>
            </a:pathLst>
          </a:custGeom>
          <a:noFill/>
          <a:ln w="53975">
            <a:solidFill>
              <a:srgbClr val="FFFF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Oval 21"/>
          <p:cNvSpPr>
            <a:spLocks noChangeAspect="1" noChangeArrowheads="1"/>
          </p:cNvSpPr>
          <p:nvPr/>
        </p:nvSpPr>
        <p:spPr bwMode="gray">
          <a:xfrm>
            <a:off x="6357950" y="3874152"/>
            <a:ext cx="540000" cy="540000"/>
          </a:xfrm>
          <a:prstGeom prst="ellipse">
            <a:avLst/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>
              <a:lnSpc>
                <a:spcPct val="90000"/>
              </a:lnSpc>
            </a:pPr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Oval 22"/>
          <p:cNvSpPr>
            <a:spLocks noChangeAspect="1" noChangeArrowheads="1"/>
          </p:cNvSpPr>
          <p:nvPr/>
        </p:nvSpPr>
        <p:spPr bwMode="gray">
          <a:xfrm>
            <a:off x="6786578" y="4874284"/>
            <a:ext cx="540000" cy="540000"/>
          </a:xfrm>
          <a:prstGeom prst="ellipse">
            <a:avLst/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Oval 23"/>
          <p:cNvSpPr>
            <a:spLocks noChangeAspect="1" noChangeArrowheads="1"/>
          </p:cNvSpPr>
          <p:nvPr/>
        </p:nvSpPr>
        <p:spPr bwMode="gray">
          <a:xfrm>
            <a:off x="5715008" y="4659970"/>
            <a:ext cx="537615" cy="540000"/>
          </a:xfrm>
          <a:prstGeom prst="ellipse">
            <a:avLst/>
          </a:prstGeom>
          <a:gradFill rotWithShape="1">
            <a:gsLst>
              <a:gs pos="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>
              <a:lnSpc>
                <a:spcPct val="90000"/>
              </a:lnSpc>
            </a:pPr>
            <a:r>
              <a:rPr kumimoji="1" lang="zh-CN" altLang="en-US" sz="1400" b="1" dirty="0" smtClean="0">
                <a:solidFill>
                  <a:srgbClr val="EAEAEA"/>
                </a:solidFill>
                <a:latin typeface="微软雅黑" pitchFamily="34" charset="-122"/>
                <a:ea typeface="微软雅黑" pitchFamily="34" charset="-122"/>
              </a:rPr>
              <a:t>选购</a:t>
            </a:r>
            <a:endParaRPr kumimoji="1" lang="en-US" altLang="ko-KR" sz="1400" b="1" dirty="0">
              <a:solidFill>
                <a:srgbClr val="EAEAE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Oval 24"/>
          <p:cNvSpPr>
            <a:spLocks noChangeAspect="1" noChangeArrowheads="1"/>
          </p:cNvSpPr>
          <p:nvPr/>
        </p:nvSpPr>
        <p:spPr bwMode="gray">
          <a:xfrm>
            <a:off x="6286512" y="4445656"/>
            <a:ext cx="606630" cy="612000"/>
          </a:xfrm>
          <a:prstGeom prst="ellipse">
            <a:avLst/>
          </a:prstGeom>
          <a:solidFill>
            <a:srgbClr val="9999FF"/>
          </a:solidFill>
          <a:ln w="12700">
            <a:noFill/>
            <a:round/>
            <a:headEnd/>
            <a:tailEnd/>
          </a:ln>
          <a:effectLst>
            <a:outerShdw dist="35921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latinLnBrk="1"/>
            <a:r>
              <a:rPr kumimoji="1" lang="zh-CN" altLang="en-US" sz="1600" b="1" dirty="0" smtClean="0">
                <a:solidFill>
                  <a:srgbClr val="FFEBEB"/>
                </a:solidFill>
                <a:latin typeface="微软雅黑" pitchFamily="34" charset="-122"/>
                <a:ea typeface="微软雅黑" pitchFamily="34" charset="-122"/>
              </a:rPr>
              <a:t>团购</a:t>
            </a:r>
            <a:endParaRPr kumimoji="1" lang="en-US" altLang="ko-KR" sz="1600" b="1" dirty="0">
              <a:solidFill>
                <a:srgbClr val="FFEBE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28596" y="1169243"/>
            <a:ext cx="810510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低价</a:t>
            </a:r>
            <a:r>
              <a:rPr lang="en-US" altLang="zh-CN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冲击渠道</a:t>
            </a:r>
            <a:r>
              <a:rPr lang="en-US" altLang="zh-CN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利润受损，电商已经越来越玩不起了</a:t>
            </a:r>
            <a:r>
              <a:rPr lang="en-US" altLang="zh-CN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…….</a:t>
            </a:r>
          </a:p>
          <a:p>
            <a:r>
              <a:rPr lang="zh-CN" altLang="en-US" sz="2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但电子商务除了低价我们还能够提供什么？？？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63" y="184150"/>
            <a:ext cx="7994675" cy="7239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国内：以</a:t>
            </a:r>
            <a:r>
              <a:rPr lang="zh-CN" altLang="en-US" dirty="0" smtClean="0">
                <a:latin typeface="微软雅黑"/>
                <a:ea typeface="微软雅黑"/>
              </a:rPr>
              <a:t>家居建材行业为例，线下各渠道商纷纷拓展线上业务，产业结构面临巨大的变革，挑战固有模式风险很大，如何整合渠道，平衡利益是关键</a:t>
            </a:r>
          </a:p>
        </p:txBody>
      </p:sp>
      <p:grpSp>
        <p:nvGrpSpPr>
          <p:cNvPr id="3" name="组合 25"/>
          <p:cNvGrpSpPr/>
          <p:nvPr/>
        </p:nvGrpSpPr>
        <p:grpSpPr>
          <a:xfrm>
            <a:off x="71406" y="1071546"/>
            <a:ext cx="5258870" cy="4093992"/>
            <a:chOff x="214282" y="1617259"/>
            <a:chExt cx="6072230" cy="4586671"/>
          </a:xfrm>
        </p:grpSpPr>
        <p:sp>
          <p:nvSpPr>
            <p:cNvPr id="4" name="矩形 3"/>
            <p:cNvSpPr/>
            <p:nvPr/>
          </p:nvSpPr>
          <p:spPr bwMode="auto">
            <a:xfrm>
              <a:off x="743035" y="2001381"/>
              <a:ext cx="5400600" cy="3796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rot="5400000">
              <a:off x="-1119300" y="3935723"/>
              <a:ext cx="3724671" cy="0"/>
            </a:xfrm>
            <a:prstGeom prst="line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 rot="10800000">
              <a:off x="743039" y="5817804"/>
              <a:ext cx="5400597" cy="0"/>
            </a:xfrm>
            <a:prstGeom prst="line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039782" y="5859114"/>
              <a:ext cx="5242205" cy="344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线下区域                  线下全国                           互联网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rot="5400000">
              <a:off x="2471227" y="3873588"/>
              <a:ext cx="4032448" cy="0"/>
            </a:xfrm>
            <a:prstGeom prst="line">
              <a:avLst/>
            </a:prstGeom>
            <a:noFill/>
            <a:ln w="9525" cap="rnd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14282" y="1857364"/>
              <a:ext cx="627836" cy="34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品类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995" y="2115193"/>
              <a:ext cx="360040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宽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窄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611418" y="1617259"/>
              <a:ext cx="2139644" cy="344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（动态战略组模型）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4362" y="2285992"/>
              <a:ext cx="19621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2" name="直接箭头连接符 31"/>
            <p:cNvCxnSpPr>
              <a:stCxn id="31" idx="1"/>
              <a:endCxn id="893953" idx="3"/>
            </p:cNvCxnSpPr>
            <p:nvPr/>
          </p:nvCxnSpPr>
          <p:spPr bwMode="auto">
            <a:xfrm rot="10800000" flipV="1">
              <a:off x="3214678" y="2457442"/>
              <a:ext cx="1109684" cy="19048"/>
            </a:xfrm>
            <a:prstGeom prst="straightConnector1">
              <a:avLst/>
            </a:prstGeom>
            <a:noFill/>
            <a:ln w="22225" cap="rnd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pic>
          <p:nvPicPr>
            <p:cNvPr id="893953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23953" y="2000240"/>
              <a:ext cx="1990725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19323" y="3225800"/>
              <a:ext cx="2066925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395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14612" y="3805243"/>
              <a:ext cx="13430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3955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67995" y="4818659"/>
              <a:ext cx="1685924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395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00232" y="4286256"/>
              <a:ext cx="211455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直接箭头连接符 20"/>
            <p:cNvCxnSpPr/>
            <p:nvPr/>
          </p:nvCxnSpPr>
          <p:spPr bwMode="auto">
            <a:xfrm rot="16200000" flipV="1">
              <a:off x="5441533" y="4322586"/>
              <a:ext cx="928694" cy="1"/>
            </a:xfrm>
            <a:prstGeom prst="straightConnector1">
              <a:avLst/>
            </a:prstGeom>
            <a:noFill/>
            <a:ln w="22225" cap="rnd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rot="5400000" flipH="1" flipV="1">
              <a:off x="4419299" y="2667975"/>
              <a:ext cx="464409" cy="955698"/>
            </a:xfrm>
            <a:prstGeom prst="straightConnector1">
              <a:avLst/>
            </a:prstGeom>
            <a:noFill/>
            <a:ln w="22225" cap="rnd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4338628" y="3538100"/>
              <a:ext cx="1444954" cy="1120489"/>
            </a:xfrm>
            <a:prstGeom prst="straightConnector1">
              <a:avLst/>
            </a:prstGeom>
            <a:noFill/>
            <a:ln w="22225" cap="rnd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V="1">
              <a:off x="4097831" y="3300949"/>
              <a:ext cx="1230640" cy="797394"/>
            </a:xfrm>
            <a:prstGeom prst="straightConnector1">
              <a:avLst/>
            </a:prstGeom>
            <a:noFill/>
            <a:ln w="22225" cap="rnd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898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68964" y="2000241"/>
            <a:ext cx="10412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572132" y="1071546"/>
            <a:ext cx="35004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淘宝商城家装馆：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月上线来，入住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多家家居品牌，将装修过程分成拆改、泥瓦工、木工、油漆、安装、软装和入住等七个过程，为不同需求的消费者提供个性化的服务；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、在北京扩展线下体验店“爱蜂潮”，吸引品牌商入驻；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、在一、二线城市提供基础物流配送、安装服务；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居然之家电子商务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B4B2C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模式，正在开发系统，约于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月份上线；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红星美凯龙电子商务：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集团确定电子商务是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年重要战略方向，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东方家园电子商务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4+1+N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模式，围绕官方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商城，同时进驻淘宝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店、淘宝商城、当当商城、拍拍商城和乐酷天；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5753" y="5114710"/>
            <a:ext cx="80724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齐家网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B+B to 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（供应商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齐家网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终端客户）网络购物新模式，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、齐家网旗下全国密切合作的供应商超过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5000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家，服务过的用户超过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万户，并以强劲的势头持续快速增长。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年实现平台销售额超过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亿元，增长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200%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年销售额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亿元，增长率约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166%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年销  售额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亿。，增长率约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endParaRPr lang="zh-CN" altLang="en-US" sz="1400" dirty="0" smtClean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898049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57650" y="4343410"/>
            <a:ext cx="10287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56"/>
          <p:cNvSpPr txBox="1">
            <a:spLocks noChangeArrowheads="1"/>
          </p:cNvSpPr>
          <p:nvPr/>
        </p:nvSpPr>
        <p:spPr bwMode="blackWhite">
          <a:xfrm>
            <a:off x="176152" y="3857628"/>
            <a:ext cx="1150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二线城市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绍兴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苏州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从全产业层面分析，品牌制造企业如何拓宽出货渠道，如何挖掘渠道利益点，如何掌握终端消费者是关键</a:t>
            </a:r>
            <a:endParaRPr lang="zh-CN" altLang="en-US" dirty="0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758499" y="1412875"/>
            <a:ext cx="954107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品牌制造商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512186" y="2136775"/>
            <a:ext cx="492443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直供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571736" y="2136775"/>
            <a:ext cx="954107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区域经销商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924811" y="2784475"/>
            <a:ext cx="646331" cy="46166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五星级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酒店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1643042" y="2773363"/>
            <a:ext cx="492443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宾馆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AutoShape 10"/>
          <p:cNvCxnSpPr>
            <a:cxnSpLocks noChangeShapeType="1"/>
            <a:stCxn id="66" idx="2"/>
            <a:endCxn id="67" idx="0"/>
          </p:cNvCxnSpPr>
          <p:nvPr/>
        </p:nvCxnSpPr>
        <p:spPr bwMode="blackWhite">
          <a:xfrm rot="5400000">
            <a:off x="2773531" y="674752"/>
            <a:ext cx="446901" cy="247714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72" name="AutoShape 11"/>
          <p:cNvCxnSpPr>
            <a:cxnSpLocks noChangeShapeType="1"/>
            <a:stCxn id="66" idx="2"/>
            <a:endCxn id="68" idx="0"/>
          </p:cNvCxnSpPr>
          <p:nvPr/>
        </p:nvCxnSpPr>
        <p:spPr bwMode="blackWhite">
          <a:xfrm rot="5400000">
            <a:off x="3418722" y="1319943"/>
            <a:ext cx="446901" cy="118676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73" name="AutoShape 12"/>
          <p:cNvCxnSpPr>
            <a:cxnSpLocks noChangeShapeType="1"/>
            <a:stCxn id="67" idx="2"/>
            <a:endCxn id="69" idx="0"/>
          </p:cNvCxnSpPr>
          <p:nvPr/>
        </p:nvCxnSpPr>
        <p:spPr bwMode="blackWhite">
          <a:xfrm rot="5400000">
            <a:off x="1317843" y="2343909"/>
            <a:ext cx="370701" cy="51043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74" name="AutoShape 13"/>
          <p:cNvCxnSpPr>
            <a:cxnSpLocks noChangeShapeType="1"/>
            <a:stCxn id="67" idx="2"/>
            <a:endCxn id="70" idx="0"/>
          </p:cNvCxnSpPr>
          <p:nvPr/>
        </p:nvCxnSpPr>
        <p:spPr bwMode="blackWhite">
          <a:xfrm rot="16200000" flipH="1">
            <a:off x="1644042" y="2528140"/>
            <a:ext cx="359589" cy="13085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75" name="AutoShape 14"/>
          <p:cNvCxnSpPr>
            <a:cxnSpLocks noChangeShapeType="1"/>
            <a:stCxn id="66" idx="2"/>
            <a:endCxn id="118" idx="0"/>
          </p:cNvCxnSpPr>
          <p:nvPr/>
        </p:nvCxnSpPr>
        <p:spPr bwMode="blackWhite">
          <a:xfrm rot="16200000" flipH="1">
            <a:off x="4925308" y="1000118"/>
            <a:ext cx="435789" cy="181529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sp>
        <p:nvSpPr>
          <p:cNvPr id="76" name="Text Box 16"/>
          <p:cNvSpPr txBox="1">
            <a:spLocks noChangeArrowheads="1"/>
          </p:cNvSpPr>
          <p:nvPr/>
        </p:nvSpPr>
        <p:spPr bwMode="auto">
          <a:xfrm>
            <a:off x="2214546" y="2757488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写字楼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AutoShape 17"/>
          <p:cNvCxnSpPr>
            <a:cxnSpLocks noChangeShapeType="1"/>
            <a:stCxn id="67" idx="2"/>
            <a:endCxn id="76" idx="0"/>
          </p:cNvCxnSpPr>
          <p:nvPr/>
        </p:nvCxnSpPr>
        <p:spPr bwMode="blackWhite">
          <a:xfrm rot="16200000" flipH="1">
            <a:off x="1976203" y="2195979"/>
            <a:ext cx="343714" cy="77930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1928794" y="3643314"/>
            <a:ext cx="646331" cy="46166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级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经销商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2714612" y="3643314"/>
            <a:ext cx="646331" cy="46166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  二级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经销商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0" name="AutoShape 21"/>
          <p:cNvCxnSpPr>
            <a:cxnSpLocks noChangeShapeType="1"/>
            <a:stCxn id="68" idx="2"/>
            <a:endCxn id="78" idx="0"/>
          </p:cNvCxnSpPr>
          <p:nvPr/>
        </p:nvCxnSpPr>
        <p:spPr bwMode="blackWhite">
          <a:xfrm rot="5400000">
            <a:off x="2035605" y="2630129"/>
            <a:ext cx="1229540" cy="796830"/>
          </a:xfrm>
          <a:prstGeom prst="bentConnector3">
            <a:avLst>
              <a:gd name="adj1" fmla="val 6665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81" name="AutoShape 23"/>
          <p:cNvCxnSpPr>
            <a:cxnSpLocks noChangeShapeType="1"/>
            <a:stCxn id="68" idx="2"/>
            <a:endCxn id="79" idx="0"/>
          </p:cNvCxnSpPr>
          <p:nvPr/>
        </p:nvCxnSpPr>
        <p:spPr bwMode="blackWhite">
          <a:xfrm rot="5400000">
            <a:off x="2428514" y="3023038"/>
            <a:ext cx="1229540" cy="1101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82" name="AutoShape 30"/>
          <p:cNvCxnSpPr>
            <a:cxnSpLocks noChangeShapeType="1"/>
          </p:cNvCxnSpPr>
          <p:nvPr/>
        </p:nvCxnSpPr>
        <p:spPr bwMode="blackWhite">
          <a:xfrm rot="16200000" flipH="1">
            <a:off x="-59894" y="4560432"/>
            <a:ext cx="2701926" cy="1043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1760505" y="4846638"/>
            <a:ext cx="954107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三级批发商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3068413" y="4652199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零售点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3786182" y="4652199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零售点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 Box 36"/>
          <p:cNvSpPr txBox="1">
            <a:spLocks noChangeArrowheads="1"/>
          </p:cNvSpPr>
          <p:nvPr/>
        </p:nvSpPr>
        <p:spPr bwMode="auto">
          <a:xfrm>
            <a:off x="1500166" y="5424488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零售点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 Box 37"/>
          <p:cNvSpPr txBox="1">
            <a:spLocks noChangeArrowheads="1"/>
          </p:cNvSpPr>
          <p:nvPr/>
        </p:nvSpPr>
        <p:spPr bwMode="auto">
          <a:xfrm>
            <a:off x="2285984" y="5424488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零售点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853374" y="5903913"/>
            <a:ext cx="8076344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终端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消费者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AutoShape 40"/>
          <p:cNvCxnSpPr>
            <a:cxnSpLocks noChangeShapeType="1"/>
            <a:stCxn id="114" idx="2"/>
            <a:endCxn id="84" idx="0"/>
          </p:cNvCxnSpPr>
          <p:nvPr/>
        </p:nvCxnSpPr>
        <p:spPr bwMode="blackWhite">
          <a:xfrm rot="5400000">
            <a:off x="3333978" y="4162581"/>
            <a:ext cx="547220" cy="43201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90" name="AutoShape 41"/>
          <p:cNvCxnSpPr>
            <a:cxnSpLocks noChangeShapeType="1"/>
            <a:stCxn id="114" idx="2"/>
          </p:cNvCxnSpPr>
          <p:nvPr/>
        </p:nvCxnSpPr>
        <p:spPr bwMode="blackWhite">
          <a:xfrm rot="16200000" flipH="1">
            <a:off x="3674155" y="4254420"/>
            <a:ext cx="547220" cy="24833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91" name="AutoShape 42"/>
          <p:cNvCxnSpPr>
            <a:cxnSpLocks noChangeShapeType="1"/>
            <a:stCxn id="78" idx="2"/>
            <a:endCxn id="83" idx="0"/>
          </p:cNvCxnSpPr>
          <p:nvPr/>
        </p:nvCxnSpPr>
        <p:spPr bwMode="blackWhite">
          <a:xfrm rot="5400000">
            <a:off x="1873931" y="4468608"/>
            <a:ext cx="741659" cy="14401"/>
          </a:xfrm>
          <a:prstGeom prst="straightConnector1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</p:cxnSp>
      <p:cxnSp>
        <p:nvCxnSpPr>
          <p:cNvPr id="92" name="AutoShape 43"/>
          <p:cNvCxnSpPr>
            <a:cxnSpLocks noChangeShapeType="1"/>
            <a:stCxn id="83" idx="2"/>
            <a:endCxn id="86" idx="0"/>
          </p:cNvCxnSpPr>
          <p:nvPr/>
        </p:nvCxnSpPr>
        <p:spPr bwMode="blackWhite">
          <a:xfrm rot="5400000">
            <a:off x="1880021" y="5066949"/>
            <a:ext cx="300851" cy="41422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93" name="AutoShape 44"/>
          <p:cNvCxnSpPr>
            <a:cxnSpLocks noChangeShapeType="1"/>
            <a:stCxn id="83" idx="2"/>
            <a:endCxn id="87" idx="0"/>
          </p:cNvCxnSpPr>
          <p:nvPr/>
        </p:nvCxnSpPr>
        <p:spPr bwMode="blackWhite">
          <a:xfrm rot="16200000" flipH="1">
            <a:off x="2272929" y="5088266"/>
            <a:ext cx="300851" cy="37159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sp>
        <p:nvSpPr>
          <p:cNvPr id="94" name="Line 49"/>
          <p:cNvSpPr>
            <a:spLocks noChangeShapeType="1"/>
          </p:cNvSpPr>
          <p:nvPr/>
        </p:nvSpPr>
        <p:spPr bwMode="blackWhite">
          <a:xfrm>
            <a:off x="1857356" y="5732463"/>
            <a:ext cx="0" cy="2159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Line 50"/>
          <p:cNvSpPr>
            <a:spLocks noChangeShapeType="1"/>
          </p:cNvSpPr>
          <p:nvPr/>
        </p:nvSpPr>
        <p:spPr bwMode="blackWhite">
          <a:xfrm>
            <a:off x="2643174" y="5732463"/>
            <a:ext cx="0" cy="2159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Line 51"/>
          <p:cNvSpPr>
            <a:spLocks noChangeShapeType="1"/>
          </p:cNvSpPr>
          <p:nvPr/>
        </p:nvSpPr>
        <p:spPr bwMode="blackWhite">
          <a:xfrm>
            <a:off x="3428992" y="4957892"/>
            <a:ext cx="0" cy="972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977199" y="4248150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无覆盖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 Box 61"/>
          <p:cNvSpPr txBox="1">
            <a:spLocks noChangeArrowheads="1"/>
          </p:cNvSpPr>
          <p:nvPr/>
        </p:nvSpPr>
        <p:spPr bwMode="auto">
          <a:xfrm>
            <a:off x="993074" y="5000636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latin typeface="微软雅黑" pitchFamily="34" charset="-122"/>
                <a:ea typeface="微软雅黑" pitchFamily="34" charset="-122"/>
              </a:rPr>
              <a:t>无覆盖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 Box 62"/>
          <p:cNvSpPr txBox="1">
            <a:spLocks noChangeArrowheads="1"/>
          </p:cNvSpPr>
          <p:nvPr/>
        </p:nvSpPr>
        <p:spPr bwMode="auto">
          <a:xfrm>
            <a:off x="4214810" y="2132013"/>
            <a:ext cx="800219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特殊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渠道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 Box 63"/>
          <p:cNvSpPr txBox="1">
            <a:spLocks noChangeArrowheads="1"/>
          </p:cNvSpPr>
          <p:nvPr/>
        </p:nvSpPr>
        <p:spPr bwMode="auto">
          <a:xfrm>
            <a:off x="4368698" y="3009125"/>
            <a:ext cx="492443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商场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4861141" y="3357562"/>
            <a:ext cx="492443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机场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AutoShape 66"/>
          <p:cNvCxnSpPr>
            <a:cxnSpLocks noChangeShapeType="1"/>
            <a:stCxn id="66" idx="2"/>
            <a:endCxn id="100" idx="0"/>
          </p:cNvCxnSpPr>
          <p:nvPr/>
        </p:nvCxnSpPr>
        <p:spPr bwMode="blackWhite">
          <a:xfrm rot="16200000" flipH="1">
            <a:off x="4204167" y="1721259"/>
            <a:ext cx="442139" cy="37936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cxnSp>
        <p:nvCxnSpPr>
          <p:cNvPr id="105" name="AutoShape 67"/>
          <p:cNvCxnSpPr>
            <a:cxnSpLocks noChangeShapeType="1"/>
            <a:stCxn id="100" idx="2"/>
            <a:endCxn id="101" idx="0"/>
          </p:cNvCxnSpPr>
          <p:nvPr/>
        </p:nvCxnSpPr>
        <p:spPr bwMode="blackWhite">
          <a:xfrm rot="5400000">
            <a:off x="4314864" y="2709068"/>
            <a:ext cx="600113" cy="15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sp>
        <p:nvSpPr>
          <p:cNvPr id="108" name="Line 71"/>
          <p:cNvSpPr>
            <a:spLocks noChangeShapeType="1"/>
          </p:cNvSpPr>
          <p:nvPr/>
        </p:nvSpPr>
        <p:spPr bwMode="blackWhite">
          <a:xfrm>
            <a:off x="4601106" y="3286124"/>
            <a:ext cx="45719" cy="2643206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Line 72"/>
          <p:cNvSpPr>
            <a:spLocks noChangeShapeType="1"/>
          </p:cNvSpPr>
          <p:nvPr/>
        </p:nvSpPr>
        <p:spPr bwMode="blackWhite">
          <a:xfrm>
            <a:off x="5145306" y="3644900"/>
            <a:ext cx="1587" cy="2232025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 Box 74"/>
          <p:cNvSpPr txBox="1">
            <a:spLocks noChangeArrowheads="1"/>
          </p:cNvSpPr>
          <p:nvPr/>
        </p:nvSpPr>
        <p:spPr bwMode="auto">
          <a:xfrm>
            <a:off x="4357686" y="5152265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会员店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 Box 75"/>
          <p:cNvSpPr txBox="1">
            <a:spLocks noChangeArrowheads="1"/>
          </p:cNvSpPr>
          <p:nvPr/>
        </p:nvSpPr>
        <p:spPr bwMode="auto">
          <a:xfrm>
            <a:off x="4786314" y="4286256"/>
            <a:ext cx="646331" cy="276999"/>
          </a:xfrm>
          <a:prstGeom prst="rect">
            <a:avLst/>
          </a:prstGeom>
          <a:noFill/>
          <a:ln w="28575">
            <a:solidFill>
              <a:srgbClr val="96969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保税区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 Box 76"/>
          <p:cNvSpPr txBox="1">
            <a:spLocks noChangeArrowheads="1"/>
          </p:cNvSpPr>
          <p:nvPr/>
        </p:nvSpPr>
        <p:spPr bwMode="auto">
          <a:xfrm>
            <a:off x="8072462" y="4572008"/>
            <a:ext cx="492443" cy="276999"/>
          </a:xfrm>
          <a:prstGeom prst="rect">
            <a:avLst/>
          </a:prstGeom>
          <a:noFill/>
          <a:ln w="28575" cmpd="sng">
            <a:solidFill>
              <a:srgbClr val="96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>
                <a:latin typeface="微软雅黑" pitchFamily="34" charset="-122"/>
                <a:ea typeface="微软雅黑" pitchFamily="34" charset="-122"/>
              </a:rPr>
              <a:t>团购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 Box 77"/>
          <p:cNvSpPr txBox="1">
            <a:spLocks noChangeArrowheads="1"/>
          </p:cNvSpPr>
          <p:nvPr/>
        </p:nvSpPr>
        <p:spPr bwMode="auto">
          <a:xfrm>
            <a:off x="3500430" y="3643314"/>
            <a:ext cx="646331" cy="461665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  二级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经销商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AutoShape 78"/>
          <p:cNvCxnSpPr>
            <a:cxnSpLocks noChangeShapeType="1"/>
            <a:stCxn id="68" idx="2"/>
            <a:endCxn id="114" idx="0"/>
          </p:cNvCxnSpPr>
          <p:nvPr/>
        </p:nvCxnSpPr>
        <p:spPr bwMode="blackWhite">
          <a:xfrm rot="16200000" flipH="1">
            <a:off x="2821423" y="2641141"/>
            <a:ext cx="1229540" cy="774806"/>
          </a:xfrm>
          <a:prstGeom prst="bentConnector3">
            <a:avLst>
              <a:gd name="adj1" fmla="val 6776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grpSp>
        <p:nvGrpSpPr>
          <p:cNvPr id="117" name="组合 116"/>
          <p:cNvGrpSpPr/>
          <p:nvPr/>
        </p:nvGrpSpPr>
        <p:grpSpPr>
          <a:xfrm>
            <a:off x="5357818" y="2125663"/>
            <a:ext cx="1503587" cy="1979316"/>
            <a:chOff x="6589623" y="2125663"/>
            <a:chExt cx="1503587" cy="1979316"/>
          </a:xfrm>
        </p:grpSpPr>
        <p:sp>
          <p:nvSpPr>
            <p:cNvPr id="118" name="Text Box 15"/>
            <p:cNvSpPr txBox="1">
              <a:spLocks noChangeArrowheads="1"/>
            </p:cNvSpPr>
            <p:nvPr/>
          </p:nvSpPr>
          <p:spPr bwMode="auto">
            <a:xfrm>
              <a:off x="6882547" y="2125663"/>
              <a:ext cx="800219" cy="276999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>
                  <a:ea typeface="微软雅黑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</a:rPr>
                <a:t>卖场渠道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19" name="Text Box 65"/>
            <p:cNvSpPr txBox="1">
              <a:spLocks noChangeArrowheads="1"/>
            </p:cNvSpPr>
            <p:nvPr/>
          </p:nvSpPr>
          <p:spPr bwMode="auto">
            <a:xfrm>
              <a:off x="7446879" y="3643314"/>
              <a:ext cx="646331" cy="461665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>
                  <a:ea typeface="微软雅黑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</a:rPr>
                <a:t>红星</a:t>
              </a:r>
              <a:endPara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</a:rPr>
                <a:t>美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</a:rPr>
                <a:t>凯龙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</a:endParaRPr>
            </a:p>
          </p:txBody>
        </p:sp>
        <p:cxnSp>
          <p:nvCxnSpPr>
            <p:cNvPr id="120" name="AutoShape 69"/>
            <p:cNvCxnSpPr>
              <a:cxnSpLocks noChangeShapeType="1"/>
              <a:stCxn id="118" idx="2"/>
              <a:endCxn id="119" idx="0"/>
            </p:cNvCxnSpPr>
            <p:nvPr/>
          </p:nvCxnSpPr>
          <p:spPr bwMode="blackWhite">
            <a:xfrm rot="16200000" flipH="1">
              <a:off x="6906025" y="2779294"/>
              <a:ext cx="1240652" cy="487388"/>
            </a:xfrm>
            <a:prstGeom prst="bentConnector3">
              <a:avLst>
                <a:gd name="adj1" fmla="val 29099"/>
              </a:avLst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AutoShape 67"/>
            <p:cNvCxnSpPr>
              <a:cxnSpLocks noChangeShapeType="1"/>
              <a:stCxn id="118" idx="2"/>
              <a:endCxn id="122" idx="0"/>
            </p:cNvCxnSpPr>
            <p:nvPr/>
          </p:nvCxnSpPr>
          <p:spPr bwMode="blackWhite">
            <a:xfrm rot="5400000">
              <a:off x="6777957" y="2647300"/>
              <a:ext cx="749339" cy="26006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</p:spPr>
        </p:cxnSp>
        <p:sp>
          <p:nvSpPr>
            <p:cNvPr id="122" name="Text Box 65"/>
            <p:cNvSpPr txBox="1">
              <a:spLocks noChangeArrowheads="1"/>
            </p:cNvSpPr>
            <p:nvPr/>
          </p:nvSpPr>
          <p:spPr bwMode="auto">
            <a:xfrm>
              <a:off x="6589623" y="3152001"/>
              <a:ext cx="865943" cy="276999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>
                  <a:ea typeface="微软雅黑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</a:rPr>
                <a:t>苏宁</a:t>
              </a:r>
              <a:r>
                <a:rPr kumimoji="1" lang="en-US" altLang="zh-CN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</a:rPr>
                <a:t>/</a:t>
              </a:r>
              <a:r>
                <a:rPr kumimoji="1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</a:rPr>
                <a:t>国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</a:rPr>
                <a:t>美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25" name="Line 73"/>
          <p:cNvSpPr>
            <a:spLocks noChangeShapeType="1"/>
          </p:cNvSpPr>
          <p:nvPr/>
        </p:nvSpPr>
        <p:spPr bwMode="blackWhite">
          <a:xfrm>
            <a:off x="5786446" y="3429000"/>
            <a:ext cx="0" cy="2448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71"/>
          <p:cNvSpPr>
            <a:spLocks noChangeShapeType="1"/>
          </p:cNvSpPr>
          <p:nvPr/>
        </p:nvSpPr>
        <p:spPr bwMode="blackWhite">
          <a:xfrm>
            <a:off x="6500826" y="4129330"/>
            <a:ext cx="19444" cy="1800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 Box 55"/>
          <p:cNvSpPr txBox="1">
            <a:spLocks noChangeArrowheads="1"/>
          </p:cNvSpPr>
          <p:nvPr/>
        </p:nvSpPr>
        <p:spPr bwMode="blackWhite">
          <a:xfrm>
            <a:off x="142844" y="2214554"/>
            <a:ext cx="1150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一线城市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北京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上海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广州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30" name="Text Box 57"/>
          <p:cNvSpPr txBox="1">
            <a:spLocks noChangeArrowheads="1"/>
          </p:cNvSpPr>
          <p:nvPr/>
        </p:nvSpPr>
        <p:spPr bwMode="blackWhite">
          <a:xfrm>
            <a:off x="134914" y="5004025"/>
            <a:ext cx="1150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三线城市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诸暨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张家港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 Box 7"/>
          <p:cNvSpPr txBox="1">
            <a:spLocks noChangeArrowheads="1"/>
          </p:cNvSpPr>
          <p:nvPr/>
        </p:nvSpPr>
        <p:spPr bwMode="auto">
          <a:xfrm>
            <a:off x="7572396" y="2143116"/>
            <a:ext cx="800219" cy="276999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b="1" dirty="0" smtClean="0">
                <a:latin typeface="微软雅黑" pitchFamily="34" charset="-122"/>
                <a:ea typeface="微软雅黑" pitchFamily="34" charset="-122"/>
              </a:rPr>
              <a:t>电子商务</a:t>
            </a:r>
            <a:endParaRPr kumimoji="1"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2" name="AutoShape 11"/>
          <p:cNvCxnSpPr>
            <a:cxnSpLocks noChangeShapeType="1"/>
            <a:stCxn id="66" idx="2"/>
            <a:endCxn id="131" idx="0"/>
          </p:cNvCxnSpPr>
          <p:nvPr/>
        </p:nvCxnSpPr>
        <p:spPr bwMode="blackWhite">
          <a:xfrm rot="16200000" flipH="1">
            <a:off x="5877408" y="48018"/>
            <a:ext cx="453242" cy="373695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/>
            <a:tailEnd type="triangle" w="med" len="med"/>
          </a:ln>
        </p:spPr>
      </p:cxnSp>
      <p:sp>
        <p:nvSpPr>
          <p:cNvPr id="135" name="Line 52"/>
          <p:cNvSpPr>
            <a:spLocks noChangeShapeType="1"/>
          </p:cNvSpPr>
          <p:nvPr/>
        </p:nvSpPr>
        <p:spPr bwMode="blackWhite">
          <a:xfrm>
            <a:off x="3000364" y="4129330"/>
            <a:ext cx="0" cy="1800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Line 51"/>
          <p:cNvSpPr>
            <a:spLocks noChangeShapeType="1"/>
          </p:cNvSpPr>
          <p:nvPr/>
        </p:nvSpPr>
        <p:spPr bwMode="blackWhite">
          <a:xfrm>
            <a:off x="4071934" y="4929198"/>
            <a:ext cx="0" cy="972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 Box 76"/>
          <p:cNvSpPr txBox="1">
            <a:spLocks noChangeArrowheads="1"/>
          </p:cNvSpPr>
          <p:nvPr/>
        </p:nvSpPr>
        <p:spPr bwMode="auto">
          <a:xfrm>
            <a:off x="5357818" y="4786322"/>
            <a:ext cx="865943" cy="461665"/>
          </a:xfrm>
          <a:prstGeom prst="rect">
            <a:avLst/>
          </a:prstGeom>
          <a:noFill/>
          <a:ln w="28575">
            <a:solidFill>
              <a:srgbClr val="96969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苏宁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国美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网上商城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 Box 76"/>
          <p:cNvSpPr txBox="1">
            <a:spLocks noChangeArrowheads="1"/>
          </p:cNvSpPr>
          <p:nvPr/>
        </p:nvSpPr>
        <p:spPr bwMode="auto">
          <a:xfrm>
            <a:off x="6786578" y="2723373"/>
            <a:ext cx="479618" cy="276999"/>
          </a:xfrm>
          <a:prstGeom prst="rect">
            <a:avLst/>
          </a:prstGeom>
          <a:noFill/>
          <a:ln w="28575" cmpd="sng">
            <a:solidFill>
              <a:srgbClr val="96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</a:rPr>
              <a:t>C2C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 Box 76"/>
          <p:cNvSpPr txBox="1">
            <a:spLocks noChangeArrowheads="1"/>
          </p:cNvSpPr>
          <p:nvPr/>
        </p:nvSpPr>
        <p:spPr bwMode="auto">
          <a:xfrm>
            <a:off x="8670826" y="2723373"/>
            <a:ext cx="473206" cy="276999"/>
          </a:xfrm>
          <a:prstGeom prst="rect">
            <a:avLst/>
          </a:prstGeom>
          <a:noFill/>
          <a:ln w="28575" cmpd="sng">
            <a:solidFill>
              <a:srgbClr val="96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</a:rPr>
              <a:t>B2C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 Box 76"/>
          <p:cNvSpPr txBox="1">
            <a:spLocks noChangeArrowheads="1"/>
          </p:cNvSpPr>
          <p:nvPr/>
        </p:nvSpPr>
        <p:spPr bwMode="auto">
          <a:xfrm>
            <a:off x="8143900" y="3437753"/>
            <a:ext cx="780983" cy="276999"/>
          </a:xfrm>
          <a:prstGeom prst="rect">
            <a:avLst/>
          </a:prstGeom>
          <a:noFill/>
          <a:ln w="28575" cmpd="sng">
            <a:solidFill>
              <a:srgbClr val="96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垂直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</a:rPr>
              <a:t>B2C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 Box 76"/>
          <p:cNvSpPr txBox="1">
            <a:spLocks noChangeArrowheads="1"/>
          </p:cNvSpPr>
          <p:nvPr/>
        </p:nvSpPr>
        <p:spPr bwMode="auto">
          <a:xfrm>
            <a:off x="7429520" y="4572008"/>
            <a:ext cx="524503" cy="276999"/>
          </a:xfrm>
          <a:prstGeom prst="rect">
            <a:avLst/>
          </a:prstGeom>
          <a:noFill/>
          <a:ln w="28575" cmpd="sng">
            <a:solidFill>
              <a:srgbClr val="96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</a:rPr>
              <a:t>O2O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 Box 76"/>
          <p:cNvSpPr txBox="1">
            <a:spLocks noChangeArrowheads="1"/>
          </p:cNvSpPr>
          <p:nvPr/>
        </p:nvSpPr>
        <p:spPr bwMode="auto">
          <a:xfrm>
            <a:off x="7072330" y="3437753"/>
            <a:ext cx="780983" cy="276999"/>
          </a:xfrm>
          <a:prstGeom prst="rect">
            <a:avLst/>
          </a:prstGeom>
          <a:noFill/>
          <a:ln w="28575" cmpd="sng">
            <a:solidFill>
              <a:srgbClr val="9696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</a:rPr>
              <a:t>品牌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</a:rPr>
              <a:t>B2C</a:t>
            </a:r>
            <a:endParaRPr kumimoji="1"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9" name="Picture 44" descr="表注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000"/>
          </a:blip>
          <a:srcRect/>
          <a:stretch>
            <a:fillRect/>
          </a:stretch>
        </p:blipFill>
        <p:spPr bwMode="auto">
          <a:xfrm>
            <a:off x="7786678" y="1000108"/>
            <a:ext cx="1357322" cy="758825"/>
          </a:xfrm>
          <a:prstGeom prst="rect">
            <a:avLst/>
          </a:prstGeom>
          <a:noFill/>
        </p:spPr>
      </p:pic>
      <p:sp>
        <p:nvSpPr>
          <p:cNvPr id="160" name="TextBox 159"/>
          <p:cNvSpPr txBox="1"/>
          <p:nvPr/>
        </p:nvSpPr>
        <p:spPr>
          <a:xfrm>
            <a:off x="8143900" y="107154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眼花缭乱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如何把握？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椭圆 160"/>
          <p:cNvSpPr/>
          <p:nvPr/>
        </p:nvSpPr>
        <p:spPr bwMode="auto">
          <a:xfrm rot="16200000">
            <a:off x="2843994" y="942163"/>
            <a:ext cx="1955815" cy="6215106"/>
          </a:xfrm>
          <a:prstGeom prst="ellips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effectLst/>
              <a:latin typeface="宋体" charset="-122"/>
              <a:ea typeface="宋体" charset="-122"/>
            </a:endParaRPr>
          </a:p>
        </p:txBody>
      </p:sp>
      <p:pic>
        <p:nvPicPr>
          <p:cNvPr id="162" name="Picture 44" descr="表注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000"/>
          </a:blip>
          <a:srcRect/>
          <a:stretch>
            <a:fillRect/>
          </a:stretch>
        </p:blipFill>
        <p:spPr bwMode="auto">
          <a:xfrm rot="5400000">
            <a:off x="4772800" y="5228464"/>
            <a:ext cx="1299382" cy="843727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5286380" y="5214950"/>
            <a:ext cx="442035" cy="1000132"/>
          </a:xfrm>
          <a:prstGeom prst="rect">
            <a:avLst/>
          </a:prstGeom>
          <a:noFill/>
        </p:spPr>
        <p:txBody>
          <a:bodyPr vert="eaVert" wrap="square" lIns="36000" rIns="36000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渠道过长？</a:t>
            </a:r>
            <a:endParaRPr lang="en-US" altLang="zh-CN" sz="1200" b="1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2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利润被分摊？</a:t>
            </a:r>
            <a:endParaRPr lang="zh-CN" altLang="en-US" sz="12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55" name="AutoShape 69"/>
          <p:cNvCxnSpPr>
            <a:cxnSpLocks noChangeShapeType="1"/>
            <a:stCxn id="100" idx="2"/>
            <a:endCxn id="102" idx="0"/>
          </p:cNvCxnSpPr>
          <p:nvPr/>
        </p:nvCxnSpPr>
        <p:spPr bwMode="blackWhite">
          <a:xfrm rot="16200000" flipH="1">
            <a:off x="4386866" y="2637065"/>
            <a:ext cx="948550" cy="492443"/>
          </a:xfrm>
          <a:prstGeom prst="bentConnector3">
            <a:avLst>
              <a:gd name="adj1" fmla="val 29857"/>
            </a:avLst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74" name="AutoShape 69"/>
          <p:cNvCxnSpPr>
            <a:cxnSpLocks noChangeShapeType="1"/>
            <a:stCxn id="131" idx="2"/>
            <a:endCxn id="145" idx="0"/>
          </p:cNvCxnSpPr>
          <p:nvPr/>
        </p:nvCxnSpPr>
        <p:spPr bwMode="blackWhite">
          <a:xfrm rot="16200000" flipH="1">
            <a:off x="8288338" y="2104282"/>
            <a:ext cx="303258" cy="93492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77" name="AutoShape 69"/>
          <p:cNvCxnSpPr>
            <a:cxnSpLocks noChangeShapeType="1"/>
            <a:stCxn id="131" idx="2"/>
            <a:endCxn id="144" idx="0"/>
          </p:cNvCxnSpPr>
          <p:nvPr/>
        </p:nvCxnSpPr>
        <p:spPr bwMode="blackWhite">
          <a:xfrm rot="5400000">
            <a:off x="7347818" y="2098685"/>
            <a:ext cx="303258" cy="94611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80" name="AutoShape 69"/>
          <p:cNvCxnSpPr>
            <a:cxnSpLocks noChangeShapeType="1"/>
            <a:stCxn id="131" idx="2"/>
            <a:endCxn id="152" idx="0"/>
          </p:cNvCxnSpPr>
          <p:nvPr/>
        </p:nvCxnSpPr>
        <p:spPr bwMode="blackWhite">
          <a:xfrm rot="5400000">
            <a:off x="7208845" y="2674092"/>
            <a:ext cx="1017638" cy="50968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83" name="AutoShape 69"/>
          <p:cNvCxnSpPr>
            <a:cxnSpLocks noChangeShapeType="1"/>
            <a:stCxn id="131" idx="2"/>
            <a:endCxn id="150" idx="0"/>
          </p:cNvCxnSpPr>
          <p:nvPr/>
        </p:nvCxnSpPr>
        <p:spPr bwMode="blackWhite">
          <a:xfrm rot="16200000" flipH="1">
            <a:off x="7744630" y="2647991"/>
            <a:ext cx="1017638" cy="561886"/>
          </a:xfrm>
          <a:prstGeom prst="bentConnector3">
            <a:avLst>
              <a:gd name="adj1" fmla="val 50000"/>
            </a:avLst>
          </a:prstGeom>
          <a:noFill/>
          <a:ln w="28575" cmpd="sng">
            <a:solidFill>
              <a:srgbClr val="96969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AutoShape 69"/>
          <p:cNvCxnSpPr>
            <a:cxnSpLocks noChangeShapeType="1"/>
            <a:stCxn id="131" idx="2"/>
            <a:endCxn id="151" idx="0"/>
          </p:cNvCxnSpPr>
          <p:nvPr/>
        </p:nvCxnSpPr>
        <p:spPr bwMode="blackWhite">
          <a:xfrm rot="5400000">
            <a:off x="6756193" y="3355694"/>
            <a:ext cx="2151893" cy="280734"/>
          </a:xfrm>
          <a:prstGeom prst="bentConnector3">
            <a:avLst>
              <a:gd name="adj1" fmla="val 79808"/>
            </a:avLst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200" name="AutoShape 69"/>
          <p:cNvCxnSpPr>
            <a:cxnSpLocks noChangeShapeType="1"/>
            <a:stCxn id="131" idx="2"/>
            <a:endCxn id="113" idx="0"/>
          </p:cNvCxnSpPr>
          <p:nvPr/>
        </p:nvCxnSpPr>
        <p:spPr bwMode="blackWhite">
          <a:xfrm rot="16200000" flipH="1">
            <a:off x="7069649" y="3322972"/>
            <a:ext cx="2151893" cy="346178"/>
          </a:xfrm>
          <a:prstGeom prst="bentConnector3">
            <a:avLst>
              <a:gd name="adj1" fmla="val 79809"/>
            </a:avLst>
          </a:prstGeom>
          <a:noFill/>
          <a:ln w="28575">
            <a:solidFill>
              <a:srgbClr val="969696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210" name="Line 52"/>
          <p:cNvSpPr>
            <a:spLocks noChangeShapeType="1"/>
          </p:cNvSpPr>
          <p:nvPr/>
        </p:nvSpPr>
        <p:spPr bwMode="blackWhite">
          <a:xfrm>
            <a:off x="7000892" y="3000372"/>
            <a:ext cx="0" cy="2880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Line 52"/>
          <p:cNvSpPr>
            <a:spLocks noChangeShapeType="1"/>
          </p:cNvSpPr>
          <p:nvPr/>
        </p:nvSpPr>
        <p:spPr bwMode="blackWhite">
          <a:xfrm>
            <a:off x="7429520" y="3714752"/>
            <a:ext cx="0" cy="2196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Line 52"/>
          <p:cNvSpPr>
            <a:spLocks noChangeShapeType="1"/>
          </p:cNvSpPr>
          <p:nvPr/>
        </p:nvSpPr>
        <p:spPr bwMode="blackWhite">
          <a:xfrm>
            <a:off x="7786710" y="4857760"/>
            <a:ext cx="0" cy="1044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3" name="Line 52"/>
          <p:cNvSpPr>
            <a:spLocks noChangeShapeType="1"/>
          </p:cNvSpPr>
          <p:nvPr/>
        </p:nvSpPr>
        <p:spPr bwMode="blackWhite">
          <a:xfrm>
            <a:off x="8286776" y="4857760"/>
            <a:ext cx="0" cy="1044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Line 52"/>
          <p:cNvSpPr>
            <a:spLocks noChangeShapeType="1"/>
          </p:cNvSpPr>
          <p:nvPr/>
        </p:nvSpPr>
        <p:spPr bwMode="blackWhite">
          <a:xfrm>
            <a:off x="8643966" y="3733330"/>
            <a:ext cx="0" cy="2196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" name="Line 52"/>
          <p:cNvSpPr>
            <a:spLocks noChangeShapeType="1"/>
          </p:cNvSpPr>
          <p:nvPr/>
        </p:nvSpPr>
        <p:spPr bwMode="blackWhite">
          <a:xfrm>
            <a:off x="8929718" y="3000372"/>
            <a:ext cx="0" cy="28800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6786578" y="1643050"/>
            <a:ext cx="2357422" cy="4429156"/>
          </a:xfrm>
          <a:prstGeom prst="ellips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effectLst/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3" grpId="0"/>
      <p:bldP spid="157" grpId="0" animBg="1"/>
    </p:bldLst>
  </p:timing>
</p:sld>
</file>

<file path=ppt/theme/theme1.xml><?xml version="1.0" encoding="utf-8"?>
<a:theme xmlns:a="http://schemas.openxmlformats.org/drawingml/2006/main" name="易观商业解决方案公司">
  <a:themeElements>
    <a:clrScheme name="CBG_PPT_模板_V8 10">
      <a:dk1>
        <a:srgbClr val="000000"/>
      </a:dk1>
      <a:lt1>
        <a:srgbClr val="FFFFFF"/>
      </a:lt1>
      <a:dk2>
        <a:srgbClr val="18827D"/>
      </a:dk2>
      <a:lt2>
        <a:srgbClr val="B9B9B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969696"/>
      </a:hlink>
      <a:folHlink>
        <a:srgbClr val="FD8A3B"/>
      </a:folHlink>
    </a:clrScheme>
    <a:fontScheme name="CBG_PPT_模板_V8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White">
        <a:noFill/>
        <a:ln w="28575">
          <a:solidFill>
            <a:srgbClr val="969696"/>
          </a:solidFill>
          <a:round/>
          <a:headEnd/>
          <a:tailEnd type="triangle" w="med" len="med"/>
        </a:ln>
      </a:spPr>
      <a:bodyPr>
        <a:spAutoFit/>
      </a:bodyPr>
      <a:lstStyle>
        <a:defPPr>
          <a:defRPr sz="120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charset="-122"/>
            <a:ea typeface="宋体" charset="-122"/>
          </a:defRPr>
        </a:defPPr>
      </a:lstStyle>
    </a:lnDef>
  </a:objectDefaults>
  <a:extraClrSchemeLst>
    <a:extraClrScheme>
      <a:clrScheme name="CBG_PPT_模板_V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BG_PPT_模板_V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G_PPT_模板_V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G_PPT_模板_V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G_PPT_模板_V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G_PPT_模板_V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G_PPT_模板_V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G_PPT_模板_V8 8">
        <a:dk1>
          <a:srgbClr val="333399"/>
        </a:dk1>
        <a:lt1>
          <a:srgbClr val="FFFFFF"/>
        </a:lt1>
        <a:dk2>
          <a:srgbClr val="333399"/>
        </a:dk2>
        <a:lt2>
          <a:srgbClr val="808080"/>
        </a:lt2>
        <a:accent1>
          <a:srgbClr val="99FFCC"/>
        </a:accent1>
        <a:accent2>
          <a:srgbClr val="333399"/>
        </a:accent2>
        <a:accent3>
          <a:srgbClr val="FFFFFF"/>
        </a:accent3>
        <a:accent4>
          <a:srgbClr val="2A2A82"/>
        </a:accent4>
        <a:accent5>
          <a:srgbClr val="CAFFE2"/>
        </a:accent5>
        <a:accent6>
          <a:srgbClr val="2D2D8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G_PPT_模板_V8 9">
        <a:dk1>
          <a:srgbClr val="000000"/>
        </a:dk1>
        <a:lt1>
          <a:srgbClr val="FFFFFF"/>
        </a:lt1>
        <a:dk2>
          <a:srgbClr val="18827D"/>
        </a:dk2>
        <a:lt2>
          <a:srgbClr val="B9B9B9"/>
        </a:lt2>
        <a:accent1>
          <a:srgbClr val="10EC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F4EA"/>
        </a:accent5>
        <a:accent6>
          <a:srgbClr val="005291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G_PPT_模板_V8 10">
        <a:dk1>
          <a:srgbClr val="000000"/>
        </a:dk1>
        <a:lt1>
          <a:srgbClr val="FFFFFF"/>
        </a:lt1>
        <a:dk2>
          <a:srgbClr val="18827D"/>
        </a:dk2>
        <a:lt2>
          <a:srgbClr val="B9B9B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2873</Words>
  <Application>Microsoft Office PowerPoint</Application>
  <PresentationFormat>全屏显示(4:3)</PresentationFormat>
  <Paragraphs>451</Paragraphs>
  <Slides>22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易观商业解决方案公司</vt:lpstr>
      <vt:lpstr>Microsoft Office Excel 97-2003 工作表</vt:lpstr>
      <vt:lpstr>电子商务 商业价值的解构与重构</vt:lpstr>
      <vt:lpstr>目录</vt:lpstr>
      <vt:lpstr>国外：在美国，传统企业（零售商、目录直销商、制造商）是网上零售市场的主力军，家居电子商务占19.8%，下一个金矿</vt:lpstr>
      <vt:lpstr>国内：规模化网购需求市场的存在——预计2015年网购规模增长249%，网购率将达到17.5%。家居电子商务，下一个金矿</vt:lpstr>
      <vt:lpstr>国内：从淘宝渠道看，以卫浴为代表的科勒、九牧等企业纷纷进入电子商务领域，2011年度销售增长迅速，预计2011年将成为家居电子商务年</vt:lpstr>
      <vt:lpstr>家居电子商务三分天下，产业结构、销售规模均孕育着大爆发</vt:lpstr>
      <vt:lpstr>家饰、家具、家装不同类型的电子商务如何引导顾客选购、体验和服务等环节，如何满足顾客的价值诉求？</vt:lpstr>
      <vt:lpstr>国内：以家居建材行业为例，线下各渠道商纷纷拓展线上业务，产业结构面临巨大的变革，挑战固有模式风险很大，如何整合渠道，平衡利益是关键</vt:lpstr>
      <vt:lpstr>从全产业层面分析，品牌制造企业如何拓宽出货渠道，如何挖掘渠道利益点，如何掌握终端消费者是关键</vt:lpstr>
      <vt:lpstr>目录</vt:lpstr>
      <vt:lpstr>趋势一：  电子商务之路大趋势：品类的变革</vt:lpstr>
      <vt:lpstr>趋势二： 传统企业已经开始主动应用电子商务的利器，重塑价值创造过程</vt:lpstr>
      <vt:lpstr>趋势三：  O2O模式实现从线上走向线下</vt:lpstr>
      <vt:lpstr>目录</vt:lpstr>
      <vt:lpstr>挑战一：利益格局变革的挑战</vt:lpstr>
      <vt:lpstr>挑战二：经营风险的挑战，如何走出烧钱的怪圈？</vt:lpstr>
      <vt:lpstr>挑战三：专业团队的挑战，如何快速搭建复合型的电商团队？</vt:lpstr>
      <vt:lpstr>目录</vt:lpstr>
      <vt:lpstr>建议一：积极应对，尽快布局电商市场</vt:lpstr>
      <vt:lpstr>建议二：取长补短，重视发挥自身已有优势</vt:lpstr>
      <vt:lpstr>易观对传统企业电子商务的规律总结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juner</cp:lastModifiedBy>
  <cp:revision>56</cp:revision>
  <dcterms:created xsi:type="dcterms:W3CDTF">2011-03-29T02:13:01Z</dcterms:created>
  <dcterms:modified xsi:type="dcterms:W3CDTF">2011-08-08T10:44:53Z</dcterms:modified>
</cp:coreProperties>
</file>