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handoutMasterIdLst>
    <p:handoutMasterId r:id="rId23"/>
  </p:handoutMasterIdLst>
  <p:sldIdLst>
    <p:sldId id="322" r:id="rId5"/>
    <p:sldId id="323" r:id="rId6"/>
    <p:sldId id="324" r:id="rId7"/>
    <p:sldId id="325" r:id="rId8"/>
    <p:sldId id="326" r:id="rId9"/>
    <p:sldId id="327" r:id="rId10"/>
    <p:sldId id="328" r:id="rId11"/>
    <p:sldId id="329" r:id="rId12"/>
    <p:sldId id="330" r:id="rId13"/>
    <p:sldId id="333" r:id="rId14"/>
    <p:sldId id="332" r:id="rId15"/>
    <p:sldId id="334" r:id="rId16"/>
    <p:sldId id="331" r:id="rId17"/>
    <p:sldId id="335" r:id="rId18"/>
    <p:sldId id="336" r:id="rId19"/>
    <p:sldId id="337" r:id="rId20"/>
    <p:sldId id="338"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6" d="100"/>
          <a:sy n="86" d="100"/>
        </p:scale>
        <p:origin x="562" y="5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2/8/2019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2/8/2019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2/8/2019</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2/8/2019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2/8/2019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2/8/2019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2/8/2019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2/8/2019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2/8/2019</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2/8/2019</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2/8/2019</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2/8/2019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2/8/2019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2/8/2019</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p>
        </p:txBody>
      </p:sp>
      <p:sp>
        <p:nvSpPr>
          <p:cNvPr id="3" name="Subtitle 2"/>
          <p:cNvSpPr>
            <a:spLocks noGrp="1"/>
          </p:cNvSpPr>
          <p:nvPr>
            <p:ph type="subTitle" idx="1"/>
          </p:nvPr>
        </p:nvSpPr>
        <p:spPr/>
        <p:txBody>
          <a:bodyPr/>
          <a:lstStyle/>
          <a:p>
            <a:r>
              <a:rPr lang="en-US" dirty="0"/>
              <a:t>Inferential statistics</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985A-6630-4067-A274-C7E3D94B0360}"/>
              </a:ext>
            </a:extLst>
          </p:cNvPr>
          <p:cNvSpPr>
            <a:spLocks noGrp="1"/>
          </p:cNvSpPr>
          <p:nvPr>
            <p:ph type="title"/>
          </p:nvPr>
        </p:nvSpPr>
        <p:spPr/>
        <p:txBody>
          <a:bodyPr/>
          <a:lstStyle/>
          <a:p>
            <a:r>
              <a:rPr lang="en-GB" dirty="0"/>
              <a:t>Central Limit Theorem</a:t>
            </a:r>
          </a:p>
        </p:txBody>
      </p:sp>
      <p:pic>
        <p:nvPicPr>
          <p:cNvPr id="5" name="Content Placeholder 4">
            <a:extLst>
              <a:ext uri="{FF2B5EF4-FFF2-40B4-BE49-F238E27FC236}">
                <a16:creationId xmlns:a16="http://schemas.microsoft.com/office/drawing/2014/main" id="{B095BA45-BDFC-441F-B0F6-9FB0F31D1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8228" y="1813006"/>
            <a:ext cx="6795697" cy="3312368"/>
          </a:xfrm>
        </p:spPr>
      </p:pic>
      <p:sp>
        <p:nvSpPr>
          <p:cNvPr id="6" name="TextBox 5">
            <a:extLst>
              <a:ext uri="{FF2B5EF4-FFF2-40B4-BE49-F238E27FC236}">
                <a16:creationId xmlns:a16="http://schemas.microsoft.com/office/drawing/2014/main" id="{EDDDC180-A8C8-4E85-9C8D-24AF25CAF580}"/>
              </a:ext>
            </a:extLst>
          </p:cNvPr>
          <p:cNvSpPr txBox="1"/>
          <p:nvPr/>
        </p:nvSpPr>
        <p:spPr>
          <a:xfrm>
            <a:off x="5637320" y="2974019"/>
            <a:ext cx="914400" cy="914400"/>
          </a:xfrm>
          <a:prstGeom prst="rect">
            <a:avLst/>
          </a:prstGeom>
          <a:noFill/>
          <a:ln>
            <a:solidFill>
              <a:schemeClr val="bg2"/>
            </a:solidFill>
          </a:ln>
        </p:spPr>
        <p:txBody>
          <a:bodyPr wrap="square" rtlCol="0" anchor="ctr" anchorCtr="1">
            <a:spAutoFit/>
          </a:bodyPr>
          <a:lstStyle/>
          <a:p>
            <a:endParaRPr lang="en-GB" dirty="0"/>
          </a:p>
        </p:txBody>
      </p:sp>
      <p:sp>
        <p:nvSpPr>
          <p:cNvPr id="7" name="TextBox 6">
            <a:extLst>
              <a:ext uri="{FF2B5EF4-FFF2-40B4-BE49-F238E27FC236}">
                <a16:creationId xmlns:a16="http://schemas.microsoft.com/office/drawing/2014/main" id="{A0496C20-CC9F-4637-8146-A773D7FD62EF}"/>
              </a:ext>
            </a:extLst>
          </p:cNvPr>
          <p:cNvSpPr txBox="1"/>
          <p:nvPr/>
        </p:nvSpPr>
        <p:spPr>
          <a:xfrm>
            <a:off x="310290" y="1988840"/>
            <a:ext cx="3672408" cy="3662541"/>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GB" sz="2400" dirty="0"/>
              <a:t>The parameter  is 69 inches.</a:t>
            </a:r>
          </a:p>
          <a:p>
            <a:pPr marL="285750" indent="-285750">
              <a:buFont typeface="Arial" panose="020B0604020202020204" pitchFamily="34" charset="0"/>
              <a:buChar char="•"/>
            </a:pPr>
            <a:r>
              <a:rPr lang="en-GB" sz="2400" dirty="0"/>
              <a:t>The statistic for sample 1 is 68.7 inches.</a:t>
            </a:r>
          </a:p>
          <a:p>
            <a:pPr marL="285750" indent="-285750">
              <a:buFont typeface="Arial" panose="020B0604020202020204" pitchFamily="34" charset="0"/>
              <a:buChar char="•"/>
            </a:pPr>
            <a:r>
              <a:rPr lang="en-GB" sz="2400" dirty="0"/>
              <a:t>The statistic for sample 2 is 69.25 inches</a:t>
            </a:r>
          </a:p>
          <a:p>
            <a:endParaRPr lang="en-GB" sz="2000" dirty="0"/>
          </a:p>
          <a:p>
            <a:endParaRPr lang="en-GB" sz="2000" dirty="0"/>
          </a:p>
        </p:txBody>
      </p:sp>
      <p:sp>
        <p:nvSpPr>
          <p:cNvPr id="8" name="Rectangle 7">
            <a:extLst>
              <a:ext uri="{FF2B5EF4-FFF2-40B4-BE49-F238E27FC236}">
                <a16:creationId xmlns:a16="http://schemas.microsoft.com/office/drawing/2014/main" id="{0369A657-00C0-4EA2-B4A4-D2C76EAB946D}"/>
              </a:ext>
            </a:extLst>
          </p:cNvPr>
          <p:cNvSpPr/>
          <p:nvPr/>
        </p:nvSpPr>
        <p:spPr>
          <a:xfrm>
            <a:off x="4582244" y="5486960"/>
            <a:ext cx="6189515" cy="523220"/>
          </a:xfrm>
          <a:prstGeom prst="rect">
            <a:avLst/>
          </a:prstGeom>
        </p:spPr>
        <p:txBody>
          <a:bodyPr wrap="none">
            <a:spAutoFit/>
          </a:bodyPr>
          <a:lstStyle/>
          <a:p>
            <a:r>
              <a:rPr lang="en-GB" sz="2800" b="1" dirty="0"/>
              <a:t>Parameters are typically unknown.</a:t>
            </a:r>
          </a:p>
        </p:txBody>
      </p:sp>
    </p:spTree>
    <p:extLst>
      <p:ext uri="{BB962C8B-B14F-4D97-AF65-F5344CB8AC3E}">
        <p14:creationId xmlns:p14="http://schemas.microsoft.com/office/powerpoint/2010/main" val="117238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E9FA-7B82-4614-948A-1732A4DE9BDD}"/>
              </a:ext>
            </a:extLst>
          </p:cNvPr>
          <p:cNvSpPr>
            <a:spLocks noGrp="1"/>
          </p:cNvSpPr>
          <p:nvPr>
            <p:ph type="title"/>
          </p:nvPr>
        </p:nvSpPr>
        <p:spPr/>
        <p:txBody>
          <a:bodyPr/>
          <a:lstStyle/>
          <a:p>
            <a:r>
              <a:rPr lang="en-GB" dirty="0"/>
              <a:t>Central Limit Theorem</a:t>
            </a:r>
          </a:p>
        </p:txBody>
      </p:sp>
      <p:sp>
        <p:nvSpPr>
          <p:cNvPr id="3" name="Content Placeholder 2">
            <a:extLst>
              <a:ext uri="{FF2B5EF4-FFF2-40B4-BE49-F238E27FC236}">
                <a16:creationId xmlns:a16="http://schemas.microsoft.com/office/drawing/2014/main" id="{5E370660-9B72-44FB-AD5B-91271F25C032}"/>
              </a:ext>
            </a:extLst>
          </p:cNvPr>
          <p:cNvSpPr>
            <a:spLocks noGrp="1"/>
          </p:cNvSpPr>
          <p:nvPr>
            <p:ph idx="1"/>
          </p:nvPr>
        </p:nvSpPr>
        <p:spPr/>
        <p:txBody>
          <a:bodyPr/>
          <a:lstStyle/>
          <a:p>
            <a:r>
              <a:rPr lang="en-GB" dirty="0"/>
              <a:t>Sampling variability</a:t>
            </a:r>
          </a:p>
          <a:p>
            <a:pPr lvl="1"/>
            <a:r>
              <a:rPr lang="en-GB" dirty="0"/>
              <a:t>As we have already stated each random sample is different. The more random samples we use then the greater the picture of the population.</a:t>
            </a:r>
          </a:p>
          <a:p>
            <a:pPr lvl="1"/>
            <a:r>
              <a:rPr lang="en-GB" dirty="0"/>
              <a:t>We calculate statistics from each sample, such as mean, std dev etc</a:t>
            </a:r>
          </a:p>
          <a:p>
            <a:pPr lvl="1"/>
            <a:r>
              <a:rPr lang="en-GB" dirty="0"/>
              <a:t>Suppose we know the actual mean of the total male population height to be 69 inches. We select 30 random samples from the population, each sample size being 500.</a:t>
            </a:r>
          </a:p>
          <a:p>
            <a:pPr lvl="1"/>
            <a:r>
              <a:rPr lang="en-GB" dirty="0"/>
              <a:t>Each sample would have slightly different mean, 68.5, 69.25 etc.</a:t>
            </a:r>
          </a:p>
          <a:p>
            <a:pPr lvl="1"/>
            <a:r>
              <a:rPr lang="en-GB" dirty="0"/>
              <a:t>If we plotted these together we would have a normal distribution.</a:t>
            </a:r>
          </a:p>
        </p:txBody>
      </p:sp>
    </p:spTree>
    <p:extLst>
      <p:ext uri="{BB962C8B-B14F-4D97-AF65-F5344CB8AC3E}">
        <p14:creationId xmlns:p14="http://schemas.microsoft.com/office/powerpoint/2010/main" val="31258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AA2-B50D-4029-B3A9-6CC4F0D0746E}"/>
              </a:ext>
            </a:extLst>
          </p:cNvPr>
          <p:cNvSpPr>
            <a:spLocks noGrp="1"/>
          </p:cNvSpPr>
          <p:nvPr>
            <p:ph type="title"/>
          </p:nvPr>
        </p:nvSpPr>
        <p:spPr/>
        <p:txBody>
          <a:bodyPr/>
          <a:lstStyle/>
          <a:p>
            <a:r>
              <a:rPr lang="en-GB" dirty="0"/>
              <a:t>Central Limit Theorem</a:t>
            </a:r>
          </a:p>
        </p:txBody>
      </p:sp>
      <p:pic>
        <p:nvPicPr>
          <p:cNvPr id="5" name="Content Placeholder 4">
            <a:extLst>
              <a:ext uri="{FF2B5EF4-FFF2-40B4-BE49-F238E27FC236}">
                <a16:creationId xmlns:a16="http://schemas.microsoft.com/office/drawing/2014/main" id="{4E5FBE59-D9AD-4562-898B-65EFC8B80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00" y="1877000"/>
            <a:ext cx="5472608" cy="4070757"/>
          </a:xfrm>
        </p:spPr>
      </p:pic>
    </p:spTree>
    <p:extLst>
      <p:ext uri="{BB962C8B-B14F-4D97-AF65-F5344CB8AC3E}">
        <p14:creationId xmlns:p14="http://schemas.microsoft.com/office/powerpoint/2010/main" val="76211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D07C-817A-4845-B664-1AB5CA60D1D6}"/>
              </a:ext>
            </a:extLst>
          </p:cNvPr>
          <p:cNvSpPr>
            <a:spLocks noGrp="1"/>
          </p:cNvSpPr>
          <p:nvPr>
            <p:ph type="title"/>
          </p:nvPr>
        </p:nvSpPr>
        <p:spPr/>
        <p:txBody>
          <a:bodyPr/>
          <a:lstStyle/>
          <a:p>
            <a:r>
              <a:rPr lang="en-GB" dirty="0"/>
              <a:t>Central Limit Theorem</a:t>
            </a:r>
          </a:p>
        </p:txBody>
      </p:sp>
      <p:sp>
        <p:nvSpPr>
          <p:cNvPr id="3" name="Content Placeholder 2">
            <a:extLst>
              <a:ext uri="{FF2B5EF4-FFF2-40B4-BE49-F238E27FC236}">
                <a16:creationId xmlns:a16="http://schemas.microsoft.com/office/drawing/2014/main" id="{EC19F24F-A5D4-4AB2-AA56-A00DA2843379}"/>
              </a:ext>
            </a:extLst>
          </p:cNvPr>
          <p:cNvSpPr>
            <a:spLocks noGrp="1"/>
          </p:cNvSpPr>
          <p:nvPr>
            <p:ph idx="1"/>
          </p:nvPr>
        </p:nvSpPr>
        <p:spPr/>
        <p:txBody>
          <a:bodyPr/>
          <a:lstStyle/>
          <a:p>
            <a:r>
              <a:rPr lang="en-GB" dirty="0"/>
              <a:t>As long as adequately large samples and an adequately large number of samples are drawn from a population, the distribution of the statistics of the samples, whether of mean, proportion, standard deviation, or any other statistic, will be normally distributed.</a:t>
            </a:r>
          </a:p>
        </p:txBody>
      </p:sp>
    </p:spTree>
    <p:extLst>
      <p:ext uri="{BB962C8B-B14F-4D97-AF65-F5344CB8AC3E}">
        <p14:creationId xmlns:p14="http://schemas.microsoft.com/office/powerpoint/2010/main" val="354492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715C-D903-4015-8844-6B7CC6601C8E}"/>
              </a:ext>
            </a:extLst>
          </p:cNvPr>
          <p:cNvSpPr>
            <a:spLocks noGrp="1"/>
          </p:cNvSpPr>
          <p:nvPr>
            <p:ph type="title"/>
          </p:nvPr>
        </p:nvSpPr>
        <p:spPr/>
        <p:txBody>
          <a:bodyPr/>
          <a:lstStyle/>
          <a:p>
            <a:r>
              <a:rPr lang="en-GB" dirty="0"/>
              <a:t>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58F01-C682-448A-A448-C9A8C13D4850}"/>
                  </a:ext>
                </a:extLst>
              </p:cNvPr>
              <p:cNvSpPr>
                <a:spLocks noGrp="1"/>
              </p:cNvSpPr>
              <p:nvPr>
                <p:ph idx="1"/>
              </p:nvPr>
            </p:nvSpPr>
            <p:spPr/>
            <p:txBody>
              <a:bodyPr/>
              <a:lstStyle/>
              <a:p>
                <a:r>
                  <a:rPr lang="en-GB" dirty="0"/>
                  <a:t>This method is used when we want to make decisions concerning populations on the basis of only sample information.</a:t>
                </a:r>
              </a:p>
              <a:p>
                <a:r>
                  <a:rPr lang="en-GB" dirty="0"/>
                  <a:t>Analysis of variance test, ANOVA, Chi-Square test of independence.</a:t>
                </a:r>
              </a:p>
              <a:p>
                <a:r>
                  <a:rPr lang="en-GB" dirty="0"/>
                  <a:t>Same steps:</a:t>
                </a:r>
              </a:p>
              <a:p>
                <a:pPr lvl="1"/>
                <a:r>
                  <a:rPr lang="en-GB" dirty="0"/>
                  <a:t>Specifying null hypothesis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oMath>
                </a14:m>
                <a:endParaRPr lang="en-GB" dirty="0"/>
              </a:p>
              <a:p>
                <a:pPr lvl="1"/>
                <a:r>
                  <a:rPr lang="en-GB" dirty="0"/>
                  <a:t>specifying the alternate hypothesis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𝑎</m:t>
                        </m:r>
                      </m:sub>
                    </m:sSub>
                  </m:oMath>
                </a14:m>
                <a:endParaRPr lang="en-GB" dirty="0"/>
              </a:p>
              <a:p>
                <a:pPr lvl="1"/>
                <a:r>
                  <a:rPr lang="en-GB" dirty="0"/>
                  <a:t>Choose sample, assess evidence, draw conclusion.</a:t>
                </a:r>
              </a:p>
            </p:txBody>
          </p:sp>
        </mc:Choice>
        <mc:Fallback xmlns="">
          <p:sp>
            <p:nvSpPr>
              <p:cNvPr id="3" name="Content Placeholder 2">
                <a:extLst>
                  <a:ext uri="{FF2B5EF4-FFF2-40B4-BE49-F238E27FC236}">
                    <a16:creationId xmlns:a16="http://schemas.microsoft.com/office/drawing/2014/main" id="{7F658F01-C682-448A-A448-C9A8C13D4850}"/>
                  </a:ext>
                </a:extLst>
              </p:cNvPr>
              <p:cNvSpPr>
                <a:spLocks noGrp="1" noRot="1" noChangeAspect="1" noMove="1" noResize="1" noEditPoints="1" noAdjustHandles="1" noChangeArrowheads="1" noChangeShapeType="1" noTextEdit="1"/>
              </p:cNvSpPr>
              <p:nvPr>
                <p:ph idx="1"/>
              </p:nvPr>
            </p:nvSpPr>
            <p:spPr>
              <a:blipFill>
                <a:blip r:embed="rId2"/>
                <a:stretch>
                  <a:fillRect l="-935" t="-1923"/>
                </a:stretch>
              </a:blipFill>
            </p:spPr>
            <p:txBody>
              <a:bodyPr/>
              <a:lstStyle/>
              <a:p>
                <a:r>
                  <a:rPr lang="en-GB">
                    <a:noFill/>
                  </a:rPr>
                  <a:t> </a:t>
                </a:r>
              </a:p>
            </p:txBody>
          </p:sp>
        </mc:Fallback>
      </mc:AlternateContent>
    </p:spTree>
    <p:extLst>
      <p:ext uri="{BB962C8B-B14F-4D97-AF65-F5344CB8AC3E}">
        <p14:creationId xmlns:p14="http://schemas.microsoft.com/office/powerpoint/2010/main" val="224202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5160-6168-4099-A206-19871543A11F}"/>
              </a:ext>
            </a:extLst>
          </p:cNvPr>
          <p:cNvSpPr>
            <a:spLocks noGrp="1"/>
          </p:cNvSpPr>
          <p:nvPr>
            <p:ph type="title"/>
          </p:nvPr>
        </p:nvSpPr>
        <p:spPr/>
        <p:txBody>
          <a:bodyPr/>
          <a:lstStyle/>
          <a:p>
            <a:r>
              <a:rPr lang="en-GB" dirty="0"/>
              <a:t>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10C674-4D9C-4AFA-A143-94FD938AE471}"/>
                  </a:ext>
                </a:extLst>
              </p:cNvPr>
              <p:cNvSpPr>
                <a:spLocks noGrp="1"/>
              </p:cNvSpPr>
              <p:nvPr>
                <p:ph idx="1"/>
              </p:nvPr>
            </p:nvSpPr>
            <p:spPr/>
            <p:txBody>
              <a:bodyPr>
                <a:normAutofit lnSpcReduction="10000"/>
              </a:bodyPr>
              <a:lstStyle/>
              <a:p>
                <a:r>
                  <a:rPr lang="en-GB" dirty="0"/>
                  <a:t>NESARC data set</a:t>
                </a:r>
              </a:p>
              <a:p>
                <a:r>
                  <a:rPr lang="en-GB" dirty="0"/>
                  <a:t>Representative sample of 43,093 adults in U.S</a:t>
                </a:r>
              </a:p>
              <a:p>
                <a:r>
                  <a:rPr lang="en-GB" dirty="0"/>
                  <a:t>Evaluate if there is an association between a diagnosis of major depression and how much a person smokes.</a:t>
                </a:r>
              </a:p>
              <a:p>
                <a:r>
                  <a:rPr lang="en-GB" dirty="0"/>
                  <a:t>Step 1: Hypotheses</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oMath>
                </a14:m>
                <a:r>
                  <a:rPr lang="en-GB" dirty="0"/>
                  <a:t> There is no difference in smoking quantity between people with and without depression.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𝑎</m:t>
                        </m:r>
                      </m:sub>
                    </m:sSub>
                  </m:oMath>
                </a14:m>
                <a:r>
                  <a:rPr lang="en-GB" dirty="0"/>
                  <a:t> There is a difference in smoking quantity between people with and without depression.</a:t>
                </a:r>
              </a:p>
            </p:txBody>
          </p:sp>
        </mc:Choice>
        <mc:Fallback xmlns="">
          <p:sp>
            <p:nvSpPr>
              <p:cNvPr id="3" name="Content Placeholder 2">
                <a:extLst>
                  <a:ext uri="{FF2B5EF4-FFF2-40B4-BE49-F238E27FC236}">
                    <a16:creationId xmlns:a16="http://schemas.microsoft.com/office/drawing/2014/main" id="{BB10C674-4D9C-4AFA-A143-94FD938AE471}"/>
                  </a:ext>
                </a:extLst>
              </p:cNvPr>
              <p:cNvSpPr>
                <a:spLocks noGrp="1" noRot="1" noChangeAspect="1" noMove="1" noResize="1" noEditPoints="1" noAdjustHandles="1" noChangeArrowheads="1" noChangeShapeType="1" noTextEdit="1"/>
              </p:cNvSpPr>
              <p:nvPr>
                <p:ph idx="1"/>
              </p:nvPr>
            </p:nvSpPr>
            <p:spPr>
              <a:blipFill>
                <a:blip r:embed="rId2"/>
                <a:stretch>
                  <a:fillRect l="-935" t="-2811"/>
                </a:stretch>
              </a:blipFill>
            </p:spPr>
            <p:txBody>
              <a:bodyPr/>
              <a:lstStyle/>
              <a:p>
                <a:r>
                  <a:rPr lang="en-GB">
                    <a:noFill/>
                  </a:rPr>
                  <a:t> </a:t>
                </a:r>
              </a:p>
            </p:txBody>
          </p:sp>
        </mc:Fallback>
      </mc:AlternateContent>
    </p:spTree>
    <p:extLst>
      <p:ext uri="{BB962C8B-B14F-4D97-AF65-F5344CB8AC3E}">
        <p14:creationId xmlns:p14="http://schemas.microsoft.com/office/powerpoint/2010/main" val="74773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0E09-BA2C-4333-8930-2B1C80F9800C}"/>
              </a:ext>
            </a:extLst>
          </p:cNvPr>
          <p:cNvSpPr>
            <a:spLocks noGrp="1"/>
          </p:cNvSpPr>
          <p:nvPr>
            <p:ph type="title"/>
          </p:nvPr>
        </p:nvSpPr>
        <p:spPr/>
        <p:txBody>
          <a:bodyPr/>
          <a:lstStyle/>
          <a:p>
            <a:r>
              <a:rPr lang="en-GB" dirty="0"/>
              <a:t>Hypothesis Testing</a:t>
            </a:r>
          </a:p>
        </p:txBody>
      </p:sp>
      <p:sp>
        <p:nvSpPr>
          <p:cNvPr id="3" name="Content Placeholder 2">
            <a:extLst>
              <a:ext uri="{FF2B5EF4-FFF2-40B4-BE49-F238E27FC236}">
                <a16:creationId xmlns:a16="http://schemas.microsoft.com/office/drawing/2014/main" id="{B22A64CC-A53A-4046-B2FD-5BD7A2CD0D81}"/>
              </a:ext>
            </a:extLst>
          </p:cNvPr>
          <p:cNvSpPr>
            <a:spLocks noGrp="1"/>
          </p:cNvSpPr>
          <p:nvPr>
            <p:ph idx="1"/>
          </p:nvPr>
        </p:nvSpPr>
        <p:spPr/>
        <p:txBody>
          <a:bodyPr/>
          <a:lstStyle/>
          <a:p>
            <a:r>
              <a:rPr lang="en-GB" dirty="0"/>
              <a:t>The null hypothesis says that nothing special is going on between the two variables, they are unrelated.</a:t>
            </a:r>
          </a:p>
          <a:p>
            <a:r>
              <a:rPr lang="en-GB" dirty="0"/>
              <a:t>The alternative says there is a relationship, it could be positive or negative.</a:t>
            </a:r>
          </a:p>
          <a:p>
            <a:r>
              <a:rPr lang="en-GB" dirty="0"/>
              <a:t>Step 2 Choose a sample:</a:t>
            </a:r>
          </a:p>
          <a:p>
            <a:r>
              <a:rPr lang="en-GB" dirty="0"/>
              <a:t>We are going to use the </a:t>
            </a:r>
            <a:r>
              <a:rPr lang="en-GB" dirty="0" err="1"/>
              <a:t>nesarc</a:t>
            </a:r>
            <a:r>
              <a:rPr lang="en-GB" dirty="0"/>
              <a:t> data set. We are going to evaluate the hypothesis among individuals who are smokers and who are younger (aged between 18 and 25).</a:t>
            </a:r>
          </a:p>
          <a:p>
            <a:r>
              <a:rPr lang="en-GB" dirty="0"/>
              <a:t>The sample size is 1320</a:t>
            </a:r>
          </a:p>
          <a:p>
            <a:endParaRPr lang="en-GB" dirty="0"/>
          </a:p>
        </p:txBody>
      </p:sp>
    </p:spTree>
    <p:extLst>
      <p:ext uri="{BB962C8B-B14F-4D97-AF65-F5344CB8AC3E}">
        <p14:creationId xmlns:p14="http://schemas.microsoft.com/office/powerpoint/2010/main" val="139173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7837-A3C1-44BF-95C9-E6AF3E25DA02}"/>
              </a:ext>
            </a:extLst>
          </p:cNvPr>
          <p:cNvSpPr>
            <a:spLocks noGrp="1"/>
          </p:cNvSpPr>
          <p:nvPr>
            <p:ph type="title"/>
          </p:nvPr>
        </p:nvSpPr>
        <p:spPr/>
        <p:txBody>
          <a:bodyPr/>
          <a:lstStyle/>
          <a:p>
            <a:r>
              <a:rPr lang="en-GB" dirty="0"/>
              <a:t>Hypothesis testing</a:t>
            </a:r>
          </a:p>
        </p:txBody>
      </p:sp>
      <p:sp>
        <p:nvSpPr>
          <p:cNvPr id="3" name="Content Placeholder 2">
            <a:extLst>
              <a:ext uri="{FF2B5EF4-FFF2-40B4-BE49-F238E27FC236}">
                <a16:creationId xmlns:a16="http://schemas.microsoft.com/office/drawing/2014/main" id="{AEFECF1F-6FA7-4B1C-9E60-9DCB82E7CE7C}"/>
              </a:ext>
            </a:extLst>
          </p:cNvPr>
          <p:cNvSpPr>
            <a:spLocks noGrp="1"/>
          </p:cNvSpPr>
          <p:nvPr>
            <p:ph idx="1"/>
          </p:nvPr>
        </p:nvSpPr>
        <p:spPr/>
        <p:txBody>
          <a:bodyPr>
            <a:normAutofit fontScale="70000" lnSpcReduction="20000"/>
          </a:bodyPr>
          <a:lstStyle/>
          <a:p>
            <a:r>
              <a:rPr lang="en-GB" dirty="0"/>
              <a:t>Assess evidence – draw conclusion</a:t>
            </a:r>
          </a:p>
          <a:p>
            <a:r>
              <a:rPr lang="en-GB" dirty="0"/>
              <a:t>The p-value for a test is an estimate of how often we would get the obtained result by chance if in fact the null hypothesis is true.</a:t>
            </a:r>
          </a:p>
          <a:p>
            <a:r>
              <a:rPr lang="en-GB" dirty="0"/>
              <a:t>The mean number of cigarettes smoked is 13.9 std dev 9.2 for those with depression.</a:t>
            </a:r>
          </a:p>
          <a:p>
            <a:r>
              <a:rPr lang="en-GB" dirty="0"/>
              <a:t>the mean number of cigarettes smoked is 13.2 std dev 8.5 for those without depression.</a:t>
            </a:r>
          </a:p>
          <a:p>
            <a:r>
              <a:rPr lang="en-GB" dirty="0"/>
              <a:t>The probability of getting a difference of .7 cigarettes smoked per day in a random sample of 1320 is roughly 17%</a:t>
            </a:r>
          </a:p>
          <a:p>
            <a:r>
              <a:rPr lang="en-GB" dirty="0"/>
              <a:t>This means if we took 100 different random samples from the population and we rejected the null hypothesis each time, we would be wrong 17 times. (there would be 17 times the results would show a relationship but in fact there is none).</a:t>
            </a:r>
          </a:p>
          <a:p>
            <a:r>
              <a:rPr lang="en-GB" dirty="0"/>
              <a:t>Is 17% small enough to reject the null hypothesis? </a:t>
            </a:r>
          </a:p>
        </p:txBody>
      </p:sp>
    </p:spTree>
    <p:extLst>
      <p:ext uri="{BB962C8B-B14F-4D97-AF65-F5344CB8AC3E}">
        <p14:creationId xmlns:p14="http://schemas.microsoft.com/office/powerpoint/2010/main" val="300359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Inferential statistics</a:t>
            </a:r>
          </a:p>
        </p:txBody>
      </p:sp>
      <p:sp>
        <p:nvSpPr>
          <p:cNvPr id="14" name="Content Placeholder 13"/>
          <p:cNvSpPr>
            <a:spLocks noGrp="1"/>
          </p:cNvSpPr>
          <p:nvPr>
            <p:ph idx="1"/>
          </p:nvPr>
        </p:nvSpPr>
        <p:spPr/>
        <p:txBody>
          <a:bodyPr/>
          <a:lstStyle/>
          <a:p>
            <a:pPr lvl="0"/>
            <a:r>
              <a:rPr lang="en-US" dirty="0"/>
              <a:t>Inferential statistics allow us to directly test our hypothesis by evaluating our research question based on a sample, with the goal of generalizing the results to the larger population from which the sample was drawn.</a:t>
            </a:r>
          </a:p>
          <a:p>
            <a:pPr lvl="0"/>
            <a:r>
              <a:rPr lang="en-US" dirty="0"/>
              <a:t>Statistical hypothesis testing is defined as assessing evidence provided by the raw data in favor of or against each hypothesis about the population.</a:t>
            </a:r>
          </a:p>
          <a:p>
            <a:pPr lvl="0"/>
            <a:r>
              <a:rPr lang="en-US" dirty="0"/>
              <a:t>Probability is the underlying foundation of all statistical methods, so we must talk about it first.</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442E-482C-4898-A8CA-5F6E8B450485}"/>
              </a:ext>
            </a:extLst>
          </p:cNvPr>
          <p:cNvSpPr>
            <a:spLocks noGrp="1"/>
          </p:cNvSpPr>
          <p:nvPr>
            <p:ph type="title"/>
          </p:nvPr>
        </p:nvSpPr>
        <p:spPr/>
        <p:txBody>
          <a:bodyPr/>
          <a:lstStyle/>
          <a:p>
            <a:r>
              <a:rPr lang="en-GB" dirty="0"/>
              <a:t>Probability	</a:t>
            </a:r>
          </a:p>
        </p:txBody>
      </p:sp>
      <p:sp>
        <p:nvSpPr>
          <p:cNvPr id="3" name="Content Placeholder 2">
            <a:extLst>
              <a:ext uri="{FF2B5EF4-FFF2-40B4-BE49-F238E27FC236}">
                <a16:creationId xmlns:a16="http://schemas.microsoft.com/office/drawing/2014/main" id="{6FD664C3-3EE8-4CAD-A19E-7A9BB9DF66FC}"/>
              </a:ext>
            </a:extLst>
          </p:cNvPr>
          <p:cNvSpPr>
            <a:spLocks noGrp="1"/>
          </p:cNvSpPr>
          <p:nvPr>
            <p:ph idx="1"/>
          </p:nvPr>
        </p:nvSpPr>
        <p:spPr/>
        <p:txBody>
          <a:bodyPr/>
          <a:lstStyle/>
          <a:p>
            <a:r>
              <a:rPr lang="en-GB" dirty="0"/>
              <a:t>Ideally, the sample should be random so that it might better represent the entire population.</a:t>
            </a:r>
          </a:p>
          <a:p>
            <a:r>
              <a:rPr lang="en-GB" dirty="0"/>
              <a:t>Not all random samples are ideal, no random sample will be the exactly the same as any other.</a:t>
            </a:r>
          </a:p>
          <a:p>
            <a:r>
              <a:rPr lang="en-GB" dirty="0"/>
              <a:t>We cannot know how “ideal” a random sample from a population is. This uncertainty means that we must quantify how much we expect a random sample to vary.</a:t>
            </a:r>
          </a:p>
          <a:p>
            <a:r>
              <a:rPr lang="en-GB" dirty="0"/>
              <a:t>This allows us to draw conclusions about the population in the face of uncertainty when we use random samples.</a:t>
            </a:r>
          </a:p>
        </p:txBody>
      </p:sp>
    </p:spTree>
    <p:extLst>
      <p:ext uri="{BB962C8B-B14F-4D97-AF65-F5344CB8AC3E}">
        <p14:creationId xmlns:p14="http://schemas.microsoft.com/office/powerpoint/2010/main" val="3689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C99D-ED7C-4EAA-80AC-FD26E696FCC2}"/>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64CBFC50-73B7-42F5-A990-E26B56E89ABB}"/>
              </a:ext>
            </a:extLst>
          </p:cNvPr>
          <p:cNvSpPr>
            <a:spLocks noGrp="1"/>
          </p:cNvSpPr>
          <p:nvPr>
            <p:ph idx="1"/>
          </p:nvPr>
        </p:nvSpPr>
        <p:spPr/>
        <p:txBody>
          <a:bodyPr/>
          <a:lstStyle/>
          <a:p>
            <a:r>
              <a:rPr lang="en-GB" dirty="0"/>
              <a:t>We are interested in estimating the percentage of US adults who favour the death penalty.</a:t>
            </a:r>
          </a:p>
          <a:p>
            <a:r>
              <a:rPr lang="en-GB" dirty="0"/>
              <a:t>We choose a random sample of 1,200 US adults and ask their opinion.</a:t>
            </a:r>
          </a:p>
          <a:p>
            <a:r>
              <a:rPr lang="en-GB" dirty="0"/>
              <a:t>744 out of 1200, or 62% are in favour.</a:t>
            </a:r>
          </a:p>
          <a:p>
            <a:r>
              <a:rPr lang="en-GB" dirty="0"/>
              <a:t>Our goal is to infer/draw conclusions about the opinions of US adults regarding the death penalty. </a:t>
            </a:r>
          </a:p>
          <a:p>
            <a:r>
              <a:rPr lang="en-GB" dirty="0"/>
              <a:t>Based on 1200 US adults can we absolutely conclude that 62% of the population favours the death penalty?</a:t>
            </a:r>
          </a:p>
        </p:txBody>
      </p:sp>
    </p:spTree>
    <p:extLst>
      <p:ext uri="{BB962C8B-B14F-4D97-AF65-F5344CB8AC3E}">
        <p14:creationId xmlns:p14="http://schemas.microsoft.com/office/powerpoint/2010/main" val="83384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35AD-17A3-4477-8B2D-827ADE8FDED8}"/>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48626FD2-BB3B-4EE7-913D-122FCE9EC079}"/>
              </a:ext>
            </a:extLst>
          </p:cNvPr>
          <p:cNvSpPr>
            <a:spLocks noGrp="1"/>
          </p:cNvSpPr>
          <p:nvPr>
            <p:ph idx="1"/>
          </p:nvPr>
        </p:nvSpPr>
        <p:spPr/>
        <p:txBody>
          <a:bodyPr/>
          <a:lstStyle/>
          <a:p>
            <a:r>
              <a:rPr lang="en-GB" dirty="0"/>
              <a:t>Another random sample could give a very different result, so we are uncertain.</a:t>
            </a:r>
          </a:p>
          <a:p>
            <a:r>
              <a:rPr lang="en-GB" dirty="0"/>
              <a:t>Since our sample is random we know the uncertainty is due to chance. Not due to sampling method.</a:t>
            </a:r>
          </a:p>
          <a:p>
            <a:r>
              <a:rPr lang="en-GB" dirty="0"/>
              <a:t>Therefore we can use probability to describe the likelihood that our sample is within the desired level of accuracy.</a:t>
            </a:r>
          </a:p>
          <a:p>
            <a:r>
              <a:rPr lang="en-GB" dirty="0"/>
              <a:t>How likely is it that our conclusion is within 3% of the ACTUAL percentage of ALL US adults who are in favour of the death penalty?</a:t>
            </a:r>
          </a:p>
        </p:txBody>
      </p:sp>
    </p:spTree>
    <p:extLst>
      <p:ext uri="{BB962C8B-B14F-4D97-AF65-F5344CB8AC3E}">
        <p14:creationId xmlns:p14="http://schemas.microsoft.com/office/powerpoint/2010/main" val="40751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E631-4BAD-4706-AF88-DC62BC88E933}"/>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5041F63D-DB02-41C6-B523-A77814E6976C}"/>
              </a:ext>
            </a:extLst>
          </p:cNvPr>
          <p:cNvSpPr>
            <a:spLocks noGrp="1"/>
          </p:cNvSpPr>
          <p:nvPr>
            <p:ph idx="1"/>
          </p:nvPr>
        </p:nvSpPr>
        <p:spPr/>
        <p:txBody>
          <a:bodyPr/>
          <a:lstStyle/>
          <a:p>
            <a:r>
              <a:rPr lang="en-GB" dirty="0"/>
              <a:t>The answer to that question has an important impact on the confidence we can attach to the inference step.</a:t>
            </a:r>
          </a:p>
          <a:p>
            <a:r>
              <a:rPr lang="en-GB" dirty="0"/>
              <a:t>Probability is the likelihood of something occurring; of an event occurring; the chance of something happening.</a:t>
            </a:r>
          </a:p>
          <a:p>
            <a:r>
              <a:rPr lang="en-GB" dirty="0"/>
              <a:t>It is a mathematical description of randomness and uncertainty. </a:t>
            </a:r>
          </a:p>
          <a:p>
            <a:r>
              <a:rPr lang="en-GB" dirty="0"/>
              <a:t>It is a way to measure or quantify uncertainty.</a:t>
            </a:r>
          </a:p>
          <a:p>
            <a:r>
              <a:rPr lang="en-GB" dirty="0"/>
              <a:t>It is the official name for chance.</a:t>
            </a:r>
          </a:p>
        </p:txBody>
      </p:sp>
    </p:spTree>
    <p:extLst>
      <p:ext uri="{BB962C8B-B14F-4D97-AF65-F5344CB8AC3E}">
        <p14:creationId xmlns:p14="http://schemas.microsoft.com/office/powerpoint/2010/main" val="426780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DAA3-BDE0-4A6C-BBE3-48B8CF3A016C}"/>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9DA73808-114B-4085-AE31-5FAC7D7437DF}"/>
              </a:ext>
            </a:extLst>
          </p:cNvPr>
          <p:cNvSpPr>
            <a:spLocks noGrp="1"/>
          </p:cNvSpPr>
          <p:nvPr>
            <p:ph idx="1"/>
          </p:nvPr>
        </p:nvSpPr>
        <p:spPr/>
        <p:txBody>
          <a:bodyPr/>
          <a:lstStyle/>
          <a:p>
            <a:r>
              <a:rPr lang="en-GB" dirty="0"/>
              <a:t>Gambling industry:</a:t>
            </a:r>
          </a:p>
          <a:p>
            <a:pPr lvl="1"/>
            <a:r>
              <a:rPr lang="en-GB" dirty="0"/>
              <a:t>Cutting a deck of cards: </a:t>
            </a:r>
          </a:p>
          <a:p>
            <a:pPr lvl="2"/>
            <a:r>
              <a:rPr lang="en-GB" dirty="0"/>
              <a:t>what are the chances that it going to be red?</a:t>
            </a:r>
          </a:p>
          <a:p>
            <a:pPr lvl="2"/>
            <a:r>
              <a:rPr lang="en-GB" dirty="0"/>
              <a:t>what are the chances of it being a spade?</a:t>
            </a:r>
          </a:p>
          <a:p>
            <a:pPr lvl="2"/>
            <a:r>
              <a:rPr lang="en-GB" dirty="0"/>
              <a:t>what are the chances of it being a King?</a:t>
            </a:r>
          </a:p>
          <a:p>
            <a:pPr lvl="2"/>
            <a:r>
              <a:rPr lang="en-GB" dirty="0"/>
              <a:t>what are the chances of it being a King or a Club?</a:t>
            </a:r>
          </a:p>
          <a:p>
            <a:pPr lvl="2"/>
            <a:r>
              <a:rPr lang="en-GB" dirty="0"/>
              <a:t>what are the chances of it being a King and being a Club?</a:t>
            </a:r>
          </a:p>
        </p:txBody>
      </p:sp>
    </p:spTree>
    <p:extLst>
      <p:ext uri="{BB962C8B-B14F-4D97-AF65-F5344CB8AC3E}">
        <p14:creationId xmlns:p14="http://schemas.microsoft.com/office/powerpoint/2010/main" val="11227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0D60-D6E9-4E97-A603-EF3F2B90C0E8}"/>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DB9C0BA8-3FA2-46B7-9FA0-2E30629B6EE4}"/>
              </a:ext>
            </a:extLst>
          </p:cNvPr>
          <p:cNvSpPr>
            <a:spLocks noGrp="1"/>
          </p:cNvSpPr>
          <p:nvPr>
            <p:ph idx="1"/>
          </p:nvPr>
        </p:nvSpPr>
        <p:spPr/>
        <p:txBody>
          <a:bodyPr/>
          <a:lstStyle/>
          <a:p>
            <a:r>
              <a:rPr lang="en-GB" dirty="0"/>
              <a:t>The probability of an event ranges from 0 to 1.</a:t>
            </a:r>
          </a:p>
          <a:p>
            <a:r>
              <a:rPr lang="en-GB" dirty="0"/>
              <a:t>A probability of 0 means that the event has zero chances of happening. It will never occur.</a:t>
            </a:r>
          </a:p>
          <a:p>
            <a:r>
              <a:rPr lang="en-GB" dirty="0"/>
              <a:t>A probability of 1 means that the event will occur for certain.</a:t>
            </a:r>
          </a:p>
          <a:p>
            <a:r>
              <a:rPr lang="en-GB" dirty="0"/>
              <a:t>A probability of .5 indicates that the event has a 50% chance of happening. The event is as likely to occur as not to occur.</a:t>
            </a:r>
          </a:p>
        </p:txBody>
      </p:sp>
    </p:spTree>
    <p:extLst>
      <p:ext uri="{BB962C8B-B14F-4D97-AF65-F5344CB8AC3E}">
        <p14:creationId xmlns:p14="http://schemas.microsoft.com/office/powerpoint/2010/main" val="401711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8BC2-5FC1-44C1-912D-93C4A533474D}"/>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CA3FB2CB-D01D-4032-AB86-3EC6A03446C0}"/>
              </a:ext>
            </a:extLst>
          </p:cNvPr>
          <p:cNvSpPr>
            <a:spLocks noGrp="1"/>
          </p:cNvSpPr>
          <p:nvPr>
            <p:ph idx="1"/>
          </p:nvPr>
        </p:nvSpPr>
        <p:spPr/>
        <p:txBody>
          <a:bodyPr/>
          <a:lstStyle/>
          <a:p>
            <a:r>
              <a:rPr lang="en-GB" dirty="0"/>
              <a:t>Any probability that is greater than .5 indicates that the event is more likely to occur than it is not to occur.</a:t>
            </a:r>
          </a:p>
          <a:p>
            <a:r>
              <a:rPr lang="en-GB" dirty="0"/>
              <a:t>Any probability that is less than .5 indicates that the event is more likely not to occur than it is to occur.</a:t>
            </a:r>
          </a:p>
          <a:p>
            <a:r>
              <a:rPr lang="en-GB" dirty="0"/>
              <a:t>Expressing probability in percentages is very common.</a:t>
            </a:r>
          </a:p>
          <a:p>
            <a:r>
              <a:rPr lang="en-GB" dirty="0"/>
              <a:t>The chance that an event will occur is between 0% and 100%.</a:t>
            </a:r>
          </a:p>
        </p:txBody>
      </p:sp>
    </p:spTree>
    <p:extLst>
      <p:ext uri="{BB962C8B-B14F-4D97-AF65-F5344CB8AC3E}">
        <p14:creationId xmlns:p14="http://schemas.microsoft.com/office/powerpoint/2010/main" val="44046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purl.org/dc/term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a4f35948-e619-41b3-aa29-22878b09cfd2"/>
    <ds:schemaRef ds:uri="http://purl.org/dc/elements/1.1/"/>
    <ds:schemaRef ds:uri="http://schemas.microsoft.com/office/infopath/2007/PartnerControls"/>
    <ds:schemaRef ds:uri="40262f94-9f35-4ac3-9a90-690165a166b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291</TotalTime>
  <Words>1158</Words>
  <Application>Microsoft Office PowerPoint</Application>
  <PresentationFormat>Custom</PresentationFormat>
  <Paragraphs>90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Century Gothic</vt:lpstr>
      <vt:lpstr>Blue atom design template</vt:lpstr>
      <vt:lpstr>Hypothesis Testing</vt:lpstr>
      <vt:lpstr>Inferential statistics</vt:lpstr>
      <vt:lpstr>Probability </vt:lpstr>
      <vt:lpstr>Probability</vt:lpstr>
      <vt:lpstr>Probability</vt:lpstr>
      <vt:lpstr>Probability</vt:lpstr>
      <vt:lpstr>Probability</vt:lpstr>
      <vt:lpstr>Probability</vt:lpstr>
      <vt:lpstr>Probability</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Brenda Mullally</dc:creator>
  <cp:lastModifiedBy>Brenda Mullally</cp:lastModifiedBy>
  <cp:revision>16</cp:revision>
  <dcterms:created xsi:type="dcterms:W3CDTF">2019-01-29T11:36:58Z</dcterms:created>
  <dcterms:modified xsi:type="dcterms:W3CDTF">2019-02-08T10:12:27Z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