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401" r:id="rId3"/>
    <p:sldId id="258" r:id="rId4"/>
    <p:sldId id="263" r:id="rId5"/>
    <p:sldId id="399" r:id="rId6"/>
    <p:sldId id="264" r:id="rId7"/>
    <p:sldId id="418" r:id="rId8"/>
    <p:sldId id="265" r:id="rId9"/>
    <p:sldId id="266" r:id="rId10"/>
    <p:sldId id="314" r:id="rId11"/>
    <p:sldId id="309" r:id="rId12"/>
    <p:sldId id="312" r:id="rId13"/>
    <p:sldId id="313" r:id="rId14"/>
    <p:sldId id="271" r:id="rId15"/>
    <p:sldId id="433" r:id="rId16"/>
    <p:sldId id="272" r:id="rId17"/>
    <p:sldId id="273" r:id="rId18"/>
    <p:sldId id="396" r:id="rId19"/>
    <p:sldId id="375" r:id="rId20"/>
    <p:sldId id="424" r:id="rId21"/>
    <p:sldId id="405" r:id="rId22"/>
    <p:sldId id="406" r:id="rId23"/>
    <p:sldId id="408" r:id="rId24"/>
    <p:sldId id="421" r:id="rId25"/>
    <p:sldId id="385" r:id="rId26"/>
    <p:sldId id="287" r:id="rId27"/>
    <p:sldId id="432" r:id="rId28"/>
    <p:sldId id="288" r:id="rId29"/>
    <p:sldId id="346" r:id="rId30"/>
    <p:sldId id="427" r:id="rId31"/>
    <p:sldId id="428" r:id="rId32"/>
    <p:sldId id="429" r:id="rId33"/>
    <p:sldId id="377" r:id="rId34"/>
    <p:sldId id="419" r:id="rId35"/>
    <p:sldId id="354" r:id="rId36"/>
    <p:sldId id="355" r:id="rId37"/>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loyd Dugan" initials="LD"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9900"/>
    <a:srgbClr val="5F5F5F"/>
    <a:srgbClr val="00CC00"/>
    <a:srgbClr val="1C1C1C"/>
    <a:srgbClr val="000000"/>
    <a:srgbClr val="FF9900"/>
    <a:srgbClr val="FFCC00"/>
    <a:srgbClr val="800000"/>
    <a:srgbClr val="304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94708" autoAdjust="0"/>
  </p:normalViewPr>
  <p:slideViewPr>
    <p:cSldViewPr>
      <p:cViewPr varScale="1">
        <p:scale>
          <a:sx n="66" d="100"/>
          <a:sy n="66" d="100"/>
        </p:scale>
        <p:origin x="-7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860" y="-84"/>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851413" cy="468951"/>
          </a:xfrm>
          <a:prstGeom prst="rect">
            <a:avLst/>
          </a:prstGeom>
        </p:spPr>
        <p:txBody>
          <a:bodyPr vert="horz" lIns="92290" tIns="46145" rIns="92290" bIns="46145" rtlCol="0"/>
          <a:lstStyle>
            <a:lvl1pPr algn="l">
              <a:defRPr sz="1200"/>
            </a:lvl1pPr>
          </a:lstStyle>
          <a:p>
            <a:r>
              <a:rPr lang="en-US" dirty="0" smtClean="0"/>
              <a:t>Office of the Deputy Chief Management Officer (ODCMO)</a:t>
            </a:r>
            <a:endParaRPr lang="en-US" dirty="0"/>
          </a:p>
        </p:txBody>
      </p:sp>
      <p:sp>
        <p:nvSpPr>
          <p:cNvPr id="3" name="Date Placeholder 2"/>
          <p:cNvSpPr>
            <a:spLocks noGrp="1"/>
          </p:cNvSpPr>
          <p:nvPr>
            <p:ph type="dt" sz="quarter" idx="1"/>
          </p:nvPr>
        </p:nvSpPr>
        <p:spPr>
          <a:xfrm>
            <a:off x="4013494" y="0"/>
            <a:ext cx="3071502" cy="468951"/>
          </a:xfrm>
          <a:prstGeom prst="rect">
            <a:avLst/>
          </a:prstGeom>
        </p:spPr>
        <p:txBody>
          <a:bodyPr vert="horz" lIns="92290" tIns="46145" rIns="92290" bIns="46145" rtlCol="0"/>
          <a:lstStyle>
            <a:lvl1pPr algn="r">
              <a:defRPr sz="1200"/>
            </a:lvl1pPr>
          </a:lstStyle>
          <a:p>
            <a:fld id="{EB12216F-3A6E-4B7D-8202-007FD586D5DD}" type="datetimeFigureOut">
              <a:rPr lang="en-US" smtClean="0"/>
              <a:pPr/>
              <a:t>11/15/2013</a:t>
            </a:fld>
            <a:endParaRPr lang="en-US" dirty="0"/>
          </a:p>
        </p:txBody>
      </p:sp>
      <p:sp>
        <p:nvSpPr>
          <p:cNvPr id="4" name="Footer Placeholder 3"/>
          <p:cNvSpPr>
            <a:spLocks noGrp="1"/>
          </p:cNvSpPr>
          <p:nvPr>
            <p:ph type="ftr" sz="quarter" idx="2"/>
          </p:nvPr>
        </p:nvSpPr>
        <p:spPr>
          <a:xfrm>
            <a:off x="0" y="8902049"/>
            <a:ext cx="3071502" cy="468951"/>
          </a:xfrm>
          <a:prstGeom prst="rect">
            <a:avLst/>
          </a:prstGeom>
        </p:spPr>
        <p:txBody>
          <a:bodyPr vert="horz" lIns="92290" tIns="46145" rIns="92290" bIns="46145" rtlCol="0" anchor="b"/>
          <a:lstStyle>
            <a:lvl1pPr algn="l">
              <a:defRPr sz="1200"/>
            </a:lvl1pPr>
          </a:lstStyle>
          <a:p>
            <a:r>
              <a:rPr lang="en-US" dirty="0" smtClean="0"/>
              <a:t>Department of Defense</a:t>
            </a:r>
            <a:endParaRPr lang="en-US" dirty="0"/>
          </a:p>
        </p:txBody>
      </p:sp>
      <p:sp>
        <p:nvSpPr>
          <p:cNvPr id="5" name="Slide Number Placeholder 4"/>
          <p:cNvSpPr>
            <a:spLocks noGrp="1"/>
          </p:cNvSpPr>
          <p:nvPr>
            <p:ph type="sldNum" sz="quarter" idx="3"/>
          </p:nvPr>
        </p:nvSpPr>
        <p:spPr>
          <a:xfrm>
            <a:off x="4013494" y="8902049"/>
            <a:ext cx="3071502" cy="468951"/>
          </a:xfrm>
          <a:prstGeom prst="rect">
            <a:avLst/>
          </a:prstGeom>
        </p:spPr>
        <p:txBody>
          <a:bodyPr vert="horz" lIns="92290" tIns="46145" rIns="92290" bIns="46145" rtlCol="0" anchor="b"/>
          <a:lstStyle>
            <a:lvl1pPr algn="r">
              <a:defRPr sz="1200"/>
            </a:lvl1pPr>
          </a:lstStyle>
          <a:p>
            <a:fld id="{A925DA15-8603-41DB-A9E2-527175F45EEE}" type="slidenum">
              <a:rPr lang="en-US" smtClean="0"/>
              <a:pPr/>
              <a:t>‹#›</a:t>
            </a:fld>
            <a:endParaRPr lang="en-US" dirty="0"/>
          </a:p>
        </p:txBody>
      </p:sp>
    </p:spTree>
    <p:extLst>
      <p:ext uri="{BB962C8B-B14F-4D97-AF65-F5344CB8AC3E}">
        <p14:creationId xmlns:p14="http://schemas.microsoft.com/office/powerpoint/2010/main" val="1596237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5470" cy="468630"/>
          </a:xfrm>
          <a:prstGeom prst="rect">
            <a:avLst/>
          </a:prstGeom>
        </p:spPr>
        <p:txBody>
          <a:bodyPr vert="horz" lIns="94044" tIns="47022" rIns="94044" bIns="47022" rtlCol="0"/>
          <a:lstStyle>
            <a:lvl1pPr algn="l">
              <a:defRPr sz="1200"/>
            </a:lvl1pPr>
          </a:lstStyle>
          <a:p>
            <a:r>
              <a:rPr lang="en-US" dirty="0" smtClean="0"/>
              <a:t>Office of the Deputy Chief Management Officer (ODCMO)</a:t>
            </a:r>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35CB5C44-B1E8-44CA-9751-BA11EDAE9107}" type="datetimeFigureOut">
              <a:rPr lang="en-US" smtClean="0"/>
              <a:pPr/>
              <a:t>11/15/2013</a:t>
            </a:fld>
            <a:endParaRPr lang="en-US" dirty="0"/>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4" tIns="47022" rIns="94044" bIns="470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02344"/>
            <a:ext cx="3070860" cy="468630"/>
          </a:xfrm>
          <a:prstGeom prst="rect">
            <a:avLst/>
          </a:prstGeom>
        </p:spPr>
        <p:txBody>
          <a:bodyPr vert="horz" lIns="94044" tIns="47022" rIns="94044" bIns="47022" rtlCol="0" anchor="b"/>
          <a:lstStyle>
            <a:lvl1pPr algn="l">
              <a:defRPr sz="1200"/>
            </a:lvl1pPr>
          </a:lstStyle>
          <a:p>
            <a:r>
              <a:rPr lang="en-US" dirty="0" smtClean="0"/>
              <a:t>Department of Defense</a:t>
            </a:r>
            <a:endParaRPr lang="en-US" dirty="0"/>
          </a:p>
        </p:txBody>
      </p:sp>
      <p:sp>
        <p:nvSpPr>
          <p:cNvPr id="7" name="Slide Number Placeholder 6"/>
          <p:cNvSpPr>
            <a:spLocks noGrp="1"/>
          </p:cNvSpPr>
          <p:nvPr>
            <p:ph type="sldNum" sz="quarter" idx="5"/>
          </p:nvPr>
        </p:nvSpPr>
        <p:spPr>
          <a:xfrm>
            <a:off x="4014100" y="8902344"/>
            <a:ext cx="3070860" cy="468630"/>
          </a:xfrm>
          <a:prstGeom prst="rect">
            <a:avLst/>
          </a:prstGeom>
        </p:spPr>
        <p:txBody>
          <a:bodyPr vert="horz" lIns="94044" tIns="47022" rIns="94044" bIns="47022" rtlCol="0" anchor="b"/>
          <a:lstStyle>
            <a:lvl1pPr algn="r">
              <a:defRPr sz="1200"/>
            </a:lvl1pPr>
          </a:lstStyle>
          <a:p>
            <a:fld id="{CC092D24-3AEE-4FC2-8800-360072EF9857}" type="slidenum">
              <a:rPr lang="en-US" smtClean="0"/>
              <a:pPr/>
              <a:t>‹#›</a:t>
            </a:fld>
            <a:endParaRPr lang="en-US" dirty="0"/>
          </a:p>
        </p:txBody>
      </p:sp>
    </p:spTree>
    <p:extLst>
      <p:ext uri="{BB962C8B-B14F-4D97-AF65-F5344CB8AC3E}">
        <p14:creationId xmlns:p14="http://schemas.microsoft.com/office/powerpoint/2010/main" val="20742860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092D24-3AEE-4FC2-8800-360072EF9857}"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Department of Defense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092D24-3AEE-4FC2-8800-360072EF9857}"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Department of Defense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0439">
              <a:defRPr/>
            </a:pPr>
            <a:r>
              <a:rPr lang="en-US" dirty="0" smtClean="0"/>
              <a:t>These points echo</a:t>
            </a:r>
            <a:r>
              <a:rPr lang="en-US" baseline="0" dirty="0" smtClean="0"/>
              <a:t> back to the Learning Objectives.</a:t>
            </a:r>
            <a:endParaRPr lang="en-US" dirty="0" smtClean="0"/>
          </a:p>
          <a:p>
            <a:endParaRPr lang="en-US" dirty="0"/>
          </a:p>
        </p:txBody>
      </p:sp>
      <p:sp>
        <p:nvSpPr>
          <p:cNvPr id="4" name="Slide Number Placeholder 3"/>
          <p:cNvSpPr>
            <a:spLocks noGrp="1"/>
          </p:cNvSpPr>
          <p:nvPr>
            <p:ph type="sldNum" sz="quarter" idx="10"/>
          </p:nvPr>
        </p:nvSpPr>
        <p:spPr/>
        <p:txBody>
          <a:bodyPr/>
          <a:lstStyle/>
          <a:p>
            <a:fld id="{99821559-8BDA-4D35-901D-66B830FE88BD}" type="slidenum">
              <a:rPr lang="en-US" smtClean="0"/>
              <a:pPr/>
              <a:t>33</a:t>
            </a:fld>
            <a:endParaRPr lang="en-US" dirty="0"/>
          </a:p>
        </p:txBody>
      </p:sp>
      <p:sp>
        <p:nvSpPr>
          <p:cNvPr id="5" name="Date Placeholder 4"/>
          <p:cNvSpPr>
            <a:spLocks noGrp="1"/>
          </p:cNvSpPr>
          <p:nvPr>
            <p:ph type="dt" idx="11"/>
          </p:nvPr>
        </p:nvSpPr>
        <p:spPr/>
        <p:txBody>
          <a:bodyPr/>
          <a:lstStyle/>
          <a:p>
            <a:r>
              <a:rPr lang="en-US" dirty="0" smtClean="0"/>
              <a:t>8/8/11</a:t>
            </a:r>
            <a:endParaRPr lang="en-US" dirty="0"/>
          </a:p>
        </p:txBody>
      </p:sp>
      <p:sp>
        <p:nvSpPr>
          <p:cNvPr id="6" name="Header Placeholder 5"/>
          <p:cNvSpPr>
            <a:spLocks noGrp="1"/>
          </p:cNvSpPr>
          <p:nvPr>
            <p:ph type="hdr" sz="quarter" idx="12"/>
          </p:nvPr>
        </p:nvSpPr>
        <p:spPr/>
        <p:txBody>
          <a:bodyPr/>
          <a:lstStyle/>
          <a:p>
            <a:r>
              <a:rPr lang="en-US" dirty="0" smtClean="0"/>
              <a:t>BPMN 101 – Module 1</a:t>
            </a:r>
            <a:endParaRPr lang="en-US" dirty="0"/>
          </a:p>
        </p:txBody>
      </p:sp>
    </p:spTree>
    <p:extLst>
      <p:ext uri="{BB962C8B-B14F-4D97-AF65-F5344CB8AC3E}">
        <p14:creationId xmlns:p14="http://schemas.microsoft.com/office/powerpoint/2010/main" val="2379198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1409700" y="2895600"/>
            <a:ext cx="6248400" cy="1447800"/>
          </a:xfrm>
        </p:spPr>
        <p:txBody>
          <a:bodyPr>
            <a:normAutofit/>
          </a:bodyPr>
          <a:lstStyle>
            <a:lvl1pPr>
              <a:defRPr kumimoji="0" lang="en-US" sz="3600" b="1" i="0" u="none" strike="noStrike" kern="1200" cap="none" spc="0" normalizeH="0" baseline="0" noProof="0" dirty="0" smtClean="0">
                <a:ln>
                  <a:noFill/>
                </a:ln>
                <a:solidFill>
                  <a:srgbClr val="002147"/>
                </a:solidFill>
                <a:effectLst/>
                <a:uLnTx/>
                <a:uFillTx/>
                <a:latin typeface="+mj-lt"/>
                <a:ea typeface="Franklin Gothic Demi Cond" pitchFamily="34" charset="0"/>
                <a:cs typeface="Tahoma" pitchFamily="34" charset="0"/>
              </a:defRPr>
            </a:lvl1pPr>
          </a:lstStyle>
          <a:p>
            <a:r>
              <a:rPr lang="en-US" dirty="0" smtClean="0"/>
              <a:t>Click to add title</a:t>
            </a:r>
            <a:endParaRPr lang="en-US" dirty="0"/>
          </a:p>
        </p:txBody>
      </p:sp>
      <p:sp>
        <p:nvSpPr>
          <p:cNvPr id="28" name="Text Placeholder 27"/>
          <p:cNvSpPr>
            <a:spLocks noGrp="1"/>
          </p:cNvSpPr>
          <p:nvPr>
            <p:ph type="body" sz="quarter" idx="13" hasCustomPrompt="1"/>
          </p:nvPr>
        </p:nvSpPr>
        <p:spPr>
          <a:xfrm>
            <a:off x="1409700" y="4419600"/>
            <a:ext cx="6248400" cy="457200"/>
          </a:xfrm>
        </p:spPr>
        <p:txBody>
          <a:bodyPr>
            <a:normAutofit/>
          </a:bodyPr>
          <a:lstStyle>
            <a:lvl1pPr algn="ctr">
              <a:buFontTx/>
              <a:buNone/>
              <a:defRPr lang="en-US" sz="2200" b="0" kern="1200" dirty="0" smtClean="0">
                <a:solidFill>
                  <a:srgbClr val="84888B"/>
                </a:solidFill>
                <a:latin typeface="+mj-lt"/>
                <a:ea typeface="+mn-ea"/>
                <a:cs typeface="Tahoma" pitchFamily="34" charset="0"/>
              </a:defRPr>
            </a:lvl1pPr>
          </a:lstStyle>
          <a:p>
            <a:pPr lvl="0"/>
            <a:r>
              <a:rPr lang="en-US" dirty="0" smtClean="0"/>
              <a:t>Click to add date</a:t>
            </a:r>
          </a:p>
        </p:txBody>
      </p:sp>
      <p:sp>
        <p:nvSpPr>
          <p:cNvPr id="31" name="Text Placeholder 30"/>
          <p:cNvSpPr>
            <a:spLocks noGrp="1"/>
          </p:cNvSpPr>
          <p:nvPr>
            <p:ph type="body" sz="quarter" idx="15" hasCustomPrompt="1"/>
          </p:nvPr>
        </p:nvSpPr>
        <p:spPr>
          <a:xfrm>
            <a:off x="2057400" y="4876800"/>
            <a:ext cx="4953000" cy="685800"/>
          </a:xfrm>
        </p:spPr>
        <p:txBody>
          <a:bodyPr anchor="ctr">
            <a:noAutofit/>
          </a:bodyPr>
          <a:lstStyle>
            <a:lvl1pPr marL="0" indent="0" algn="ctr">
              <a:buFontTx/>
              <a:buNone/>
              <a:defRPr lang="en-US" sz="1600" kern="1200" dirty="0" smtClean="0">
                <a:solidFill>
                  <a:schemeClr val="tx1"/>
                </a:solidFill>
                <a:latin typeface="+mn-lt"/>
                <a:ea typeface="+mn-ea"/>
                <a:cs typeface="+mn-cs"/>
              </a:defRPr>
            </a:lvl1pPr>
          </a:lstStyle>
          <a:p>
            <a:pPr lvl="0"/>
            <a:r>
              <a:rPr lang="en-US" dirty="0" smtClean="0"/>
              <a:t>Click to add briefer</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2" name="TextBox 1"/>
          <p:cNvSpPr txBox="1"/>
          <p:nvPr userDrawn="1"/>
        </p:nvSpPr>
        <p:spPr>
          <a:xfrm>
            <a:off x="2220461" y="-9780"/>
            <a:ext cx="2590800" cy="762000"/>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600" b="0" i="0" u="none" strike="noStrike" kern="1200" cap="none" spc="0" normalizeH="0" baseline="0" noProof="0" dirty="0" smtClean="0">
                <a:ln>
                  <a:noFill/>
                </a:ln>
                <a:solidFill>
                  <a:srgbClr val="0070C0"/>
                </a:solidFill>
                <a:effectLst/>
                <a:uLnTx/>
                <a:uFillTx/>
                <a:latin typeface="+mj-lt"/>
                <a:ea typeface="+mj-ea"/>
                <a:cs typeface="+mj-cs"/>
              </a:rPr>
              <a:t>Presents</a:t>
            </a:r>
          </a:p>
        </p:txBody>
      </p:sp>
      <p:sp>
        <p:nvSpPr>
          <p:cNvPr id="8" name="Footer Placeholder 4"/>
          <p:cNvSpPr>
            <a:spLocks noGrp="1"/>
          </p:cNvSpPr>
          <p:nvPr>
            <p:ph type="ftr" sz="quarter" idx="3"/>
          </p:nvPr>
        </p:nvSpPr>
        <p:spPr>
          <a:xfrm>
            <a:off x="3124200" y="6629400"/>
            <a:ext cx="2895600" cy="212725"/>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9" name="Footer Placeholder 4"/>
          <p:cNvSpPr txBox="1">
            <a:spLocks/>
          </p:cNvSpPr>
          <p:nvPr userDrawn="1"/>
        </p:nvSpPr>
        <p:spPr>
          <a:xfrm>
            <a:off x="8153400" y="6675437"/>
            <a:ext cx="990600" cy="18256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84888B"/>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Cover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990600"/>
            <a:ext cx="8229600" cy="5334000"/>
          </a:xfrm>
        </p:spPr>
        <p:txBody>
          <a:bodyPr>
            <a:normAutofit/>
          </a:bodyPr>
          <a:lstStyle>
            <a:lvl1pPr>
              <a:defRPr sz="2800" baseline="0">
                <a:latin typeface="+mn-lt"/>
              </a:defRPr>
            </a:lvl1pPr>
            <a:lvl2pPr>
              <a:defRPr sz="2400">
                <a:latin typeface="+mn-lt"/>
              </a:defRPr>
            </a:lvl2pPr>
            <a:lvl3pPr>
              <a:defRPr sz="2000">
                <a:latin typeface="+mn-lt"/>
              </a:defRPr>
            </a:lvl3pPr>
            <a:lvl4pPr>
              <a:defRPr sz="1800">
                <a:latin typeface="+mn-lt"/>
              </a:defRPr>
            </a:lvl4pPr>
            <a:lvl5pPr>
              <a:defRPr sz="1600">
                <a:latin typeface="+mn-lt"/>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11" name="Rectangle 2"/>
          <p:cNvSpPr>
            <a:spLocks noGrp="1" noChangeArrowheads="1"/>
          </p:cNvSpPr>
          <p:nvPr>
            <p:ph type="title" hasCustomPrompt="1"/>
          </p:nvPr>
        </p:nvSpPr>
        <p:spPr>
          <a:xfrm>
            <a:off x="2227388" y="0"/>
            <a:ext cx="6840411" cy="838200"/>
          </a:xfrm>
        </p:spPr>
        <p:txBody>
          <a:bodyPr>
            <a:noAutofit/>
          </a:bodyPr>
          <a:lstStyle>
            <a:lvl1pPr algn="r">
              <a:lnSpc>
                <a:spcPts val="2800"/>
              </a:lnSpc>
              <a:defRPr lang="en-US" sz="2800" b="0" kern="1200" baseline="0" dirty="0" smtClean="0">
                <a:solidFill>
                  <a:srgbClr val="002147"/>
                </a:solidFill>
                <a:latin typeface="+mj-lt"/>
                <a:ea typeface="+mn-ea"/>
                <a:cs typeface="Arial" charset="0"/>
              </a:defRPr>
            </a:lvl1pPr>
          </a:lstStyle>
          <a:p>
            <a:r>
              <a:rPr lang="en-US" dirty="0" smtClean="0"/>
              <a:t>Click to add title</a:t>
            </a:r>
            <a:br>
              <a:rPr lang="en-US" dirty="0" smtClean="0"/>
            </a:br>
            <a:r>
              <a:rPr lang="en-US" dirty="0" smtClean="0"/>
              <a:t>Use only two lines</a:t>
            </a:r>
          </a:p>
        </p:txBody>
      </p:sp>
      <p:sp>
        <p:nvSpPr>
          <p:cNvPr id="16" name="Line 3"/>
          <p:cNvSpPr>
            <a:spLocks noChangeShapeType="1"/>
          </p:cNvSpPr>
          <p:nvPr userDrawn="1"/>
        </p:nvSpPr>
        <p:spPr bwMode="auto">
          <a:xfrm flipH="1"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9"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5"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0" name="Text Placeholder 2"/>
          <p:cNvSpPr>
            <a:spLocks noGrp="1"/>
          </p:cNvSpPr>
          <p:nvPr>
            <p:ph type="body" idx="1"/>
          </p:nvPr>
        </p:nvSpPr>
        <p:spPr>
          <a:xfrm>
            <a:off x="457200" y="1066800"/>
            <a:ext cx="8229600" cy="639762"/>
          </a:xfrm>
        </p:spPr>
        <p:txBody>
          <a:bodyPr anchor="ctr">
            <a:normAutofit/>
          </a:bodyPr>
          <a:lstStyle>
            <a:lvl1pPr marL="0" indent="0" algn="ctr">
              <a:buNone/>
              <a:defRPr sz="2400" b="0">
                <a:solidFill>
                  <a:srgbClr val="002147"/>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Content Placeholder 3"/>
          <p:cNvSpPr>
            <a:spLocks noGrp="1"/>
          </p:cNvSpPr>
          <p:nvPr>
            <p:ph sz="half" idx="2"/>
          </p:nvPr>
        </p:nvSpPr>
        <p:spPr>
          <a:xfrm>
            <a:off x="457200" y="1706562"/>
            <a:ext cx="8229600" cy="4541838"/>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16" name="Rectangle 2"/>
          <p:cNvSpPr>
            <a:spLocks noGrp="1" noChangeArrowheads="1"/>
          </p:cNvSpPr>
          <p:nvPr>
            <p:ph type="title"/>
          </p:nvPr>
        </p:nvSpPr>
        <p:spPr>
          <a:xfrm>
            <a:off x="2227388" y="0"/>
            <a:ext cx="6840411" cy="838200"/>
          </a:xfrm>
        </p:spPr>
        <p:txBody>
          <a:bodyPr>
            <a:noAutofit/>
          </a:bodyPr>
          <a:lstStyle>
            <a:lvl1pPr algn="r">
              <a:lnSpc>
                <a:spcPts val="2800"/>
              </a:lnSpc>
              <a:defRPr lang="en-US" sz="2800" b="0" kern="1200" dirty="0" smtClean="0">
                <a:solidFill>
                  <a:srgbClr val="002147"/>
                </a:solidFill>
                <a:latin typeface="+mj-lt"/>
                <a:ea typeface="+mn-ea"/>
                <a:cs typeface="Arial" charset="0"/>
              </a:defRPr>
            </a:lvl1pPr>
          </a:lstStyle>
          <a:p>
            <a:r>
              <a:rPr lang="en-US" smtClean="0"/>
              <a:t>Click to edit Master title style</a:t>
            </a:r>
            <a:endParaRPr lang="en-US" dirty="0" smtClean="0"/>
          </a:p>
        </p:txBody>
      </p:sp>
      <p:sp>
        <p:nvSpPr>
          <p:cNvPr id="17" name="Line 3"/>
          <p:cNvSpPr>
            <a:spLocks noChangeShapeType="1"/>
          </p:cNvSpPr>
          <p:nvPr userDrawn="1"/>
        </p:nvSpPr>
        <p:spPr bwMode="auto">
          <a:xfrm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10"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2"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4038600" cy="5181600"/>
          </a:xfrm>
        </p:spPr>
        <p:txBody>
          <a:bodyPr>
            <a:normAutofit/>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6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038600" cy="5181600"/>
          </a:xfrm>
        </p:spPr>
        <p:txBody>
          <a:bodyPr>
            <a:normAutofit/>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6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21" name="Rectangle 2"/>
          <p:cNvSpPr>
            <a:spLocks noGrp="1" noChangeArrowheads="1"/>
          </p:cNvSpPr>
          <p:nvPr>
            <p:ph type="title"/>
          </p:nvPr>
        </p:nvSpPr>
        <p:spPr>
          <a:xfrm>
            <a:off x="2227388" y="0"/>
            <a:ext cx="6840411" cy="838200"/>
          </a:xfrm>
        </p:spPr>
        <p:txBody>
          <a:bodyPr>
            <a:noAutofit/>
          </a:bodyPr>
          <a:lstStyle>
            <a:lvl1pPr algn="r">
              <a:lnSpc>
                <a:spcPts val="2800"/>
              </a:lnSpc>
              <a:defRPr lang="en-US" sz="2800" b="0" kern="1200" dirty="0" smtClean="0">
                <a:solidFill>
                  <a:srgbClr val="002147"/>
                </a:solidFill>
                <a:latin typeface="+mj-lt"/>
                <a:ea typeface="+mn-ea"/>
                <a:cs typeface="Arial" charset="0"/>
              </a:defRPr>
            </a:lvl1pPr>
          </a:lstStyle>
          <a:p>
            <a:r>
              <a:rPr lang="en-US" smtClean="0"/>
              <a:t>Click to edit Master title style</a:t>
            </a:r>
            <a:endParaRPr lang="en-US" dirty="0" smtClean="0"/>
          </a:p>
        </p:txBody>
      </p:sp>
      <p:sp>
        <p:nvSpPr>
          <p:cNvPr id="22" name="Line 3"/>
          <p:cNvSpPr>
            <a:spLocks noChangeShapeType="1"/>
          </p:cNvSpPr>
          <p:nvPr userDrawn="1"/>
        </p:nvSpPr>
        <p:spPr bwMode="auto">
          <a:xfrm flipH="1"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10"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2"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0600"/>
            <a:ext cx="4040188" cy="838200"/>
          </a:xfrm>
        </p:spPr>
        <p:txBody>
          <a:bodyPr anchor="b">
            <a:normAutofit/>
          </a:bodyPr>
          <a:lstStyle>
            <a:lvl1pPr marL="0" indent="0">
              <a:lnSpc>
                <a:spcPts val="2800"/>
              </a:lnSpc>
              <a:spcBef>
                <a:spcPts val="0"/>
              </a:spcBef>
              <a:buNone/>
              <a:defRPr sz="2400" b="0">
                <a:solidFill>
                  <a:srgbClr val="002147"/>
                </a:solidFill>
                <a:latin typeface="Franklin Gothic Medium"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419600"/>
          </a:xfrm>
        </p:spPr>
        <p:txBody>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838200"/>
          </a:xfrm>
        </p:spPr>
        <p:txBody>
          <a:bodyPr anchor="b"/>
          <a:lstStyle>
            <a:lvl1pPr marL="0" indent="0">
              <a:lnSpc>
                <a:spcPts val="2800"/>
              </a:lnSpc>
              <a:spcBef>
                <a:spcPts val="0"/>
              </a:spcBef>
              <a:buNone/>
              <a:defRPr sz="2400" b="0">
                <a:solidFill>
                  <a:srgbClr val="002147"/>
                </a:solidFill>
                <a:latin typeface="Franklin Gothic Medium"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419600"/>
          </a:xfrm>
        </p:spPr>
        <p:txBody>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23" name="Rectangle 2"/>
          <p:cNvSpPr>
            <a:spLocks noGrp="1" noChangeArrowheads="1"/>
          </p:cNvSpPr>
          <p:nvPr>
            <p:ph type="title"/>
          </p:nvPr>
        </p:nvSpPr>
        <p:spPr>
          <a:xfrm>
            <a:off x="2227388" y="0"/>
            <a:ext cx="6840411" cy="838200"/>
          </a:xfrm>
        </p:spPr>
        <p:txBody>
          <a:bodyPr>
            <a:noAutofit/>
          </a:bodyPr>
          <a:lstStyle>
            <a:lvl1pPr algn="r">
              <a:lnSpc>
                <a:spcPts val="2800"/>
              </a:lnSpc>
              <a:defRPr lang="en-US" sz="2800" b="0" kern="1200" dirty="0" smtClean="0">
                <a:solidFill>
                  <a:srgbClr val="002147"/>
                </a:solidFill>
                <a:latin typeface="+mj-lt"/>
                <a:ea typeface="+mn-ea"/>
                <a:cs typeface="Arial" charset="0"/>
              </a:defRPr>
            </a:lvl1pPr>
          </a:lstStyle>
          <a:p>
            <a:r>
              <a:rPr lang="en-US" smtClean="0"/>
              <a:t>Click to edit Master title style</a:t>
            </a:r>
            <a:endParaRPr lang="en-US" dirty="0" smtClean="0"/>
          </a:p>
        </p:txBody>
      </p:sp>
      <p:sp>
        <p:nvSpPr>
          <p:cNvPr id="24" name="Line 3"/>
          <p:cNvSpPr>
            <a:spLocks noChangeShapeType="1"/>
          </p:cNvSpPr>
          <p:nvPr userDrawn="1"/>
        </p:nvSpPr>
        <p:spPr bwMode="auto">
          <a:xfrm flipH="1"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12" name="Footer Placeholder 4"/>
          <p:cNvSpPr>
            <a:spLocks noGrp="1"/>
          </p:cNvSpPr>
          <p:nvPr>
            <p:ph type="ftr" sz="quarter" idx="10"/>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4" name="Slide Number Placeholder 5"/>
          <p:cNvSpPr>
            <a:spLocks noGrp="1"/>
          </p:cNvSpPr>
          <p:nvPr>
            <p:ph type="sldNum" sz="quarter" idx="11"/>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2"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23" name="Rectangle 2"/>
          <p:cNvSpPr>
            <a:spLocks noGrp="1" noChangeArrowheads="1"/>
          </p:cNvSpPr>
          <p:nvPr>
            <p:ph type="title"/>
          </p:nvPr>
        </p:nvSpPr>
        <p:spPr>
          <a:xfrm>
            <a:off x="2227388" y="0"/>
            <a:ext cx="6840411" cy="838200"/>
          </a:xfrm>
        </p:spPr>
        <p:txBody>
          <a:bodyPr>
            <a:noAutofit/>
          </a:bodyPr>
          <a:lstStyle>
            <a:lvl1pPr algn="r">
              <a:lnSpc>
                <a:spcPts val="2800"/>
              </a:lnSpc>
              <a:defRPr lang="en-US" sz="2800" b="0" kern="1200" dirty="0" smtClean="0">
                <a:solidFill>
                  <a:srgbClr val="002147"/>
                </a:solidFill>
                <a:latin typeface="+mj-lt"/>
                <a:ea typeface="+mn-ea"/>
                <a:cs typeface="Arial" charset="0"/>
              </a:defRPr>
            </a:lvl1pPr>
          </a:lstStyle>
          <a:p>
            <a:r>
              <a:rPr lang="en-US" smtClean="0"/>
              <a:t>Click to edit Master title style</a:t>
            </a:r>
            <a:endParaRPr lang="en-US" dirty="0" smtClean="0"/>
          </a:p>
        </p:txBody>
      </p:sp>
      <p:sp>
        <p:nvSpPr>
          <p:cNvPr id="24" name="Line 3"/>
          <p:cNvSpPr>
            <a:spLocks noChangeShapeType="1"/>
          </p:cNvSpPr>
          <p:nvPr userDrawn="1"/>
        </p:nvSpPr>
        <p:spPr bwMode="auto">
          <a:xfrm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13" name="Content Placeholder 2"/>
          <p:cNvSpPr>
            <a:spLocks noGrp="1"/>
          </p:cNvSpPr>
          <p:nvPr>
            <p:ph idx="1"/>
          </p:nvPr>
        </p:nvSpPr>
        <p:spPr>
          <a:xfrm>
            <a:off x="3575050" y="990600"/>
            <a:ext cx="5111750" cy="541020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3"/>
          <p:cNvSpPr>
            <a:spLocks noGrp="1"/>
          </p:cNvSpPr>
          <p:nvPr>
            <p:ph type="body" sz="half" idx="2"/>
          </p:nvPr>
        </p:nvSpPr>
        <p:spPr>
          <a:xfrm>
            <a:off x="457200" y="2014537"/>
            <a:ext cx="3008313" cy="4386263"/>
          </a:xfrm>
        </p:spPr>
        <p:txBody>
          <a:bodyPr>
            <a:normAutofit/>
          </a:bodyPr>
          <a:lstStyle>
            <a:lvl1pPr marL="0" indent="0">
              <a:buNone/>
              <a:defRPr sz="1600">
                <a:solidFill>
                  <a:srgbClr val="84888B"/>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2"/>
          <p:cNvSpPr>
            <a:spLocks noGrp="1"/>
          </p:cNvSpPr>
          <p:nvPr>
            <p:ph type="body" idx="13"/>
          </p:nvPr>
        </p:nvSpPr>
        <p:spPr>
          <a:xfrm>
            <a:off x="457200" y="990600"/>
            <a:ext cx="2971800" cy="914400"/>
          </a:xfrm>
        </p:spPr>
        <p:txBody>
          <a:bodyPr anchor="b">
            <a:normAutofit/>
          </a:bodyPr>
          <a:lstStyle>
            <a:lvl1pPr marL="0" indent="0">
              <a:lnSpc>
                <a:spcPts val="2000"/>
              </a:lnSpc>
              <a:spcBef>
                <a:spcPts val="0"/>
              </a:spcBef>
              <a:buNone/>
              <a:defRPr sz="2000" b="0">
                <a:solidFill>
                  <a:srgbClr val="002147"/>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11"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5"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066801"/>
            <a:ext cx="5486400" cy="3660774"/>
          </a:xfr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solidFill>
                  <a:srgbClr val="84888B"/>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21" name="Line 3"/>
          <p:cNvSpPr>
            <a:spLocks noChangeShapeType="1"/>
          </p:cNvSpPr>
          <p:nvPr userDrawn="1"/>
        </p:nvSpPr>
        <p:spPr bwMode="auto">
          <a:xfrm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11"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2"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Line 3"/>
          <p:cNvSpPr>
            <a:spLocks noChangeShapeType="1"/>
          </p:cNvSpPr>
          <p:nvPr userDrawn="1"/>
        </p:nvSpPr>
        <p:spPr bwMode="auto">
          <a:xfrm>
            <a:off x="0" y="762000"/>
            <a:ext cx="9144000" cy="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sp>
        <p:nvSpPr>
          <p:cNvPr id="11" name="Rectangle 2"/>
          <p:cNvSpPr>
            <a:spLocks noGrp="1" noChangeArrowheads="1"/>
          </p:cNvSpPr>
          <p:nvPr>
            <p:ph type="title" hasCustomPrompt="1"/>
          </p:nvPr>
        </p:nvSpPr>
        <p:spPr>
          <a:xfrm>
            <a:off x="2227388" y="0"/>
            <a:ext cx="6840412" cy="838200"/>
          </a:xfrm>
        </p:spPr>
        <p:txBody>
          <a:bodyPr>
            <a:noAutofit/>
          </a:bodyPr>
          <a:lstStyle>
            <a:lvl1pPr algn="r">
              <a:lnSpc>
                <a:spcPts val="2800"/>
              </a:lnSpc>
              <a:defRPr lang="en-US" sz="2800" b="0" kern="1200" baseline="0" dirty="0" smtClean="0">
                <a:solidFill>
                  <a:srgbClr val="002147"/>
                </a:solidFill>
                <a:latin typeface="+mj-lt"/>
                <a:ea typeface="+mn-ea"/>
                <a:cs typeface="Arial" charset="0"/>
              </a:defRPr>
            </a:lvl1pPr>
          </a:lstStyle>
          <a:p>
            <a:r>
              <a:rPr lang="en-US" dirty="0" smtClean="0"/>
              <a:t>Click to add title</a:t>
            </a:r>
            <a:br>
              <a:rPr lang="en-US" dirty="0" smtClean="0"/>
            </a:br>
            <a:r>
              <a:rPr lang="en-US" dirty="0" smtClean="0"/>
              <a:t>Use only two lines</a:t>
            </a:r>
          </a:p>
        </p:txBody>
      </p:sp>
      <p:sp>
        <p:nvSpPr>
          <p:cNvPr id="16" name="Line 3"/>
          <p:cNvSpPr>
            <a:spLocks noChangeShapeType="1"/>
          </p:cNvSpPr>
          <p:nvPr userDrawn="1"/>
        </p:nvSpPr>
        <p:spPr bwMode="auto">
          <a:xfrm flipH="1" flipV="1">
            <a:off x="2286000" y="0"/>
            <a:ext cx="0" cy="762000"/>
          </a:xfrm>
          <a:prstGeom prst="line">
            <a:avLst/>
          </a:prstGeom>
          <a:noFill/>
          <a:ln w="6350">
            <a:solidFill>
              <a:srgbClr val="002147"/>
            </a:solidFill>
            <a:round/>
            <a:headEnd/>
            <a:tailEnd/>
          </a:ln>
          <a:effectLst/>
        </p:spPr>
        <p:txBody>
          <a:bodyPr wrap="square">
            <a:spAutoFit/>
          </a:bodyPr>
          <a:lstStyle/>
          <a:p>
            <a:pPr>
              <a:defRPr/>
            </a:pPr>
            <a:endParaRPr lang="en-US" dirty="0">
              <a:solidFill>
                <a:prstClr val="black"/>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227389" cy="762000"/>
          </a:xfrm>
          <a:prstGeom prst="rect">
            <a:avLst/>
          </a:prstGeom>
        </p:spPr>
      </p:pic>
      <p:sp>
        <p:nvSpPr>
          <p:cNvPr id="8"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12"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6"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675437"/>
            <a:ext cx="2895600" cy="182563"/>
          </a:xfrm>
          <a:prstGeom prst="rect">
            <a:avLst/>
          </a:prstGeom>
        </p:spPr>
        <p:txBody>
          <a:bodyPr vert="horz" lIns="91440" tIns="45720" rIns="91440" bIns="45720" rtlCol="0" anchor="ctr"/>
          <a:lstStyle>
            <a:lvl1pPr algn="ctr">
              <a:defRPr sz="1200">
                <a:solidFill>
                  <a:srgbClr val="84888B"/>
                </a:solidFill>
              </a:defRPr>
            </a:lvl1pPr>
          </a:lstStyle>
          <a:p>
            <a:r>
              <a:rPr lang="en-US" dirty="0" smtClean="0"/>
              <a:t>For BPSim Webinar Use Only</a:t>
            </a:r>
            <a:endParaRPr lang="en-US" dirty="0"/>
          </a:p>
        </p:txBody>
      </p:sp>
      <p:sp>
        <p:nvSpPr>
          <p:cNvPr id="6" name="Slide Number Placeholder 5"/>
          <p:cNvSpPr>
            <a:spLocks noGrp="1"/>
          </p:cNvSpPr>
          <p:nvPr>
            <p:ph type="sldNum" sz="quarter" idx="4"/>
          </p:nvPr>
        </p:nvSpPr>
        <p:spPr>
          <a:xfrm>
            <a:off x="6553200" y="6675437"/>
            <a:ext cx="2133600" cy="182563"/>
          </a:xfrm>
          <a:prstGeom prst="rect">
            <a:avLst/>
          </a:prstGeom>
        </p:spPr>
        <p:txBody>
          <a:bodyPr vert="horz" lIns="91440" tIns="45720" rIns="91440" bIns="45720" rtlCol="0" anchor="ctr"/>
          <a:lstStyle>
            <a:lvl1pPr algn="r">
              <a:defRPr sz="1200">
                <a:solidFill>
                  <a:srgbClr val="84888B"/>
                </a:solidFill>
              </a:defRPr>
            </a:lvl1pPr>
          </a:lstStyle>
          <a:p>
            <a:fld id="{E3ED77E8-1697-42D6-AC8B-649E93CD7F30}" type="slidenum">
              <a:rPr lang="en-US" smtClean="0"/>
              <a:pPr/>
              <a:t>‹#›</a:t>
            </a:fld>
            <a:endParaRPr lang="en-US" dirty="0"/>
          </a:p>
        </p:txBody>
      </p:sp>
      <p:sp>
        <p:nvSpPr>
          <p:cNvPr id="7" name="Footer Placeholder 4"/>
          <p:cNvSpPr txBox="1">
            <a:spLocks/>
          </p:cNvSpPr>
          <p:nvPr/>
        </p:nvSpPr>
        <p:spPr>
          <a:xfrm>
            <a:off x="304800" y="6569075"/>
            <a:ext cx="2514600" cy="365125"/>
          </a:xfrm>
          <a:prstGeom prst="rect">
            <a:avLst/>
          </a:prstGeom>
        </p:spPr>
        <p:txBody>
          <a:bodyPr vert="horz" lIns="91440" tIns="45720" rIns="91440" bIns="45720" rtlCol="0" anchor="ctr"/>
          <a:lstStyle>
            <a:lvl1pPr>
              <a:defRPr>
                <a:solidFill>
                  <a:srgbClr val="84888B"/>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84888B"/>
                </a:solidFill>
                <a:effectLst/>
                <a:uLnTx/>
                <a:uFillTx/>
                <a:latin typeface="+mn-lt"/>
                <a:ea typeface="+mn-ea"/>
                <a:cs typeface="+mn-cs"/>
              </a:rPr>
              <a:t>BPSim Webinar</a:t>
            </a:r>
            <a:endParaRPr kumimoji="0" lang="en-US" sz="1200" b="0" i="0" u="none" strike="noStrike" kern="1200" cap="none" spc="0" normalizeH="0" baseline="0" noProof="0" dirty="0">
              <a:ln>
                <a:noFill/>
              </a:ln>
              <a:solidFill>
                <a:srgbClr val="84888B"/>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9" r:id="rId6"/>
    <p:sldLayoutId id="2147483665" r:id="rId7"/>
    <p:sldLayoutId id="2147483670" r:id="rId8"/>
    <p:sldLayoutId id="2147483671" r:id="rId9"/>
  </p:sldLayoutIdLst>
  <p:timing>
    <p:tnLst>
      <p:par>
        <p:cTn id="1" dur="indefinite" restart="never" nodeType="tmRoot"/>
      </p:par>
    </p:tnLst>
  </p:timing>
  <p:hf hdr="0" dt="0"/>
  <p:txStyles>
    <p:titleStyle>
      <a:lvl1pPr algn="ctr" defTabSz="914400" rtl="0" eaLnBrk="1" latinLnBrk="0" hangingPunct="1">
        <a:lnSpc>
          <a:spcPts val="3200"/>
        </a:lnSpc>
        <a:spcBef>
          <a:spcPct val="0"/>
        </a:spcBef>
        <a:buNone/>
        <a:defRPr sz="4400" kern="1200">
          <a:solidFill>
            <a:srgbClr val="002147"/>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www.businessprocessincubator.com/" TargetMode="External"/><Relationship Id="rId7" Type="http://schemas.openxmlformats.org/officeDocument/2006/relationships/image" Target="../media/image16.png"/><Relationship Id="rId2" Type="http://schemas.openxmlformats.org/officeDocument/2006/relationships/hyperlink" Target="http://www.trisotech.com/en/index.php"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gif"/><Relationship Id="rId4" Type="http://schemas.openxmlformats.org/officeDocument/2006/relationships/hyperlink" Target="http://www.lanner.com/" TargetMode="External"/><Relationship Id="rId9" Type="http://schemas.openxmlformats.org/officeDocument/2006/relationships/image" Target="../media/image18.png"/></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hyperlink" Target="mailto:lloyd@bpm.com" TargetMode="External"/><Relationship Id="rId7" Type="http://schemas.openxmlformats.org/officeDocument/2006/relationships/hyperlink" Target="http://www.bpsim.org/" TargetMode="External"/><Relationship Id="rId12" Type="http://schemas.openxmlformats.org/officeDocument/2006/relationships/image" Target="../media/image23.png"/><Relationship Id="rId17" Type="http://schemas.openxmlformats.org/officeDocument/2006/relationships/image" Target="../media/image27.png"/><Relationship Id="rId2" Type="http://schemas.openxmlformats.org/officeDocument/2006/relationships/hyperlink" Target="http://www.bpm.com/" TargetMode="External"/><Relationship Id="rId16" Type="http://schemas.openxmlformats.org/officeDocument/2006/relationships/image" Target="../media/image1.gif"/><Relationship Id="rId1" Type="http://schemas.openxmlformats.org/officeDocument/2006/relationships/slideLayout" Target="../slideLayouts/slideLayout4.xml"/><Relationship Id="rId6" Type="http://schemas.openxmlformats.org/officeDocument/2006/relationships/hyperlink" Target="http://www.wfmc.org/" TargetMode="External"/><Relationship Id="rId11" Type="http://schemas.openxmlformats.org/officeDocument/2006/relationships/image" Target="../media/image22.png"/><Relationship Id="rId5" Type="http://schemas.openxmlformats.org/officeDocument/2006/relationships/hyperlink" Target="mailto:ldugan.bpmn4sca@gmail.com" TargetMode="External"/><Relationship Id="rId15" Type="http://schemas.openxmlformats.org/officeDocument/2006/relationships/image" Target="../media/image26.gif"/><Relationship Id="rId10" Type="http://schemas.openxmlformats.org/officeDocument/2006/relationships/image" Target="../media/image21.png"/><Relationship Id="rId4" Type="http://schemas.openxmlformats.org/officeDocument/2006/relationships/hyperlink" Target="mailto:ldugan@bizmanagers.com" TargetMode="External"/><Relationship Id="rId9" Type="http://schemas.openxmlformats.org/officeDocument/2006/relationships/image" Target="../media/image20.gif"/><Relationship Id="rId14"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jpe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7010400" y="6569075"/>
            <a:ext cx="2133600" cy="365125"/>
          </a:xfrm>
        </p:spPr>
        <p:txBody>
          <a:bodyPr/>
          <a:lstStyle/>
          <a:p>
            <a:fld id="{CA9A312E-6C4B-47FB-8CF8-EE6C74A11346}" type="slidenum">
              <a:rPr lang="en-US" smtClean="0"/>
              <a:pPr/>
              <a:t>1</a:t>
            </a:fld>
            <a:endParaRPr lang="en-US" dirty="0"/>
          </a:p>
        </p:txBody>
      </p:sp>
      <p:sp>
        <p:nvSpPr>
          <p:cNvPr id="9" name="Title 8"/>
          <p:cNvSpPr>
            <a:spLocks noGrp="1"/>
          </p:cNvSpPr>
          <p:nvPr>
            <p:ph type="title"/>
          </p:nvPr>
        </p:nvSpPr>
        <p:spPr>
          <a:xfrm>
            <a:off x="0" y="1524000"/>
            <a:ext cx="9144000" cy="3581400"/>
          </a:xfrm>
        </p:spPr>
        <p:txBody>
          <a:bodyPr>
            <a:noAutofit/>
          </a:bodyPr>
          <a:lstStyle/>
          <a:p>
            <a:r>
              <a:rPr lang="en-US" sz="4000" u="sng" dirty="0" smtClean="0">
                <a:solidFill>
                  <a:srgbClr val="002060"/>
                </a:solidFill>
              </a:rPr>
              <a:t>Business Process Simulation Webinar</a:t>
            </a:r>
            <a:r>
              <a:rPr lang="en-US" sz="4000" dirty="0" smtClean="0">
                <a:solidFill>
                  <a:srgbClr val="002060"/>
                </a:solidFill>
              </a:rPr>
              <a:t>:</a:t>
            </a:r>
            <a:br>
              <a:rPr lang="en-US" sz="4000" dirty="0" smtClean="0">
                <a:solidFill>
                  <a:srgbClr val="002060"/>
                </a:solidFill>
              </a:rPr>
            </a:br>
            <a:r>
              <a:rPr lang="en-US" sz="2000" dirty="0" smtClean="0">
                <a:solidFill>
                  <a:srgbClr val="002060"/>
                </a:solidFill>
              </a:rPr>
              <a:t/>
            </a:r>
            <a:br>
              <a:rPr lang="en-US" sz="2000" dirty="0" smtClean="0">
                <a:solidFill>
                  <a:srgbClr val="002060"/>
                </a:solidFill>
              </a:rPr>
            </a:br>
            <a:r>
              <a:rPr lang="en-US" sz="4000" dirty="0" smtClean="0">
                <a:solidFill>
                  <a:srgbClr val="002060"/>
                </a:solidFill>
              </a:rPr>
              <a:t>Exploring the Temporal </a:t>
            </a:r>
            <a:br>
              <a:rPr lang="en-US" sz="4000" dirty="0" smtClean="0">
                <a:solidFill>
                  <a:srgbClr val="002060"/>
                </a:solidFill>
              </a:rPr>
            </a:br>
            <a:r>
              <a:rPr lang="en-US" sz="4000" dirty="0" smtClean="0">
                <a:solidFill>
                  <a:srgbClr val="002060"/>
                </a:solidFill>
              </a:rPr>
              <a:t>&amp; Control Perspectives</a:t>
            </a:r>
            <a:r>
              <a:rPr lang="en-US" dirty="0" smtClean="0">
                <a:solidFill>
                  <a:srgbClr val="002060"/>
                </a:solidFill>
              </a:rPr>
              <a:t/>
            </a:r>
            <a:br>
              <a:rPr lang="en-US" dirty="0" smtClean="0">
                <a:solidFill>
                  <a:srgbClr val="002060"/>
                </a:solidFill>
              </a:rPr>
            </a:br>
            <a:r>
              <a:rPr lang="en-US" dirty="0" smtClean="0">
                <a:solidFill>
                  <a:srgbClr val="0070C0"/>
                </a:solidFill>
              </a:rPr>
              <a:t/>
            </a:r>
            <a:br>
              <a:rPr lang="en-US" dirty="0" smtClean="0">
                <a:solidFill>
                  <a:srgbClr val="0070C0"/>
                </a:solidFill>
              </a:rPr>
            </a:br>
            <a:r>
              <a:rPr lang="en-US" sz="2800" i="1" dirty="0" smtClean="0">
                <a:solidFill>
                  <a:schemeClr val="bg2">
                    <a:lumMod val="50000"/>
                  </a:schemeClr>
                </a:solidFill>
              </a:rPr>
              <a:t>– Using Example 2 (Originating a Home Loan) </a:t>
            </a:r>
            <a:br>
              <a:rPr lang="en-US" sz="2800" i="1" dirty="0" smtClean="0">
                <a:solidFill>
                  <a:schemeClr val="bg2">
                    <a:lumMod val="50000"/>
                  </a:schemeClr>
                </a:solidFill>
              </a:rPr>
            </a:br>
            <a:r>
              <a:rPr lang="en-US" sz="2800" i="1" dirty="0" smtClean="0">
                <a:solidFill>
                  <a:schemeClr val="bg2">
                    <a:lumMod val="50000"/>
                  </a:schemeClr>
                </a:solidFill>
              </a:rPr>
              <a:t>from the BPSim Implementation Guide –</a:t>
            </a:r>
            <a:endParaRPr lang="en-US" sz="2800" i="1" dirty="0">
              <a:solidFill>
                <a:schemeClr val="bg2">
                  <a:lumMod val="50000"/>
                </a:schemeClr>
              </a:solidFill>
            </a:endParaRPr>
          </a:p>
        </p:txBody>
      </p:sp>
      <p:sp>
        <p:nvSpPr>
          <p:cNvPr id="10" name="Text Placeholder 9"/>
          <p:cNvSpPr>
            <a:spLocks noGrp="1"/>
          </p:cNvSpPr>
          <p:nvPr>
            <p:ph type="body" sz="quarter" idx="13"/>
          </p:nvPr>
        </p:nvSpPr>
        <p:spPr>
          <a:xfrm>
            <a:off x="1409700" y="5410200"/>
            <a:ext cx="6248400" cy="457200"/>
          </a:xfrm>
        </p:spPr>
        <p:txBody>
          <a:bodyPr/>
          <a:lstStyle/>
          <a:p>
            <a:r>
              <a:rPr lang="en-US" dirty="0" smtClean="0">
                <a:solidFill>
                  <a:srgbClr val="C00000"/>
                </a:solidFill>
              </a:rPr>
              <a:t>(TBD)</a:t>
            </a:r>
            <a:endParaRPr lang="en-US" dirty="0">
              <a:solidFill>
                <a:srgbClr val="C00000"/>
              </a:solidFill>
            </a:endParaRPr>
          </a:p>
        </p:txBody>
      </p:sp>
      <p:sp>
        <p:nvSpPr>
          <p:cNvPr id="11" name="Text Placeholder 10"/>
          <p:cNvSpPr>
            <a:spLocks noGrp="1"/>
          </p:cNvSpPr>
          <p:nvPr>
            <p:ph type="body" sz="quarter" idx="15"/>
          </p:nvPr>
        </p:nvSpPr>
        <p:spPr>
          <a:xfrm>
            <a:off x="2057400" y="5943600"/>
            <a:ext cx="4953000" cy="457200"/>
          </a:xfrm>
        </p:spPr>
        <p:txBody>
          <a:bodyPr/>
          <a:lstStyle/>
          <a:p>
            <a:r>
              <a:rPr lang="en-US" sz="2400" b="1" dirty="0" smtClean="0"/>
              <a:t>Presenter:  Lloyd Dugan</a:t>
            </a:r>
          </a:p>
        </p:txBody>
      </p:sp>
      <p:sp>
        <p:nvSpPr>
          <p:cNvPr id="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10</a:t>
            </a:fld>
            <a:endParaRPr lang="en-US" dirty="0">
              <a:solidFill>
                <a:srgbClr val="898989"/>
              </a:solidFill>
            </a:endParaRPr>
          </a:p>
        </p:txBody>
      </p:sp>
      <p:sp>
        <p:nvSpPr>
          <p:cNvPr id="4" name="Title 3"/>
          <p:cNvSpPr>
            <a:spLocks noGrp="1"/>
          </p:cNvSpPr>
          <p:nvPr>
            <p:ph type="title"/>
          </p:nvPr>
        </p:nvSpPr>
        <p:spPr>
          <a:xfrm>
            <a:off x="0" y="2514600"/>
            <a:ext cx="9067800" cy="1295400"/>
          </a:xfrm>
        </p:spPr>
        <p:txBody>
          <a:bodyPr>
            <a:noAutofit/>
          </a:bodyPr>
          <a:lstStyle/>
          <a:p>
            <a:r>
              <a:rPr lang="en-US" sz="3600" dirty="0" smtClean="0"/>
              <a:t>Sample Process Walkthrough</a:t>
            </a:r>
            <a:br>
              <a:rPr lang="en-US" sz="3600" dirty="0" smtClean="0"/>
            </a:br>
            <a:r>
              <a:rPr lang="en-US" sz="3600" dirty="0"/>
              <a:t> </a:t>
            </a:r>
            <a:r>
              <a:rPr lang="en-US" sz="3600" dirty="0" smtClean="0"/>
              <a:t>of Temporal &amp; Control Perspectives</a:t>
            </a:r>
            <a:br>
              <a:rPr lang="en-US" sz="3600" dirty="0" smtClean="0"/>
            </a:br>
            <a:r>
              <a:rPr lang="en-US" sz="3600" dirty="0" smtClean="0"/>
              <a:t> </a:t>
            </a:r>
            <a:r>
              <a:rPr lang="en-US" sz="2000" i="1" dirty="0" smtClean="0"/>
              <a:t>(Process Simulation, Diagnosis, and Redesign Example)</a:t>
            </a:r>
            <a:endParaRPr lang="en-US" sz="2000" i="1" dirty="0"/>
          </a:p>
        </p:txBody>
      </p:sp>
      <p:sp>
        <p:nvSpPr>
          <p:cNvPr id="5"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3624268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4419600" y="1310481"/>
            <a:ext cx="1676400" cy="899319"/>
            <a:chOff x="4419600" y="2301081"/>
            <a:chExt cx="1676400" cy="899319"/>
          </a:xfrm>
          <a:solidFill>
            <a:schemeClr val="accent1">
              <a:alpha val="60000"/>
            </a:schemeClr>
          </a:solidFill>
        </p:grpSpPr>
        <p:sp>
          <p:nvSpPr>
            <p:cNvPr id="57" name="Rounded Rectangle 56"/>
            <p:cNvSpPr/>
            <p:nvPr/>
          </p:nvSpPr>
          <p:spPr>
            <a:xfrm>
              <a:off x="4419600" y="2301081"/>
              <a:ext cx="9906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562600" y="2544762"/>
              <a:ext cx="5334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1295400" y="1310481"/>
            <a:ext cx="2362200" cy="899319"/>
            <a:chOff x="1295400" y="2301081"/>
            <a:chExt cx="2362200" cy="899319"/>
          </a:xfrm>
          <a:solidFill>
            <a:schemeClr val="accent1">
              <a:alpha val="60000"/>
            </a:schemeClr>
          </a:solidFill>
        </p:grpSpPr>
        <p:sp>
          <p:nvSpPr>
            <p:cNvPr id="55" name="Oval 54"/>
            <p:cNvSpPr/>
            <p:nvPr/>
          </p:nvSpPr>
          <p:spPr>
            <a:xfrm>
              <a:off x="1295400" y="2544762"/>
              <a:ext cx="4572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p:cNvSpPr/>
            <p:nvPr/>
          </p:nvSpPr>
          <p:spPr>
            <a:xfrm>
              <a:off x="2590800" y="2301081"/>
              <a:ext cx="10668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4419600" y="1295400"/>
            <a:ext cx="1676400" cy="899319"/>
            <a:chOff x="4419600" y="1204119"/>
            <a:chExt cx="1676400" cy="899319"/>
          </a:xfrm>
          <a:solidFill>
            <a:schemeClr val="accent1">
              <a:alpha val="60000"/>
            </a:schemeClr>
          </a:solidFill>
        </p:grpSpPr>
        <p:sp>
          <p:nvSpPr>
            <p:cNvPr id="45" name="Rounded Rectangle 44"/>
            <p:cNvSpPr/>
            <p:nvPr/>
          </p:nvSpPr>
          <p:spPr>
            <a:xfrm>
              <a:off x="4419600" y="1204119"/>
              <a:ext cx="9906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5562600" y="1447800"/>
              <a:ext cx="5334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1295400" y="1295400"/>
            <a:ext cx="2362200" cy="899319"/>
            <a:chOff x="1295400" y="1204119"/>
            <a:chExt cx="2362200" cy="899319"/>
          </a:xfrm>
          <a:solidFill>
            <a:schemeClr val="accent1">
              <a:alpha val="60000"/>
            </a:schemeClr>
          </a:solidFill>
        </p:grpSpPr>
        <p:sp>
          <p:nvSpPr>
            <p:cNvPr id="26" name="Oval 25"/>
            <p:cNvSpPr/>
            <p:nvPr/>
          </p:nvSpPr>
          <p:spPr>
            <a:xfrm>
              <a:off x="1295400" y="1447800"/>
              <a:ext cx="4572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2590800" y="1204119"/>
              <a:ext cx="10668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ight Brace 8"/>
          <p:cNvSpPr/>
          <p:nvPr/>
        </p:nvSpPr>
        <p:spPr>
          <a:xfrm>
            <a:off x="6400800" y="1386681"/>
            <a:ext cx="228600" cy="80803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2" name="Group 31"/>
          <p:cNvGrpSpPr/>
          <p:nvPr/>
        </p:nvGrpSpPr>
        <p:grpSpPr>
          <a:xfrm>
            <a:off x="1295400" y="1325562"/>
            <a:ext cx="2362200" cy="899319"/>
            <a:chOff x="1295400" y="5730081"/>
            <a:chExt cx="2362200" cy="899319"/>
          </a:xfrm>
          <a:solidFill>
            <a:schemeClr val="accent1">
              <a:alpha val="60000"/>
            </a:schemeClr>
          </a:solidFill>
        </p:grpSpPr>
        <p:sp>
          <p:nvSpPr>
            <p:cNvPr id="47" name="Oval 46"/>
            <p:cNvSpPr/>
            <p:nvPr/>
          </p:nvSpPr>
          <p:spPr>
            <a:xfrm>
              <a:off x="1295400" y="5973762"/>
              <a:ext cx="4572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2590800" y="5730081"/>
              <a:ext cx="10668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439103595"/>
              </p:ext>
            </p:extLst>
          </p:nvPr>
        </p:nvGraphicFramePr>
        <p:xfrm>
          <a:off x="76200" y="2819400"/>
          <a:ext cx="5486400" cy="2865120"/>
        </p:xfrm>
        <a:graphic>
          <a:graphicData uri="http://schemas.openxmlformats.org/drawingml/2006/table">
            <a:tbl>
              <a:tblPr firstRow="1" bandRow="1">
                <a:tableStyleId>{5C22544A-7EE6-4342-B048-85BDC9FD1C3A}</a:tableStyleId>
              </a:tblPr>
              <a:tblGrid>
                <a:gridCol w="609600"/>
                <a:gridCol w="914400"/>
                <a:gridCol w="1219200"/>
                <a:gridCol w="1219200"/>
                <a:gridCol w="1524000"/>
              </a:tblGrid>
              <a:tr h="228600">
                <a:tc gridSpan="2">
                  <a:txBody>
                    <a:bodyPr/>
                    <a:lstStyle/>
                    <a:p>
                      <a:pPr algn="ctr"/>
                      <a:r>
                        <a:rPr lang="en-US" sz="1000" b="1" dirty="0" smtClean="0"/>
                        <a:t>Work Item </a:t>
                      </a:r>
                    </a:p>
                    <a:p>
                      <a:pPr algn="ctr"/>
                      <a:r>
                        <a:rPr lang="en-US" sz="1000" b="1" dirty="0" smtClean="0"/>
                        <a:t>Timing</a:t>
                      </a:r>
                      <a:endParaRPr lang="en-US" sz="1000" b="1" dirty="0"/>
                    </a:p>
                  </a:txBody>
                  <a:tcPr/>
                </a:tc>
                <a:tc hMerge="1">
                  <a:txBody>
                    <a:bodyPr/>
                    <a:lstStyle/>
                    <a:p>
                      <a:endParaRPr lang="en-US" sz="1000" dirty="0"/>
                    </a:p>
                  </a:txBody>
                  <a:tcPr/>
                </a:tc>
                <a:tc gridSpan="2">
                  <a:txBody>
                    <a:bodyPr/>
                    <a:lstStyle/>
                    <a:p>
                      <a:pPr algn="ctr"/>
                      <a:r>
                        <a:rPr lang="en-US" sz="1000" b="1" dirty="0" smtClean="0"/>
                        <a:t>Activity #1 </a:t>
                      </a:r>
                    </a:p>
                    <a:p>
                      <a:pPr algn="ctr"/>
                      <a:r>
                        <a:rPr lang="en-US" sz="1000" b="1" dirty="0" smtClean="0"/>
                        <a:t>(3 mins./item)</a:t>
                      </a:r>
                      <a:endParaRPr lang="en-US" sz="1000" b="1" dirty="0"/>
                    </a:p>
                  </a:txBody>
                  <a:tcPr/>
                </a:tc>
                <a:tc hMerge="1">
                  <a:txBody>
                    <a:bodyPr/>
                    <a:lstStyle/>
                    <a:p>
                      <a:endParaRPr lang="en-US" sz="1000" dirty="0"/>
                    </a:p>
                  </a:txBody>
                  <a:tcPr/>
                </a:tc>
                <a:tc>
                  <a:txBody>
                    <a:bodyPr/>
                    <a:lstStyle/>
                    <a:p>
                      <a:pPr algn="ctr"/>
                      <a:r>
                        <a:rPr lang="en-US" sz="1000" b="1" dirty="0" smtClean="0"/>
                        <a:t>Activity</a:t>
                      </a:r>
                      <a:r>
                        <a:rPr lang="en-US" sz="1000" b="1" baseline="0" dirty="0" smtClean="0"/>
                        <a:t> #</a:t>
                      </a:r>
                      <a:r>
                        <a:rPr lang="en-US" sz="1000" b="1" dirty="0" smtClean="0"/>
                        <a:t>2 </a:t>
                      </a:r>
                    </a:p>
                    <a:p>
                      <a:pPr algn="ctr"/>
                      <a:r>
                        <a:rPr lang="en-US" sz="1000" b="1" dirty="0" smtClean="0"/>
                        <a:t>(2 mins./item)</a:t>
                      </a:r>
                      <a:endParaRPr lang="en-US" sz="1000" b="1" dirty="0"/>
                    </a:p>
                  </a:txBody>
                  <a:tcPr/>
                </a:tc>
              </a:tr>
              <a:tr h="238760">
                <a:tc>
                  <a:txBody>
                    <a:bodyPr/>
                    <a:lstStyle/>
                    <a:p>
                      <a:pPr algn="ctr"/>
                      <a:r>
                        <a:rPr lang="en-US" sz="1000" b="1" dirty="0" smtClean="0">
                          <a:solidFill>
                            <a:schemeClr val="bg1"/>
                          </a:solidFill>
                        </a:rPr>
                        <a:t>Time</a:t>
                      </a:r>
                      <a:r>
                        <a:rPr lang="en-US" sz="1000" b="1" baseline="0" dirty="0" smtClean="0">
                          <a:solidFill>
                            <a:schemeClr val="bg1"/>
                          </a:solidFill>
                        </a:rPr>
                        <a:t> (:min.)</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Arrival </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a:t>
                      </a:r>
                      <a:r>
                        <a:rPr lang="en-US" sz="1000" b="1" baseline="0" dirty="0" smtClean="0">
                          <a:solidFill>
                            <a:schemeClr val="bg1"/>
                          </a:solidFill>
                        </a:rPr>
                        <a:t> A </a:t>
                      </a:r>
                    </a:p>
                    <a:p>
                      <a:pPr algn="ctr"/>
                      <a:r>
                        <a:rPr lang="en-US" sz="1000" b="1" baseline="0"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 B </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 C </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r>
              <a:tr h="198120">
                <a:tc>
                  <a:txBody>
                    <a:bodyPr/>
                    <a:lstStyle/>
                    <a:p>
                      <a:pPr algn="ctr"/>
                      <a:r>
                        <a:rPr lang="en-US" sz="1100" dirty="0" smtClean="0"/>
                        <a:t>:00</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r>
              <a:tr h="259080">
                <a:tc>
                  <a:txBody>
                    <a:bodyPr/>
                    <a:lstStyle/>
                    <a:p>
                      <a:pPr algn="ctr"/>
                      <a:r>
                        <a:rPr lang="en-US" sz="1100" dirty="0" smtClean="0"/>
                        <a:t>:01</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r>
              <a:tr h="228600">
                <a:tc>
                  <a:txBody>
                    <a:bodyPr/>
                    <a:lstStyle/>
                    <a:p>
                      <a:pPr algn="ctr"/>
                      <a:r>
                        <a:rPr lang="en-US" sz="1100" dirty="0" smtClean="0"/>
                        <a:t>:02</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r>
              <a:tr h="213360">
                <a:tc>
                  <a:txBody>
                    <a:bodyPr/>
                    <a:lstStyle/>
                    <a:p>
                      <a:pPr algn="ctr"/>
                      <a:r>
                        <a:rPr lang="en-US" sz="1100" dirty="0" smtClean="0"/>
                        <a:t>:03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a:t>
                      </a:r>
                      <a:endParaRPr lang="en-US" sz="1100" dirty="0"/>
                    </a:p>
                  </a:txBody>
                  <a:tcPr/>
                </a:tc>
              </a:tr>
              <a:tr h="198120">
                <a:tc>
                  <a:txBody>
                    <a:bodyPr/>
                    <a:lstStyle/>
                    <a:p>
                      <a:pPr algn="ctr"/>
                      <a:r>
                        <a:rPr lang="en-US" sz="1100" dirty="0" smtClean="0"/>
                        <a:t>:04</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r>
              <a:tr h="182880">
                <a:tc>
                  <a:txBody>
                    <a:bodyPr/>
                    <a:lstStyle/>
                    <a:p>
                      <a:pPr algn="ctr"/>
                      <a:r>
                        <a:rPr lang="en-US" sz="1100" dirty="0" smtClean="0"/>
                        <a:t>:05</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r>
              <a:tr h="243840">
                <a:tc>
                  <a:txBody>
                    <a:bodyPr/>
                    <a:lstStyle/>
                    <a:p>
                      <a:pPr algn="ctr"/>
                      <a:r>
                        <a:rPr lang="en-US" sz="1100" dirty="0" smtClean="0"/>
                        <a:t>:06</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2</a:t>
                      </a:r>
                      <a:endParaRPr lang="en-US" sz="1100" dirty="0"/>
                    </a:p>
                  </a:txBody>
                  <a:tcPr/>
                </a:tc>
              </a:tr>
              <a:tr h="228600">
                <a:tc>
                  <a:txBody>
                    <a:bodyPr/>
                    <a:lstStyle/>
                    <a:p>
                      <a:pPr algn="ctr"/>
                      <a:r>
                        <a:rPr lang="en-US" sz="1100" dirty="0" smtClean="0"/>
                        <a:t>:07</a:t>
                      </a:r>
                      <a:endParaRPr lang="en-US" sz="1100" dirty="0"/>
                    </a:p>
                  </a:txBody>
                  <a:tcPr/>
                </a:tc>
                <a:tc>
                  <a:txBody>
                    <a:bodyPr/>
                    <a:lstStyle/>
                    <a:p>
                      <a:pPr algn="ctr"/>
                      <a:r>
                        <a:rPr lang="en-US" sz="1100" dirty="0" smtClean="0"/>
                        <a:t>4</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4</a:t>
                      </a:r>
                      <a:endParaRPr lang="en-US" sz="1100" dirty="0"/>
                    </a:p>
                  </a:txBody>
                  <a:tcPr/>
                </a:tc>
                <a:tc>
                  <a:txBody>
                    <a:bodyPr/>
                    <a:lstStyle/>
                    <a:p>
                      <a:pPr algn="ctr"/>
                      <a:r>
                        <a:rPr lang="en-US" sz="1100" dirty="0" smtClean="0"/>
                        <a:t>2</a:t>
                      </a:r>
                      <a:endParaRPr lang="en-US" sz="1100" dirty="0"/>
                    </a:p>
                  </a:txBody>
                  <a:tcPr/>
                </a:tc>
              </a:tr>
            </a:tbl>
          </a:graphicData>
        </a:graphic>
      </p:graphicFrame>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11</a:t>
            </a:fld>
            <a:endParaRPr lang="en-US" dirty="0"/>
          </a:p>
        </p:txBody>
      </p:sp>
      <p:sp>
        <p:nvSpPr>
          <p:cNvPr id="5" name="Title 4"/>
          <p:cNvSpPr>
            <a:spLocks noGrp="1"/>
          </p:cNvSpPr>
          <p:nvPr>
            <p:ph type="title"/>
          </p:nvPr>
        </p:nvSpPr>
        <p:spPr/>
        <p:txBody>
          <a:bodyPr/>
          <a:lstStyle/>
          <a:p>
            <a:r>
              <a:rPr lang="en-US" sz="3600" dirty="0" smtClean="0"/>
              <a:t>Process Walkthrough </a:t>
            </a:r>
            <a:br>
              <a:rPr lang="en-US" sz="3600" dirty="0" smtClean="0"/>
            </a:br>
            <a:r>
              <a:rPr lang="en-US" sz="3600" dirty="0" smtClean="0"/>
              <a:t>– Baseline Configuration</a:t>
            </a:r>
            <a:endParaRPr lang="en-US" sz="3600" dirty="0"/>
          </a:p>
        </p:txBody>
      </p:sp>
      <p:sp>
        <p:nvSpPr>
          <p:cNvPr id="8" name="TextBox 7"/>
          <p:cNvSpPr txBox="1"/>
          <p:nvPr/>
        </p:nvSpPr>
        <p:spPr>
          <a:xfrm>
            <a:off x="5562600" y="3276601"/>
            <a:ext cx="3581400" cy="1066800"/>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sng" strike="noStrike" kern="1200" cap="none" spc="0" normalizeH="0" baseline="0" noProof="0" dirty="0" smtClean="0">
                <a:ln>
                  <a:noFill/>
                </a:ln>
                <a:solidFill>
                  <a:srgbClr val="002147"/>
                </a:solidFill>
                <a:effectLst/>
                <a:uLnTx/>
                <a:uFillTx/>
                <a:ea typeface="+mj-ea"/>
                <a:cs typeface="+mj-cs"/>
              </a:rPr>
              <a:t>Assumptions</a:t>
            </a:r>
            <a:r>
              <a:rPr kumimoji="0" lang="en-US" sz="1100" b="0" i="0" u="none" strike="noStrike" kern="1200" cap="none" spc="0" normalizeH="0" baseline="0" noProof="0" dirty="0" smtClean="0">
                <a:ln>
                  <a:noFill/>
                </a:ln>
                <a:solidFill>
                  <a:srgbClr val="002147"/>
                </a:solidFill>
                <a:effectLst/>
                <a:uLnTx/>
                <a:uFillTx/>
                <a:ea typeface="+mj-ea"/>
                <a:cs typeface="+mj-cs"/>
              </a:rPr>
              <a:t>:</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kumimoji="0" lang="en-US" sz="1100" b="0" i="0" u="none" strike="noStrike" kern="1200" cap="none" spc="0" normalizeH="0" baseline="0" noProof="0" dirty="0" smtClean="0">
                <a:ln>
                  <a:noFill/>
                </a:ln>
                <a:solidFill>
                  <a:srgbClr val="002147"/>
                </a:solidFill>
                <a:effectLst/>
                <a:uLnTx/>
                <a:uFillTx/>
                <a:ea typeface="+mj-ea"/>
                <a:cs typeface="+mj-cs"/>
              </a:rPr>
              <a:t>Work day starts out with empty</a:t>
            </a:r>
            <a:r>
              <a:rPr kumimoji="0" lang="en-US" sz="1100" b="0" i="0" u="none" strike="noStrike" kern="1200" cap="none" spc="0" normalizeH="0" noProof="0" dirty="0" smtClean="0">
                <a:ln>
                  <a:noFill/>
                </a:ln>
                <a:solidFill>
                  <a:srgbClr val="002147"/>
                </a:solidFill>
                <a:effectLst/>
                <a:uLnTx/>
                <a:uFillTx/>
                <a:ea typeface="+mj-ea"/>
                <a:cs typeface="+mj-cs"/>
              </a:rPr>
              <a:t> queues</a:t>
            </a:r>
            <a:endParaRPr kumimoji="0" lang="en-US" sz="1100" b="0" i="0" u="none" strike="noStrike" kern="1200" cap="none" spc="0" normalizeH="0" baseline="0" noProof="0" dirty="0" smtClean="0">
              <a:ln>
                <a:noFill/>
              </a:ln>
              <a:solidFill>
                <a:srgbClr val="002147"/>
              </a:solidFill>
              <a:effectLst/>
              <a:uLnTx/>
              <a:uFillTx/>
              <a:ea typeface="+mj-ea"/>
              <a:cs typeface="+mj-cs"/>
            </a:endParaRP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kumimoji="0" lang="en-US" sz="1100" b="0" i="0" u="none" strike="noStrike" kern="1200" cap="none" spc="0" normalizeH="0" baseline="0" noProof="0" dirty="0" smtClean="0">
                <a:ln>
                  <a:noFill/>
                </a:ln>
                <a:solidFill>
                  <a:srgbClr val="002147"/>
                </a:solidFill>
                <a:effectLst/>
                <a:uLnTx/>
                <a:uFillTx/>
                <a:ea typeface="+mj-ea"/>
                <a:cs typeface="+mj-cs"/>
              </a:rPr>
              <a:t>Work item arrives every other min.</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Each work item requires the same </a:t>
            </a:r>
            <a:r>
              <a:rPr lang="en-US" sz="1100" dirty="0">
                <a:solidFill>
                  <a:srgbClr val="002147"/>
                </a:solidFill>
                <a:ea typeface="+mj-ea"/>
                <a:cs typeface="+mj-cs"/>
              </a:rPr>
              <a:t>A</a:t>
            </a:r>
            <a:r>
              <a:rPr lang="en-US" sz="1100" dirty="0" smtClean="0">
                <a:solidFill>
                  <a:srgbClr val="002147"/>
                </a:solidFill>
                <a:ea typeface="+mj-ea"/>
                <a:cs typeface="+mj-cs"/>
              </a:rPr>
              <a:t>ctivity #1 time</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Each work item requires the same Activity #2 time</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Resources are unconstrained (i.e., available as needed)</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6681"/>
            <a:ext cx="5202237"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53225" y="1371600"/>
            <a:ext cx="1143000" cy="9906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smtClean="0">
                <a:ln>
                  <a:noFill/>
                </a:ln>
                <a:solidFill>
                  <a:srgbClr val="002147"/>
                </a:solidFill>
                <a:effectLst/>
                <a:uLnTx/>
                <a:uFillTx/>
                <a:ea typeface="+mj-ea"/>
                <a:cs typeface="+mj-cs"/>
              </a:rPr>
              <a:t>Baseline Configuration</a:t>
            </a:r>
          </a:p>
          <a:p>
            <a:pPr marL="0" marR="0" indent="0" algn="ctr" defTabSz="914400" rtl="0" eaLnBrk="1" fontAlgn="auto" latinLnBrk="0" hangingPunct="1">
              <a:lnSpc>
                <a:spcPct val="100000"/>
              </a:lnSpc>
              <a:spcBef>
                <a:spcPct val="0"/>
              </a:spcBef>
              <a:spcAft>
                <a:spcPts val="0"/>
              </a:spcAft>
              <a:buClrTx/>
              <a:buSzTx/>
              <a:buFontTx/>
              <a:buNone/>
              <a:tabLst/>
            </a:pPr>
            <a:r>
              <a:rPr lang="en-US" sz="1200" b="1" dirty="0" smtClean="0">
                <a:solidFill>
                  <a:srgbClr val="002147"/>
                </a:solidFill>
                <a:ea typeface="+mj-ea"/>
                <a:cs typeface="+mj-cs"/>
              </a:rPr>
              <a:t>+</a:t>
            </a: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smtClean="0">
                <a:ln>
                  <a:noFill/>
                </a:ln>
                <a:solidFill>
                  <a:srgbClr val="002147"/>
                </a:solidFill>
                <a:effectLst/>
                <a:uLnTx/>
                <a:uFillTx/>
                <a:ea typeface="+mj-ea"/>
                <a:cs typeface="+mj-cs"/>
              </a:rPr>
              <a:t>No Work Item Duration Variation</a:t>
            </a:r>
          </a:p>
        </p:txBody>
      </p:sp>
      <p:grpSp>
        <p:nvGrpSpPr>
          <p:cNvPr id="7" name="Group 6"/>
          <p:cNvGrpSpPr/>
          <p:nvPr/>
        </p:nvGrpSpPr>
        <p:grpSpPr>
          <a:xfrm>
            <a:off x="914400" y="3886200"/>
            <a:ext cx="4114800" cy="1295399"/>
            <a:chOff x="990600" y="3048000"/>
            <a:chExt cx="4114800" cy="1295399"/>
          </a:xfrm>
        </p:grpSpPr>
        <p:sp>
          <p:nvSpPr>
            <p:cNvPr id="3" name="Oval 2"/>
            <p:cNvSpPr/>
            <p:nvPr/>
          </p:nvSpPr>
          <p:spPr>
            <a:xfrm>
              <a:off x="2057400" y="30480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48200" y="3810000"/>
              <a:ext cx="457200" cy="533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stCxn id="3" idx="4"/>
              <a:endCxn id="13" idx="0"/>
            </p:cNvCxnSpPr>
            <p:nvPr/>
          </p:nvCxnSpPr>
          <p:spPr>
            <a:xfrm>
              <a:off x="2286000" y="3810000"/>
              <a:ext cx="2590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990600" y="30480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a:stCxn id="16" idx="0"/>
              <a:endCxn id="3" idx="0"/>
            </p:cNvCxnSpPr>
            <p:nvPr/>
          </p:nvCxnSpPr>
          <p:spPr>
            <a:xfrm flipV="1">
              <a:off x="1219200" y="3048000"/>
              <a:ext cx="1066800"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914400" y="4419600"/>
            <a:ext cx="4114800" cy="1295400"/>
            <a:chOff x="990600" y="3581400"/>
            <a:chExt cx="4114800" cy="1295400"/>
          </a:xfrm>
        </p:grpSpPr>
        <p:sp>
          <p:nvSpPr>
            <p:cNvPr id="18" name="Oval 17"/>
            <p:cNvSpPr/>
            <p:nvPr/>
          </p:nvSpPr>
          <p:spPr>
            <a:xfrm>
              <a:off x="3276600" y="35814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648200" y="4343399"/>
              <a:ext cx="457200" cy="5334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a:stCxn id="18" idx="4"/>
              <a:endCxn id="19" idx="0"/>
            </p:cNvCxnSpPr>
            <p:nvPr/>
          </p:nvCxnSpPr>
          <p:spPr>
            <a:xfrm flipV="1">
              <a:off x="3505200" y="4343399"/>
              <a:ext cx="137160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90600" y="35814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a:stCxn id="21" idx="0"/>
              <a:endCxn id="18" idx="0"/>
            </p:cNvCxnSpPr>
            <p:nvPr/>
          </p:nvCxnSpPr>
          <p:spPr>
            <a:xfrm flipV="1">
              <a:off x="1219200" y="3581400"/>
              <a:ext cx="2286000"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14400" y="4953000"/>
            <a:ext cx="1524000" cy="762000"/>
            <a:chOff x="914400" y="4800600"/>
            <a:chExt cx="1524000" cy="762000"/>
          </a:xfrm>
        </p:grpSpPr>
        <p:sp>
          <p:nvSpPr>
            <p:cNvPr id="37" name="Oval 36"/>
            <p:cNvSpPr/>
            <p:nvPr/>
          </p:nvSpPr>
          <p:spPr>
            <a:xfrm>
              <a:off x="1981200" y="48006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914400" y="48006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0" name="Straight Connector 1029"/>
            <p:cNvCxnSpPr>
              <a:stCxn id="40" idx="0"/>
              <a:endCxn id="37" idx="0"/>
            </p:cNvCxnSpPr>
            <p:nvPr/>
          </p:nvCxnSpPr>
          <p:spPr>
            <a:xfrm flipV="1">
              <a:off x="1143000" y="4800600"/>
              <a:ext cx="1066800"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562600" y="4419600"/>
            <a:ext cx="3581400" cy="838200"/>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sng" strike="noStrike" kern="1200" cap="none" spc="0" normalizeH="0" baseline="0" noProof="0" dirty="0" smtClean="0">
                <a:ln>
                  <a:noFill/>
                </a:ln>
                <a:solidFill>
                  <a:srgbClr val="002147"/>
                </a:solidFill>
                <a:effectLst/>
                <a:uLnTx/>
                <a:uFillTx/>
                <a:ea typeface="+mj-ea"/>
                <a:cs typeface="+mj-cs"/>
              </a:rPr>
              <a:t>Observations</a:t>
            </a:r>
            <a:r>
              <a:rPr kumimoji="0" lang="en-US" sz="1100" b="0" i="0" u="none" strike="noStrike" kern="1200" cap="none" spc="0" normalizeH="0" baseline="0" noProof="0" dirty="0" smtClean="0">
                <a:ln>
                  <a:noFill/>
                </a:ln>
                <a:solidFill>
                  <a:srgbClr val="002147"/>
                </a:solidFill>
                <a:effectLst/>
                <a:uLnTx/>
                <a:uFillTx/>
                <a:ea typeface="+mj-ea"/>
                <a:cs typeface="+mj-cs"/>
              </a:rPr>
              <a:t>:</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Work item avgs. 5 mins. total (sum of durations)</a:t>
            </a:r>
          </a:p>
          <a:p>
            <a:pPr marL="171450" indent="-171450">
              <a:spcBef>
                <a:spcPct val="0"/>
              </a:spcBef>
              <a:buFont typeface="Arial" pitchFamily="34" charset="0"/>
              <a:buChar char="•"/>
            </a:pPr>
            <a:r>
              <a:rPr lang="en-US" sz="1100" dirty="0">
                <a:solidFill>
                  <a:srgbClr val="002147"/>
                </a:solidFill>
                <a:ea typeface="+mj-ea"/>
                <a:cs typeface="+mj-cs"/>
              </a:rPr>
              <a:t>2</a:t>
            </a:r>
            <a:r>
              <a:rPr lang="en-US" sz="1100" dirty="0" smtClean="0">
                <a:solidFill>
                  <a:srgbClr val="002147"/>
                </a:solidFill>
                <a:ea typeface="+mj-ea"/>
                <a:cs typeface="+mj-cs"/>
              </a:rPr>
              <a:t> </a:t>
            </a:r>
            <a:r>
              <a:rPr lang="en-US" sz="1100" dirty="0">
                <a:solidFill>
                  <a:srgbClr val="002147"/>
                </a:solidFill>
                <a:ea typeface="+mj-ea"/>
                <a:cs typeface="+mj-cs"/>
              </a:rPr>
              <a:t>work </a:t>
            </a:r>
            <a:r>
              <a:rPr lang="en-US" sz="1100" dirty="0" smtClean="0">
                <a:solidFill>
                  <a:srgbClr val="002147"/>
                </a:solidFill>
                <a:ea typeface="+mj-ea"/>
                <a:cs typeface="+mj-cs"/>
              </a:rPr>
              <a:t>items </a:t>
            </a:r>
            <a:r>
              <a:rPr lang="en-US" sz="1100" dirty="0">
                <a:solidFill>
                  <a:srgbClr val="002147"/>
                </a:solidFill>
                <a:ea typeface="+mj-ea"/>
                <a:cs typeface="+mj-cs"/>
              </a:rPr>
              <a:t>were </a:t>
            </a:r>
            <a:r>
              <a:rPr lang="en-US" sz="1100" dirty="0" smtClean="0">
                <a:solidFill>
                  <a:srgbClr val="002147"/>
                </a:solidFill>
                <a:ea typeface="+mj-ea"/>
                <a:cs typeface="+mj-cs"/>
              </a:rPr>
              <a:t>completed in first </a:t>
            </a:r>
            <a:r>
              <a:rPr lang="en-US" sz="1100" dirty="0">
                <a:solidFill>
                  <a:srgbClr val="002147"/>
                </a:solidFill>
                <a:ea typeface="+mj-ea"/>
                <a:cs typeface="+mj-cs"/>
              </a:rPr>
              <a:t>7</a:t>
            </a:r>
            <a:r>
              <a:rPr lang="en-US" sz="1100" dirty="0" smtClean="0">
                <a:solidFill>
                  <a:srgbClr val="002147"/>
                </a:solidFill>
                <a:ea typeface="+mj-ea"/>
                <a:cs typeface="+mj-cs"/>
              </a:rPr>
              <a:t> mins.</a:t>
            </a:r>
            <a:endParaRPr lang="en-US" sz="1100" dirty="0">
              <a:solidFill>
                <a:srgbClr val="002147"/>
              </a:solidFill>
              <a:ea typeface="+mj-ea"/>
              <a:cs typeface="+mj-cs"/>
            </a:endParaRP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Only 1 work item is WIP in first 7 mins.</a:t>
            </a:r>
          </a:p>
        </p:txBody>
      </p:sp>
      <p:sp>
        <p:nvSpPr>
          <p:cNvPr id="60"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15016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3000"/>
                                        <p:tgtEl>
                                          <p:spTgt spid="28"/>
                                        </p:tgtEl>
                                      </p:cBhvr>
                                    </p:animEffect>
                                  </p:childTnLst>
                                  <p:subTnLst>
                                    <p:set>
                                      <p:cBhvr override="childStyle">
                                        <p:cTn dur="1" fill="hold" display="0" masterRel="sameClick" afterEffect="1">
                                          <p:stCondLst>
                                            <p:cond evt="end" delay="0">
                                              <p:tn val="13"/>
                                            </p:cond>
                                          </p:stCondLst>
                                        </p:cTn>
                                        <p:tgtEl>
                                          <p:spTgt spid="28"/>
                                        </p:tgtEl>
                                        <p:attrNameLst>
                                          <p:attrName>style.visibility</p:attrName>
                                        </p:attrNameLst>
                                      </p:cBhvr>
                                      <p:to>
                                        <p:strVal val="hidden"/>
                                      </p:to>
                                    </p:set>
                                  </p:subTnLst>
                                </p:cTn>
                              </p:par>
                              <p:par>
                                <p:cTn id="16" presetID="10" presetClass="entr" presetSubtype="0" fill="hold" nodeType="withEffect">
                                  <p:stCondLst>
                                    <p:cond delay="300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2000"/>
                                        <p:tgtEl>
                                          <p:spTgt spid="29"/>
                                        </p:tgtEl>
                                      </p:cBhvr>
                                    </p:animEffect>
                                  </p:childTnLst>
                                  <p:subTnLst>
                                    <p:set>
                                      <p:cBhvr override="childStyle">
                                        <p:cTn dur="1" fill="hold" display="0" masterRel="sameClick" afterEffect="1">
                                          <p:stCondLst>
                                            <p:cond evt="end" delay="0">
                                              <p:tn val="16"/>
                                            </p:cond>
                                          </p:stCondLst>
                                        </p:cTn>
                                        <p:tgtEl>
                                          <p:spTgt spid="2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30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3000"/>
                                        <p:tgtEl>
                                          <p:spTgt spid="30"/>
                                        </p:tgtEl>
                                      </p:cBhvr>
                                    </p:animEffect>
                                  </p:childTnLst>
                                  <p:subTnLst>
                                    <p:set>
                                      <p:cBhvr override="childStyle">
                                        <p:cTn dur="1" fill="hold" display="0" masterRel="sameClick" afterEffect="1">
                                          <p:stCondLst>
                                            <p:cond evt="end" delay="0">
                                              <p:tn val="24"/>
                                            </p:cond>
                                          </p:stCondLst>
                                        </p:cTn>
                                        <p:tgtEl>
                                          <p:spTgt spid="30"/>
                                        </p:tgtEl>
                                        <p:attrNameLst>
                                          <p:attrName>style.visibility</p:attrName>
                                        </p:attrNameLst>
                                      </p:cBhvr>
                                      <p:to>
                                        <p:strVal val="hidden"/>
                                      </p:to>
                                    </p:set>
                                  </p:subTnLst>
                                </p:cTn>
                              </p:par>
                              <p:par>
                                <p:cTn id="27" presetID="10" presetClass="entr" presetSubtype="0" fill="hold" nodeType="withEffect">
                                  <p:stCondLst>
                                    <p:cond delay="3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2000"/>
                                        <p:tgtEl>
                                          <p:spTgt spid="31"/>
                                        </p:tgtEl>
                                      </p:cBhvr>
                                    </p:animEffect>
                                  </p:childTnLst>
                                  <p:subTnLst>
                                    <p:set>
                                      <p:cBhvr override="childStyle">
                                        <p:cTn dur="1" fill="hold" display="0" masterRel="sameClick" afterEffect="1">
                                          <p:stCondLst>
                                            <p:cond evt="end" delay="0">
                                              <p:tn val="27"/>
                                            </p:cond>
                                          </p:stCondLst>
                                        </p:cTn>
                                        <p:tgtEl>
                                          <p:spTgt spid="31"/>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30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30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219200" y="1295400"/>
            <a:ext cx="2362200" cy="899319"/>
            <a:chOff x="1295400" y="2301081"/>
            <a:chExt cx="2362200" cy="899319"/>
          </a:xfrm>
          <a:solidFill>
            <a:schemeClr val="accent1">
              <a:alpha val="60000"/>
            </a:schemeClr>
          </a:solidFill>
        </p:grpSpPr>
        <p:sp>
          <p:nvSpPr>
            <p:cNvPr id="45" name="Oval 44"/>
            <p:cNvSpPr/>
            <p:nvPr/>
          </p:nvSpPr>
          <p:spPr>
            <a:xfrm>
              <a:off x="1295400" y="2544762"/>
              <a:ext cx="4572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590800" y="2301081"/>
              <a:ext cx="10668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p:nvGrpSpPr>
        <p:grpSpPr>
          <a:xfrm>
            <a:off x="4343400" y="1295400"/>
            <a:ext cx="1676400" cy="899319"/>
            <a:chOff x="4419600" y="1204119"/>
            <a:chExt cx="1676400" cy="899319"/>
          </a:xfrm>
          <a:solidFill>
            <a:schemeClr val="accent1">
              <a:alpha val="60000"/>
            </a:schemeClr>
          </a:solidFill>
        </p:grpSpPr>
        <p:sp>
          <p:nvSpPr>
            <p:cNvPr id="48" name="Rounded Rectangle 47"/>
            <p:cNvSpPr/>
            <p:nvPr/>
          </p:nvSpPr>
          <p:spPr>
            <a:xfrm>
              <a:off x="4419600" y="1204119"/>
              <a:ext cx="9906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5562600" y="1447800"/>
              <a:ext cx="5334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1295400" y="1158081"/>
            <a:ext cx="2362200" cy="899319"/>
            <a:chOff x="1295400" y="1204119"/>
            <a:chExt cx="2362200" cy="899319"/>
          </a:xfrm>
          <a:solidFill>
            <a:schemeClr val="accent1">
              <a:alpha val="60000"/>
            </a:schemeClr>
          </a:solidFill>
        </p:grpSpPr>
        <p:sp>
          <p:nvSpPr>
            <p:cNvPr id="51" name="Oval 50"/>
            <p:cNvSpPr/>
            <p:nvPr/>
          </p:nvSpPr>
          <p:spPr>
            <a:xfrm>
              <a:off x="1295400" y="1447800"/>
              <a:ext cx="4572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2590800" y="1204119"/>
              <a:ext cx="10668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p:cNvGrpSpPr/>
          <p:nvPr/>
        </p:nvGrpSpPr>
        <p:grpSpPr>
          <a:xfrm>
            <a:off x="1219200" y="1295400"/>
            <a:ext cx="2362200" cy="899319"/>
            <a:chOff x="1295400" y="5730081"/>
            <a:chExt cx="2362200" cy="899319"/>
          </a:xfrm>
          <a:solidFill>
            <a:schemeClr val="accent1">
              <a:alpha val="60000"/>
            </a:schemeClr>
          </a:solidFill>
        </p:grpSpPr>
        <p:sp>
          <p:nvSpPr>
            <p:cNvPr id="54" name="Oval 53"/>
            <p:cNvSpPr/>
            <p:nvPr/>
          </p:nvSpPr>
          <p:spPr>
            <a:xfrm>
              <a:off x="1295400" y="5973762"/>
              <a:ext cx="4572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2590800" y="5730081"/>
              <a:ext cx="1066800" cy="8993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3820947489"/>
              </p:ext>
            </p:extLst>
          </p:nvPr>
        </p:nvGraphicFramePr>
        <p:xfrm>
          <a:off x="76200" y="2895600"/>
          <a:ext cx="5486400" cy="2865120"/>
        </p:xfrm>
        <a:graphic>
          <a:graphicData uri="http://schemas.openxmlformats.org/drawingml/2006/table">
            <a:tbl>
              <a:tblPr firstRow="1" bandRow="1">
                <a:tableStyleId>{5C22544A-7EE6-4342-B048-85BDC9FD1C3A}</a:tableStyleId>
              </a:tblPr>
              <a:tblGrid>
                <a:gridCol w="609600"/>
                <a:gridCol w="914400"/>
                <a:gridCol w="1219200"/>
                <a:gridCol w="1219200"/>
                <a:gridCol w="1524000"/>
              </a:tblGrid>
              <a:tr h="228600">
                <a:tc gridSpan="2">
                  <a:txBody>
                    <a:bodyPr/>
                    <a:lstStyle/>
                    <a:p>
                      <a:pPr algn="ctr"/>
                      <a:r>
                        <a:rPr lang="en-US" sz="1000" b="1" dirty="0" smtClean="0"/>
                        <a:t>Work Item </a:t>
                      </a:r>
                    </a:p>
                    <a:p>
                      <a:pPr algn="ctr"/>
                      <a:r>
                        <a:rPr lang="en-US" sz="1000" b="1" dirty="0" smtClean="0"/>
                        <a:t>Timing</a:t>
                      </a:r>
                      <a:endParaRPr lang="en-US" sz="1000" b="1" dirty="0"/>
                    </a:p>
                  </a:txBody>
                  <a:tcPr/>
                </a:tc>
                <a:tc hMerge="1">
                  <a:txBody>
                    <a:bodyPr/>
                    <a:lstStyle/>
                    <a:p>
                      <a:endParaRPr lang="en-US" sz="1000" dirty="0"/>
                    </a:p>
                  </a:txBody>
                  <a:tcPr/>
                </a:tc>
                <a:tc gridSpan="2">
                  <a:txBody>
                    <a:bodyPr/>
                    <a:lstStyle/>
                    <a:p>
                      <a:pPr algn="ctr"/>
                      <a:r>
                        <a:rPr lang="en-US" sz="1000" b="1" dirty="0" smtClean="0"/>
                        <a:t>Activity #1 </a:t>
                      </a:r>
                    </a:p>
                    <a:p>
                      <a:pPr algn="ctr"/>
                      <a:r>
                        <a:rPr lang="en-US" sz="1000" b="1" dirty="0" smtClean="0"/>
                        <a:t>(3</a:t>
                      </a:r>
                      <a:r>
                        <a:rPr lang="en-US" sz="1000" b="1" baseline="0" dirty="0" smtClean="0"/>
                        <a:t> mins. </a:t>
                      </a:r>
                      <a:r>
                        <a:rPr lang="en-US" sz="1000" b="1" dirty="0" smtClean="0"/>
                        <a:t>simple or 5 mins. complex/item)</a:t>
                      </a:r>
                      <a:endParaRPr lang="en-US" sz="1000" b="1" dirty="0"/>
                    </a:p>
                  </a:txBody>
                  <a:tcPr/>
                </a:tc>
                <a:tc hMerge="1">
                  <a:txBody>
                    <a:bodyPr/>
                    <a:lstStyle/>
                    <a:p>
                      <a:endParaRPr lang="en-US" sz="1000" dirty="0"/>
                    </a:p>
                  </a:txBody>
                  <a:tcPr/>
                </a:tc>
                <a:tc>
                  <a:txBody>
                    <a:bodyPr/>
                    <a:lstStyle/>
                    <a:p>
                      <a:pPr algn="ctr"/>
                      <a:r>
                        <a:rPr lang="en-US" sz="1000" b="1" dirty="0" smtClean="0"/>
                        <a:t>Activity #2 </a:t>
                      </a:r>
                    </a:p>
                    <a:p>
                      <a:pPr algn="ctr"/>
                      <a:r>
                        <a:rPr lang="en-US" sz="1000" b="1" dirty="0" smtClean="0"/>
                        <a:t>(2 mins./item)</a:t>
                      </a:r>
                      <a:endParaRPr lang="en-US" sz="1000" b="1" dirty="0"/>
                    </a:p>
                  </a:txBody>
                  <a:tcPr/>
                </a:tc>
              </a:tr>
              <a:tr h="238760">
                <a:tc>
                  <a:txBody>
                    <a:bodyPr/>
                    <a:lstStyle/>
                    <a:p>
                      <a:pPr algn="ctr"/>
                      <a:r>
                        <a:rPr lang="en-US" sz="1000" b="1" dirty="0" smtClean="0">
                          <a:solidFill>
                            <a:schemeClr val="bg1"/>
                          </a:solidFill>
                        </a:rPr>
                        <a:t>Time</a:t>
                      </a:r>
                      <a:r>
                        <a:rPr lang="en-US" sz="1000" b="1" baseline="0" dirty="0" smtClean="0">
                          <a:solidFill>
                            <a:schemeClr val="bg1"/>
                          </a:solidFill>
                        </a:rPr>
                        <a:t> (:min.)</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Arrival 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a:t>
                      </a:r>
                      <a:r>
                        <a:rPr lang="en-US" sz="1000" b="1" baseline="0" dirty="0" smtClean="0">
                          <a:solidFill>
                            <a:schemeClr val="bg1"/>
                          </a:solidFill>
                        </a:rPr>
                        <a:t> A</a:t>
                      </a:r>
                    </a:p>
                    <a:p>
                      <a:pPr algn="ctr"/>
                      <a:r>
                        <a:rPr lang="en-US" sz="1000" b="1" baseline="0"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 B</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 C</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r>
              <a:tr h="198120">
                <a:tc>
                  <a:txBody>
                    <a:bodyPr/>
                    <a:lstStyle/>
                    <a:p>
                      <a:pPr algn="ctr"/>
                      <a:r>
                        <a:rPr lang="en-US" sz="1100" dirty="0" smtClean="0"/>
                        <a:t>:00</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r>
              <a:tr h="259080">
                <a:tc>
                  <a:txBody>
                    <a:bodyPr/>
                    <a:lstStyle/>
                    <a:p>
                      <a:pPr algn="ctr"/>
                      <a:r>
                        <a:rPr lang="en-US" sz="1100" dirty="0" smtClean="0"/>
                        <a:t>:01</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r>
              <a:tr h="228600">
                <a:tc>
                  <a:txBody>
                    <a:bodyPr/>
                    <a:lstStyle/>
                    <a:p>
                      <a:pPr algn="ctr"/>
                      <a:r>
                        <a:rPr lang="en-US" sz="1100" dirty="0" smtClean="0"/>
                        <a:t>:02</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r>
              <a:tr h="213360">
                <a:tc>
                  <a:txBody>
                    <a:bodyPr/>
                    <a:lstStyle/>
                    <a:p>
                      <a:pPr algn="ctr"/>
                      <a:r>
                        <a:rPr lang="en-US" sz="1100" dirty="0" smtClean="0"/>
                        <a:t>:03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a:t>
                      </a:r>
                      <a:endParaRPr lang="en-US" sz="1100" dirty="0"/>
                    </a:p>
                  </a:txBody>
                  <a:tcPr/>
                </a:tc>
              </a:tr>
              <a:tr h="198120">
                <a:tc>
                  <a:txBody>
                    <a:bodyPr/>
                    <a:lstStyle/>
                    <a:p>
                      <a:pPr algn="ctr"/>
                      <a:r>
                        <a:rPr lang="en-US" sz="1100" dirty="0" smtClean="0"/>
                        <a:t>:04</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r>
              <a:tr h="182880">
                <a:tc>
                  <a:txBody>
                    <a:bodyPr/>
                    <a:lstStyle/>
                    <a:p>
                      <a:pPr algn="ctr"/>
                      <a:r>
                        <a:rPr lang="en-US" sz="1100" dirty="0" smtClean="0"/>
                        <a:t>:05</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r>
              <a:tr h="243840">
                <a:tc>
                  <a:txBody>
                    <a:bodyPr/>
                    <a:lstStyle/>
                    <a:p>
                      <a:pPr algn="ctr"/>
                      <a:r>
                        <a:rPr lang="en-US" sz="1100" dirty="0" smtClean="0"/>
                        <a:t>:06</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a:t>
                      </a:r>
                      <a:endParaRPr lang="en-US" sz="1100" dirty="0"/>
                    </a:p>
                  </a:txBody>
                  <a:tcPr/>
                </a:tc>
              </a:tr>
              <a:tr h="228600">
                <a:tc>
                  <a:txBody>
                    <a:bodyPr/>
                    <a:lstStyle/>
                    <a:p>
                      <a:pPr algn="ctr"/>
                      <a:r>
                        <a:rPr lang="en-US" sz="1100" dirty="0" smtClean="0"/>
                        <a:t>:07</a:t>
                      </a:r>
                      <a:endParaRPr lang="en-US" sz="1100" dirty="0"/>
                    </a:p>
                  </a:txBody>
                  <a:tcPr/>
                </a:tc>
                <a:tc>
                  <a:txBody>
                    <a:bodyPr/>
                    <a:lstStyle/>
                    <a:p>
                      <a:pPr algn="ctr"/>
                      <a:r>
                        <a:rPr lang="en-US" sz="1100" dirty="0" smtClean="0"/>
                        <a:t>4</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a:t>
                      </a:r>
                      <a:endParaRPr lang="en-US" sz="1100" dirty="0"/>
                    </a:p>
                  </a:txBody>
                  <a:tcPr/>
                </a:tc>
              </a:tr>
            </a:tbl>
          </a:graphicData>
        </a:graphic>
      </p:graphicFrame>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12</a:t>
            </a:fld>
            <a:endParaRPr lang="en-US" dirty="0"/>
          </a:p>
        </p:txBody>
      </p:sp>
      <p:sp>
        <p:nvSpPr>
          <p:cNvPr id="5" name="Title 4"/>
          <p:cNvSpPr>
            <a:spLocks noGrp="1"/>
          </p:cNvSpPr>
          <p:nvPr>
            <p:ph type="title"/>
          </p:nvPr>
        </p:nvSpPr>
        <p:spPr/>
        <p:txBody>
          <a:bodyPr/>
          <a:lstStyle/>
          <a:p>
            <a:r>
              <a:rPr lang="en-US" sz="3600" dirty="0" smtClean="0"/>
              <a:t>Process Walkthrough </a:t>
            </a:r>
            <a:br>
              <a:rPr lang="en-US" sz="3600" dirty="0" smtClean="0"/>
            </a:br>
            <a:r>
              <a:rPr lang="en-US" sz="3600" dirty="0" smtClean="0"/>
              <a:t>– Work Item Variation</a:t>
            </a:r>
            <a:endParaRPr lang="en-US" sz="3600" dirty="0"/>
          </a:p>
        </p:txBody>
      </p:sp>
      <p:sp>
        <p:nvSpPr>
          <p:cNvPr id="8" name="TextBox 7"/>
          <p:cNvSpPr txBox="1"/>
          <p:nvPr/>
        </p:nvSpPr>
        <p:spPr>
          <a:xfrm>
            <a:off x="5638800" y="3390899"/>
            <a:ext cx="3429000" cy="1028701"/>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sng" strike="noStrike" kern="1200" cap="none" spc="0" normalizeH="0" baseline="0" noProof="0" dirty="0" smtClean="0">
                <a:ln>
                  <a:noFill/>
                </a:ln>
                <a:solidFill>
                  <a:srgbClr val="002147"/>
                </a:solidFill>
                <a:effectLst/>
                <a:uLnTx/>
                <a:uFillTx/>
                <a:ea typeface="+mj-ea"/>
                <a:cs typeface="+mj-cs"/>
              </a:rPr>
              <a:t>Assumptions</a:t>
            </a:r>
            <a:r>
              <a:rPr kumimoji="0" lang="en-US" sz="1100" b="0" i="0" u="none" strike="noStrike" kern="1200" cap="none" spc="0" normalizeH="0" baseline="0" noProof="0" dirty="0" smtClean="0">
                <a:ln>
                  <a:noFill/>
                </a:ln>
                <a:solidFill>
                  <a:srgbClr val="002147"/>
                </a:solidFill>
                <a:effectLst/>
                <a:uLnTx/>
                <a:uFillTx/>
                <a:ea typeface="+mj-ea"/>
                <a:cs typeface="+mj-cs"/>
              </a:rPr>
              <a:t>:</a:t>
            </a:r>
          </a:p>
          <a:p>
            <a:pPr marL="171450" indent="-171450">
              <a:spcBef>
                <a:spcPct val="0"/>
              </a:spcBef>
              <a:buFont typeface="Arial" pitchFamily="34" charset="0"/>
              <a:buChar char="•"/>
            </a:pPr>
            <a:r>
              <a:rPr lang="en-US" sz="1100" dirty="0">
                <a:solidFill>
                  <a:srgbClr val="002147"/>
                </a:solidFill>
              </a:rPr>
              <a:t>Work day starts out with empty queues</a:t>
            </a:r>
          </a:p>
          <a:p>
            <a:pPr marL="171450" indent="-171450">
              <a:spcBef>
                <a:spcPct val="0"/>
              </a:spcBef>
              <a:buFont typeface="Arial" pitchFamily="34" charset="0"/>
              <a:buChar char="•"/>
            </a:pPr>
            <a:r>
              <a:rPr lang="en-US" sz="1100" dirty="0">
                <a:solidFill>
                  <a:srgbClr val="002147"/>
                </a:solidFill>
              </a:rPr>
              <a:t>Work item arrives every other </a:t>
            </a:r>
            <a:r>
              <a:rPr lang="en-US" sz="1100" dirty="0" smtClean="0">
                <a:solidFill>
                  <a:srgbClr val="002147"/>
                </a:solidFill>
              </a:rPr>
              <a:t>min.</a:t>
            </a:r>
            <a:endParaRPr lang="en-US" sz="1100" dirty="0">
              <a:solidFill>
                <a:srgbClr val="002147"/>
              </a:solidFill>
            </a:endParaRPr>
          </a:p>
          <a:p>
            <a:pPr marL="171450" indent="-171450">
              <a:spcBef>
                <a:spcPct val="0"/>
              </a:spcBef>
              <a:buFont typeface="Arial" pitchFamily="34" charset="0"/>
              <a:buChar char="•"/>
            </a:pPr>
            <a:r>
              <a:rPr lang="en-US" sz="1100" dirty="0">
                <a:solidFill>
                  <a:srgbClr val="002147"/>
                </a:solidFill>
              </a:rPr>
              <a:t>Each work item </a:t>
            </a:r>
            <a:r>
              <a:rPr lang="en-US" sz="1100" dirty="0" smtClean="0">
                <a:solidFill>
                  <a:srgbClr val="002147"/>
                </a:solidFill>
              </a:rPr>
              <a:t>varies in the Activity </a:t>
            </a:r>
            <a:r>
              <a:rPr lang="en-US" sz="1100" dirty="0">
                <a:solidFill>
                  <a:srgbClr val="002147"/>
                </a:solidFill>
              </a:rPr>
              <a:t>#1 time</a:t>
            </a:r>
          </a:p>
          <a:p>
            <a:pPr marL="171450" indent="-171450">
              <a:spcBef>
                <a:spcPct val="0"/>
              </a:spcBef>
              <a:buFont typeface="Arial" pitchFamily="34" charset="0"/>
              <a:buChar char="•"/>
            </a:pPr>
            <a:r>
              <a:rPr lang="en-US" sz="1100" dirty="0" smtClean="0">
                <a:solidFill>
                  <a:srgbClr val="002147"/>
                </a:solidFill>
              </a:rPr>
              <a:t>Each work item requires the same Activity #2 time</a:t>
            </a:r>
          </a:p>
          <a:p>
            <a:pPr marL="171450" indent="-171450">
              <a:spcBef>
                <a:spcPct val="0"/>
              </a:spcBef>
              <a:buFont typeface="Arial" pitchFamily="34" charset="0"/>
              <a:buChar char="•"/>
            </a:pPr>
            <a:r>
              <a:rPr lang="en-US" sz="1100" dirty="0" smtClean="0">
                <a:solidFill>
                  <a:srgbClr val="002147"/>
                </a:solidFill>
              </a:rPr>
              <a:t>Resources </a:t>
            </a:r>
            <a:r>
              <a:rPr lang="en-US" sz="1100" dirty="0">
                <a:solidFill>
                  <a:srgbClr val="002147"/>
                </a:solidFill>
              </a:rPr>
              <a:t>are unconstrained (i.e., available as needed)</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06550"/>
            <a:ext cx="5202237"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Brace 8"/>
          <p:cNvSpPr/>
          <p:nvPr/>
        </p:nvSpPr>
        <p:spPr>
          <a:xfrm>
            <a:off x="6324600" y="1406550"/>
            <a:ext cx="228600" cy="80803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p:cNvSpPr txBox="1"/>
          <p:nvPr/>
        </p:nvSpPr>
        <p:spPr>
          <a:xfrm>
            <a:off x="6629400" y="1219200"/>
            <a:ext cx="1143000" cy="117795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smtClean="0">
                <a:ln>
                  <a:noFill/>
                </a:ln>
                <a:solidFill>
                  <a:srgbClr val="002147"/>
                </a:solidFill>
                <a:effectLst/>
                <a:uLnTx/>
                <a:uFillTx/>
                <a:ea typeface="+mj-ea"/>
                <a:cs typeface="+mj-cs"/>
              </a:rPr>
              <a:t>Baseline Configuration</a:t>
            </a:r>
          </a:p>
          <a:p>
            <a:pPr marL="0" marR="0" indent="0" algn="ctr" defTabSz="914400" rtl="0" eaLnBrk="1" fontAlgn="auto" latinLnBrk="0" hangingPunct="1">
              <a:lnSpc>
                <a:spcPct val="100000"/>
              </a:lnSpc>
              <a:spcBef>
                <a:spcPct val="0"/>
              </a:spcBef>
              <a:spcAft>
                <a:spcPts val="0"/>
              </a:spcAft>
              <a:buClrTx/>
              <a:buSzTx/>
              <a:buFontTx/>
              <a:buNone/>
              <a:tabLst/>
            </a:pPr>
            <a:r>
              <a:rPr lang="en-US" sz="1200" b="1" dirty="0" smtClean="0">
                <a:solidFill>
                  <a:srgbClr val="002147"/>
                </a:solidFill>
                <a:ea typeface="+mj-ea"/>
                <a:cs typeface="+mj-cs"/>
              </a:rPr>
              <a:t>+</a:t>
            </a: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smtClean="0">
                <a:ln>
                  <a:noFill/>
                </a:ln>
                <a:solidFill>
                  <a:srgbClr val="002147"/>
                </a:solidFill>
                <a:effectLst/>
                <a:uLnTx/>
                <a:uFillTx/>
                <a:ea typeface="+mj-ea"/>
                <a:cs typeface="+mj-cs"/>
              </a:rPr>
              <a:t>Work Item Duration Variation</a:t>
            </a:r>
          </a:p>
        </p:txBody>
      </p:sp>
      <p:grpSp>
        <p:nvGrpSpPr>
          <p:cNvPr id="2" name="Group 1"/>
          <p:cNvGrpSpPr/>
          <p:nvPr/>
        </p:nvGrpSpPr>
        <p:grpSpPr>
          <a:xfrm>
            <a:off x="914400" y="3962400"/>
            <a:ext cx="4114800" cy="1295399"/>
            <a:chOff x="990600" y="3048000"/>
            <a:chExt cx="4114800" cy="1295399"/>
          </a:xfrm>
        </p:grpSpPr>
        <p:sp>
          <p:nvSpPr>
            <p:cNvPr id="11" name="Oval 10"/>
            <p:cNvSpPr/>
            <p:nvPr/>
          </p:nvSpPr>
          <p:spPr>
            <a:xfrm>
              <a:off x="2057400" y="30480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48200" y="3810000"/>
              <a:ext cx="457200" cy="533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a:stCxn id="11" idx="4"/>
              <a:endCxn id="13" idx="0"/>
            </p:cNvCxnSpPr>
            <p:nvPr/>
          </p:nvCxnSpPr>
          <p:spPr>
            <a:xfrm>
              <a:off x="2286000" y="3810000"/>
              <a:ext cx="2590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990600" y="30480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a:stCxn id="15" idx="0"/>
              <a:endCxn id="11" idx="0"/>
            </p:cNvCxnSpPr>
            <p:nvPr/>
          </p:nvCxnSpPr>
          <p:spPr>
            <a:xfrm flipV="1">
              <a:off x="1219200" y="3048000"/>
              <a:ext cx="1066800"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914400" y="4495800"/>
            <a:ext cx="2743200" cy="1286328"/>
            <a:chOff x="914400" y="3886200"/>
            <a:chExt cx="2743200" cy="1286328"/>
          </a:xfrm>
        </p:grpSpPr>
        <p:sp>
          <p:nvSpPr>
            <p:cNvPr id="16" name="Oval 15"/>
            <p:cNvSpPr/>
            <p:nvPr/>
          </p:nvSpPr>
          <p:spPr>
            <a:xfrm>
              <a:off x="3200400" y="3886200"/>
              <a:ext cx="457200" cy="12863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914400" y="38862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19" idx="0"/>
              <a:endCxn id="16" idx="0"/>
            </p:cNvCxnSpPr>
            <p:nvPr/>
          </p:nvCxnSpPr>
          <p:spPr>
            <a:xfrm flipV="1">
              <a:off x="1143000" y="3886200"/>
              <a:ext cx="2286000"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914400" y="5029200"/>
            <a:ext cx="1524000" cy="762000"/>
            <a:chOff x="914400" y="4419600"/>
            <a:chExt cx="1524000" cy="762000"/>
          </a:xfrm>
        </p:grpSpPr>
        <p:sp>
          <p:nvSpPr>
            <p:cNvPr id="22" name="Oval 21"/>
            <p:cNvSpPr/>
            <p:nvPr/>
          </p:nvSpPr>
          <p:spPr>
            <a:xfrm>
              <a:off x="1981200" y="44196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914400" y="44196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2" idx="0"/>
            </p:cNvCxnSpPr>
            <p:nvPr/>
          </p:nvCxnSpPr>
          <p:spPr>
            <a:xfrm flipV="1">
              <a:off x="1143000" y="4419600"/>
              <a:ext cx="1066800"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638800" y="4533901"/>
            <a:ext cx="3429000" cy="800099"/>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sng" strike="noStrike" kern="1200" cap="none" spc="0" normalizeH="0" baseline="0" noProof="0" dirty="0" smtClean="0">
                <a:ln>
                  <a:noFill/>
                </a:ln>
                <a:solidFill>
                  <a:srgbClr val="002147"/>
                </a:solidFill>
                <a:effectLst/>
                <a:uLnTx/>
                <a:uFillTx/>
                <a:ea typeface="+mj-ea"/>
                <a:cs typeface="+mj-cs"/>
              </a:rPr>
              <a:t>Observations</a:t>
            </a:r>
            <a:r>
              <a:rPr kumimoji="0" lang="en-US" sz="1100" b="0" i="0" u="none" strike="noStrike" kern="1200" cap="none" spc="0" normalizeH="0" baseline="0" noProof="0" dirty="0" smtClean="0">
                <a:ln>
                  <a:noFill/>
                </a:ln>
                <a:solidFill>
                  <a:srgbClr val="002147"/>
                </a:solidFill>
                <a:effectLst/>
                <a:uLnTx/>
                <a:uFillTx/>
                <a:ea typeface="+mj-ea"/>
                <a:cs typeface="+mj-cs"/>
              </a:rPr>
              <a:t>:</a:t>
            </a:r>
          </a:p>
          <a:p>
            <a:pPr marL="171450" indent="-171450">
              <a:spcBef>
                <a:spcPct val="0"/>
              </a:spcBef>
              <a:buFont typeface="Arial" pitchFamily="34" charset="0"/>
              <a:buChar char="•"/>
            </a:pPr>
            <a:r>
              <a:rPr lang="en-US" sz="1100" dirty="0">
                <a:solidFill>
                  <a:srgbClr val="002147"/>
                </a:solidFill>
              </a:rPr>
              <a:t>Work item </a:t>
            </a:r>
            <a:r>
              <a:rPr lang="en-US" sz="1100" dirty="0" smtClean="0">
                <a:solidFill>
                  <a:srgbClr val="002147"/>
                </a:solidFill>
              </a:rPr>
              <a:t>avgs. &gt;5 </a:t>
            </a:r>
            <a:r>
              <a:rPr lang="en-US" sz="1100" dirty="0">
                <a:solidFill>
                  <a:srgbClr val="002147"/>
                </a:solidFill>
              </a:rPr>
              <a:t>minutes total (sum of durations)</a:t>
            </a:r>
          </a:p>
          <a:p>
            <a:pPr marL="171450" indent="-171450">
              <a:spcBef>
                <a:spcPct val="0"/>
              </a:spcBef>
              <a:buFont typeface="Arial" pitchFamily="34" charset="0"/>
              <a:buChar char="•"/>
            </a:pPr>
            <a:r>
              <a:rPr lang="en-US" sz="1100" dirty="0" smtClean="0">
                <a:solidFill>
                  <a:srgbClr val="002147"/>
                </a:solidFill>
              </a:rPr>
              <a:t>Only 1 </a:t>
            </a:r>
            <a:r>
              <a:rPr lang="en-US" sz="1100" dirty="0">
                <a:solidFill>
                  <a:srgbClr val="002147"/>
                </a:solidFill>
              </a:rPr>
              <a:t>work </a:t>
            </a:r>
            <a:r>
              <a:rPr lang="en-US" sz="1100" dirty="0" smtClean="0">
                <a:solidFill>
                  <a:srgbClr val="002147"/>
                </a:solidFill>
              </a:rPr>
              <a:t>item was </a:t>
            </a:r>
            <a:r>
              <a:rPr lang="en-US" sz="1100" dirty="0">
                <a:solidFill>
                  <a:srgbClr val="002147"/>
                </a:solidFill>
              </a:rPr>
              <a:t>completed in first 7 </a:t>
            </a:r>
            <a:r>
              <a:rPr lang="en-US" sz="1100" dirty="0" smtClean="0">
                <a:solidFill>
                  <a:srgbClr val="002147"/>
                </a:solidFill>
              </a:rPr>
              <a:t>mins.</a:t>
            </a:r>
            <a:endParaRPr lang="en-US" sz="1100" dirty="0">
              <a:solidFill>
                <a:srgbClr val="002147"/>
              </a:solidFill>
            </a:endParaRPr>
          </a:p>
          <a:p>
            <a:pPr marL="171450" indent="-171450">
              <a:spcBef>
                <a:spcPct val="0"/>
              </a:spcBef>
              <a:buFont typeface="Arial" pitchFamily="34" charset="0"/>
              <a:buChar char="•"/>
            </a:pPr>
            <a:r>
              <a:rPr lang="en-US" sz="1100" dirty="0">
                <a:solidFill>
                  <a:srgbClr val="002147"/>
                </a:solidFill>
              </a:rPr>
              <a:t>2</a:t>
            </a:r>
            <a:r>
              <a:rPr lang="en-US" sz="1100" dirty="0" smtClean="0">
                <a:solidFill>
                  <a:srgbClr val="002147"/>
                </a:solidFill>
              </a:rPr>
              <a:t> </a:t>
            </a:r>
            <a:r>
              <a:rPr lang="en-US" sz="1100" dirty="0">
                <a:solidFill>
                  <a:srgbClr val="002147"/>
                </a:solidFill>
              </a:rPr>
              <a:t>work </a:t>
            </a:r>
            <a:r>
              <a:rPr lang="en-US" sz="1100" dirty="0" smtClean="0">
                <a:solidFill>
                  <a:srgbClr val="002147"/>
                </a:solidFill>
              </a:rPr>
              <a:t>items are </a:t>
            </a:r>
            <a:r>
              <a:rPr lang="en-US" sz="1100" dirty="0">
                <a:solidFill>
                  <a:srgbClr val="002147"/>
                </a:solidFill>
              </a:rPr>
              <a:t>WIP in first 7 </a:t>
            </a:r>
            <a:r>
              <a:rPr lang="en-US" sz="1100" dirty="0" smtClean="0">
                <a:solidFill>
                  <a:srgbClr val="002147"/>
                </a:solidFill>
              </a:rPr>
              <a:t>mins.</a:t>
            </a:r>
            <a:endParaRPr lang="en-US" sz="1100" dirty="0">
              <a:solidFill>
                <a:srgbClr val="002147"/>
              </a:solidFill>
            </a:endParaRPr>
          </a:p>
        </p:txBody>
      </p:sp>
      <p:sp>
        <p:nvSpPr>
          <p:cNvPr id="59"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2047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3000"/>
                                        <p:tgtEl>
                                          <p:spTgt spid="53"/>
                                        </p:tgtEl>
                                      </p:cBhvr>
                                    </p:animEffect>
                                  </p:childTnLst>
                                  <p:subTnLst>
                                    <p:set>
                                      <p:cBhvr override="childStyle">
                                        <p:cTn dur="1" fill="hold" display="0" masterRel="sameClick" afterEffect="1">
                                          <p:stCondLst>
                                            <p:cond evt="end" delay="0">
                                              <p:tn val="13"/>
                                            </p:cond>
                                          </p:stCondLst>
                                        </p:cTn>
                                        <p:tgtEl>
                                          <p:spTgt spid="53"/>
                                        </p:tgtEl>
                                        <p:attrNameLst>
                                          <p:attrName>style.visibility</p:attrName>
                                        </p:attrNameLst>
                                      </p:cBhvr>
                                      <p:to>
                                        <p:strVal val="hidden"/>
                                      </p:to>
                                    </p:set>
                                  </p:subTnLst>
                                </p:cTn>
                              </p:par>
                              <p:par>
                                <p:cTn id="16" presetID="10" presetClass="entr" presetSubtype="0" fill="hold" nodeType="withEffect">
                                  <p:stCondLst>
                                    <p:cond delay="30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2000"/>
                                        <p:tgtEl>
                                          <p:spTgt spid="47"/>
                                        </p:tgtEl>
                                      </p:cBhvr>
                                    </p:animEffect>
                                  </p:childTnLst>
                                  <p:subTnLst>
                                    <p:set>
                                      <p:cBhvr override="childStyle">
                                        <p:cTn dur="1" fill="hold" display="0" masterRel="sameClick" afterEffect="1">
                                          <p:stCondLst>
                                            <p:cond evt="end" delay="0">
                                              <p:tn val="16"/>
                                            </p:cond>
                                          </p:stCondLst>
                                        </p:cTn>
                                        <p:tgtEl>
                                          <p:spTgt spid="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0"/>
                                        <p:tgtEl>
                                          <p:spTgt spid="39"/>
                                        </p:tgtEl>
                                      </p:cBhvr>
                                    </p:animEffect>
                                  </p:childTnLst>
                                </p:cTn>
                              </p:par>
                              <p:par>
                                <p:cTn id="24" presetID="10" presetClass="entr" presetSubtype="0" fill="hold" nodeType="withEffect">
                                  <p:stCondLst>
                                    <p:cond delay="110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30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30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3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371600" y="990600"/>
            <a:ext cx="2057400" cy="990600"/>
            <a:chOff x="1371600" y="990600"/>
            <a:chExt cx="2057400" cy="990600"/>
          </a:xfrm>
        </p:grpSpPr>
        <p:sp>
          <p:nvSpPr>
            <p:cNvPr id="60" name="Oval 59"/>
            <p:cNvSpPr/>
            <p:nvPr/>
          </p:nvSpPr>
          <p:spPr>
            <a:xfrm>
              <a:off x="1371600" y="1600200"/>
              <a:ext cx="457200" cy="38100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p:cNvSpPr/>
            <p:nvPr/>
          </p:nvSpPr>
          <p:spPr>
            <a:xfrm>
              <a:off x="2590799" y="990600"/>
              <a:ext cx="838201" cy="685800"/>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5" name="Group 2054"/>
          <p:cNvGrpSpPr/>
          <p:nvPr/>
        </p:nvGrpSpPr>
        <p:grpSpPr>
          <a:xfrm>
            <a:off x="4191000" y="1447800"/>
            <a:ext cx="1447800" cy="685800"/>
            <a:chOff x="3733800" y="5715000"/>
            <a:chExt cx="1447800" cy="685800"/>
          </a:xfrm>
        </p:grpSpPr>
        <p:sp>
          <p:nvSpPr>
            <p:cNvPr id="51" name="Oval 50"/>
            <p:cNvSpPr/>
            <p:nvPr/>
          </p:nvSpPr>
          <p:spPr>
            <a:xfrm>
              <a:off x="4724400" y="5867400"/>
              <a:ext cx="457200" cy="38100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3733800" y="5715000"/>
              <a:ext cx="838201" cy="685800"/>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4" name="Group 2053"/>
          <p:cNvGrpSpPr/>
          <p:nvPr/>
        </p:nvGrpSpPr>
        <p:grpSpPr>
          <a:xfrm>
            <a:off x="1371599" y="1600200"/>
            <a:ext cx="2057401" cy="914400"/>
            <a:chOff x="914400" y="5867400"/>
            <a:chExt cx="2057401" cy="914400"/>
          </a:xfrm>
        </p:grpSpPr>
        <p:sp>
          <p:nvSpPr>
            <p:cNvPr id="50" name="Oval 49"/>
            <p:cNvSpPr/>
            <p:nvPr/>
          </p:nvSpPr>
          <p:spPr>
            <a:xfrm>
              <a:off x="914400" y="5867400"/>
              <a:ext cx="457200" cy="38100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133600" y="6096000"/>
              <a:ext cx="838201" cy="685800"/>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3" name="Group 2052"/>
          <p:cNvGrpSpPr/>
          <p:nvPr/>
        </p:nvGrpSpPr>
        <p:grpSpPr>
          <a:xfrm>
            <a:off x="4191000" y="1447800"/>
            <a:ext cx="1447800" cy="685800"/>
            <a:chOff x="4191000" y="1447800"/>
            <a:chExt cx="1447800" cy="685800"/>
          </a:xfrm>
        </p:grpSpPr>
        <p:sp>
          <p:nvSpPr>
            <p:cNvPr id="46" name="Oval 45"/>
            <p:cNvSpPr/>
            <p:nvPr/>
          </p:nvSpPr>
          <p:spPr>
            <a:xfrm>
              <a:off x="5181600" y="1600200"/>
              <a:ext cx="457200" cy="38100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191000" y="1447800"/>
              <a:ext cx="838201" cy="685800"/>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2" name="Group 2051"/>
          <p:cNvGrpSpPr/>
          <p:nvPr/>
        </p:nvGrpSpPr>
        <p:grpSpPr>
          <a:xfrm>
            <a:off x="1371600" y="990600"/>
            <a:ext cx="2057400" cy="990600"/>
            <a:chOff x="1371600" y="990600"/>
            <a:chExt cx="2057400" cy="990600"/>
          </a:xfrm>
        </p:grpSpPr>
        <p:sp>
          <p:nvSpPr>
            <p:cNvPr id="2049" name="Oval 2048"/>
            <p:cNvSpPr/>
            <p:nvPr/>
          </p:nvSpPr>
          <p:spPr>
            <a:xfrm>
              <a:off x="1371600" y="1600200"/>
              <a:ext cx="457200" cy="38100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ounded Rectangle 2050"/>
            <p:cNvSpPr/>
            <p:nvPr/>
          </p:nvSpPr>
          <p:spPr>
            <a:xfrm>
              <a:off x="2590799" y="990600"/>
              <a:ext cx="838201" cy="685800"/>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07986140"/>
              </p:ext>
            </p:extLst>
          </p:nvPr>
        </p:nvGraphicFramePr>
        <p:xfrm>
          <a:off x="76200" y="2667000"/>
          <a:ext cx="5486400" cy="2865120"/>
        </p:xfrm>
        <a:graphic>
          <a:graphicData uri="http://schemas.openxmlformats.org/drawingml/2006/table">
            <a:tbl>
              <a:tblPr firstRow="1" bandRow="1">
                <a:tableStyleId>{5C22544A-7EE6-4342-B048-85BDC9FD1C3A}</a:tableStyleId>
              </a:tblPr>
              <a:tblGrid>
                <a:gridCol w="609600"/>
                <a:gridCol w="914400"/>
                <a:gridCol w="1219200"/>
                <a:gridCol w="1219200"/>
                <a:gridCol w="1524000"/>
              </a:tblGrid>
              <a:tr h="228600">
                <a:tc gridSpan="2">
                  <a:txBody>
                    <a:bodyPr/>
                    <a:lstStyle/>
                    <a:p>
                      <a:pPr algn="ctr"/>
                      <a:r>
                        <a:rPr lang="en-US" sz="1000" b="1" dirty="0" smtClean="0"/>
                        <a:t>Timing</a:t>
                      </a:r>
                      <a:endParaRPr lang="en-US" sz="1000" b="1" dirty="0"/>
                    </a:p>
                  </a:txBody>
                  <a:tcPr/>
                </a:tc>
                <a:tc hMerge="1">
                  <a:txBody>
                    <a:bodyPr/>
                    <a:lstStyle/>
                    <a:p>
                      <a:endParaRPr lang="en-US" sz="1000" dirty="0"/>
                    </a:p>
                  </a:txBody>
                  <a:tcPr/>
                </a:tc>
                <a:tc>
                  <a:txBody>
                    <a:bodyPr/>
                    <a:lstStyle/>
                    <a:p>
                      <a:pPr algn="ctr"/>
                      <a:r>
                        <a:rPr lang="en-US" sz="1000" b="1" dirty="0" smtClean="0"/>
                        <a:t>Task 1A - Complex</a:t>
                      </a:r>
                    </a:p>
                    <a:p>
                      <a:pPr algn="ctr"/>
                      <a:r>
                        <a:rPr lang="en-US" sz="1000" b="1" dirty="0" smtClean="0"/>
                        <a:t>(3 mins./item)</a:t>
                      </a:r>
                      <a:endParaRPr lang="en-US" sz="1000" b="1" dirty="0"/>
                    </a:p>
                  </a:txBody>
                  <a:tcPr/>
                </a:tc>
                <a:tc>
                  <a:txBody>
                    <a:bodyPr/>
                    <a:lstStyle/>
                    <a:p>
                      <a:pPr algn="ctr"/>
                      <a:r>
                        <a:rPr lang="en-US" sz="1000" b="1" dirty="0" smtClean="0"/>
                        <a:t>Task 1B - Simple </a:t>
                      </a:r>
                    </a:p>
                    <a:p>
                      <a:pPr algn="ctr"/>
                      <a:r>
                        <a:rPr lang="en-US" sz="1000" b="1" dirty="0" smtClean="0"/>
                        <a:t>(3 mins./item)</a:t>
                      </a:r>
                      <a:endParaRPr lang="en-US" sz="1000" b="1" dirty="0"/>
                    </a:p>
                  </a:txBody>
                  <a:tcPr/>
                </a:tc>
                <a:tc>
                  <a:txBody>
                    <a:bodyPr/>
                    <a:lstStyle/>
                    <a:p>
                      <a:pPr algn="ctr"/>
                      <a:r>
                        <a:rPr lang="en-US" sz="1000" b="1" dirty="0" smtClean="0"/>
                        <a:t>Task 2 (2 mins./item)</a:t>
                      </a:r>
                      <a:endParaRPr lang="en-US" sz="1000" b="1" dirty="0"/>
                    </a:p>
                  </a:txBody>
                  <a:tcPr/>
                </a:tc>
              </a:tr>
              <a:tr h="238760">
                <a:tc>
                  <a:txBody>
                    <a:bodyPr/>
                    <a:lstStyle/>
                    <a:p>
                      <a:pPr algn="ctr"/>
                      <a:r>
                        <a:rPr lang="en-US" sz="1000" b="1" dirty="0" smtClean="0">
                          <a:solidFill>
                            <a:schemeClr val="bg1"/>
                          </a:solidFill>
                        </a:rPr>
                        <a:t>Time</a:t>
                      </a:r>
                      <a:r>
                        <a:rPr lang="en-US" sz="1000" b="1" baseline="0" dirty="0" smtClean="0">
                          <a:solidFill>
                            <a:schemeClr val="bg1"/>
                          </a:solidFill>
                        </a:rPr>
                        <a:t> (:min.)</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Arrival 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a:t>
                      </a:r>
                      <a:r>
                        <a:rPr lang="en-US" sz="1000" b="1" baseline="0" dirty="0" smtClean="0">
                          <a:solidFill>
                            <a:schemeClr val="bg1"/>
                          </a:solidFill>
                        </a:rPr>
                        <a:t> A</a:t>
                      </a:r>
                    </a:p>
                    <a:p>
                      <a:pPr algn="ctr"/>
                      <a:r>
                        <a:rPr lang="en-US" sz="1000" b="1" baseline="0"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 B</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c>
                  <a:txBody>
                    <a:bodyPr/>
                    <a:lstStyle/>
                    <a:p>
                      <a:pPr algn="ctr"/>
                      <a:r>
                        <a:rPr lang="en-US" sz="1000" b="1" dirty="0" smtClean="0">
                          <a:solidFill>
                            <a:schemeClr val="bg1"/>
                          </a:solidFill>
                        </a:rPr>
                        <a:t>Resource C</a:t>
                      </a:r>
                    </a:p>
                    <a:p>
                      <a:pPr algn="ctr"/>
                      <a:r>
                        <a:rPr lang="en-US" sz="1000" b="1" dirty="0" smtClean="0">
                          <a:solidFill>
                            <a:schemeClr val="bg1"/>
                          </a:solidFill>
                        </a:rPr>
                        <a:t>Work Item #</a:t>
                      </a:r>
                      <a:endParaRPr lang="en-US" sz="1000" b="1" dirty="0">
                        <a:solidFill>
                          <a:schemeClr val="bg1"/>
                        </a:solidFill>
                      </a:endParaRPr>
                    </a:p>
                  </a:txBody>
                  <a:tcPr>
                    <a:solidFill>
                      <a:schemeClr val="accent1"/>
                    </a:solidFill>
                  </a:tcPr>
                </a:tc>
              </a:tr>
              <a:tr h="198120">
                <a:tc>
                  <a:txBody>
                    <a:bodyPr/>
                    <a:lstStyle/>
                    <a:p>
                      <a:pPr algn="ctr"/>
                      <a:r>
                        <a:rPr lang="en-US" sz="1100" dirty="0" smtClean="0"/>
                        <a:t>:00</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c>
                  <a:txBody>
                    <a:bodyPr/>
                    <a:lstStyle/>
                    <a:p>
                      <a:pPr algn="ctr"/>
                      <a:r>
                        <a:rPr lang="en-US" sz="1100" dirty="0" smtClean="0"/>
                        <a:t>-</a:t>
                      </a:r>
                      <a:endParaRPr lang="en-US" sz="1100" dirty="0"/>
                    </a:p>
                  </a:txBody>
                  <a:tcPr>
                    <a:solidFill>
                      <a:schemeClr val="bg1">
                        <a:lumMod val="65000"/>
                      </a:schemeClr>
                    </a:solidFill>
                  </a:tcPr>
                </a:tc>
              </a:tr>
              <a:tr h="259080">
                <a:tc>
                  <a:txBody>
                    <a:bodyPr/>
                    <a:lstStyle/>
                    <a:p>
                      <a:pPr algn="ctr"/>
                      <a:r>
                        <a:rPr lang="en-US" sz="1100" dirty="0" smtClean="0"/>
                        <a:t>:01</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r>
              <a:tr h="228600">
                <a:tc>
                  <a:txBody>
                    <a:bodyPr/>
                    <a:lstStyle/>
                    <a:p>
                      <a:pPr algn="ctr"/>
                      <a:r>
                        <a:rPr lang="en-US" sz="1100" dirty="0" smtClean="0"/>
                        <a:t>:02</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r>
              <a:tr h="213360">
                <a:tc>
                  <a:txBody>
                    <a:bodyPr/>
                    <a:lstStyle/>
                    <a:p>
                      <a:pPr algn="ctr"/>
                      <a:r>
                        <a:rPr lang="en-US" sz="1100" dirty="0" smtClean="0"/>
                        <a:t>:03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1</a:t>
                      </a:r>
                      <a:endParaRPr lang="en-US" sz="1100" dirty="0"/>
                    </a:p>
                  </a:txBody>
                  <a:tcPr/>
                </a:tc>
                <a:tc>
                  <a:txBody>
                    <a:bodyPr/>
                    <a:lstStyle/>
                    <a:p>
                      <a:pPr algn="ctr"/>
                      <a:r>
                        <a:rPr lang="en-US" sz="1100" dirty="0" smtClean="0"/>
                        <a:t>-</a:t>
                      </a:r>
                      <a:endParaRPr lang="en-US" sz="1100" dirty="0"/>
                    </a:p>
                  </a:txBody>
                  <a:tcPr/>
                </a:tc>
              </a:tr>
              <a:tr h="198120">
                <a:tc>
                  <a:txBody>
                    <a:bodyPr/>
                    <a:lstStyle/>
                    <a:p>
                      <a:pPr algn="ctr"/>
                      <a:r>
                        <a:rPr lang="en-US" sz="1100" dirty="0" smtClean="0"/>
                        <a:t>:04</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2</a:t>
                      </a:r>
                      <a:endParaRPr lang="en-US" sz="1100" dirty="0"/>
                    </a:p>
                  </a:txBody>
                  <a:tcPr/>
                </a:tc>
                <a:tc>
                  <a:txBody>
                    <a:bodyPr/>
                    <a:lstStyle/>
                    <a:p>
                      <a:pPr algn="ctr"/>
                      <a:endParaRPr lang="en-US" sz="1100" dirty="0"/>
                    </a:p>
                  </a:txBody>
                  <a:tcPr/>
                </a:tc>
                <a:tc>
                  <a:txBody>
                    <a:bodyPr/>
                    <a:lstStyle/>
                    <a:p>
                      <a:pPr algn="ctr"/>
                      <a:r>
                        <a:rPr lang="en-US" sz="1100" dirty="0" smtClean="0"/>
                        <a:t>1</a:t>
                      </a:r>
                      <a:endParaRPr lang="en-US" sz="1100" dirty="0"/>
                    </a:p>
                  </a:txBody>
                  <a:tcPr/>
                </a:tc>
              </a:tr>
              <a:tr h="182880">
                <a:tc>
                  <a:txBody>
                    <a:bodyPr/>
                    <a:lstStyle/>
                    <a:p>
                      <a:pPr algn="ctr"/>
                      <a:r>
                        <a:rPr lang="en-US" sz="1100" dirty="0" smtClean="0"/>
                        <a:t>:05</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1</a:t>
                      </a:r>
                      <a:endParaRPr lang="en-US" sz="1100" dirty="0"/>
                    </a:p>
                  </a:txBody>
                  <a:tcPr/>
                </a:tc>
              </a:tr>
              <a:tr h="243840">
                <a:tc>
                  <a:txBody>
                    <a:bodyPr/>
                    <a:lstStyle/>
                    <a:p>
                      <a:pPr algn="ctr"/>
                      <a:r>
                        <a:rPr lang="en-US" sz="1100" dirty="0" smtClean="0"/>
                        <a:t>:06</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r>
              <a:tr h="228600">
                <a:tc>
                  <a:txBody>
                    <a:bodyPr/>
                    <a:lstStyle/>
                    <a:p>
                      <a:pPr algn="ctr"/>
                      <a:r>
                        <a:rPr lang="en-US" sz="1100" dirty="0" smtClean="0"/>
                        <a:t>:07</a:t>
                      </a:r>
                      <a:endParaRPr lang="en-US" sz="1100" dirty="0"/>
                    </a:p>
                  </a:txBody>
                  <a:tcPr/>
                </a:tc>
                <a:tc>
                  <a:txBody>
                    <a:bodyPr/>
                    <a:lstStyle/>
                    <a:p>
                      <a:pPr algn="ctr"/>
                      <a:r>
                        <a:rPr lang="en-US" sz="1100" dirty="0" smtClean="0"/>
                        <a:t>4</a:t>
                      </a:r>
                      <a:endParaRPr lang="en-US" sz="1100" dirty="0"/>
                    </a:p>
                  </a:txBody>
                  <a:tcPr/>
                </a:tc>
                <a:tc>
                  <a:txBody>
                    <a:bodyPr/>
                    <a:lstStyle/>
                    <a:p>
                      <a:pPr algn="ctr"/>
                      <a:r>
                        <a:rPr lang="en-US" sz="1100" dirty="0" smtClean="0"/>
                        <a:t>4</a:t>
                      </a:r>
                      <a:endParaRPr lang="en-US" sz="1100" dirty="0"/>
                    </a:p>
                  </a:txBody>
                  <a:tcPr/>
                </a:tc>
                <a:tc>
                  <a:txBody>
                    <a:bodyPr/>
                    <a:lstStyle/>
                    <a:p>
                      <a:pPr algn="ctr"/>
                      <a:r>
                        <a:rPr lang="en-US" sz="1100" dirty="0" smtClean="0"/>
                        <a:t>3</a:t>
                      </a:r>
                      <a:endParaRPr lang="en-US" sz="1100" dirty="0"/>
                    </a:p>
                  </a:txBody>
                  <a:tcPr/>
                </a:tc>
                <a:tc>
                  <a:txBody>
                    <a:bodyPr/>
                    <a:lstStyle/>
                    <a:p>
                      <a:pPr algn="ctr"/>
                      <a:r>
                        <a:rPr lang="en-US" sz="1100" dirty="0" smtClean="0"/>
                        <a:t>2</a:t>
                      </a:r>
                      <a:endParaRPr lang="en-US" sz="1100" dirty="0"/>
                    </a:p>
                  </a:txBody>
                  <a:tcPr/>
                </a:tc>
              </a:tr>
            </a:tbl>
          </a:graphicData>
        </a:graphic>
      </p:graphicFrame>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13</a:t>
            </a:fld>
            <a:endParaRPr lang="en-US" dirty="0"/>
          </a:p>
        </p:txBody>
      </p:sp>
      <p:sp>
        <p:nvSpPr>
          <p:cNvPr id="5" name="Title 4"/>
          <p:cNvSpPr>
            <a:spLocks noGrp="1"/>
          </p:cNvSpPr>
          <p:nvPr>
            <p:ph type="title"/>
          </p:nvPr>
        </p:nvSpPr>
        <p:spPr/>
        <p:txBody>
          <a:bodyPr/>
          <a:lstStyle/>
          <a:p>
            <a:r>
              <a:rPr lang="en-US" sz="3600" dirty="0" smtClean="0"/>
              <a:t>Process Walkthrough </a:t>
            </a:r>
            <a:br>
              <a:rPr lang="en-US" sz="3600" dirty="0" smtClean="0"/>
            </a:br>
            <a:r>
              <a:rPr lang="en-US" sz="3600" dirty="0" smtClean="0"/>
              <a:t>– Triage Configuration</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859" y="1047530"/>
            <a:ext cx="4595341" cy="14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Brace 9"/>
          <p:cNvSpPr/>
          <p:nvPr/>
        </p:nvSpPr>
        <p:spPr>
          <a:xfrm>
            <a:off x="5791200" y="990600"/>
            <a:ext cx="228600" cy="15240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p:cNvSpPr txBox="1"/>
          <p:nvPr/>
        </p:nvSpPr>
        <p:spPr>
          <a:xfrm>
            <a:off x="6143625" y="1295400"/>
            <a:ext cx="1143000" cy="11430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smtClean="0">
                <a:ln>
                  <a:noFill/>
                </a:ln>
                <a:solidFill>
                  <a:srgbClr val="002147"/>
                </a:solidFill>
                <a:effectLst/>
                <a:uLnTx/>
                <a:uFillTx/>
                <a:ea typeface="+mj-ea"/>
                <a:cs typeface="+mj-cs"/>
              </a:rPr>
              <a:t>Triage</a:t>
            </a:r>
            <a:r>
              <a:rPr kumimoji="0" lang="en-US" sz="1200" b="1" i="0" u="none" strike="noStrike" kern="1200" cap="none" spc="0" normalizeH="0" noProof="0" dirty="0" smtClean="0">
                <a:ln>
                  <a:noFill/>
                </a:ln>
                <a:solidFill>
                  <a:srgbClr val="002147"/>
                </a:solidFill>
                <a:effectLst/>
                <a:uLnTx/>
                <a:uFillTx/>
                <a:ea typeface="+mj-ea"/>
                <a:cs typeface="+mj-cs"/>
              </a:rPr>
              <a:t> </a:t>
            </a:r>
            <a:r>
              <a:rPr kumimoji="0" lang="en-US" sz="1200" b="1" i="0" u="none" strike="noStrike" kern="1200" cap="none" spc="0" normalizeH="0" baseline="0" noProof="0" dirty="0" smtClean="0">
                <a:ln>
                  <a:noFill/>
                </a:ln>
                <a:solidFill>
                  <a:srgbClr val="002147"/>
                </a:solidFill>
                <a:effectLst/>
                <a:uLnTx/>
                <a:uFillTx/>
                <a:ea typeface="+mj-ea"/>
                <a:cs typeface="+mj-cs"/>
              </a:rPr>
              <a:t>Configuration</a:t>
            </a:r>
          </a:p>
          <a:p>
            <a:pPr marL="0" marR="0" indent="0" algn="ctr" defTabSz="914400" rtl="0" eaLnBrk="1" fontAlgn="auto" latinLnBrk="0" hangingPunct="1">
              <a:lnSpc>
                <a:spcPct val="100000"/>
              </a:lnSpc>
              <a:spcBef>
                <a:spcPct val="0"/>
              </a:spcBef>
              <a:spcAft>
                <a:spcPts val="0"/>
              </a:spcAft>
              <a:buClrTx/>
              <a:buSzTx/>
              <a:buFontTx/>
              <a:buNone/>
              <a:tabLst/>
            </a:pPr>
            <a:r>
              <a:rPr lang="en-US" sz="1200" b="1" dirty="0" smtClean="0">
                <a:solidFill>
                  <a:srgbClr val="002147"/>
                </a:solidFill>
                <a:ea typeface="+mj-ea"/>
                <a:cs typeface="+mj-cs"/>
              </a:rPr>
              <a:t>+</a:t>
            </a: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1" i="0" u="none" strike="noStrike" kern="1200" cap="none" spc="0" normalizeH="0" baseline="0" noProof="0" dirty="0" smtClean="0">
                <a:ln>
                  <a:noFill/>
                </a:ln>
                <a:solidFill>
                  <a:srgbClr val="002147"/>
                </a:solidFill>
                <a:effectLst/>
                <a:uLnTx/>
                <a:uFillTx/>
                <a:ea typeface="+mj-ea"/>
                <a:cs typeface="+mj-cs"/>
              </a:rPr>
              <a:t>No Work Item Duration Variation</a:t>
            </a:r>
          </a:p>
        </p:txBody>
      </p:sp>
      <p:grpSp>
        <p:nvGrpSpPr>
          <p:cNvPr id="2" name="Group 1"/>
          <p:cNvGrpSpPr/>
          <p:nvPr/>
        </p:nvGrpSpPr>
        <p:grpSpPr>
          <a:xfrm>
            <a:off x="914400" y="3733800"/>
            <a:ext cx="4114800" cy="1295399"/>
            <a:chOff x="990600" y="3200400"/>
            <a:chExt cx="4114800" cy="1295399"/>
          </a:xfrm>
        </p:grpSpPr>
        <p:sp>
          <p:nvSpPr>
            <p:cNvPr id="12" name="Oval 11"/>
            <p:cNvSpPr/>
            <p:nvPr/>
          </p:nvSpPr>
          <p:spPr>
            <a:xfrm>
              <a:off x="3276600" y="32004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648200" y="3962400"/>
              <a:ext cx="457200" cy="533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2" idx="4"/>
              <a:endCxn id="14" idx="0"/>
            </p:cNvCxnSpPr>
            <p:nvPr/>
          </p:nvCxnSpPr>
          <p:spPr>
            <a:xfrm>
              <a:off x="3505200" y="39624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990600" y="32004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16" idx="0"/>
              <a:endCxn id="12" idx="0"/>
            </p:cNvCxnSpPr>
            <p:nvPr/>
          </p:nvCxnSpPr>
          <p:spPr>
            <a:xfrm flipV="1">
              <a:off x="1219200" y="3200400"/>
              <a:ext cx="2286000"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14400" y="4267200"/>
            <a:ext cx="4114800" cy="1295400"/>
            <a:chOff x="990600" y="3733800"/>
            <a:chExt cx="4114800" cy="1295400"/>
          </a:xfrm>
        </p:grpSpPr>
        <p:sp>
          <p:nvSpPr>
            <p:cNvPr id="17" name="Oval 16"/>
            <p:cNvSpPr/>
            <p:nvPr/>
          </p:nvSpPr>
          <p:spPr>
            <a:xfrm>
              <a:off x="2057400" y="37338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648200" y="4495799"/>
              <a:ext cx="457200" cy="5334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a:stCxn id="17" idx="4"/>
              <a:endCxn id="18" idx="0"/>
            </p:cNvCxnSpPr>
            <p:nvPr/>
          </p:nvCxnSpPr>
          <p:spPr>
            <a:xfrm flipV="1">
              <a:off x="2286000" y="4495799"/>
              <a:ext cx="2590800" cy="1"/>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990600" y="37338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p:cNvCxnSpPr>
              <a:stCxn id="20" idx="0"/>
              <a:endCxn id="17" idx="0"/>
            </p:cNvCxnSpPr>
            <p:nvPr/>
          </p:nvCxnSpPr>
          <p:spPr>
            <a:xfrm flipV="1">
              <a:off x="1219200" y="3733800"/>
              <a:ext cx="1066800"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56" name="Group 2055"/>
          <p:cNvGrpSpPr/>
          <p:nvPr/>
        </p:nvGrpSpPr>
        <p:grpSpPr>
          <a:xfrm>
            <a:off x="914400" y="4800600"/>
            <a:ext cx="2743200" cy="762000"/>
            <a:chOff x="914400" y="4800600"/>
            <a:chExt cx="2743200" cy="762000"/>
          </a:xfrm>
        </p:grpSpPr>
        <p:sp>
          <p:nvSpPr>
            <p:cNvPr id="23" name="Oval 22"/>
            <p:cNvSpPr/>
            <p:nvPr/>
          </p:nvSpPr>
          <p:spPr>
            <a:xfrm>
              <a:off x="3200400" y="4800600"/>
              <a:ext cx="457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14400" y="4800601"/>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a:stCxn id="26" idx="0"/>
              <a:endCxn id="23" idx="0"/>
            </p:cNvCxnSpPr>
            <p:nvPr/>
          </p:nvCxnSpPr>
          <p:spPr>
            <a:xfrm flipV="1">
              <a:off x="1143000" y="4800600"/>
              <a:ext cx="2286000"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562600" y="3124200"/>
            <a:ext cx="3581400" cy="1219201"/>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sng" strike="noStrike" kern="1200" cap="none" spc="0" normalizeH="0" baseline="0" noProof="0" dirty="0" smtClean="0">
                <a:ln>
                  <a:noFill/>
                </a:ln>
                <a:solidFill>
                  <a:srgbClr val="002147"/>
                </a:solidFill>
                <a:effectLst/>
                <a:uLnTx/>
                <a:uFillTx/>
                <a:ea typeface="+mj-ea"/>
                <a:cs typeface="+mj-cs"/>
              </a:rPr>
              <a:t>Assumptions</a:t>
            </a:r>
            <a:r>
              <a:rPr kumimoji="0" lang="en-US" sz="1100" b="0" i="0" u="none" strike="noStrike" kern="1200" cap="none" spc="0" normalizeH="0" baseline="0" noProof="0" dirty="0" smtClean="0">
                <a:ln>
                  <a:noFill/>
                </a:ln>
                <a:solidFill>
                  <a:srgbClr val="002147"/>
                </a:solidFill>
                <a:effectLst/>
                <a:uLnTx/>
                <a:uFillTx/>
                <a:ea typeface="+mj-ea"/>
                <a:cs typeface="+mj-cs"/>
              </a:rPr>
              <a:t>:</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kumimoji="0" lang="en-US" sz="1100" b="0" i="0" u="none" strike="noStrike" kern="1200" cap="none" spc="0" normalizeH="0" baseline="0" noProof="0" dirty="0" smtClean="0">
                <a:ln>
                  <a:noFill/>
                </a:ln>
                <a:solidFill>
                  <a:srgbClr val="002147"/>
                </a:solidFill>
                <a:effectLst/>
                <a:uLnTx/>
                <a:uFillTx/>
                <a:ea typeface="+mj-ea"/>
                <a:cs typeface="+mj-cs"/>
              </a:rPr>
              <a:t>Work day starts out with empty</a:t>
            </a:r>
            <a:r>
              <a:rPr kumimoji="0" lang="en-US" sz="1100" b="0" i="0" u="none" strike="noStrike" kern="1200" cap="none" spc="0" normalizeH="0" noProof="0" dirty="0" smtClean="0">
                <a:ln>
                  <a:noFill/>
                </a:ln>
                <a:solidFill>
                  <a:srgbClr val="002147"/>
                </a:solidFill>
                <a:effectLst/>
                <a:uLnTx/>
                <a:uFillTx/>
                <a:ea typeface="+mj-ea"/>
                <a:cs typeface="+mj-cs"/>
              </a:rPr>
              <a:t> queues</a:t>
            </a:r>
            <a:endParaRPr kumimoji="0" lang="en-US" sz="1100" b="0" i="0" u="none" strike="noStrike" kern="1200" cap="none" spc="0" normalizeH="0" baseline="0" noProof="0" dirty="0" smtClean="0">
              <a:ln>
                <a:noFill/>
              </a:ln>
              <a:solidFill>
                <a:srgbClr val="002147"/>
              </a:solidFill>
              <a:effectLst/>
              <a:uLnTx/>
              <a:uFillTx/>
              <a:ea typeface="+mj-ea"/>
              <a:cs typeface="+mj-cs"/>
            </a:endParaRP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kumimoji="0" lang="en-US" sz="1100" b="0" i="0" u="none" strike="noStrike" kern="1200" cap="none" spc="0" normalizeH="0" baseline="0" noProof="0" dirty="0" smtClean="0">
                <a:ln>
                  <a:noFill/>
                </a:ln>
                <a:solidFill>
                  <a:srgbClr val="002147"/>
                </a:solidFill>
                <a:effectLst/>
                <a:uLnTx/>
                <a:uFillTx/>
                <a:ea typeface="+mj-ea"/>
                <a:cs typeface="+mj-cs"/>
              </a:rPr>
              <a:t>Work item arrives every other min.</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Each work item requires the same </a:t>
            </a:r>
            <a:r>
              <a:rPr lang="en-US" sz="1100" dirty="0">
                <a:solidFill>
                  <a:srgbClr val="002147"/>
                </a:solidFill>
                <a:ea typeface="+mj-ea"/>
                <a:cs typeface="+mj-cs"/>
              </a:rPr>
              <a:t>A</a:t>
            </a:r>
            <a:r>
              <a:rPr lang="en-US" sz="1100" dirty="0" smtClean="0">
                <a:solidFill>
                  <a:srgbClr val="002147"/>
                </a:solidFill>
                <a:ea typeface="+mj-ea"/>
                <a:cs typeface="+mj-cs"/>
              </a:rPr>
              <a:t>ctivity #1A/#1B time</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Each work item requires the same Activity #2 time</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Resources are unconstrained (i.e., available as needed)</a:t>
            </a:r>
          </a:p>
        </p:txBody>
      </p:sp>
      <p:sp>
        <p:nvSpPr>
          <p:cNvPr id="43" name="TextBox 42"/>
          <p:cNvSpPr txBox="1"/>
          <p:nvPr/>
        </p:nvSpPr>
        <p:spPr>
          <a:xfrm>
            <a:off x="5562600" y="4495801"/>
            <a:ext cx="3581400" cy="838199"/>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sng" strike="noStrike" kern="1200" cap="none" spc="0" normalizeH="0" baseline="0" noProof="0" dirty="0" smtClean="0">
                <a:ln>
                  <a:noFill/>
                </a:ln>
                <a:solidFill>
                  <a:srgbClr val="002147"/>
                </a:solidFill>
                <a:effectLst/>
                <a:uLnTx/>
                <a:uFillTx/>
                <a:ea typeface="+mj-ea"/>
                <a:cs typeface="+mj-cs"/>
              </a:rPr>
              <a:t>Observations</a:t>
            </a:r>
            <a:r>
              <a:rPr kumimoji="0" lang="en-US" sz="1100" b="0" i="0" u="none" strike="noStrike" kern="1200" cap="none" spc="0" normalizeH="0" baseline="0" noProof="0" dirty="0" smtClean="0">
                <a:ln>
                  <a:noFill/>
                </a:ln>
                <a:solidFill>
                  <a:srgbClr val="002147"/>
                </a:solidFill>
                <a:effectLst/>
                <a:uLnTx/>
                <a:uFillTx/>
                <a:ea typeface="+mj-ea"/>
                <a:cs typeface="+mj-cs"/>
              </a:rPr>
              <a:t>:</a:t>
            </a: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Work item avgs. 5 mins. total (sum of durations)</a:t>
            </a:r>
          </a:p>
          <a:p>
            <a:pPr marL="171450" indent="-171450">
              <a:spcBef>
                <a:spcPct val="0"/>
              </a:spcBef>
              <a:buFont typeface="Arial" pitchFamily="34" charset="0"/>
              <a:buChar char="•"/>
            </a:pPr>
            <a:r>
              <a:rPr lang="en-US" sz="1100" dirty="0">
                <a:solidFill>
                  <a:srgbClr val="002147"/>
                </a:solidFill>
                <a:ea typeface="+mj-ea"/>
                <a:cs typeface="+mj-cs"/>
              </a:rPr>
              <a:t>2</a:t>
            </a:r>
            <a:r>
              <a:rPr lang="en-US" sz="1100" dirty="0" smtClean="0">
                <a:solidFill>
                  <a:srgbClr val="002147"/>
                </a:solidFill>
                <a:ea typeface="+mj-ea"/>
                <a:cs typeface="+mj-cs"/>
              </a:rPr>
              <a:t> </a:t>
            </a:r>
            <a:r>
              <a:rPr lang="en-US" sz="1100" dirty="0">
                <a:solidFill>
                  <a:srgbClr val="002147"/>
                </a:solidFill>
                <a:ea typeface="+mj-ea"/>
                <a:cs typeface="+mj-cs"/>
              </a:rPr>
              <a:t>work </a:t>
            </a:r>
            <a:r>
              <a:rPr lang="en-US" sz="1100" dirty="0" smtClean="0">
                <a:solidFill>
                  <a:srgbClr val="002147"/>
                </a:solidFill>
                <a:ea typeface="+mj-ea"/>
                <a:cs typeface="+mj-cs"/>
              </a:rPr>
              <a:t>items </a:t>
            </a:r>
            <a:r>
              <a:rPr lang="en-US" sz="1100" dirty="0">
                <a:solidFill>
                  <a:srgbClr val="002147"/>
                </a:solidFill>
                <a:ea typeface="+mj-ea"/>
                <a:cs typeface="+mj-cs"/>
              </a:rPr>
              <a:t>were </a:t>
            </a:r>
            <a:r>
              <a:rPr lang="en-US" sz="1100" dirty="0" smtClean="0">
                <a:solidFill>
                  <a:srgbClr val="002147"/>
                </a:solidFill>
                <a:ea typeface="+mj-ea"/>
                <a:cs typeface="+mj-cs"/>
              </a:rPr>
              <a:t>completed in first </a:t>
            </a:r>
            <a:r>
              <a:rPr lang="en-US" sz="1100" dirty="0">
                <a:solidFill>
                  <a:srgbClr val="002147"/>
                </a:solidFill>
                <a:ea typeface="+mj-ea"/>
                <a:cs typeface="+mj-cs"/>
              </a:rPr>
              <a:t>7</a:t>
            </a:r>
            <a:r>
              <a:rPr lang="en-US" sz="1100" dirty="0" smtClean="0">
                <a:solidFill>
                  <a:srgbClr val="002147"/>
                </a:solidFill>
                <a:ea typeface="+mj-ea"/>
                <a:cs typeface="+mj-cs"/>
              </a:rPr>
              <a:t> mins.</a:t>
            </a:r>
            <a:endParaRPr lang="en-US" sz="1100" dirty="0">
              <a:solidFill>
                <a:srgbClr val="002147"/>
              </a:solidFill>
              <a:ea typeface="+mj-ea"/>
              <a:cs typeface="+mj-cs"/>
            </a:endParaRPr>
          </a:p>
          <a:p>
            <a:pPr marL="171450" marR="0" indent="-171450" algn="l" defTabSz="914400" rtl="0" eaLnBrk="1" fontAlgn="auto" latinLnBrk="0" hangingPunct="1">
              <a:lnSpc>
                <a:spcPct val="100000"/>
              </a:lnSpc>
              <a:spcBef>
                <a:spcPct val="0"/>
              </a:spcBef>
              <a:spcAft>
                <a:spcPts val="0"/>
              </a:spcAft>
              <a:buClrTx/>
              <a:buSzTx/>
              <a:buFont typeface="Arial" pitchFamily="34" charset="0"/>
              <a:buChar char="•"/>
              <a:tabLst/>
            </a:pPr>
            <a:r>
              <a:rPr lang="en-US" sz="1100" dirty="0" smtClean="0">
                <a:solidFill>
                  <a:srgbClr val="002147"/>
                </a:solidFill>
                <a:ea typeface="+mj-ea"/>
                <a:cs typeface="+mj-cs"/>
              </a:rPr>
              <a:t>Only 1 work item is WIP in first 7 mins.</a:t>
            </a:r>
          </a:p>
        </p:txBody>
      </p:sp>
      <p:sp>
        <p:nvSpPr>
          <p:cNvPr id="44"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2047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3000"/>
                                        <p:tgtEl>
                                          <p:spTgt spid="2052"/>
                                        </p:tgtEl>
                                      </p:cBhvr>
                                    </p:animEffect>
                                  </p:childTnLst>
                                  <p:subTnLst>
                                    <p:set>
                                      <p:cBhvr override="childStyle">
                                        <p:cTn dur="1" fill="hold" display="0" masterRel="sameClick" afterEffect="1">
                                          <p:stCondLst>
                                            <p:cond evt="end" delay="0">
                                              <p:tn val="13"/>
                                            </p:cond>
                                          </p:stCondLst>
                                        </p:cTn>
                                        <p:tgtEl>
                                          <p:spTgt spid="2052"/>
                                        </p:tgtEl>
                                        <p:attrNameLst>
                                          <p:attrName>style.visibility</p:attrName>
                                        </p:attrNameLst>
                                      </p:cBhvr>
                                      <p:to>
                                        <p:strVal val="hidden"/>
                                      </p:to>
                                    </p:set>
                                  </p:subTnLst>
                                </p:cTn>
                              </p:par>
                              <p:par>
                                <p:cTn id="16" presetID="10" presetClass="entr" presetSubtype="0" fill="hold" nodeType="withEffect">
                                  <p:stCondLst>
                                    <p:cond delay="3000"/>
                                  </p:stCondLst>
                                  <p:childTnLst>
                                    <p:set>
                                      <p:cBhvr>
                                        <p:cTn id="17" dur="1" fill="hold">
                                          <p:stCondLst>
                                            <p:cond delay="0"/>
                                          </p:stCondLst>
                                        </p:cTn>
                                        <p:tgtEl>
                                          <p:spTgt spid="2053"/>
                                        </p:tgtEl>
                                        <p:attrNameLst>
                                          <p:attrName>style.visibility</p:attrName>
                                        </p:attrNameLst>
                                      </p:cBhvr>
                                      <p:to>
                                        <p:strVal val="visible"/>
                                      </p:to>
                                    </p:set>
                                    <p:animEffect transition="in" filter="fade">
                                      <p:cBhvr>
                                        <p:cTn id="18" dur="2000"/>
                                        <p:tgtEl>
                                          <p:spTgt spid="2053"/>
                                        </p:tgtEl>
                                      </p:cBhvr>
                                    </p:animEffect>
                                  </p:childTnLst>
                                  <p:subTnLst>
                                    <p:set>
                                      <p:cBhvr override="childStyle">
                                        <p:cTn dur="1" fill="hold" display="0" masterRel="sameClick" afterEffect="1">
                                          <p:stCondLst>
                                            <p:cond evt="end" delay="0">
                                              <p:tn val="16"/>
                                            </p:cond>
                                          </p:stCondLst>
                                        </p:cTn>
                                        <p:tgtEl>
                                          <p:spTgt spid="205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2054"/>
                                        </p:tgtEl>
                                        <p:attrNameLst>
                                          <p:attrName>style.visibility</p:attrName>
                                        </p:attrNameLst>
                                      </p:cBhvr>
                                      <p:to>
                                        <p:strVal val="visible"/>
                                      </p:to>
                                    </p:set>
                                    <p:animEffect transition="in" filter="fade">
                                      <p:cBhvr>
                                        <p:cTn id="26" dur="3000"/>
                                        <p:tgtEl>
                                          <p:spTgt spid="2054"/>
                                        </p:tgtEl>
                                      </p:cBhvr>
                                    </p:animEffect>
                                  </p:childTnLst>
                                  <p:subTnLst>
                                    <p:set>
                                      <p:cBhvr override="childStyle">
                                        <p:cTn dur="1" fill="hold" display="0" masterRel="sameClick" afterEffect="1">
                                          <p:stCondLst>
                                            <p:cond evt="end" delay="0">
                                              <p:tn val="24"/>
                                            </p:cond>
                                          </p:stCondLst>
                                        </p:cTn>
                                        <p:tgtEl>
                                          <p:spTgt spid="2054"/>
                                        </p:tgtEl>
                                        <p:attrNameLst>
                                          <p:attrName>style.visibility</p:attrName>
                                        </p:attrNameLst>
                                      </p:cBhvr>
                                      <p:to>
                                        <p:strVal val="hidden"/>
                                      </p:to>
                                    </p:set>
                                  </p:subTnLst>
                                </p:cTn>
                              </p:par>
                              <p:par>
                                <p:cTn id="27" presetID="10" presetClass="entr" presetSubtype="0" fill="hold" nodeType="withEffect">
                                  <p:stCondLst>
                                    <p:cond delay="3000"/>
                                  </p:stCondLst>
                                  <p:childTnLst>
                                    <p:set>
                                      <p:cBhvr>
                                        <p:cTn id="28" dur="1" fill="hold">
                                          <p:stCondLst>
                                            <p:cond delay="0"/>
                                          </p:stCondLst>
                                        </p:cTn>
                                        <p:tgtEl>
                                          <p:spTgt spid="2055"/>
                                        </p:tgtEl>
                                        <p:attrNameLst>
                                          <p:attrName>style.visibility</p:attrName>
                                        </p:attrNameLst>
                                      </p:cBhvr>
                                      <p:to>
                                        <p:strVal val="visible"/>
                                      </p:to>
                                    </p:set>
                                    <p:animEffect transition="in" filter="fade">
                                      <p:cBhvr>
                                        <p:cTn id="29" dur="2000"/>
                                        <p:tgtEl>
                                          <p:spTgt spid="2055"/>
                                        </p:tgtEl>
                                      </p:cBhvr>
                                    </p:animEffect>
                                  </p:childTnLst>
                                  <p:subTnLst>
                                    <p:set>
                                      <p:cBhvr override="childStyle">
                                        <p:cTn dur="1" fill="hold" display="0" masterRel="sameClick" afterEffect="1">
                                          <p:stCondLst>
                                            <p:cond evt="end" delay="0">
                                              <p:tn val="27"/>
                                            </p:cond>
                                          </p:stCondLst>
                                        </p:cTn>
                                        <p:tgtEl>
                                          <p:spTgt spid="205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wipe(left)">
                                      <p:cBhvr>
                                        <p:cTn id="34" dur="3000"/>
                                        <p:tgtEl>
                                          <p:spTgt spid="2056"/>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30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14</a:t>
            </a:fld>
            <a:endParaRPr lang="en-US" dirty="0">
              <a:solidFill>
                <a:srgbClr val="898989"/>
              </a:solidFill>
            </a:endParaRPr>
          </a:p>
        </p:txBody>
      </p:sp>
      <p:sp>
        <p:nvSpPr>
          <p:cNvPr id="4" name="Title 3"/>
          <p:cNvSpPr>
            <a:spLocks noGrp="1"/>
          </p:cNvSpPr>
          <p:nvPr>
            <p:ph type="title"/>
          </p:nvPr>
        </p:nvSpPr>
        <p:spPr>
          <a:xfrm>
            <a:off x="2590800" y="2667000"/>
            <a:ext cx="6477000" cy="1219200"/>
          </a:xfrm>
        </p:spPr>
        <p:txBody>
          <a:bodyPr>
            <a:noAutofit/>
          </a:bodyPr>
          <a:lstStyle/>
          <a:p>
            <a:r>
              <a:rPr lang="en-US" sz="3600" dirty="0" smtClean="0"/>
              <a:t>Simulation Parameters in BPMN Models</a:t>
            </a:r>
            <a:br>
              <a:rPr lang="en-US" sz="3600" dirty="0" smtClean="0"/>
            </a:br>
            <a:r>
              <a:rPr lang="en-US" sz="2000" i="1" dirty="0" smtClean="0"/>
              <a:t>(Loan Process Model Example)</a:t>
            </a:r>
            <a:endParaRPr lang="en-US" sz="2000" i="1" dirty="0"/>
          </a:p>
        </p:txBody>
      </p:sp>
      <p:sp>
        <p:nvSpPr>
          <p:cNvPr id="5"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638354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Simulation Parameters Match Behaviors of BPMN Elements</a:t>
            </a:r>
            <a:endParaRPr lang="en-US" sz="3600" dirty="0"/>
          </a:p>
        </p:txBody>
      </p:sp>
      <p:sp>
        <p:nvSpPr>
          <p:cNvPr id="4" name="Footer Placeholder 3"/>
          <p:cNvSpPr>
            <a:spLocks noGrp="1"/>
          </p:cNvSpPr>
          <p:nvPr>
            <p:ph type="ftr" sz="quarter" idx="3"/>
          </p:nvPr>
        </p:nvSpPr>
        <p:spPr/>
        <p:txBody>
          <a:bodyPr/>
          <a:lstStyle/>
          <a:p>
            <a:r>
              <a:rPr lang="en-US" dirty="0" smtClean="0"/>
              <a:t>For BPSim Webinar Use Only</a:t>
            </a:r>
            <a:endParaRPr lang="en-US" dirty="0"/>
          </a:p>
        </p:txBody>
      </p:sp>
      <p:sp>
        <p:nvSpPr>
          <p:cNvPr id="5" name="Slide Number Placeholder 4"/>
          <p:cNvSpPr>
            <a:spLocks noGrp="1"/>
          </p:cNvSpPr>
          <p:nvPr>
            <p:ph type="sldNum" sz="quarter" idx="4"/>
          </p:nvPr>
        </p:nvSpPr>
        <p:spPr>
          <a:xfrm>
            <a:off x="7010400" y="6675437"/>
            <a:ext cx="2133600" cy="182563"/>
          </a:xfrm>
        </p:spPr>
        <p:txBody>
          <a:bodyPr/>
          <a:lstStyle/>
          <a:p>
            <a:fld id="{E3ED77E8-1697-42D6-AC8B-649E93CD7F30}" type="slidenum">
              <a:rPr lang="en-US" smtClean="0"/>
              <a:pPr/>
              <a:t>15</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8" y="1143000"/>
            <a:ext cx="9174868" cy="55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09600" y="5181600"/>
            <a:ext cx="2362200" cy="1047600"/>
          </a:xfrm>
          <a:prstGeom prst="rect">
            <a:avLst/>
          </a:prstGeom>
        </p:spPr>
        <p:txBody>
          <a:bodyPr vert="horz" wrap="square" lIns="91440" tIns="45720" rIns="91440" bIns="45720" rtlCol="0" anchor="b">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000" b="0" i="0" u="none" strike="noStrike" kern="1200" cap="none" spc="0" normalizeH="0" baseline="0" noProof="0" dirty="0" smtClean="0">
              <a:ln>
                <a:noFill/>
              </a:ln>
              <a:solidFill>
                <a:srgbClr val="002147"/>
              </a:solidFill>
              <a:effectLst/>
              <a:uLnTx/>
              <a:uFillTx/>
              <a:latin typeface="+mj-lt"/>
              <a:ea typeface="+mj-ea"/>
              <a:cs typeface="+mj-cs"/>
            </a:endParaRPr>
          </a:p>
        </p:txBody>
      </p:sp>
      <p:grpSp>
        <p:nvGrpSpPr>
          <p:cNvPr id="45" name="Group 44"/>
          <p:cNvGrpSpPr/>
          <p:nvPr/>
        </p:nvGrpSpPr>
        <p:grpSpPr>
          <a:xfrm>
            <a:off x="4191000" y="5314800"/>
            <a:ext cx="2362200" cy="914400"/>
            <a:chOff x="4191000" y="5257800"/>
            <a:chExt cx="2362200" cy="914400"/>
          </a:xfrm>
        </p:grpSpPr>
        <p:sp>
          <p:nvSpPr>
            <p:cNvPr id="10" name="TextBox 9"/>
            <p:cNvSpPr txBox="1"/>
            <p:nvPr/>
          </p:nvSpPr>
          <p:spPr>
            <a:xfrm>
              <a:off x="4191000" y="5257800"/>
              <a:ext cx="1752600" cy="9144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accent2">
                      <a:lumMod val="75000"/>
                    </a:schemeClr>
                  </a:solidFill>
                  <a:effectLst/>
                  <a:uLnTx/>
                  <a:uFillTx/>
                  <a:latin typeface="+mj-lt"/>
                  <a:ea typeface="+mj-ea"/>
                  <a:cs typeface="+mj-cs"/>
                </a:rPr>
                <a:t>Boundary Event interrupts</a:t>
              </a:r>
              <a:r>
                <a:rPr kumimoji="0" lang="en-US" sz="1000" b="0" i="0" u="none" strike="noStrike" kern="1200" cap="none" spc="0" normalizeH="0" noProof="0" dirty="0" smtClean="0">
                  <a:ln>
                    <a:noFill/>
                  </a:ln>
                  <a:solidFill>
                    <a:schemeClr val="accent2">
                      <a:lumMod val="75000"/>
                    </a:schemeClr>
                  </a:solidFill>
                  <a:effectLst/>
                  <a:uLnTx/>
                  <a:uFillTx/>
                  <a:latin typeface="+mj-lt"/>
                  <a:ea typeface="+mj-ea"/>
                  <a:cs typeface="+mj-cs"/>
                </a:rPr>
                <a:t> execution of attached-to activity if defined condition is met (e.g., duration takes more than 1 hour) </a:t>
              </a:r>
              <a:endParaRPr kumimoji="0" lang="en-US" sz="1000" b="0" i="0" u="none" strike="noStrike" kern="1200" cap="none" spc="0" normalizeH="0" baseline="0" noProof="0" dirty="0" smtClean="0">
                <a:ln>
                  <a:noFill/>
                </a:ln>
                <a:solidFill>
                  <a:schemeClr val="accent2">
                    <a:lumMod val="75000"/>
                  </a:schemeClr>
                </a:solidFill>
                <a:effectLst/>
                <a:uLnTx/>
                <a:uFillTx/>
                <a:latin typeface="+mj-lt"/>
                <a:ea typeface="+mj-ea"/>
                <a:cs typeface="+mj-cs"/>
              </a:endParaRPr>
            </a:p>
          </p:txBody>
        </p:sp>
        <p:sp>
          <p:nvSpPr>
            <p:cNvPr id="19" name="Rounded Rectangle 18"/>
            <p:cNvSpPr/>
            <p:nvPr/>
          </p:nvSpPr>
          <p:spPr>
            <a:xfrm>
              <a:off x="5905500" y="5638800"/>
              <a:ext cx="647700" cy="457200"/>
            </a:xfrm>
            <a:prstGeom prst="roundRect">
              <a:avLst/>
            </a:prstGeom>
            <a:solidFill>
              <a:schemeClr val="accent2">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30868" y="2266800"/>
            <a:ext cx="3688468" cy="1386642"/>
            <a:chOff x="-30868" y="2209800"/>
            <a:chExt cx="3688468" cy="1386642"/>
          </a:xfrm>
        </p:grpSpPr>
        <p:sp>
          <p:nvSpPr>
            <p:cNvPr id="9" name="TextBox 8"/>
            <p:cNvSpPr txBox="1"/>
            <p:nvPr/>
          </p:nvSpPr>
          <p:spPr>
            <a:xfrm>
              <a:off x="-30868" y="2819400"/>
              <a:ext cx="2164468" cy="777042"/>
            </a:xfrm>
            <a:prstGeom prst="rect">
              <a:avLst/>
            </a:prstGeom>
          </p:spPr>
          <p:txBody>
            <a:bodyPr vert="horz" wrap="square" lIns="91440" tIns="45720" rIns="91440" bIns="45720" rtlCol="0" anchor="b">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Start Event and Intermediate Catching Event have an Inter-trigger Timer that is the occurrence</a:t>
              </a:r>
              <a:r>
                <a:rPr kumimoji="0" lang="en-US" sz="1000" b="0" i="0" u="none" strike="noStrike" kern="1200" cap="none" spc="0" normalizeH="0" noProof="0" dirty="0" smtClean="0">
                  <a:ln>
                    <a:noFill/>
                  </a:ln>
                  <a:solidFill>
                    <a:schemeClr val="tx1">
                      <a:lumMod val="50000"/>
                      <a:lumOff val="50000"/>
                    </a:schemeClr>
                  </a:solidFill>
                  <a:effectLst/>
                  <a:uLnTx/>
                  <a:uFillTx/>
                  <a:latin typeface="+mj-lt"/>
                  <a:ea typeface="+mj-ea"/>
                  <a:cs typeface="+mj-cs"/>
                </a:rPr>
                <a:t> rate (e.g., rate of arrivals)</a:t>
              </a:r>
              <a:endParaRPr kumimoji="0" lang="en-US" sz="10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20" name="Oval 19"/>
            <p:cNvSpPr/>
            <p:nvPr/>
          </p:nvSpPr>
          <p:spPr>
            <a:xfrm>
              <a:off x="304800" y="2209800"/>
              <a:ext cx="533400" cy="524593"/>
            </a:xfrm>
            <a:prstGeom prst="ellipse">
              <a:avLst/>
            </a:prstGeom>
            <a:solidFill>
              <a:schemeClr val="tx1">
                <a:lumMod val="75000"/>
                <a:lumOff val="2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3124200" y="2209800"/>
              <a:ext cx="533400" cy="524593"/>
            </a:xfrm>
            <a:prstGeom prst="ellipse">
              <a:avLst/>
            </a:prstGeom>
            <a:solidFill>
              <a:schemeClr val="tx1">
                <a:lumMod val="75000"/>
                <a:lumOff val="2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p:nvGrpSpPr>
        <p:grpSpPr>
          <a:xfrm>
            <a:off x="2438400" y="1143000"/>
            <a:ext cx="6553200" cy="2190600"/>
            <a:chOff x="2438400" y="1086000"/>
            <a:chExt cx="6553200" cy="2190600"/>
          </a:xfrm>
        </p:grpSpPr>
        <p:sp>
          <p:nvSpPr>
            <p:cNvPr id="11" name="TextBox 10"/>
            <p:cNvSpPr txBox="1"/>
            <p:nvPr/>
          </p:nvSpPr>
          <p:spPr>
            <a:xfrm>
              <a:off x="3810000" y="1086000"/>
              <a:ext cx="1545772" cy="7428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000" i="0" u="none" strike="noStrike" kern="1200" cap="none" spc="0" normalizeH="0" baseline="0" noProof="0" dirty="0" smtClean="0">
                  <a:ln>
                    <a:noFill/>
                  </a:ln>
                  <a:solidFill>
                    <a:srgbClr val="FF0000"/>
                  </a:solidFill>
                  <a:effectLst/>
                  <a:uLnTx/>
                  <a:uFillTx/>
                  <a:latin typeface="+mj-lt"/>
                  <a:ea typeface="+mj-ea"/>
                  <a:cs typeface="+mj-cs"/>
                </a:rPr>
                <a:t>End Events and Intermediate Throwing</a:t>
              </a:r>
              <a:r>
                <a:rPr kumimoji="0" lang="en-US" sz="1000" i="0" u="none" strike="noStrike" kern="1200" cap="none" spc="0" normalizeH="0" noProof="0" dirty="0" smtClean="0">
                  <a:ln>
                    <a:noFill/>
                  </a:ln>
                  <a:solidFill>
                    <a:srgbClr val="FF0000"/>
                  </a:solidFill>
                  <a:effectLst/>
                  <a:uLnTx/>
                  <a:uFillTx/>
                  <a:latin typeface="+mj-lt"/>
                  <a:ea typeface="+mj-ea"/>
                  <a:cs typeface="+mj-cs"/>
                </a:rPr>
                <a:t> Events</a:t>
              </a:r>
              <a:r>
                <a:rPr kumimoji="0" lang="en-US" sz="1000" i="0" u="none" strike="noStrike" kern="1200" cap="none" spc="0" normalizeH="0" baseline="0" noProof="0" dirty="0" smtClean="0">
                  <a:ln>
                    <a:noFill/>
                  </a:ln>
                  <a:solidFill>
                    <a:srgbClr val="FF0000"/>
                  </a:solidFill>
                  <a:effectLst/>
                  <a:uLnTx/>
                  <a:uFillTx/>
                  <a:latin typeface="+mj-lt"/>
                  <a:ea typeface="+mj-ea"/>
                  <a:cs typeface="+mj-cs"/>
                </a:rPr>
                <a:t> have no parameters</a:t>
              </a:r>
            </a:p>
          </p:txBody>
        </p:sp>
        <p:sp>
          <p:nvSpPr>
            <p:cNvPr id="22" name="Oval 21"/>
            <p:cNvSpPr/>
            <p:nvPr/>
          </p:nvSpPr>
          <p:spPr>
            <a:xfrm>
              <a:off x="2438400" y="2209800"/>
              <a:ext cx="533400" cy="524593"/>
            </a:xfrm>
            <a:prstGeom prst="ellipse">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8458200" y="2752007"/>
              <a:ext cx="533400" cy="524593"/>
            </a:xfrm>
            <a:prstGeom prst="ellipse">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8458200" y="1456607"/>
              <a:ext cx="533400" cy="524593"/>
            </a:xfrm>
            <a:prstGeom prst="ellipse">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p:cNvGrpSpPr/>
          <p:nvPr/>
        </p:nvGrpSpPr>
        <p:grpSpPr>
          <a:xfrm>
            <a:off x="5410200" y="1462297"/>
            <a:ext cx="1981200" cy="1642703"/>
            <a:chOff x="5410200" y="1405297"/>
            <a:chExt cx="1981200" cy="1642703"/>
          </a:xfrm>
        </p:grpSpPr>
        <p:sp>
          <p:nvSpPr>
            <p:cNvPr id="12" name="TextBox 11"/>
            <p:cNvSpPr txBox="1"/>
            <p:nvPr/>
          </p:nvSpPr>
          <p:spPr>
            <a:xfrm>
              <a:off x="5715000" y="1981200"/>
              <a:ext cx="1676400" cy="6096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accent3">
                      <a:lumMod val="75000"/>
                    </a:schemeClr>
                  </a:solidFill>
                  <a:effectLst/>
                  <a:uLnTx/>
                  <a:uFillTx/>
                  <a:latin typeface="+mj-lt"/>
                  <a:ea typeface="+mj-ea"/>
                  <a:cs typeface="+mj-cs"/>
                </a:rPr>
                <a:t>Probability</a:t>
              </a:r>
              <a:r>
                <a:rPr lang="en-US" sz="1000" dirty="0">
                  <a:solidFill>
                    <a:schemeClr val="accent3">
                      <a:lumMod val="75000"/>
                    </a:schemeClr>
                  </a:solidFill>
                  <a:latin typeface="+mj-lt"/>
                  <a:ea typeface="+mj-ea"/>
                  <a:cs typeface="+mj-cs"/>
                </a:rPr>
                <a:t> </a:t>
              </a:r>
              <a:r>
                <a:rPr lang="en-US" sz="1000" dirty="0" smtClean="0">
                  <a:solidFill>
                    <a:schemeClr val="accent3">
                      <a:lumMod val="75000"/>
                    </a:schemeClr>
                  </a:solidFill>
                  <a:latin typeface="+mj-lt"/>
                  <a:ea typeface="+mj-ea"/>
                  <a:cs typeface="+mj-cs"/>
                </a:rPr>
                <a:t>is assigned to exclusive branching paths that must sum to 1</a:t>
              </a:r>
              <a:endParaRPr kumimoji="0" lang="en-US" sz="1000" b="0" i="0" u="none" strike="noStrike" kern="1200" cap="none" spc="0" normalizeH="0" baseline="0" noProof="0" dirty="0" smtClean="0">
                <a:ln>
                  <a:noFill/>
                </a:ln>
                <a:solidFill>
                  <a:schemeClr val="accent3">
                    <a:lumMod val="75000"/>
                  </a:schemeClr>
                </a:solidFill>
                <a:effectLst/>
                <a:uLnTx/>
                <a:uFillTx/>
                <a:latin typeface="+mj-lt"/>
                <a:ea typeface="+mj-ea"/>
                <a:cs typeface="+mj-cs"/>
              </a:endParaRPr>
            </a:p>
          </p:txBody>
        </p:sp>
        <p:sp>
          <p:nvSpPr>
            <p:cNvPr id="16" name="Rectangle 15"/>
            <p:cNvSpPr/>
            <p:nvPr/>
          </p:nvSpPr>
          <p:spPr>
            <a:xfrm>
              <a:off x="5410200" y="2590800"/>
              <a:ext cx="304800" cy="457200"/>
            </a:xfrm>
            <a:prstGeom prst="rect">
              <a:avLst/>
            </a:prstGeom>
            <a:solidFill>
              <a:schemeClr val="accent3">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715000" y="2734393"/>
              <a:ext cx="228600" cy="313607"/>
            </a:xfrm>
            <a:prstGeom prst="rect">
              <a:avLst/>
            </a:prstGeom>
            <a:solidFill>
              <a:schemeClr val="accent3">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410200" y="1405297"/>
              <a:ext cx="304800" cy="804503"/>
            </a:xfrm>
            <a:prstGeom prst="rect">
              <a:avLst/>
            </a:prstGeom>
            <a:solidFill>
              <a:schemeClr val="accent3">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5715000" y="1405298"/>
              <a:ext cx="228600" cy="313605"/>
            </a:xfrm>
            <a:prstGeom prst="rect">
              <a:avLst/>
            </a:prstGeom>
            <a:solidFill>
              <a:schemeClr val="accent3">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914400" y="1352400"/>
            <a:ext cx="7467600" cy="5181600"/>
            <a:chOff x="914400" y="1295400"/>
            <a:chExt cx="7467600" cy="5181600"/>
          </a:xfrm>
        </p:grpSpPr>
        <p:sp>
          <p:nvSpPr>
            <p:cNvPr id="29" name="Rounded Rectangle 28"/>
            <p:cNvSpPr/>
            <p:nvPr/>
          </p:nvSpPr>
          <p:spPr>
            <a:xfrm>
              <a:off x="4495800" y="2091097"/>
              <a:ext cx="6858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4154714" y="2954186"/>
              <a:ext cx="1788886" cy="914400"/>
            </a:xfrm>
            <a:prstGeom prst="rect">
              <a:avLst/>
            </a:prstGeom>
          </p:spPr>
          <p:txBody>
            <a:bodyPr vert="horz" wrap="square" lIns="91440" tIns="45720" rIns="91440" bIns="45720" rtlCol="0" anchor="b">
              <a:normAutofit fontScale="55000" lnSpcReduction="20000"/>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chemeClr val="accent4">
                      <a:lumMod val="75000"/>
                    </a:schemeClr>
                  </a:solidFill>
                  <a:effectLst/>
                  <a:uLnTx/>
                  <a:uFillTx/>
                  <a:latin typeface="+mj-lt"/>
                  <a:ea typeface="+mj-ea"/>
                  <a:cs typeface="+mj-cs"/>
                </a:rPr>
                <a:t>Activities have processing times only</a:t>
              </a:r>
              <a:r>
                <a:rPr kumimoji="0" lang="en-US" sz="2000" b="0" i="0" u="none" strike="noStrike" kern="1200" cap="none" spc="0" normalizeH="0" noProof="0" dirty="0" smtClean="0">
                  <a:ln>
                    <a:noFill/>
                  </a:ln>
                  <a:solidFill>
                    <a:schemeClr val="accent4">
                      <a:lumMod val="75000"/>
                    </a:schemeClr>
                  </a:solidFill>
                  <a:effectLst/>
                  <a:uLnTx/>
                  <a:uFillTx/>
                  <a:latin typeface="+mj-lt"/>
                  <a:ea typeface="+mj-ea"/>
                  <a:cs typeface="+mj-cs"/>
                </a:rPr>
                <a:t> with no constraints on resources or implicit lag times in execution of instances</a:t>
              </a:r>
              <a:endParaRPr kumimoji="0" lang="en-US" sz="2000" b="0" i="0" u="none" strike="noStrike" kern="1200" cap="none" spc="0" normalizeH="0" baseline="0" noProof="0" dirty="0" smtClean="0">
                <a:ln>
                  <a:noFill/>
                </a:ln>
                <a:solidFill>
                  <a:schemeClr val="accent4">
                    <a:lumMod val="75000"/>
                  </a:schemeClr>
                </a:solidFill>
                <a:effectLst/>
                <a:uLnTx/>
                <a:uFillTx/>
                <a:latin typeface="+mj-lt"/>
                <a:ea typeface="+mj-ea"/>
                <a:cs typeface="+mj-cs"/>
              </a:endParaRPr>
            </a:p>
          </p:txBody>
        </p:sp>
        <p:sp>
          <p:nvSpPr>
            <p:cNvPr id="27" name="Rounded Rectangle 26"/>
            <p:cNvSpPr/>
            <p:nvPr/>
          </p:nvSpPr>
          <p:spPr>
            <a:xfrm>
              <a:off x="6019800" y="1295400"/>
              <a:ext cx="8382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7620000" y="1295400"/>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590800" y="1329097"/>
              <a:ext cx="8001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914400" y="2091097"/>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2286000" y="4148497"/>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3200400" y="4148497"/>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p:cNvSpPr/>
            <p:nvPr/>
          </p:nvSpPr>
          <p:spPr>
            <a:xfrm>
              <a:off x="6096000" y="5257800"/>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7010400" y="5901097"/>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6019800" y="2624497"/>
              <a:ext cx="8382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7620000" y="2667000"/>
              <a:ext cx="762000" cy="575903"/>
            </a:xfrm>
            <a:prstGeom prst="roundRect">
              <a:avLst/>
            </a:prstGeom>
            <a:solidFill>
              <a:schemeClr val="accent1">
                <a:lumMod val="7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p:cNvSpPr txBox="1"/>
          <p:nvPr/>
        </p:nvSpPr>
        <p:spPr>
          <a:xfrm>
            <a:off x="2362200" y="838200"/>
            <a:ext cx="4648200" cy="3810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2400" dirty="0" smtClean="0">
                <a:solidFill>
                  <a:srgbClr val="333333"/>
                </a:solidFill>
                <a:latin typeface="+mj-lt"/>
                <a:ea typeface="+mj-ea"/>
                <a:cs typeface="+mj-cs"/>
              </a:rPr>
              <a:t>Loan Process Model Example</a:t>
            </a:r>
            <a:endParaRPr kumimoji="0" lang="en-US" sz="2400" b="0" i="0" u="none" strike="noStrike" kern="1200" cap="none" spc="0" normalizeH="0" baseline="0" noProof="0" dirty="0" smtClean="0">
              <a:ln>
                <a:noFill/>
              </a:ln>
              <a:solidFill>
                <a:srgbClr val="333333"/>
              </a:solidFill>
              <a:effectLst/>
              <a:uLnTx/>
              <a:uFillTx/>
              <a:latin typeface="+mj-lt"/>
              <a:ea typeface="+mj-ea"/>
              <a:cs typeface="+mj-cs"/>
            </a:endParaRPr>
          </a:p>
        </p:txBody>
      </p:sp>
      <p:sp>
        <p:nvSpPr>
          <p:cNvPr id="48" name="TextBox 47"/>
          <p:cNvSpPr txBox="1"/>
          <p:nvPr/>
        </p:nvSpPr>
        <p:spPr>
          <a:xfrm>
            <a:off x="571500" y="5181600"/>
            <a:ext cx="2552700" cy="1143000"/>
          </a:xfrm>
          <a:prstGeom prst="rect">
            <a:avLst/>
          </a:prstGeom>
        </p:spPr>
        <p:txBody>
          <a:bodyPr vert="horz" wrap="square" lIns="91440" tIns="45720" rIns="91440" bIns="45720" rtlCol="0" anchor="b">
            <a:normAutofit fontScale="7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0" u="sng" strike="noStrike" kern="1200" cap="none" spc="0" normalizeH="0" baseline="0" noProof="0" dirty="0" smtClean="0">
                <a:ln>
                  <a:noFill/>
                </a:ln>
                <a:solidFill>
                  <a:srgbClr val="333333"/>
                </a:solidFill>
                <a:effectLst/>
                <a:uLnTx/>
                <a:uFillTx/>
                <a:latin typeface="+mj-lt"/>
                <a:ea typeface="+mj-ea"/>
                <a:cs typeface="+mj-cs"/>
              </a:rPr>
              <a:t>NOTE</a:t>
            </a:r>
            <a:r>
              <a:rPr kumimoji="0" lang="en-US" sz="2000" b="0" i="0" u="none" strike="noStrike" kern="1200" cap="none" spc="0" normalizeH="0" baseline="0" noProof="0" dirty="0" smtClean="0">
                <a:ln>
                  <a:noFill/>
                </a:ln>
                <a:solidFill>
                  <a:srgbClr val="333333"/>
                </a:solidFill>
                <a:effectLst/>
                <a:uLnTx/>
                <a:uFillTx/>
                <a:latin typeface="+mj-lt"/>
                <a:ea typeface="+mj-ea"/>
                <a:cs typeface="+mj-cs"/>
              </a:rPr>
              <a:t>:  Values used</a:t>
            </a:r>
            <a:r>
              <a:rPr kumimoji="0" lang="en-US" sz="2000" b="0" i="0" u="none" strike="noStrike" kern="1200" cap="none" spc="0" normalizeH="0" noProof="0" dirty="0" smtClean="0">
                <a:ln>
                  <a:noFill/>
                </a:ln>
                <a:solidFill>
                  <a:srgbClr val="333333"/>
                </a:solidFill>
                <a:effectLst/>
                <a:uLnTx/>
                <a:uFillTx/>
                <a:latin typeface="+mj-lt"/>
                <a:ea typeface="+mj-ea"/>
                <a:cs typeface="+mj-cs"/>
              </a:rPr>
              <a:t> as s</a:t>
            </a:r>
            <a:r>
              <a:rPr kumimoji="0" lang="en-US" sz="2000" b="0" i="0" u="none" strike="noStrike" kern="1200" cap="none" spc="0" normalizeH="0" baseline="0" noProof="0" dirty="0" smtClean="0">
                <a:ln>
                  <a:noFill/>
                </a:ln>
                <a:solidFill>
                  <a:srgbClr val="333333"/>
                </a:solidFill>
                <a:effectLst/>
                <a:uLnTx/>
                <a:uFillTx/>
                <a:latin typeface="+mj-lt"/>
                <a:ea typeface="+mj-ea"/>
                <a:cs typeface="+mj-cs"/>
              </a:rPr>
              <a:t>imulation parameters</a:t>
            </a:r>
            <a:r>
              <a:rPr kumimoji="0" lang="en-US" sz="2000" b="0" i="0" u="none" strike="noStrike" kern="1200" cap="none" spc="0" normalizeH="0" noProof="0" dirty="0" smtClean="0">
                <a:ln>
                  <a:noFill/>
                </a:ln>
                <a:solidFill>
                  <a:srgbClr val="333333"/>
                </a:solidFill>
                <a:effectLst/>
                <a:uLnTx/>
                <a:uFillTx/>
                <a:latin typeface="+mj-lt"/>
                <a:ea typeface="+mj-ea"/>
                <a:cs typeface="+mj-cs"/>
              </a:rPr>
              <a:t> can come from historical data, time-and-motion studies, and best guesses</a:t>
            </a:r>
            <a:endParaRPr kumimoji="0" lang="en-US" sz="2000" b="0" i="0" u="none" strike="noStrike" kern="1200" cap="none" spc="0" normalizeH="0" baseline="0" noProof="0" dirty="0" smtClean="0">
              <a:ln>
                <a:noFill/>
              </a:ln>
              <a:solidFill>
                <a:srgbClr val="333333"/>
              </a:solidFill>
              <a:effectLst/>
              <a:uLnTx/>
              <a:uFillTx/>
              <a:latin typeface="+mj-lt"/>
              <a:ea typeface="+mj-ea"/>
              <a:cs typeface="+mj-cs"/>
            </a:endParaRPr>
          </a:p>
        </p:txBody>
      </p:sp>
    </p:spTree>
    <p:extLst>
      <p:ext uri="{BB962C8B-B14F-4D97-AF65-F5344CB8AC3E}">
        <p14:creationId xmlns:p14="http://schemas.microsoft.com/office/powerpoint/2010/main" val="28585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486400"/>
          </a:xfrm>
        </p:spPr>
        <p:txBody>
          <a:bodyPr>
            <a:normAutofit fontScale="92500" lnSpcReduction="10000"/>
          </a:bodyPr>
          <a:lstStyle/>
          <a:p>
            <a:pPr>
              <a:spcBef>
                <a:spcPts val="2400"/>
              </a:spcBef>
            </a:pPr>
            <a:r>
              <a:rPr lang="en-US" dirty="0" smtClean="0"/>
              <a:t>Simulation parameters can incorporate uncertainty ... or not</a:t>
            </a:r>
          </a:p>
          <a:p>
            <a:pPr lvl="1">
              <a:spcBef>
                <a:spcPts val="600"/>
              </a:spcBef>
              <a:spcAft>
                <a:spcPts val="600"/>
              </a:spcAft>
            </a:pPr>
            <a:r>
              <a:rPr lang="en-US" sz="1900" dirty="0" smtClean="0"/>
              <a:t>Probabilistic values are defined by a mean (or average) and distribution that has a standard deviation from it</a:t>
            </a:r>
          </a:p>
          <a:p>
            <a:pPr lvl="1">
              <a:spcBef>
                <a:spcPts val="600"/>
              </a:spcBef>
              <a:spcAft>
                <a:spcPts val="600"/>
              </a:spcAft>
            </a:pPr>
            <a:r>
              <a:rPr lang="en-US" sz="1900" dirty="0" smtClean="0"/>
              <a:t>Static values are fixed for the duration of the simulation</a:t>
            </a:r>
          </a:p>
          <a:p>
            <a:pPr>
              <a:spcBef>
                <a:spcPts val="2400"/>
              </a:spcBef>
            </a:pPr>
            <a:r>
              <a:rPr lang="en-US" dirty="0" smtClean="0"/>
              <a:t>Simulation parameters as probabilistic values</a:t>
            </a:r>
            <a:endParaRPr lang="en-US" dirty="0"/>
          </a:p>
          <a:p>
            <a:pPr lvl="1">
              <a:spcBef>
                <a:spcPts val="600"/>
              </a:spcBef>
              <a:spcAft>
                <a:spcPts val="600"/>
              </a:spcAft>
            </a:pPr>
            <a:r>
              <a:rPr lang="en-US" sz="1900" dirty="0" smtClean="0"/>
              <a:t>Expected value = mean value that is expected to occur for a random instance from a population of instances</a:t>
            </a:r>
          </a:p>
          <a:p>
            <a:pPr lvl="1">
              <a:spcBef>
                <a:spcPts val="600"/>
              </a:spcBef>
              <a:spcAft>
                <a:spcPts val="600"/>
              </a:spcAft>
            </a:pPr>
            <a:r>
              <a:rPr lang="en-US" sz="1900" dirty="0" smtClean="0"/>
              <a:t>Distribution = defines the probability of a particular value for an instance occurring within a population of instances</a:t>
            </a:r>
          </a:p>
          <a:p>
            <a:pPr lvl="1">
              <a:spcBef>
                <a:spcPts val="600"/>
              </a:spcBef>
              <a:spcAft>
                <a:spcPts val="600"/>
              </a:spcAft>
            </a:pPr>
            <a:r>
              <a:rPr lang="en-US" sz="1900" dirty="0" smtClean="0"/>
              <a:t>Standard Deviation = a measure of the variation of possible values for an instance away from the mean</a:t>
            </a:r>
          </a:p>
          <a:p>
            <a:pPr>
              <a:spcBef>
                <a:spcPts val="2400"/>
              </a:spcBef>
            </a:pPr>
            <a:r>
              <a:rPr lang="en-US" dirty="0" smtClean="0"/>
              <a:t>Simulation parameters must be correctly matched with the appropriate elements within the model</a:t>
            </a:r>
          </a:p>
        </p:txBody>
      </p:sp>
      <p:sp>
        <p:nvSpPr>
          <p:cNvPr id="7"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16</a:t>
            </a:fld>
            <a:endParaRPr lang="en-US" dirty="0">
              <a:solidFill>
                <a:srgbClr val="898989"/>
              </a:solidFill>
            </a:endParaRPr>
          </a:p>
        </p:txBody>
      </p:sp>
      <p:sp>
        <p:nvSpPr>
          <p:cNvPr id="2" name="Title 1"/>
          <p:cNvSpPr>
            <a:spLocks noGrp="1"/>
          </p:cNvSpPr>
          <p:nvPr>
            <p:ph type="title"/>
          </p:nvPr>
        </p:nvSpPr>
        <p:spPr/>
        <p:txBody>
          <a:bodyPr/>
          <a:lstStyle/>
          <a:p>
            <a:r>
              <a:rPr lang="en-US" sz="3600" dirty="0" smtClean="0"/>
              <a:t>Simulation Parameters </a:t>
            </a:r>
            <a:br>
              <a:rPr lang="en-US" sz="3600" dirty="0" smtClean="0"/>
            </a:br>
            <a:r>
              <a:rPr lang="en-US" sz="3600" dirty="0" smtClean="0"/>
              <a:t>and Statistics</a:t>
            </a:r>
            <a:endParaRPr lang="en-US" sz="3600" dirty="0"/>
          </a:p>
        </p:txBody>
      </p:sp>
      <p:sp>
        <p:nvSpPr>
          <p:cNvPr id="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30462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17</a:t>
            </a:fld>
            <a:endParaRPr lang="en-US" dirty="0">
              <a:solidFill>
                <a:srgbClr val="898989"/>
              </a:solidFill>
            </a:endParaRPr>
          </a:p>
        </p:txBody>
      </p:sp>
      <p:sp>
        <p:nvSpPr>
          <p:cNvPr id="2" name="Title 1"/>
          <p:cNvSpPr>
            <a:spLocks noGrp="1"/>
          </p:cNvSpPr>
          <p:nvPr>
            <p:ph type="title"/>
          </p:nvPr>
        </p:nvSpPr>
        <p:spPr/>
        <p:txBody>
          <a:bodyPr>
            <a:normAutofit/>
          </a:bodyPr>
          <a:lstStyle/>
          <a:p>
            <a:r>
              <a:rPr lang="en-US" sz="3600" dirty="0" smtClean="0"/>
              <a:t>Common Distributions </a:t>
            </a:r>
            <a:br>
              <a:rPr lang="en-US" sz="3600" dirty="0" smtClean="0"/>
            </a:br>
            <a:r>
              <a:rPr lang="en-US" sz="3600" dirty="0" smtClean="0"/>
              <a:t>for Activities and Events</a:t>
            </a:r>
            <a:endParaRPr lang="en-US" sz="3600" dirty="0"/>
          </a:p>
        </p:txBody>
      </p:sp>
      <p:grpSp>
        <p:nvGrpSpPr>
          <p:cNvPr id="52" name="Group 51"/>
          <p:cNvGrpSpPr/>
          <p:nvPr/>
        </p:nvGrpSpPr>
        <p:grpSpPr>
          <a:xfrm>
            <a:off x="301171" y="1008846"/>
            <a:ext cx="3276600" cy="2514600"/>
            <a:chOff x="301171" y="1008846"/>
            <a:chExt cx="3276600" cy="2514600"/>
          </a:xfrm>
        </p:grpSpPr>
        <p:sp>
          <p:nvSpPr>
            <p:cNvPr id="8" name="Rectangle 7"/>
            <p:cNvSpPr/>
            <p:nvPr/>
          </p:nvSpPr>
          <p:spPr>
            <a:xfrm>
              <a:off x="301171" y="1008846"/>
              <a:ext cx="3276600" cy="2514600"/>
            </a:xfrm>
            <a:prstGeom prst="rect">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plot of the standard normal probability density fun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07076"/>
              <a:ext cx="2999013" cy="2209800"/>
            </a:xfrm>
            <a:prstGeom prst="rect">
              <a:avLst/>
            </a:prstGeom>
            <a:solidFill>
              <a:schemeClr val="tx1">
                <a:lumMod val="90000"/>
                <a:lumOff val="10000"/>
              </a:schemeClr>
            </a:solidFill>
            <a:ln>
              <a:solidFill>
                <a:schemeClr val="tx1">
                  <a:lumMod val="90000"/>
                  <a:lumOff val="10000"/>
                </a:schemeClr>
              </a:solidFill>
            </a:ln>
            <a:extLst/>
          </p:spPr>
        </p:pic>
      </p:grpSp>
      <p:sp>
        <p:nvSpPr>
          <p:cNvPr id="7" name="TextBox 6"/>
          <p:cNvSpPr txBox="1"/>
          <p:nvPr/>
        </p:nvSpPr>
        <p:spPr>
          <a:xfrm>
            <a:off x="3733800" y="1789093"/>
            <a:ext cx="5410199" cy="954107"/>
          </a:xfrm>
          <a:prstGeom prst="rect">
            <a:avLst/>
          </a:prstGeom>
          <a:noFill/>
        </p:spPr>
        <p:txBody>
          <a:bodyPr wrap="square" rtlCol="0">
            <a:spAutoFit/>
          </a:bodyPr>
          <a:lstStyle/>
          <a:p>
            <a:r>
              <a:rPr lang="en-US" sz="1400" b="1" u="sng" dirty="0" smtClean="0">
                <a:solidFill>
                  <a:srgbClr val="C00000"/>
                </a:solidFill>
              </a:rPr>
              <a:t>Normal (Gaussian) Distribution</a:t>
            </a:r>
            <a:r>
              <a:rPr lang="en-US" sz="1400" b="1" dirty="0" smtClean="0">
                <a:solidFill>
                  <a:srgbClr val="C00000"/>
                </a:solidFill>
              </a:rPr>
              <a:t>:  Distribution used to reflect the “normal” variation within a population of things being counted or measured, which is typically the default distribution to be used due to its suitability for use with most organic and mechanical activities</a:t>
            </a:r>
          </a:p>
        </p:txBody>
      </p:sp>
      <p:grpSp>
        <p:nvGrpSpPr>
          <p:cNvPr id="25" name="Group 24"/>
          <p:cNvGrpSpPr/>
          <p:nvPr/>
        </p:nvGrpSpPr>
        <p:grpSpPr>
          <a:xfrm>
            <a:off x="2383626" y="1672038"/>
            <a:ext cx="990600" cy="730438"/>
            <a:chOff x="2383626" y="1672038"/>
            <a:chExt cx="990600" cy="730438"/>
          </a:xfrm>
        </p:grpSpPr>
        <p:sp>
          <p:nvSpPr>
            <p:cNvPr id="3" name="TextBox 2"/>
            <p:cNvSpPr txBox="1"/>
            <p:nvPr/>
          </p:nvSpPr>
          <p:spPr>
            <a:xfrm>
              <a:off x="2383626" y="1672038"/>
              <a:ext cx="990600" cy="461665"/>
            </a:xfrm>
            <a:prstGeom prst="rect">
              <a:avLst/>
            </a:prstGeom>
            <a:noFill/>
          </p:spPr>
          <p:txBody>
            <a:bodyPr wrap="square" rtlCol="0">
              <a:spAutoFit/>
            </a:bodyPr>
            <a:lstStyle/>
            <a:p>
              <a:pPr algn="ctr"/>
              <a:r>
                <a:rPr lang="en-US" sz="1200" b="1" dirty="0" smtClean="0"/>
                <a:t>Probability Distribution</a:t>
              </a:r>
              <a:endParaRPr lang="en-US" sz="1200" b="1" dirty="0"/>
            </a:p>
          </p:txBody>
        </p:sp>
        <p:cxnSp>
          <p:nvCxnSpPr>
            <p:cNvPr id="16" name="Straight Connector 15"/>
            <p:cNvCxnSpPr>
              <a:stCxn id="3" idx="2"/>
            </p:cNvCxnSpPr>
            <p:nvPr/>
          </p:nvCxnSpPr>
          <p:spPr>
            <a:xfrm flipH="1">
              <a:off x="2383626" y="2133703"/>
              <a:ext cx="495300" cy="26877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733799" y="4595336"/>
            <a:ext cx="5410199" cy="954107"/>
          </a:xfrm>
          <a:prstGeom prst="rect">
            <a:avLst/>
          </a:prstGeom>
          <a:noFill/>
        </p:spPr>
        <p:txBody>
          <a:bodyPr wrap="square" rtlCol="0">
            <a:spAutoFit/>
          </a:bodyPr>
          <a:lstStyle/>
          <a:p>
            <a:r>
              <a:rPr lang="en-US" sz="1400" b="1" u="sng" dirty="0" smtClean="0">
                <a:solidFill>
                  <a:srgbClr val="C00000"/>
                </a:solidFill>
              </a:rPr>
              <a:t>Triangular Distribution</a:t>
            </a:r>
            <a:r>
              <a:rPr lang="en-US" sz="1400" b="1" dirty="0" smtClean="0">
                <a:solidFill>
                  <a:srgbClr val="C00000"/>
                </a:solidFill>
              </a:rPr>
              <a:t>:</a:t>
            </a:r>
            <a:r>
              <a:rPr lang="en-US" sz="1400" b="1" dirty="0">
                <a:solidFill>
                  <a:srgbClr val="C00000"/>
                </a:solidFill>
              </a:rPr>
              <a:t> </a:t>
            </a:r>
            <a:r>
              <a:rPr lang="en-US" sz="1400" b="1" dirty="0" smtClean="0">
                <a:solidFill>
                  <a:srgbClr val="C00000"/>
                </a:solidFill>
              </a:rPr>
              <a:t> Distribution used to reflect the variation between minimum and maximum values with a peak (mode) value somewhere in between, all of which are easier to determine with a population size that is too small for use with the Normal Distribution</a:t>
            </a:r>
          </a:p>
        </p:txBody>
      </p:sp>
      <p:grpSp>
        <p:nvGrpSpPr>
          <p:cNvPr id="53" name="Group 52"/>
          <p:cNvGrpSpPr/>
          <p:nvPr/>
        </p:nvGrpSpPr>
        <p:grpSpPr>
          <a:xfrm>
            <a:off x="228600" y="3697876"/>
            <a:ext cx="3276600" cy="2514600"/>
            <a:chOff x="228600" y="3697876"/>
            <a:chExt cx="3276600" cy="2514600"/>
          </a:xfrm>
        </p:grpSpPr>
        <p:sp>
          <p:nvSpPr>
            <p:cNvPr id="29" name="Rectangle 28"/>
            <p:cNvSpPr/>
            <p:nvPr/>
          </p:nvSpPr>
          <p:spPr>
            <a:xfrm>
              <a:off x="228600" y="3697876"/>
              <a:ext cx="3276600" cy="2514600"/>
            </a:xfrm>
            <a:prstGeom prst="rect">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descr="Plot of the Triangular P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4076"/>
              <a:ext cx="3095625" cy="2324101"/>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grpSp>
        <p:nvGrpSpPr>
          <p:cNvPr id="23" name="Group 22"/>
          <p:cNvGrpSpPr/>
          <p:nvPr/>
        </p:nvGrpSpPr>
        <p:grpSpPr>
          <a:xfrm>
            <a:off x="1448493" y="1447800"/>
            <a:ext cx="913707" cy="1295400"/>
            <a:chOff x="1448493" y="1447800"/>
            <a:chExt cx="913707" cy="1295400"/>
          </a:xfrm>
        </p:grpSpPr>
        <p:sp>
          <p:nvSpPr>
            <p:cNvPr id="15" name="TextBox 14"/>
            <p:cNvSpPr txBox="1"/>
            <p:nvPr/>
          </p:nvSpPr>
          <p:spPr>
            <a:xfrm>
              <a:off x="1448493" y="1905000"/>
              <a:ext cx="913707" cy="461665"/>
            </a:xfrm>
            <a:prstGeom prst="rect">
              <a:avLst/>
            </a:prstGeom>
            <a:noFill/>
          </p:spPr>
          <p:txBody>
            <a:bodyPr wrap="square" rtlCol="0">
              <a:spAutoFit/>
            </a:bodyPr>
            <a:lstStyle/>
            <a:p>
              <a:pPr algn="ctr"/>
              <a:r>
                <a:rPr lang="en-US" sz="1200" b="1" dirty="0" smtClean="0"/>
                <a:t>Mean (Average)</a:t>
              </a:r>
              <a:endParaRPr lang="en-US" sz="1200" b="1" dirty="0"/>
            </a:p>
          </p:txBody>
        </p:sp>
        <p:cxnSp>
          <p:nvCxnSpPr>
            <p:cNvPr id="10" name="Straight Connector 9"/>
            <p:cNvCxnSpPr>
              <a:stCxn id="15" idx="0"/>
            </p:cNvCxnSpPr>
            <p:nvPr/>
          </p:nvCxnSpPr>
          <p:spPr>
            <a:xfrm flipV="1">
              <a:off x="1905347" y="1447800"/>
              <a:ext cx="0" cy="4572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5" idx="2"/>
            </p:cNvCxnSpPr>
            <p:nvPr/>
          </p:nvCxnSpPr>
          <p:spPr>
            <a:xfrm flipV="1">
              <a:off x="1905347" y="2366665"/>
              <a:ext cx="0" cy="37653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685800" y="4374962"/>
            <a:ext cx="990600" cy="730438"/>
            <a:chOff x="685800" y="4374962"/>
            <a:chExt cx="990600" cy="730438"/>
          </a:xfrm>
        </p:grpSpPr>
        <p:sp>
          <p:nvSpPr>
            <p:cNvPr id="35" name="TextBox 34"/>
            <p:cNvSpPr txBox="1"/>
            <p:nvPr/>
          </p:nvSpPr>
          <p:spPr>
            <a:xfrm>
              <a:off x="685800" y="4374962"/>
              <a:ext cx="990600" cy="461665"/>
            </a:xfrm>
            <a:prstGeom prst="rect">
              <a:avLst/>
            </a:prstGeom>
            <a:noFill/>
          </p:spPr>
          <p:txBody>
            <a:bodyPr wrap="square" rtlCol="0">
              <a:spAutoFit/>
            </a:bodyPr>
            <a:lstStyle/>
            <a:p>
              <a:pPr algn="ctr"/>
              <a:r>
                <a:rPr lang="en-US" sz="1200" b="1" dirty="0" smtClean="0"/>
                <a:t>Probability Distribution</a:t>
              </a:r>
              <a:endParaRPr lang="en-US" sz="1200" b="1" dirty="0"/>
            </a:p>
          </p:txBody>
        </p:sp>
        <p:cxnSp>
          <p:nvCxnSpPr>
            <p:cNvPr id="36" name="Straight Connector 35"/>
            <p:cNvCxnSpPr>
              <a:stCxn id="35" idx="2"/>
            </p:cNvCxnSpPr>
            <p:nvPr/>
          </p:nvCxnSpPr>
          <p:spPr>
            <a:xfrm>
              <a:off x="1181100" y="4836627"/>
              <a:ext cx="342900" cy="26877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33400" y="5334000"/>
            <a:ext cx="533400" cy="764177"/>
            <a:chOff x="533400" y="5334000"/>
            <a:chExt cx="533400" cy="764177"/>
          </a:xfrm>
        </p:grpSpPr>
        <p:sp>
          <p:nvSpPr>
            <p:cNvPr id="32" name="TextBox 31"/>
            <p:cNvSpPr txBox="1"/>
            <p:nvPr/>
          </p:nvSpPr>
          <p:spPr>
            <a:xfrm>
              <a:off x="533400" y="5334000"/>
              <a:ext cx="533400" cy="457200"/>
            </a:xfrm>
            <a:prstGeom prst="rect">
              <a:avLst/>
            </a:prstGeom>
          </p:spPr>
          <p:txBody>
            <a:bodyPr vert="horz" wrap="square" lIns="91440" tIns="45720" rIns="91440" bIns="45720" rtlCol="0" anchor="b">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002147"/>
                  </a:solidFill>
                  <a:effectLst/>
                  <a:uLnTx/>
                  <a:uFillTx/>
                  <a:latin typeface="+mj-lt"/>
                  <a:ea typeface="+mj-ea"/>
                  <a:cs typeface="+mj-cs"/>
                </a:rPr>
                <a:t>Min</a:t>
              </a:r>
            </a:p>
          </p:txBody>
        </p:sp>
        <p:sp>
          <p:nvSpPr>
            <p:cNvPr id="21" name="Oval 20"/>
            <p:cNvSpPr/>
            <p:nvPr/>
          </p:nvSpPr>
          <p:spPr>
            <a:xfrm>
              <a:off x="685800" y="5791200"/>
              <a:ext cx="304800" cy="306977"/>
            </a:xfrm>
            <a:prstGeom prst="ellipse">
              <a:avLst/>
            </a:prstGeom>
            <a:noFill/>
            <a:ln w="19050">
              <a:solidFill>
                <a:srgbClr val="3333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1981200" y="5334000"/>
            <a:ext cx="685800" cy="764177"/>
            <a:chOff x="1981200" y="5334000"/>
            <a:chExt cx="685800" cy="764177"/>
          </a:xfrm>
        </p:grpSpPr>
        <p:sp>
          <p:nvSpPr>
            <p:cNvPr id="34" name="TextBox 33"/>
            <p:cNvSpPr txBox="1"/>
            <p:nvPr/>
          </p:nvSpPr>
          <p:spPr>
            <a:xfrm>
              <a:off x="1981200" y="5334000"/>
              <a:ext cx="685800" cy="457200"/>
            </a:xfrm>
            <a:prstGeom prst="rect">
              <a:avLst/>
            </a:prstGeom>
          </p:spPr>
          <p:txBody>
            <a:bodyPr vert="horz" wrap="square" lIns="91440" tIns="45720" rIns="91440" bIns="45720" rtlCol="0" anchor="b">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002147"/>
                  </a:solidFill>
                  <a:effectLst/>
                  <a:uLnTx/>
                  <a:uFillTx/>
                  <a:latin typeface="+mj-lt"/>
                  <a:ea typeface="+mj-ea"/>
                  <a:cs typeface="+mj-cs"/>
                </a:rPr>
                <a:t>Mode</a:t>
              </a:r>
            </a:p>
          </p:txBody>
        </p:sp>
        <p:sp>
          <p:nvSpPr>
            <p:cNvPr id="37" name="Oval 36"/>
            <p:cNvSpPr/>
            <p:nvPr/>
          </p:nvSpPr>
          <p:spPr>
            <a:xfrm>
              <a:off x="2362200" y="5791200"/>
              <a:ext cx="304800" cy="306977"/>
            </a:xfrm>
            <a:prstGeom prst="ellipse">
              <a:avLst/>
            </a:prstGeom>
            <a:noFill/>
            <a:ln w="19050">
              <a:solidFill>
                <a:srgbClr val="3333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p:cNvGrpSpPr/>
          <p:nvPr/>
        </p:nvGrpSpPr>
        <p:grpSpPr>
          <a:xfrm>
            <a:off x="2895600" y="5334000"/>
            <a:ext cx="533400" cy="764177"/>
            <a:chOff x="2895600" y="5334000"/>
            <a:chExt cx="533400" cy="764177"/>
          </a:xfrm>
        </p:grpSpPr>
        <p:sp>
          <p:nvSpPr>
            <p:cNvPr id="33" name="TextBox 32"/>
            <p:cNvSpPr txBox="1"/>
            <p:nvPr/>
          </p:nvSpPr>
          <p:spPr>
            <a:xfrm>
              <a:off x="2895600" y="5334000"/>
              <a:ext cx="533400" cy="457200"/>
            </a:xfrm>
            <a:prstGeom prst="rect">
              <a:avLst/>
            </a:prstGeom>
          </p:spPr>
          <p:txBody>
            <a:bodyPr vert="horz" wrap="square" lIns="91440" tIns="45720" rIns="91440" bIns="45720" rtlCol="0" anchor="b">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002147"/>
                  </a:solidFill>
                  <a:effectLst/>
                  <a:uLnTx/>
                  <a:uFillTx/>
                  <a:latin typeface="+mj-lt"/>
                  <a:ea typeface="+mj-ea"/>
                  <a:cs typeface="+mj-cs"/>
                </a:rPr>
                <a:t>Max</a:t>
              </a:r>
            </a:p>
          </p:txBody>
        </p:sp>
        <p:sp>
          <p:nvSpPr>
            <p:cNvPr id="38" name="Oval 37"/>
            <p:cNvSpPr/>
            <p:nvPr/>
          </p:nvSpPr>
          <p:spPr>
            <a:xfrm>
              <a:off x="2895600" y="5791200"/>
              <a:ext cx="304800" cy="306977"/>
            </a:xfrm>
            <a:prstGeom prst="ellipse">
              <a:avLst/>
            </a:prstGeom>
            <a:noFill/>
            <a:ln w="19050">
              <a:solidFill>
                <a:srgbClr val="33333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609600" y="3075801"/>
            <a:ext cx="2514600" cy="276999"/>
            <a:chOff x="609600" y="3075801"/>
            <a:chExt cx="2514600" cy="276999"/>
          </a:xfrm>
        </p:grpSpPr>
        <p:sp>
          <p:nvSpPr>
            <p:cNvPr id="43" name="TextBox 42"/>
            <p:cNvSpPr txBox="1"/>
            <p:nvPr/>
          </p:nvSpPr>
          <p:spPr>
            <a:xfrm>
              <a:off x="1066800" y="3075801"/>
              <a:ext cx="1676400" cy="276999"/>
            </a:xfrm>
            <a:prstGeom prst="rect">
              <a:avLst/>
            </a:prstGeom>
            <a:noFill/>
          </p:spPr>
          <p:txBody>
            <a:bodyPr wrap="square" rtlCol="0">
              <a:spAutoFit/>
            </a:bodyPr>
            <a:lstStyle/>
            <a:p>
              <a:pPr algn="ctr"/>
              <a:r>
                <a:rPr lang="en-US" sz="1200" b="1" dirty="0" smtClean="0"/>
                <a:t>Standard Deviations</a:t>
              </a:r>
              <a:endParaRPr lang="en-US" sz="1200" b="1" dirty="0"/>
            </a:p>
          </p:txBody>
        </p:sp>
        <p:cxnSp>
          <p:nvCxnSpPr>
            <p:cNvPr id="44" name="Straight Connector 43"/>
            <p:cNvCxnSpPr>
              <a:stCxn id="43" idx="3"/>
            </p:cNvCxnSpPr>
            <p:nvPr/>
          </p:nvCxnSpPr>
          <p:spPr>
            <a:xfrm>
              <a:off x="2743200" y="3214301"/>
              <a:ext cx="381000" cy="0"/>
            </a:xfrm>
            <a:prstGeom prst="line">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1"/>
            </p:cNvCxnSpPr>
            <p:nvPr/>
          </p:nvCxnSpPr>
          <p:spPr>
            <a:xfrm>
              <a:off x="609600" y="3214301"/>
              <a:ext cx="457200" cy="0"/>
            </a:xfrm>
            <a:prstGeom prst="line">
              <a:avLst/>
            </a:prstGeom>
            <a:ln w="1905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02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childTnLst>
                                </p:cTn>
                              </p:par>
                            </p:childTnLst>
                          </p:cTn>
                        </p:par>
                        <p:par>
                          <p:cTn id="8" fill="hold">
                            <p:stCondLst>
                              <p:cond delay="1000"/>
                            </p:stCondLst>
                            <p:childTnLst>
                              <p:par>
                                <p:cTn id="9" presetID="1"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2000"/>
                            </p:stCondLst>
                            <p:childTnLst>
                              <p:par>
                                <p:cTn id="12" presetID="10" presetClass="entr" presetSubtype="0" fill="hold" nodeType="afterEffect">
                                  <p:stCondLst>
                                    <p:cond delay="100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childTnLst>
                                </p:cTn>
                              </p:par>
                            </p:childTnLst>
                          </p:cTn>
                        </p:par>
                        <p:par>
                          <p:cTn id="15" fill="hold">
                            <p:stCondLst>
                              <p:cond delay="4000"/>
                            </p:stCondLst>
                            <p:childTnLst>
                              <p:par>
                                <p:cTn id="16" presetID="10" presetClass="entr" presetSubtype="0" fill="hold" nodeType="afterEffect">
                                  <p:stCondLst>
                                    <p:cond delay="10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childTnLst>
                                </p:cTn>
                              </p:par>
                            </p:childTnLst>
                          </p:cTn>
                        </p:par>
                        <p:par>
                          <p:cTn id="19" fill="hold">
                            <p:stCondLst>
                              <p:cond delay="6000"/>
                            </p:stCondLst>
                            <p:childTnLst>
                              <p:par>
                                <p:cTn id="20" presetID="10" presetClass="entr" presetSubtype="0" fill="hold" nodeType="after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1000"/>
                                        <p:tgtEl>
                                          <p:spTgt spid="53"/>
                                        </p:tgtEl>
                                      </p:cBhvr>
                                    </p:animEffect>
                                  </p:childTnLst>
                                </p:cTn>
                              </p:par>
                            </p:childTnLst>
                          </p:cTn>
                        </p:par>
                        <p:par>
                          <p:cTn id="28" fill="hold">
                            <p:stCondLst>
                              <p:cond delay="1000"/>
                            </p:stCondLst>
                            <p:childTnLst>
                              <p:par>
                                <p:cTn id="29" presetID="1" presetClass="entr" presetSubtype="0" fill="hold" grpId="0" nodeType="afterEffect">
                                  <p:stCondLst>
                                    <p:cond delay="1000"/>
                                  </p:stCondLst>
                                  <p:childTnLst>
                                    <p:set>
                                      <p:cBhvr>
                                        <p:cTn id="30" dur="1" fill="hold">
                                          <p:stCondLst>
                                            <p:cond delay="0"/>
                                          </p:stCondLst>
                                        </p:cTn>
                                        <p:tgtEl>
                                          <p:spTgt spid="31"/>
                                        </p:tgtEl>
                                        <p:attrNameLst>
                                          <p:attrName>style.visibility</p:attrName>
                                        </p:attrNameLst>
                                      </p:cBhvr>
                                      <p:to>
                                        <p:strVal val="visible"/>
                                      </p:to>
                                    </p:se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18</a:t>
            </a:fld>
            <a:endParaRPr lang="en-US" dirty="0">
              <a:solidFill>
                <a:srgbClr val="898989"/>
              </a:solidFill>
            </a:endParaRPr>
          </a:p>
        </p:txBody>
      </p:sp>
      <p:sp>
        <p:nvSpPr>
          <p:cNvPr id="4" name="Title 3"/>
          <p:cNvSpPr>
            <a:spLocks noGrp="1"/>
          </p:cNvSpPr>
          <p:nvPr>
            <p:ph type="title"/>
          </p:nvPr>
        </p:nvSpPr>
        <p:spPr>
          <a:xfrm>
            <a:off x="0" y="2819400"/>
            <a:ext cx="9144000" cy="1219200"/>
          </a:xfrm>
        </p:spPr>
        <p:txBody>
          <a:bodyPr>
            <a:normAutofit/>
          </a:bodyPr>
          <a:lstStyle/>
          <a:p>
            <a:r>
              <a:rPr lang="en-US" sz="3600" dirty="0" smtClean="0"/>
              <a:t>Simulation of Loan Process Model</a:t>
            </a:r>
            <a:br>
              <a:rPr lang="en-US" sz="3600" dirty="0" smtClean="0"/>
            </a:br>
            <a:r>
              <a:rPr lang="en-US" sz="2000" i="1" dirty="0" smtClean="0"/>
              <a:t>(Demonstration of Temporal &amp; Control Perspectives in the As-Is Analysis) </a:t>
            </a:r>
            <a:endParaRPr lang="en-US" sz="2000" i="1" dirty="0"/>
          </a:p>
        </p:txBody>
      </p:sp>
      <p:sp>
        <p:nvSpPr>
          <p:cNvPr id="5"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924622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715000"/>
          </a:xfrm>
        </p:spPr>
        <p:txBody>
          <a:bodyPr>
            <a:noAutofit/>
          </a:bodyPr>
          <a:lstStyle/>
          <a:p>
            <a:pPr marL="0" indent="0" algn="ctr">
              <a:spcBef>
                <a:spcPts val="100"/>
              </a:spcBef>
              <a:spcAft>
                <a:spcPts val="600"/>
              </a:spcAft>
              <a:buNone/>
            </a:pPr>
            <a:r>
              <a:rPr lang="en-US" sz="2000" b="1" u="sng" dirty="0" smtClean="0"/>
              <a:t>Originate Home Loan Process</a:t>
            </a:r>
            <a:endParaRPr lang="en-US" sz="2000" dirty="0" smtClean="0"/>
          </a:p>
          <a:p>
            <a:pPr>
              <a:spcBef>
                <a:spcPts val="600"/>
              </a:spcBef>
              <a:spcAft>
                <a:spcPts val="300"/>
              </a:spcAft>
            </a:pPr>
            <a:r>
              <a:rPr lang="en-US" sz="1600" b="1" u="sng" dirty="0" smtClean="0"/>
              <a:t>Pre-condition</a:t>
            </a:r>
            <a:r>
              <a:rPr lang="en-US" sz="1600" b="1" dirty="0" smtClean="0"/>
              <a:t>:  </a:t>
            </a:r>
            <a:r>
              <a:rPr lang="en-US" sz="1600" dirty="0" smtClean="0"/>
              <a:t>Beginning of a standard work week (5 business days at 8 hours per day) with no WIP in the pipeline of the Originate Loan Process for the XYZ Bank</a:t>
            </a:r>
          </a:p>
          <a:p>
            <a:pPr>
              <a:spcBef>
                <a:spcPts val="600"/>
              </a:spcBef>
              <a:spcAft>
                <a:spcPts val="300"/>
              </a:spcAft>
            </a:pPr>
            <a:r>
              <a:rPr lang="en-US" sz="1600" b="1" u="sng" dirty="0" smtClean="0"/>
              <a:t>Process Description (to be modeled in BPMN)</a:t>
            </a:r>
            <a:r>
              <a:rPr lang="en-US" sz="1600" b="1" dirty="0" smtClean="0"/>
              <a:t>:</a:t>
            </a:r>
          </a:p>
          <a:p>
            <a:pPr lvl="1">
              <a:spcBef>
                <a:spcPts val="300"/>
              </a:spcBef>
              <a:spcAft>
                <a:spcPts val="300"/>
              </a:spcAft>
            </a:pPr>
            <a:r>
              <a:rPr lang="en-US" sz="1400" dirty="0" smtClean="0"/>
              <a:t>A Loan Officer receives a completed loan application (from a borrower), and records the application information.</a:t>
            </a:r>
          </a:p>
          <a:p>
            <a:pPr lvl="1">
              <a:spcBef>
                <a:spcPts val="300"/>
              </a:spcBef>
              <a:spcAft>
                <a:spcPts val="300"/>
              </a:spcAft>
            </a:pPr>
            <a:r>
              <a:rPr lang="en-US" sz="1400" dirty="0" smtClean="0"/>
              <a:t>A Loan Officer then verifies provided employment information, recording the result</a:t>
            </a:r>
            <a:r>
              <a:rPr lang="en-US" sz="1400" dirty="0"/>
              <a:t> </a:t>
            </a:r>
            <a:r>
              <a:rPr lang="en-US" sz="1400" dirty="0" smtClean="0"/>
              <a:t>of his/her investigation.</a:t>
            </a:r>
          </a:p>
          <a:p>
            <a:pPr lvl="1">
              <a:spcBef>
                <a:spcPts val="300"/>
              </a:spcBef>
              <a:spcAft>
                <a:spcPts val="300"/>
              </a:spcAft>
            </a:pPr>
            <a:r>
              <a:rPr lang="en-US" sz="1400" dirty="0" smtClean="0"/>
              <a:t>The borrower’s credit score and report are requested of and received from the three credit bureaus in a consolidated form.</a:t>
            </a:r>
          </a:p>
          <a:p>
            <a:pPr lvl="1">
              <a:spcBef>
                <a:spcPts val="300"/>
              </a:spcBef>
              <a:spcAft>
                <a:spcPts val="300"/>
              </a:spcAft>
            </a:pPr>
            <a:r>
              <a:rPr lang="en-US" sz="1400" dirty="0" smtClean="0"/>
              <a:t>A Title Researcher searches the county title records for the property in question, and then determines whether or not the property is correctly listed and free of liens.</a:t>
            </a:r>
          </a:p>
          <a:p>
            <a:pPr lvl="1">
              <a:spcBef>
                <a:spcPts val="300"/>
              </a:spcBef>
              <a:spcAft>
                <a:spcPts val="300"/>
              </a:spcAft>
            </a:pPr>
            <a:r>
              <a:rPr lang="en-US" sz="1400" dirty="0" smtClean="0"/>
              <a:t>A Loan Officer assembles and reviews the case file (loan application with employment verification, credit score and report, and title results) to approve or reject the application.</a:t>
            </a:r>
          </a:p>
          <a:p>
            <a:pPr lvl="1">
              <a:spcBef>
                <a:spcPts val="300"/>
              </a:spcBef>
              <a:spcAft>
                <a:spcPts val="300"/>
              </a:spcAft>
            </a:pPr>
            <a:r>
              <a:rPr lang="en-US" sz="1400" dirty="0" smtClean="0"/>
              <a:t>If rejected, a Loan Officer sends a rejection notice to the borrower, and then closes out the rejected case file.</a:t>
            </a:r>
          </a:p>
          <a:p>
            <a:pPr lvl="1">
              <a:spcBef>
                <a:spcPts val="300"/>
              </a:spcBef>
              <a:spcAft>
                <a:spcPts val="300"/>
              </a:spcAft>
            </a:pPr>
            <a:r>
              <a:rPr lang="en-US" sz="1400" dirty="0" smtClean="0"/>
              <a:t>If approved, a Loan Officer sends an approval notice to the borrower, and then forwards the case file to an Underwriter.</a:t>
            </a:r>
            <a:endParaRPr lang="en-US" sz="1400" dirty="0"/>
          </a:p>
          <a:p>
            <a:pPr lvl="1">
              <a:spcBef>
                <a:spcPts val="300"/>
              </a:spcBef>
              <a:spcAft>
                <a:spcPts val="300"/>
              </a:spcAft>
            </a:pPr>
            <a:r>
              <a:rPr lang="en-US" sz="1400" dirty="0" smtClean="0"/>
              <a:t>An Underwriter underwrites the loan based on the case file, returning it to the Loan Officer, but if this takes more than an hour, then standard loan terms are assigned.</a:t>
            </a:r>
          </a:p>
          <a:p>
            <a:pPr lvl="1">
              <a:spcBef>
                <a:spcPts val="300"/>
              </a:spcBef>
              <a:spcAft>
                <a:spcPts val="300"/>
              </a:spcAft>
            </a:pPr>
            <a:r>
              <a:rPr lang="en-US" sz="1400" dirty="0" smtClean="0"/>
              <a:t>The Loan Officer then closes out the approved case file.</a:t>
            </a:r>
            <a:endParaRPr lang="en-US" sz="1400" dirty="0"/>
          </a:p>
          <a:p>
            <a:pPr>
              <a:spcBef>
                <a:spcPts val="100"/>
              </a:spcBef>
              <a:spcAft>
                <a:spcPts val="300"/>
              </a:spcAft>
            </a:pPr>
            <a:r>
              <a:rPr lang="en-US" sz="1600" b="1" u="sng" dirty="0" smtClean="0"/>
              <a:t>Post-condition</a:t>
            </a:r>
            <a:r>
              <a:rPr lang="en-US" sz="1600" b="1" dirty="0" smtClean="0"/>
              <a:t>:  </a:t>
            </a:r>
            <a:r>
              <a:rPr lang="en-US" sz="1600" dirty="0" smtClean="0"/>
              <a:t>End of a standard work week with minimal WIP still in the pipeline</a:t>
            </a:r>
          </a:p>
        </p:txBody>
      </p:sp>
      <p:sp>
        <p:nvSpPr>
          <p:cNvPr id="7"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19</a:t>
            </a:fld>
            <a:endParaRPr lang="en-US" dirty="0">
              <a:solidFill>
                <a:srgbClr val="898989"/>
              </a:solidFill>
            </a:endParaRPr>
          </a:p>
        </p:txBody>
      </p:sp>
      <p:sp>
        <p:nvSpPr>
          <p:cNvPr id="2" name="Title 1"/>
          <p:cNvSpPr>
            <a:spLocks noGrp="1"/>
          </p:cNvSpPr>
          <p:nvPr>
            <p:ph type="title"/>
          </p:nvPr>
        </p:nvSpPr>
        <p:spPr/>
        <p:txBody>
          <a:bodyPr/>
          <a:lstStyle/>
          <a:p>
            <a:r>
              <a:rPr lang="en-US" sz="3600" dirty="0" smtClean="0"/>
              <a:t>Simulation Use Case</a:t>
            </a:r>
            <a:endParaRPr lang="en-US" sz="3600" dirty="0"/>
          </a:p>
        </p:txBody>
      </p:sp>
      <p:sp>
        <p:nvSpPr>
          <p:cNvPr id="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713156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6200" y="914400"/>
            <a:ext cx="8915400" cy="5715000"/>
          </a:xfrm>
        </p:spPr>
        <p:txBody>
          <a:bodyPr>
            <a:normAutofit fontScale="92500" lnSpcReduction="20000"/>
          </a:bodyPr>
          <a:lstStyle/>
          <a:p>
            <a:pPr>
              <a:spcBef>
                <a:spcPts val="600"/>
              </a:spcBef>
              <a:spcAft>
                <a:spcPts val="600"/>
              </a:spcAft>
            </a:pPr>
            <a:r>
              <a:rPr lang="en-US" sz="2600" b="1" dirty="0" smtClean="0"/>
              <a:t>Learning Objectives</a:t>
            </a:r>
          </a:p>
          <a:p>
            <a:pPr>
              <a:spcBef>
                <a:spcPts val="600"/>
              </a:spcBef>
            </a:pPr>
            <a:r>
              <a:rPr lang="en-US" sz="2600" b="1" dirty="0" smtClean="0"/>
              <a:t>Process Analysis Using Simulation </a:t>
            </a:r>
            <a:r>
              <a:rPr lang="en-US" sz="2200" b="1" i="1" dirty="0" smtClean="0"/>
              <a:t>(Temporal &amp; Control Perspectives) </a:t>
            </a:r>
          </a:p>
          <a:p>
            <a:pPr lvl="1">
              <a:spcBef>
                <a:spcPts val="600"/>
              </a:spcBef>
              <a:spcAft>
                <a:spcPts val="300"/>
              </a:spcAft>
            </a:pPr>
            <a:r>
              <a:rPr lang="en-US" sz="2200" dirty="0" smtClean="0"/>
              <a:t>Simulating Business Processes Modeled in BPMN</a:t>
            </a:r>
          </a:p>
          <a:p>
            <a:pPr marL="914400" lvl="2" indent="0">
              <a:spcBef>
                <a:spcPts val="0"/>
              </a:spcBef>
              <a:spcAft>
                <a:spcPts val="600"/>
              </a:spcAft>
              <a:buNone/>
            </a:pPr>
            <a:r>
              <a:rPr lang="en-US" sz="1700" i="1" dirty="0" smtClean="0"/>
              <a:t>(Overview of Simulation and BPSim</a:t>
            </a:r>
            <a:r>
              <a:rPr lang="en-US" sz="1700" dirty="0" smtClean="0"/>
              <a:t>)</a:t>
            </a:r>
          </a:p>
          <a:p>
            <a:pPr lvl="1">
              <a:spcBef>
                <a:spcPts val="600"/>
              </a:spcBef>
              <a:spcAft>
                <a:spcPts val="300"/>
              </a:spcAft>
            </a:pPr>
            <a:r>
              <a:rPr lang="en-US" sz="2200" dirty="0" smtClean="0"/>
              <a:t>Sample Process Walkthrough of Temporal &amp; Control Perspectives</a:t>
            </a:r>
          </a:p>
          <a:p>
            <a:pPr marL="857250" lvl="2" indent="0">
              <a:spcBef>
                <a:spcPts val="0"/>
              </a:spcBef>
              <a:spcAft>
                <a:spcPts val="600"/>
              </a:spcAft>
              <a:buNone/>
            </a:pPr>
            <a:r>
              <a:rPr lang="en-US" sz="1700" i="1" dirty="0" smtClean="0"/>
              <a:t>(Process Simulation, Diagnosis, and Redesign Example)</a:t>
            </a:r>
          </a:p>
          <a:p>
            <a:pPr lvl="1">
              <a:spcBef>
                <a:spcPts val="600"/>
              </a:spcBef>
              <a:spcAft>
                <a:spcPts val="300"/>
              </a:spcAft>
            </a:pPr>
            <a:r>
              <a:rPr lang="en-US" sz="2200" dirty="0" smtClean="0"/>
              <a:t>Simulation </a:t>
            </a:r>
            <a:r>
              <a:rPr lang="en-US" sz="2200" dirty="0"/>
              <a:t>Parameters in BPMN </a:t>
            </a:r>
            <a:r>
              <a:rPr lang="en-US" sz="2200" dirty="0" smtClean="0"/>
              <a:t>Models</a:t>
            </a:r>
          </a:p>
          <a:p>
            <a:pPr marL="914400" lvl="2" indent="0">
              <a:spcBef>
                <a:spcPts val="0"/>
              </a:spcBef>
              <a:spcAft>
                <a:spcPts val="600"/>
              </a:spcAft>
              <a:buNone/>
            </a:pPr>
            <a:r>
              <a:rPr lang="en-US" sz="1700" i="1" dirty="0" smtClean="0"/>
              <a:t>(Loan Process Model Example)</a:t>
            </a:r>
          </a:p>
          <a:p>
            <a:pPr lvl="1">
              <a:spcBef>
                <a:spcPts val="600"/>
              </a:spcBef>
              <a:spcAft>
                <a:spcPts val="300"/>
              </a:spcAft>
            </a:pPr>
            <a:r>
              <a:rPr lang="en-US" sz="2200" dirty="0" smtClean="0"/>
              <a:t>Simulation of Loan Process Model</a:t>
            </a:r>
          </a:p>
          <a:p>
            <a:pPr marL="857250" lvl="2" indent="0">
              <a:spcBef>
                <a:spcPts val="0"/>
              </a:spcBef>
              <a:spcAft>
                <a:spcPts val="600"/>
              </a:spcAft>
              <a:buNone/>
            </a:pPr>
            <a:r>
              <a:rPr lang="en-US" sz="1700" i="1" dirty="0" smtClean="0"/>
              <a:t>(Demonstration of Temporal &amp; Control Perspectives in the As-Is Analysis)</a:t>
            </a:r>
          </a:p>
          <a:p>
            <a:pPr lvl="1">
              <a:spcBef>
                <a:spcPts val="600"/>
              </a:spcBef>
              <a:spcAft>
                <a:spcPts val="300"/>
              </a:spcAft>
            </a:pPr>
            <a:r>
              <a:rPr lang="en-US" sz="2200" dirty="0" smtClean="0"/>
              <a:t>Simulation Diagnostics &amp; Process Redesign</a:t>
            </a:r>
          </a:p>
          <a:p>
            <a:pPr marL="857250" lvl="2" indent="0">
              <a:spcBef>
                <a:spcPts val="0"/>
              </a:spcBef>
              <a:spcAft>
                <a:spcPts val="600"/>
              </a:spcAft>
              <a:buNone/>
            </a:pPr>
            <a:r>
              <a:rPr lang="en-US" sz="1700" i="1" dirty="0" smtClean="0"/>
              <a:t>(Demonstration of Temporal &amp; Control Perspectives in the To-Be Redesign)</a:t>
            </a:r>
          </a:p>
          <a:p>
            <a:pPr>
              <a:spcBef>
                <a:spcPts val="600"/>
              </a:spcBef>
              <a:spcAft>
                <a:spcPts val="600"/>
              </a:spcAft>
            </a:pPr>
            <a:r>
              <a:rPr lang="en-US" sz="2600" b="1" dirty="0" smtClean="0"/>
              <a:t>Summary</a:t>
            </a:r>
          </a:p>
          <a:p>
            <a:pPr>
              <a:spcBef>
                <a:spcPts val="600"/>
              </a:spcBef>
              <a:spcAft>
                <a:spcPts val="600"/>
              </a:spcAft>
            </a:pPr>
            <a:r>
              <a:rPr lang="en-US" sz="2600" b="1" dirty="0" smtClean="0"/>
              <a:t>Questions &amp; Answers</a:t>
            </a:r>
          </a:p>
          <a:p>
            <a:pPr>
              <a:spcBef>
                <a:spcPts val="600"/>
              </a:spcBef>
              <a:spcAft>
                <a:spcPts val="600"/>
              </a:spcAft>
            </a:pPr>
            <a:r>
              <a:rPr lang="en-US" sz="2600" b="1" dirty="0" smtClean="0"/>
              <a:t>Simulation Tools Showcased in this Webinar</a:t>
            </a:r>
          </a:p>
          <a:p>
            <a:pPr>
              <a:spcBef>
                <a:spcPts val="600"/>
              </a:spcBef>
              <a:spcAft>
                <a:spcPts val="600"/>
              </a:spcAft>
            </a:pPr>
            <a:r>
              <a:rPr lang="en-US" sz="2600" b="1" dirty="0" smtClean="0"/>
              <a:t>Presenter Bio</a:t>
            </a:r>
            <a:endParaRPr lang="en-US" sz="2600" b="1" dirty="0"/>
          </a:p>
        </p:txBody>
      </p:sp>
      <p:sp>
        <p:nvSpPr>
          <p:cNvPr id="3" name="Slide Number Placeholder 2"/>
          <p:cNvSpPr>
            <a:spLocks noGrp="1"/>
          </p:cNvSpPr>
          <p:nvPr>
            <p:ph type="sldNum" sz="quarter" idx="4"/>
          </p:nvPr>
        </p:nvSpPr>
        <p:spPr>
          <a:xfrm>
            <a:off x="7010400" y="6569075"/>
            <a:ext cx="2133600" cy="365125"/>
          </a:xfrm>
        </p:spPr>
        <p:txBody>
          <a:bodyPr/>
          <a:lstStyle/>
          <a:p>
            <a:fld id="{D583796A-DC9A-4AD0-9AB3-59A5C50AF76C}" type="slidenum">
              <a:rPr lang="en-US" smtClean="0"/>
              <a:pPr/>
              <a:t>2</a:t>
            </a:fld>
            <a:endParaRPr lang="en-US" dirty="0"/>
          </a:p>
        </p:txBody>
      </p:sp>
      <p:sp>
        <p:nvSpPr>
          <p:cNvPr id="5" name="Title 4"/>
          <p:cNvSpPr>
            <a:spLocks noGrp="1"/>
          </p:cNvSpPr>
          <p:nvPr>
            <p:ph type="title"/>
          </p:nvPr>
        </p:nvSpPr>
        <p:spPr/>
        <p:txBody>
          <a:bodyPr/>
          <a:lstStyle/>
          <a:p>
            <a:r>
              <a:rPr lang="en-US" sz="3600" dirty="0" smtClean="0"/>
              <a:t>Outline</a:t>
            </a:r>
            <a:endParaRPr lang="en-US" sz="3600" dirty="0"/>
          </a:p>
        </p:txBody>
      </p:sp>
      <p:sp>
        <p:nvSpPr>
          <p:cNvPr id="7"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014274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86400"/>
          </a:xfrm>
        </p:spPr>
        <p:txBody>
          <a:bodyPr>
            <a:normAutofit/>
          </a:bodyPr>
          <a:lstStyle/>
          <a:p>
            <a:pPr>
              <a:spcBef>
                <a:spcPts val="1800"/>
              </a:spcBef>
              <a:spcAft>
                <a:spcPts val="600"/>
              </a:spcAft>
            </a:pPr>
            <a:r>
              <a:rPr lang="en-US" b="1" dirty="0" smtClean="0"/>
              <a:t>Process Performance Goals and Measures (as established </a:t>
            </a:r>
            <a:r>
              <a:rPr lang="en-US" b="1" dirty="0"/>
              <a:t>b</a:t>
            </a:r>
            <a:r>
              <a:rPr lang="en-US" b="1" dirty="0" smtClean="0"/>
              <a:t>y XYZ Bank Management):</a:t>
            </a:r>
            <a:endParaRPr lang="en-US" b="1" dirty="0"/>
          </a:p>
          <a:p>
            <a:pPr lvl="1">
              <a:spcBef>
                <a:spcPts val="300"/>
              </a:spcBef>
              <a:spcAft>
                <a:spcPts val="300"/>
              </a:spcAft>
            </a:pPr>
            <a:r>
              <a:rPr lang="en-US" sz="2000" dirty="0"/>
              <a:t>No problematic </a:t>
            </a:r>
            <a:r>
              <a:rPr lang="en-US" sz="2000" dirty="0" smtClean="0"/>
              <a:t>backlog at </a:t>
            </a:r>
            <a:r>
              <a:rPr lang="en-US" sz="2000" dirty="0"/>
              <a:t>the end of a standard 5 business days </a:t>
            </a:r>
            <a:r>
              <a:rPr lang="en-US" sz="2000" dirty="0" smtClean="0"/>
              <a:t>week </a:t>
            </a:r>
            <a:r>
              <a:rPr lang="en-US" sz="2000" dirty="0" smtClean="0"/>
              <a:t>(acceptable WIP </a:t>
            </a:r>
            <a:r>
              <a:rPr lang="en-US" sz="2000" dirty="0" smtClean="0"/>
              <a:t>only)</a:t>
            </a:r>
            <a:endParaRPr lang="en-US" sz="2000" dirty="0"/>
          </a:p>
          <a:p>
            <a:pPr lvl="1">
              <a:spcBef>
                <a:spcPts val="300"/>
              </a:spcBef>
              <a:spcAft>
                <a:spcPts val="300"/>
              </a:spcAft>
            </a:pPr>
            <a:r>
              <a:rPr lang="en-US" sz="2000" dirty="0" smtClean="0"/>
              <a:t>QoS Targets:</a:t>
            </a:r>
          </a:p>
          <a:p>
            <a:pPr lvl="2">
              <a:spcBef>
                <a:spcPts val="300"/>
              </a:spcBef>
              <a:spcAft>
                <a:spcPts val="300"/>
              </a:spcAft>
            </a:pPr>
            <a:r>
              <a:rPr lang="en-US" sz="1600" dirty="0" smtClean="0"/>
              <a:t>Minimum:  Weighted </a:t>
            </a:r>
            <a:r>
              <a:rPr lang="en-US" sz="1600" dirty="0"/>
              <a:t>average turn-around </a:t>
            </a:r>
            <a:r>
              <a:rPr lang="en-US" sz="1600" dirty="0" smtClean="0"/>
              <a:t>time for </a:t>
            </a:r>
            <a:r>
              <a:rPr lang="en-US" sz="1600" dirty="0"/>
              <a:t>a loan </a:t>
            </a:r>
            <a:r>
              <a:rPr lang="en-US" sz="1600" dirty="0" smtClean="0"/>
              <a:t>(across all accepted and rejected loans) should </a:t>
            </a:r>
            <a:r>
              <a:rPr lang="en-US" sz="1600" dirty="0"/>
              <a:t>be no more than 2.5 hours (150 minutes)</a:t>
            </a:r>
          </a:p>
          <a:p>
            <a:pPr lvl="2">
              <a:spcBef>
                <a:spcPts val="300"/>
              </a:spcBef>
              <a:spcAft>
                <a:spcPts val="300"/>
              </a:spcAft>
            </a:pPr>
            <a:r>
              <a:rPr lang="en-US" sz="1600" dirty="0" smtClean="0"/>
              <a:t>Stretch:  No </a:t>
            </a:r>
            <a:r>
              <a:rPr lang="en-US" sz="1600" dirty="0"/>
              <a:t>loan should take more than 3 hours (180 minutes</a:t>
            </a:r>
            <a:r>
              <a:rPr lang="en-US" sz="1600" dirty="0" smtClean="0"/>
              <a:t>) to process</a:t>
            </a:r>
            <a:endParaRPr lang="en-US" sz="1600" dirty="0" smtClean="0"/>
          </a:p>
          <a:p>
            <a:pPr>
              <a:spcBef>
                <a:spcPts val="1800"/>
              </a:spcBef>
              <a:spcAft>
                <a:spcPts val="300"/>
              </a:spcAft>
            </a:pPr>
            <a:r>
              <a:rPr lang="en-US" b="1" dirty="0" smtClean="0"/>
              <a:t>Reengineering Imperative Established By XYZ Bank Management For the To-Be Redesign:</a:t>
            </a:r>
          </a:p>
          <a:p>
            <a:pPr lvl="1">
              <a:spcBef>
                <a:spcPts val="300"/>
              </a:spcBef>
              <a:spcAft>
                <a:spcPts val="300"/>
              </a:spcAft>
            </a:pPr>
            <a:r>
              <a:rPr lang="en-US" sz="2000" dirty="0" smtClean="0"/>
              <a:t>Analyze process to identify any leverage points for achieving process performance goals and measures</a:t>
            </a:r>
          </a:p>
          <a:p>
            <a:pPr lvl="1">
              <a:spcBef>
                <a:spcPts val="300"/>
              </a:spcBef>
              <a:spcAft>
                <a:spcPts val="300"/>
              </a:spcAft>
            </a:pPr>
            <a:r>
              <a:rPr lang="en-US" sz="2000" dirty="0" smtClean="0"/>
              <a:t>Targeted change(s) to process to ensure process performance goals and measures are achieved</a:t>
            </a:r>
            <a:endParaRPr lang="en-US" sz="2000" dirty="0"/>
          </a:p>
          <a:p>
            <a:endParaRPr lang="en-US" dirty="0"/>
          </a:p>
        </p:txBody>
      </p:sp>
      <p:sp>
        <p:nvSpPr>
          <p:cNvPr id="3" name="Title 2"/>
          <p:cNvSpPr>
            <a:spLocks noGrp="1"/>
          </p:cNvSpPr>
          <p:nvPr>
            <p:ph type="title"/>
          </p:nvPr>
        </p:nvSpPr>
        <p:spPr/>
        <p:txBody>
          <a:bodyPr/>
          <a:lstStyle/>
          <a:p>
            <a:r>
              <a:rPr lang="en-US" sz="3600" dirty="0" smtClean="0"/>
              <a:t>Simulation Use Case – Goals and Performance Measures</a:t>
            </a:r>
            <a:endParaRPr lang="en-US" sz="3600" dirty="0"/>
          </a:p>
        </p:txBody>
      </p:sp>
      <p:sp>
        <p:nvSpPr>
          <p:cNvPr id="4" name="Footer Placeholder 3"/>
          <p:cNvSpPr>
            <a:spLocks noGrp="1"/>
          </p:cNvSpPr>
          <p:nvPr>
            <p:ph type="ftr" sz="quarter" idx="3"/>
          </p:nvPr>
        </p:nvSpPr>
        <p:spPr/>
        <p:txBody>
          <a:bodyPr/>
          <a:lstStyle/>
          <a:p>
            <a:r>
              <a:rPr lang="en-US" dirty="0" smtClean="0"/>
              <a:t>For BPSim Webinar Use Only</a:t>
            </a:r>
            <a:endParaRPr lang="en-US" dirty="0"/>
          </a:p>
        </p:txBody>
      </p:sp>
      <p:sp>
        <p:nvSpPr>
          <p:cNvPr id="5" name="Slide Number Placeholder 4"/>
          <p:cNvSpPr>
            <a:spLocks noGrp="1"/>
          </p:cNvSpPr>
          <p:nvPr>
            <p:ph type="sldNum" sz="quarter" idx="4"/>
          </p:nvPr>
        </p:nvSpPr>
        <p:spPr>
          <a:xfrm>
            <a:off x="7010400" y="6675437"/>
            <a:ext cx="2133600" cy="182563"/>
          </a:xfrm>
        </p:spPr>
        <p:txBody>
          <a:bodyPr/>
          <a:lstStyle/>
          <a:p>
            <a:fld id="{E3ED77E8-1697-42D6-AC8B-649E93CD7F30}" type="slidenum">
              <a:rPr lang="en-US" smtClean="0"/>
              <a:pPr/>
              <a:t>20</a:t>
            </a:fld>
            <a:endParaRPr lang="en-US" dirty="0"/>
          </a:p>
        </p:txBody>
      </p:sp>
    </p:spTree>
    <p:extLst>
      <p:ext uri="{BB962C8B-B14F-4D97-AF65-F5344CB8AC3E}">
        <p14:creationId xmlns:p14="http://schemas.microsoft.com/office/powerpoint/2010/main" val="38016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rgbClr val="5F5F5F"/>
                                      </p:to>
                                    </p:animClr>
                                  </p:sub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rgbClr val="5F5F5F"/>
                                      </p:to>
                                    </p:animClr>
                                  </p:sub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rgbClr val="5F5F5F"/>
                                      </p:to>
                                    </p:animClr>
                                  </p:sub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3" end="3"/>
                                            </p:txEl>
                                          </p:spTgt>
                                        </p:tgtEl>
                                        <p:attrNameLst>
                                          <p:attrName>ppt_c</p:attrName>
                                        </p:attrNameLst>
                                      </p:cBhvr>
                                      <p:to>
                                        <a:srgbClr val="5F5F5F"/>
                                      </p:to>
                                    </p:animClr>
                                  </p:sub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4" end="4"/>
                                            </p:txEl>
                                          </p:spTgt>
                                        </p:tgtEl>
                                        <p:attrNameLst>
                                          <p:attrName>ppt_c</p:attrName>
                                        </p:attrNameLst>
                                      </p:cBhvr>
                                      <p:to>
                                        <a:srgbClr val="5F5F5F"/>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5" end="5"/>
                                            </p:txEl>
                                          </p:spTgt>
                                        </p:tgtEl>
                                        <p:attrNameLst>
                                          <p:attrName>ppt_c</p:attrName>
                                        </p:attrNameLst>
                                      </p:cBhvr>
                                      <p:to>
                                        <a:srgbClr val="5F5F5F"/>
                                      </p:to>
                                    </p:animClr>
                                  </p:sub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6" end="6"/>
                                            </p:txEl>
                                          </p:spTgt>
                                        </p:tgtEl>
                                        <p:attrNameLst>
                                          <p:attrName>ppt_c</p:attrName>
                                        </p:attrNameLst>
                                      </p:cBhvr>
                                      <p:to>
                                        <a:srgbClr val="5F5F5F"/>
                                      </p:to>
                                    </p:animClr>
                                  </p:sub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7" end="7"/>
                                            </p:txEl>
                                          </p:spTgt>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1447800"/>
          </a:xfrm>
        </p:spPr>
        <p:txBody>
          <a:bodyPr>
            <a:normAutofit fontScale="62500" lnSpcReduction="20000"/>
          </a:bodyPr>
          <a:lstStyle/>
          <a:p>
            <a:pPr>
              <a:spcBef>
                <a:spcPts val="600"/>
              </a:spcBef>
              <a:spcAft>
                <a:spcPts val="600"/>
              </a:spcAft>
            </a:pPr>
            <a:r>
              <a:rPr lang="en-US" sz="2900" b="1" u="sng" dirty="0" smtClean="0"/>
              <a:t>Parametric Data </a:t>
            </a:r>
            <a:r>
              <a:rPr lang="en-US" sz="2900" b="1" u="sng" dirty="0"/>
              <a:t>F</a:t>
            </a:r>
            <a:r>
              <a:rPr lang="en-US" sz="2900" b="1" u="sng" dirty="0" smtClean="0"/>
              <a:t>or Simulation (as </a:t>
            </a:r>
            <a:r>
              <a:rPr lang="en-US" sz="2900" b="1" u="sng" dirty="0"/>
              <a:t>d</a:t>
            </a:r>
            <a:r>
              <a:rPr lang="en-US" sz="2900" b="1" u="sng" dirty="0" smtClean="0"/>
              <a:t>etermined </a:t>
            </a:r>
            <a:r>
              <a:rPr lang="en-US" sz="2900" b="1" u="sng" dirty="0"/>
              <a:t>b</a:t>
            </a:r>
            <a:r>
              <a:rPr lang="en-US" sz="2900" b="1" u="sng" dirty="0" smtClean="0"/>
              <a:t>y TPS Reports, Inc.)</a:t>
            </a:r>
            <a:r>
              <a:rPr lang="en-US" sz="2900" b="1" dirty="0" smtClean="0"/>
              <a:t>: </a:t>
            </a:r>
          </a:p>
          <a:p>
            <a:pPr lvl="1">
              <a:spcBef>
                <a:spcPts val="300"/>
              </a:spcBef>
              <a:spcAft>
                <a:spcPts val="600"/>
              </a:spcAft>
            </a:pPr>
            <a:r>
              <a:rPr lang="en-US" sz="2100" b="1" dirty="0" smtClean="0"/>
              <a:t>30 applications arrive per day (on </a:t>
            </a:r>
            <a:r>
              <a:rPr lang="en-US" sz="2100" b="1" dirty="0" smtClean="0"/>
              <a:t>avg.) </a:t>
            </a:r>
            <a:r>
              <a:rPr lang="en-US" sz="2100" b="1" i="1" dirty="0" smtClean="0"/>
              <a:t>&lt;</a:t>
            </a:r>
            <a:r>
              <a:rPr lang="en-US" sz="2100" b="1" i="1" dirty="0" smtClean="0"/>
              <a:t>for the Receive Loan Application Start Event (the process trigger)&gt;</a:t>
            </a:r>
          </a:p>
          <a:p>
            <a:pPr lvl="1">
              <a:spcBef>
                <a:spcPts val="300"/>
              </a:spcBef>
              <a:spcAft>
                <a:spcPts val="600"/>
              </a:spcAft>
            </a:pPr>
            <a:r>
              <a:rPr lang="en-US" sz="2100" b="1" dirty="0" smtClean="0"/>
              <a:t>8 out of the 30 are approved (on </a:t>
            </a:r>
            <a:r>
              <a:rPr lang="en-US" sz="2100" b="1" dirty="0" smtClean="0"/>
              <a:t>avg.) </a:t>
            </a:r>
            <a:r>
              <a:rPr lang="en-US" sz="2100" b="1" dirty="0" smtClean="0"/>
              <a:t>and about a fifth of the rejections have very low credit scores </a:t>
            </a:r>
            <a:r>
              <a:rPr lang="en-US" sz="2100" b="1" i="1" dirty="0" smtClean="0"/>
              <a:t>&lt;</a:t>
            </a:r>
            <a:r>
              <a:rPr lang="en-US" sz="2100" b="1" i="1" dirty="0" smtClean="0"/>
              <a:t>for control flow&gt;</a:t>
            </a:r>
          </a:p>
          <a:p>
            <a:pPr lvl="1">
              <a:spcBef>
                <a:spcPts val="300"/>
              </a:spcBef>
              <a:spcAft>
                <a:spcPts val="600"/>
              </a:spcAft>
            </a:pPr>
            <a:r>
              <a:rPr lang="en-US" sz="2100" b="1" dirty="0" smtClean="0"/>
              <a:t>Credit score receipt is within 4 to 6 minutes of request, but is usually 5 mins </a:t>
            </a:r>
            <a:r>
              <a:rPr lang="en-US" sz="2100" b="1" i="1" dirty="0" smtClean="0"/>
              <a:t>&lt;</a:t>
            </a:r>
            <a:r>
              <a:rPr lang="en-US" sz="2100" b="1" i="1" dirty="0" smtClean="0"/>
              <a:t>for the Intermediate Catching Event&gt;</a:t>
            </a:r>
          </a:p>
          <a:p>
            <a:pPr lvl="1">
              <a:spcBef>
                <a:spcPts val="300"/>
              </a:spcBef>
              <a:spcAft>
                <a:spcPts val="600"/>
              </a:spcAft>
            </a:pPr>
            <a:r>
              <a:rPr lang="en-US" sz="2100" b="1" dirty="0" smtClean="0"/>
              <a:t>Average duration times for activities are listed below: </a:t>
            </a:r>
            <a:r>
              <a:rPr lang="en-US" sz="2100" b="1" i="1" dirty="0" smtClean="0"/>
              <a:t>&lt;</a:t>
            </a:r>
            <a:r>
              <a:rPr lang="en-US" sz="2100" b="1" i="1" dirty="0" smtClean="0"/>
              <a:t>for parameterizing activities&gt;</a:t>
            </a:r>
            <a:endParaRPr lang="en-US" sz="2100" b="1" i="1" dirty="0"/>
          </a:p>
        </p:txBody>
      </p:sp>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21</a:t>
            </a:fld>
            <a:endParaRPr lang="en-US" dirty="0"/>
          </a:p>
        </p:txBody>
      </p:sp>
      <p:sp>
        <p:nvSpPr>
          <p:cNvPr id="5" name="Title 4"/>
          <p:cNvSpPr>
            <a:spLocks noGrp="1"/>
          </p:cNvSpPr>
          <p:nvPr>
            <p:ph type="title"/>
          </p:nvPr>
        </p:nvSpPr>
        <p:spPr/>
        <p:txBody>
          <a:bodyPr/>
          <a:lstStyle/>
          <a:p>
            <a:r>
              <a:rPr lang="en-US" sz="3600" dirty="0" smtClean="0"/>
              <a:t>Simulation Use Case – Parameters</a:t>
            </a:r>
            <a:endParaRPr lang="en-US" sz="3600" dirty="0"/>
          </a:p>
        </p:txBody>
      </p:sp>
      <p:graphicFrame>
        <p:nvGraphicFramePr>
          <p:cNvPr id="7" name="Table 6"/>
          <p:cNvGraphicFramePr>
            <a:graphicFrameLocks noGrp="1"/>
          </p:cNvGraphicFramePr>
          <p:nvPr>
            <p:extLst>
              <p:ext uri="{D42A27DB-BD31-4B8C-83A1-F6EECF244321}">
                <p14:modId xmlns:p14="http://schemas.microsoft.com/office/powerpoint/2010/main" val="1322713422"/>
              </p:ext>
            </p:extLst>
          </p:nvPr>
        </p:nvGraphicFramePr>
        <p:xfrm>
          <a:off x="76200" y="2438400"/>
          <a:ext cx="7203440" cy="4097385"/>
        </p:xfrm>
        <a:graphic>
          <a:graphicData uri="http://schemas.openxmlformats.org/drawingml/2006/table">
            <a:tbl>
              <a:tblPr firstRow="1" bandRow="1">
                <a:tableStyleId>{5C22544A-7EE6-4342-B048-85BDC9FD1C3A}</a:tableStyleId>
              </a:tblPr>
              <a:tblGrid>
                <a:gridCol w="2772529"/>
                <a:gridCol w="1949318"/>
                <a:gridCol w="2481593"/>
              </a:tblGrid>
              <a:tr h="292705">
                <a:tc>
                  <a:txBody>
                    <a:bodyPr/>
                    <a:lstStyle/>
                    <a:p>
                      <a:pPr algn="ctr"/>
                      <a:r>
                        <a:rPr lang="en-US" sz="1300" dirty="0" smtClean="0"/>
                        <a:t>Activity</a:t>
                      </a:r>
                      <a:r>
                        <a:rPr lang="en-US" sz="1300" baseline="0" dirty="0" smtClean="0"/>
                        <a:t> Name</a:t>
                      </a:r>
                      <a:endParaRPr lang="en-US" sz="1300" dirty="0"/>
                    </a:p>
                  </a:txBody>
                  <a:tcPr/>
                </a:tc>
                <a:tc>
                  <a:txBody>
                    <a:bodyPr/>
                    <a:lstStyle/>
                    <a:p>
                      <a:pPr algn="ctr"/>
                      <a:r>
                        <a:rPr lang="en-US" sz="1300" dirty="0" smtClean="0"/>
                        <a:t>Approval Path</a:t>
                      </a:r>
                      <a:endParaRPr lang="en-US" sz="1300" dirty="0"/>
                    </a:p>
                  </a:txBody>
                  <a:tcPr/>
                </a:tc>
                <a:tc>
                  <a:txBody>
                    <a:bodyPr/>
                    <a:lstStyle/>
                    <a:p>
                      <a:pPr algn="ctr"/>
                      <a:r>
                        <a:rPr lang="en-US" sz="1300" dirty="0" smtClean="0"/>
                        <a:t>Rejection Path</a:t>
                      </a:r>
                      <a:endParaRPr lang="en-US" sz="1300" dirty="0"/>
                    </a:p>
                  </a:txBody>
                  <a:tcPr/>
                </a:tc>
              </a:tr>
              <a:tr h="292705">
                <a:tc>
                  <a:txBody>
                    <a:bodyPr/>
                    <a:lstStyle/>
                    <a:p>
                      <a:r>
                        <a:rPr lang="en-US" sz="1300" dirty="0" smtClean="0"/>
                        <a:t>Record Loan Application</a:t>
                      </a:r>
                      <a:endParaRPr lang="en-US" sz="1300" dirty="0"/>
                    </a:p>
                  </a:txBody>
                  <a:tcPr/>
                </a:tc>
                <a:tc gridSpan="2">
                  <a:txBody>
                    <a:bodyPr/>
                    <a:lstStyle/>
                    <a:p>
                      <a:pPr algn="ctr"/>
                      <a:r>
                        <a:rPr lang="en-US" sz="1300" b="1" dirty="0" smtClean="0"/>
                        <a:t>20</a:t>
                      </a:r>
                      <a:endParaRPr lang="en-US" sz="1300" b="1" dirty="0"/>
                    </a:p>
                  </a:txBody>
                  <a:tcPr/>
                </a:tc>
                <a:tc hMerge="1">
                  <a:txBody>
                    <a:bodyPr/>
                    <a:lstStyle/>
                    <a:p>
                      <a:endParaRPr lang="en-US"/>
                    </a:p>
                  </a:txBody>
                  <a:tcPr/>
                </a:tc>
              </a:tr>
              <a:tr h="292705">
                <a:tc>
                  <a:txBody>
                    <a:bodyPr/>
                    <a:lstStyle/>
                    <a:p>
                      <a:r>
                        <a:rPr lang="en-US" sz="1300" dirty="0" smtClean="0"/>
                        <a:t>Verify Employment</a:t>
                      </a:r>
                      <a:endParaRPr lang="en-US" sz="1300" dirty="0"/>
                    </a:p>
                  </a:txBody>
                  <a:tcPr/>
                </a:tc>
                <a:tc gridSpan="2">
                  <a:txBody>
                    <a:bodyPr/>
                    <a:lstStyle/>
                    <a:p>
                      <a:pPr algn="ctr"/>
                      <a:r>
                        <a:rPr lang="en-US" sz="1300" b="1" dirty="0" smtClean="0"/>
                        <a:t>30</a:t>
                      </a:r>
                      <a:endParaRPr lang="en-US" sz="1300" b="1" dirty="0"/>
                    </a:p>
                  </a:txBody>
                  <a:tcPr/>
                </a:tc>
                <a:tc hMerge="1">
                  <a:txBody>
                    <a:bodyPr/>
                    <a:lstStyle/>
                    <a:p>
                      <a:endParaRPr lang="en-US"/>
                    </a:p>
                  </a:txBody>
                  <a:tcPr/>
                </a:tc>
              </a:tr>
              <a:tr h="292705">
                <a:tc>
                  <a:txBody>
                    <a:bodyPr/>
                    <a:lstStyle/>
                    <a:p>
                      <a:r>
                        <a:rPr lang="en-US" sz="1300" dirty="0" smtClean="0"/>
                        <a:t>Perform</a:t>
                      </a:r>
                      <a:r>
                        <a:rPr lang="en-US" sz="1300" baseline="0" dirty="0" smtClean="0"/>
                        <a:t> Title Search</a:t>
                      </a:r>
                      <a:endParaRPr lang="en-US" sz="1300" dirty="0"/>
                    </a:p>
                  </a:txBody>
                  <a:tcPr/>
                </a:tc>
                <a:tc gridSpan="2">
                  <a:txBody>
                    <a:bodyPr/>
                    <a:lstStyle/>
                    <a:p>
                      <a:pPr algn="ctr"/>
                      <a:r>
                        <a:rPr lang="en-US" sz="1300" dirty="0" smtClean="0"/>
                        <a:t>60</a:t>
                      </a:r>
                      <a:endParaRPr lang="en-US" sz="1300" dirty="0"/>
                    </a:p>
                  </a:txBody>
                  <a:tcPr/>
                </a:tc>
                <a:tc hMerge="1">
                  <a:txBody>
                    <a:bodyPr/>
                    <a:lstStyle/>
                    <a:p>
                      <a:endParaRPr lang="en-US"/>
                    </a:p>
                  </a:txBody>
                  <a:tcPr/>
                </a:tc>
              </a:tr>
              <a:tr h="292705">
                <a:tc>
                  <a:txBody>
                    <a:bodyPr/>
                    <a:lstStyle/>
                    <a:p>
                      <a:r>
                        <a:rPr lang="en-US" sz="1300" dirty="0" smtClean="0"/>
                        <a:t>Review</a:t>
                      </a:r>
                      <a:r>
                        <a:rPr lang="en-US" sz="1300" baseline="0" dirty="0" smtClean="0"/>
                        <a:t> Title Report</a:t>
                      </a:r>
                      <a:endParaRPr lang="en-US" sz="1300" dirty="0"/>
                    </a:p>
                  </a:txBody>
                  <a:tcPr/>
                </a:tc>
                <a:tc gridSpan="2">
                  <a:txBody>
                    <a:bodyPr/>
                    <a:lstStyle/>
                    <a:p>
                      <a:pPr algn="ctr"/>
                      <a:r>
                        <a:rPr lang="en-US" sz="1300" dirty="0" smtClean="0"/>
                        <a:t>20</a:t>
                      </a:r>
                      <a:endParaRPr lang="en-US" sz="1300" dirty="0"/>
                    </a:p>
                  </a:txBody>
                  <a:tcPr/>
                </a:tc>
                <a:tc hMerge="1">
                  <a:txBody>
                    <a:bodyPr/>
                    <a:lstStyle/>
                    <a:p>
                      <a:endParaRPr lang="en-US"/>
                    </a:p>
                  </a:txBody>
                  <a:tcPr/>
                </a:tc>
              </a:tr>
              <a:tr h="292705">
                <a:tc>
                  <a:txBody>
                    <a:bodyPr/>
                    <a:lstStyle/>
                    <a:p>
                      <a:r>
                        <a:rPr lang="en-US" sz="1300" dirty="0" smtClean="0"/>
                        <a:t>Review Loan Application</a:t>
                      </a:r>
                      <a:endParaRPr lang="en-US" sz="1300" dirty="0"/>
                    </a:p>
                  </a:txBody>
                  <a:tcPr/>
                </a:tc>
                <a:tc gridSpan="2">
                  <a:txBody>
                    <a:bodyPr/>
                    <a:lstStyle/>
                    <a:p>
                      <a:pPr algn="ctr"/>
                      <a:r>
                        <a:rPr lang="en-US" sz="1300" b="1" dirty="0" smtClean="0"/>
                        <a:t>30</a:t>
                      </a:r>
                      <a:endParaRPr lang="en-US" sz="1300" b="1" dirty="0"/>
                    </a:p>
                  </a:txBody>
                  <a:tcPr/>
                </a:tc>
                <a:tc hMerge="1">
                  <a:txBody>
                    <a:bodyPr/>
                    <a:lstStyle/>
                    <a:p>
                      <a:endParaRPr lang="en-US"/>
                    </a:p>
                  </a:txBody>
                  <a:tcPr/>
                </a:tc>
              </a:tr>
              <a:tr h="292705">
                <a:tc>
                  <a:txBody>
                    <a:bodyPr/>
                    <a:lstStyle/>
                    <a:p>
                      <a:r>
                        <a:rPr lang="en-US" sz="1300" dirty="0" smtClean="0"/>
                        <a:t>Send Rejection Letter</a:t>
                      </a:r>
                      <a:endParaRPr lang="en-US" sz="1300" dirty="0"/>
                    </a:p>
                  </a:txBody>
                  <a:tcPr/>
                </a:tc>
                <a:tc>
                  <a:txBody>
                    <a:bodyPr/>
                    <a:lstStyle/>
                    <a:p>
                      <a:endParaRPr lang="en-US" sz="1300" dirty="0"/>
                    </a:p>
                  </a:txBody>
                  <a:tcPr>
                    <a:solidFill>
                      <a:srgbClr val="000000"/>
                    </a:solidFill>
                  </a:tcPr>
                </a:tc>
                <a:tc>
                  <a:txBody>
                    <a:bodyPr/>
                    <a:lstStyle/>
                    <a:p>
                      <a:pPr algn="ctr"/>
                      <a:r>
                        <a:rPr lang="en-US" sz="1300" b="1" dirty="0" smtClean="0"/>
                        <a:t>1 (system</a:t>
                      </a:r>
                      <a:r>
                        <a:rPr lang="en-US" sz="1300" b="1" baseline="0" dirty="0" smtClean="0"/>
                        <a:t> constant)</a:t>
                      </a:r>
                      <a:endParaRPr lang="en-US" sz="1300" b="1" dirty="0"/>
                    </a:p>
                  </a:txBody>
                  <a:tcPr/>
                </a:tc>
              </a:tr>
              <a:tr h="292705">
                <a:tc>
                  <a:txBody>
                    <a:bodyPr/>
                    <a:lstStyle/>
                    <a:p>
                      <a:r>
                        <a:rPr lang="en-US" sz="1300" dirty="0" smtClean="0"/>
                        <a:t>Close-Out</a:t>
                      </a:r>
                      <a:r>
                        <a:rPr lang="en-US" sz="1300" baseline="0" dirty="0" smtClean="0"/>
                        <a:t> Rejection</a:t>
                      </a:r>
                      <a:endParaRPr lang="en-US" sz="1300" dirty="0"/>
                    </a:p>
                  </a:txBody>
                  <a:tcPr/>
                </a:tc>
                <a:tc>
                  <a:txBody>
                    <a:bodyPr/>
                    <a:lstStyle/>
                    <a:p>
                      <a:endParaRPr lang="en-US" sz="1300" dirty="0"/>
                    </a:p>
                  </a:txBody>
                  <a:tcPr>
                    <a:solidFill>
                      <a:srgbClr val="000000"/>
                    </a:solidFill>
                  </a:tcPr>
                </a:tc>
                <a:tc>
                  <a:txBody>
                    <a:bodyPr/>
                    <a:lstStyle/>
                    <a:p>
                      <a:pPr algn="ctr"/>
                      <a:r>
                        <a:rPr lang="en-US" sz="1300" b="1" dirty="0" smtClean="0"/>
                        <a:t>5</a:t>
                      </a:r>
                      <a:endParaRPr lang="en-US" sz="1300" b="1" dirty="0"/>
                    </a:p>
                  </a:txBody>
                  <a:tcPr/>
                </a:tc>
              </a:tr>
              <a:tr h="351246">
                <a:tc>
                  <a:txBody>
                    <a:bodyPr/>
                    <a:lstStyle/>
                    <a:p>
                      <a:r>
                        <a:rPr lang="en-US" sz="1300" dirty="0" smtClean="0"/>
                        <a:t>Send Approval Letter</a:t>
                      </a:r>
                      <a:endParaRPr lang="en-US" sz="1300" dirty="0"/>
                    </a:p>
                  </a:txBody>
                  <a:tcPr/>
                </a:tc>
                <a:tc>
                  <a:txBody>
                    <a:bodyPr/>
                    <a:lstStyle/>
                    <a:p>
                      <a:pPr algn="ctr"/>
                      <a:r>
                        <a:rPr lang="en-US" sz="1300" b="1" dirty="0" smtClean="0"/>
                        <a:t>1 (system constant)</a:t>
                      </a:r>
                      <a:endParaRPr lang="en-US" sz="1300" b="1" dirty="0"/>
                    </a:p>
                  </a:txBody>
                  <a:tcPr/>
                </a:tc>
                <a:tc>
                  <a:txBody>
                    <a:bodyPr/>
                    <a:lstStyle/>
                    <a:p>
                      <a:endParaRPr lang="en-US" dirty="0"/>
                    </a:p>
                  </a:txBody>
                  <a:tcPr>
                    <a:solidFill>
                      <a:srgbClr val="000000"/>
                    </a:solidFill>
                  </a:tcPr>
                </a:tc>
              </a:tr>
              <a:tr h="351246">
                <a:tc>
                  <a:txBody>
                    <a:bodyPr/>
                    <a:lstStyle/>
                    <a:p>
                      <a:r>
                        <a:rPr lang="en-US" sz="1300" dirty="0" smtClean="0"/>
                        <a:t>Underwrite Loan With Terms</a:t>
                      </a:r>
                      <a:endParaRPr lang="en-US" sz="1300" dirty="0"/>
                    </a:p>
                  </a:txBody>
                  <a:tcPr/>
                </a:tc>
                <a:tc>
                  <a:txBody>
                    <a:bodyPr/>
                    <a:lstStyle/>
                    <a:p>
                      <a:pPr algn="ctr"/>
                      <a:r>
                        <a:rPr lang="en-US" sz="1300" b="1" dirty="0" smtClean="0"/>
                        <a:t>50 (max of 60)</a:t>
                      </a:r>
                      <a:endParaRPr lang="en-US" sz="1300" b="1" dirty="0"/>
                    </a:p>
                  </a:txBody>
                  <a:tcPr/>
                </a:tc>
                <a:tc>
                  <a:txBody>
                    <a:bodyPr/>
                    <a:lstStyle/>
                    <a:p>
                      <a:endParaRPr lang="en-US" dirty="0"/>
                    </a:p>
                  </a:txBody>
                  <a:tcPr>
                    <a:solidFill>
                      <a:srgbClr val="000000"/>
                    </a:solidFill>
                  </a:tcPr>
                </a:tc>
              </a:tr>
              <a:tr h="351246">
                <a:tc>
                  <a:txBody>
                    <a:bodyPr/>
                    <a:lstStyle/>
                    <a:p>
                      <a:r>
                        <a:rPr lang="en-US" sz="1300" dirty="0" smtClean="0"/>
                        <a:t>Set With Default Terms (if applicable)</a:t>
                      </a:r>
                      <a:endParaRPr lang="en-US" sz="1300" dirty="0"/>
                    </a:p>
                  </a:txBody>
                  <a:tcPr/>
                </a:tc>
                <a:tc>
                  <a:txBody>
                    <a:bodyPr/>
                    <a:lstStyle/>
                    <a:p>
                      <a:pPr algn="ctr"/>
                      <a:r>
                        <a:rPr lang="en-US" sz="1300" b="1" dirty="0" smtClean="0"/>
                        <a:t>1 (system constant)</a:t>
                      </a:r>
                      <a:endParaRPr lang="en-US" sz="1300" b="1" dirty="0"/>
                    </a:p>
                  </a:txBody>
                  <a:tcPr/>
                </a:tc>
                <a:tc>
                  <a:txBody>
                    <a:bodyPr/>
                    <a:lstStyle/>
                    <a:p>
                      <a:endParaRPr lang="en-US" dirty="0"/>
                    </a:p>
                  </a:txBody>
                  <a:tcPr>
                    <a:solidFill>
                      <a:srgbClr val="000000"/>
                    </a:solidFill>
                  </a:tcPr>
                </a:tc>
              </a:tr>
              <a:tr h="351246">
                <a:tc>
                  <a:txBody>
                    <a:bodyPr/>
                    <a:lstStyle/>
                    <a:p>
                      <a:r>
                        <a:rPr lang="en-US" sz="1300" dirty="0" smtClean="0"/>
                        <a:t>Close-Out Approval</a:t>
                      </a:r>
                      <a:endParaRPr lang="en-US" sz="1300" dirty="0"/>
                    </a:p>
                  </a:txBody>
                  <a:tcPr/>
                </a:tc>
                <a:tc>
                  <a:txBody>
                    <a:bodyPr/>
                    <a:lstStyle/>
                    <a:p>
                      <a:pPr algn="ctr"/>
                      <a:r>
                        <a:rPr lang="en-US" sz="1300" b="1" dirty="0" smtClean="0"/>
                        <a:t>10</a:t>
                      </a:r>
                      <a:endParaRPr lang="en-US" sz="1300" b="1" dirty="0"/>
                    </a:p>
                  </a:txBody>
                  <a:tcPr/>
                </a:tc>
                <a:tc>
                  <a:txBody>
                    <a:bodyPr/>
                    <a:lstStyle/>
                    <a:p>
                      <a:endParaRPr lang="en-US" dirty="0"/>
                    </a:p>
                  </a:txBody>
                  <a:tcPr>
                    <a:solidFill>
                      <a:srgbClr val="000000"/>
                    </a:solidFill>
                  </a:tcPr>
                </a:tc>
              </a:tr>
              <a:tr h="292705">
                <a:tc>
                  <a:txBody>
                    <a:bodyPr/>
                    <a:lstStyle/>
                    <a:p>
                      <a:r>
                        <a:rPr lang="en-US" sz="1300" b="1" dirty="0" smtClean="0"/>
                        <a:t>TOTAL (Averages and Constants)</a:t>
                      </a:r>
                      <a:endParaRPr lang="en-US" sz="1300" b="1" dirty="0"/>
                    </a:p>
                  </a:txBody>
                  <a:tcPr/>
                </a:tc>
                <a:tc>
                  <a:txBody>
                    <a:bodyPr/>
                    <a:lstStyle/>
                    <a:p>
                      <a:pPr algn="ctr"/>
                      <a:r>
                        <a:rPr lang="en-US" sz="1300" b="1" dirty="0" smtClean="0"/>
                        <a:t>191</a:t>
                      </a:r>
                      <a:r>
                        <a:rPr lang="en-US" sz="1300" b="1" baseline="0" dirty="0" smtClean="0"/>
                        <a:t> or 202</a:t>
                      </a:r>
                      <a:endParaRPr lang="en-US" sz="1300" b="1" dirty="0"/>
                    </a:p>
                  </a:txBody>
                  <a:tcPr/>
                </a:tc>
                <a:tc>
                  <a:txBody>
                    <a:bodyPr/>
                    <a:lstStyle/>
                    <a:p>
                      <a:pPr algn="ctr"/>
                      <a:r>
                        <a:rPr lang="en-US" sz="1300" b="1" dirty="0" smtClean="0"/>
                        <a:t>136</a:t>
                      </a:r>
                      <a:endParaRPr lang="en-US" sz="1300" b="1" dirty="0"/>
                    </a:p>
                  </a:txBody>
                  <a:tcPr/>
                </a:tc>
              </a:tr>
            </a:tbl>
          </a:graphicData>
        </a:graphic>
      </p:graphicFrame>
      <p:grpSp>
        <p:nvGrpSpPr>
          <p:cNvPr id="6" name="Group 5"/>
          <p:cNvGrpSpPr/>
          <p:nvPr/>
        </p:nvGrpSpPr>
        <p:grpSpPr>
          <a:xfrm>
            <a:off x="5105400" y="3048000"/>
            <a:ext cx="2286000" cy="919720"/>
            <a:chOff x="5181600" y="3048000"/>
            <a:chExt cx="2286000" cy="919720"/>
          </a:xfrm>
        </p:grpSpPr>
        <p:sp>
          <p:nvSpPr>
            <p:cNvPr id="8" name="Right Brace 7"/>
            <p:cNvSpPr/>
            <p:nvPr/>
          </p:nvSpPr>
          <p:spPr>
            <a:xfrm>
              <a:off x="5181600" y="3352800"/>
              <a:ext cx="152400" cy="4572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5353050" y="3048000"/>
              <a:ext cx="1123950" cy="853440"/>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300" b="0" u="none" strike="noStrike" kern="1200" cap="none" spc="0" normalizeH="0" baseline="0" noProof="0" dirty="0" smtClean="0">
                  <a:ln>
                    <a:noFill/>
                  </a:ln>
                  <a:solidFill>
                    <a:srgbClr val="002147"/>
                  </a:solidFill>
                  <a:effectLst/>
                  <a:uLnTx/>
                  <a:uFillTx/>
                  <a:ea typeface="+mj-ea"/>
                  <a:cs typeface="+mj-cs"/>
                </a:rPr>
                <a:t>Totals 80</a:t>
              </a:r>
            </a:p>
            <a:p>
              <a:pPr marL="0" marR="0" indent="0" algn="l" defTabSz="914400" rtl="0" eaLnBrk="1" fontAlgn="auto" latinLnBrk="0" hangingPunct="1">
                <a:lnSpc>
                  <a:spcPct val="100000"/>
                </a:lnSpc>
                <a:spcBef>
                  <a:spcPct val="0"/>
                </a:spcBef>
                <a:spcAft>
                  <a:spcPts val="0"/>
                </a:spcAft>
                <a:buClrTx/>
                <a:buSzTx/>
                <a:buFontTx/>
                <a:buNone/>
                <a:tabLst/>
              </a:pPr>
              <a:r>
                <a:rPr lang="en-US" sz="1300" dirty="0">
                  <a:solidFill>
                    <a:srgbClr val="002147"/>
                  </a:solidFill>
                  <a:ea typeface="+mj-ea"/>
                  <a:cs typeface="+mj-cs"/>
                </a:rPr>
                <a:t>f</a:t>
              </a:r>
              <a:r>
                <a:rPr lang="en-US" sz="1300" dirty="0" smtClean="0">
                  <a:solidFill>
                    <a:srgbClr val="002147"/>
                  </a:solidFill>
                  <a:ea typeface="+mj-ea"/>
                  <a:cs typeface="+mj-cs"/>
                </a:rPr>
                <a:t>or the parallel thread</a:t>
              </a:r>
              <a:endParaRPr kumimoji="0" lang="en-US" sz="1300" b="0" u="none" strike="noStrike" kern="1200" cap="none" spc="0" normalizeH="0" baseline="0" noProof="0" dirty="0" smtClean="0">
                <a:ln>
                  <a:noFill/>
                </a:ln>
                <a:solidFill>
                  <a:srgbClr val="002147"/>
                </a:solidFill>
                <a:effectLst/>
                <a:uLnTx/>
                <a:uFillTx/>
                <a:ea typeface="+mj-ea"/>
                <a:cs typeface="+mj-cs"/>
              </a:endParaRPr>
            </a:p>
          </p:txBody>
        </p:sp>
        <p:sp>
          <p:nvSpPr>
            <p:cNvPr id="10" name="Right Brace 9"/>
            <p:cNvSpPr/>
            <p:nvPr/>
          </p:nvSpPr>
          <p:spPr>
            <a:xfrm>
              <a:off x="6286500" y="3114280"/>
              <a:ext cx="342900" cy="7620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p:cNvSpPr txBox="1"/>
            <p:nvPr/>
          </p:nvSpPr>
          <p:spPr>
            <a:xfrm>
              <a:off x="6400800" y="3114280"/>
              <a:ext cx="1066800" cy="85344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300" b="1" i="0" u="none" strike="noStrike" kern="1200" cap="none" spc="0" normalizeH="0" baseline="0" noProof="0" dirty="0" smtClean="0">
                  <a:ln>
                    <a:noFill/>
                  </a:ln>
                  <a:solidFill>
                    <a:srgbClr val="002147"/>
                  </a:solidFill>
                  <a:effectLst/>
                  <a:uLnTx/>
                  <a:uFillTx/>
                  <a:ea typeface="+mj-ea"/>
                  <a:cs typeface="+mj-cs"/>
                </a:rPr>
                <a:t>Max is 80 </a:t>
              </a:r>
              <a:r>
                <a:rPr lang="en-US" sz="1300" b="1" dirty="0" smtClean="0">
                  <a:solidFill>
                    <a:srgbClr val="002147"/>
                  </a:solidFill>
                  <a:ea typeface="+mj-ea"/>
                  <a:cs typeface="+mj-cs"/>
                </a:rPr>
                <a:t>for all parallel threads</a:t>
              </a:r>
              <a:endParaRPr kumimoji="0" lang="en-US" sz="1300" b="1" i="0" u="none" strike="noStrike" kern="1200" cap="none" spc="0" normalizeH="0" baseline="0" noProof="0" dirty="0" smtClean="0">
                <a:ln>
                  <a:noFill/>
                </a:ln>
                <a:solidFill>
                  <a:srgbClr val="002147"/>
                </a:solidFill>
                <a:effectLst/>
                <a:uLnTx/>
                <a:uFillTx/>
                <a:ea typeface="+mj-ea"/>
                <a:cs typeface="+mj-cs"/>
              </a:endParaRPr>
            </a:p>
          </p:txBody>
        </p:sp>
      </p:grpSp>
      <p:sp>
        <p:nvSpPr>
          <p:cNvPr id="16" name="TextBox 15"/>
          <p:cNvSpPr txBox="1"/>
          <p:nvPr/>
        </p:nvSpPr>
        <p:spPr>
          <a:xfrm>
            <a:off x="7391400" y="3200400"/>
            <a:ext cx="1676400" cy="2535160"/>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20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Measured weighted</a:t>
            </a:r>
            <a:r>
              <a:rPr kumimoji="0" lang="en-US" sz="1200" i="0" u="none" strike="noStrike" kern="1200" cap="none" spc="0" normalizeH="0" noProof="0" dirty="0" smtClean="0">
                <a:ln>
                  <a:noFill/>
                </a:ln>
                <a:solidFill>
                  <a:schemeClr val="tx1">
                    <a:lumMod val="50000"/>
                    <a:lumOff val="50000"/>
                  </a:schemeClr>
                </a:solidFill>
                <a:effectLst/>
                <a:uLnTx/>
                <a:uFillTx/>
                <a:latin typeface="+mj-lt"/>
                <a:ea typeface="+mj-ea"/>
                <a:cs typeface="+mj-cs"/>
              </a:rPr>
              <a:t> average of time-in-system for approved and rejected loans is </a:t>
            </a:r>
            <a:r>
              <a:rPr lang="en-US" sz="1200" u="sng" noProof="0" dirty="0" smtClean="0">
                <a:solidFill>
                  <a:schemeClr val="tx1">
                    <a:lumMod val="50000"/>
                    <a:lumOff val="50000"/>
                  </a:schemeClr>
                </a:solidFill>
                <a:latin typeface="+mj-lt"/>
                <a:ea typeface="+mj-ea"/>
                <a:cs typeface="+mj-cs"/>
              </a:rPr>
              <a:t>a</a:t>
            </a:r>
            <a:r>
              <a:rPr kumimoji="0" lang="en-US" sz="1200" i="0" u="sng" strike="noStrike" kern="1200" cap="none" spc="0" normalizeH="0" noProof="0" dirty="0" smtClean="0">
                <a:ln>
                  <a:noFill/>
                </a:ln>
                <a:solidFill>
                  <a:schemeClr val="tx1">
                    <a:lumMod val="50000"/>
                    <a:lumOff val="50000"/>
                  </a:schemeClr>
                </a:solidFill>
                <a:effectLst/>
                <a:uLnTx/>
                <a:uFillTx/>
                <a:latin typeface="+mj-lt"/>
                <a:ea typeface="+mj-ea"/>
                <a:cs typeface="+mj-cs"/>
              </a:rPr>
              <a:t>bout 150 minutes</a:t>
            </a:r>
            <a:r>
              <a:rPr kumimoji="0" lang="en-US" sz="1200" i="0" u="none" strike="noStrike" kern="1200" cap="none" spc="0" normalizeH="0" noProof="0" dirty="0" smtClean="0">
                <a:ln>
                  <a:noFill/>
                </a:ln>
                <a:solidFill>
                  <a:schemeClr val="tx1">
                    <a:lumMod val="50000"/>
                    <a:lumOff val="50000"/>
                  </a:schemeClr>
                </a:solidFill>
                <a:effectLst/>
                <a:uLnTx/>
                <a:uFillTx/>
                <a:latin typeface="+mj-lt"/>
                <a:ea typeface="+mj-ea"/>
                <a:cs typeface="+mj-cs"/>
              </a:rPr>
              <a:t> with a maximum of </a:t>
            </a:r>
            <a:r>
              <a:rPr kumimoji="0" lang="en-US" sz="1200" i="0" u="sng" strike="noStrike" kern="1200" cap="none" spc="0" normalizeH="0" noProof="0" dirty="0" smtClean="0">
                <a:ln>
                  <a:noFill/>
                </a:ln>
                <a:solidFill>
                  <a:schemeClr val="tx1">
                    <a:lumMod val="50000"/>
                    <a:lumOff val="50000"/>
                  </a:schemeClr>
                </a:solidFill>
                <a:effectLst/>
                <a:uLnTx/>
                <a:uFillTx/>
                <a:latin typeface="+mj-lt"/>
                <a:ea typeface="+mj-ea"/>
                <a:cs typeface="+mj-cs"/>
              </a:rPr>
              <a:t>well over 180 minutes</a:t>
            </a:r>
          </a:p>
          <a:p>
            <a:pPr marL="0" marR="0" indent="0" algn="l" defTabSz="914400" rtl="0" eaLnBrk="1" fontAlgn="auto" latinLnBrk="0" hangingPunct="1">
              <a:lnSpc>
                <a:spcPct val="100000"/>
              </a:lnSpc>
              <a:spcBef>
                <a:spcPct val="0"/>
              </a:spcBef>
              <a:spcAft>
                <a:spcPts val="0"/>
              </a:spcAft>
              <a:buClrTx/>
              <a:buSzTx/>
              <a:buFontTx/>
              <a:buNone/>
              <a:tabLst/>
            </a:pPr>
            <a:endParaRPr lang="en-US" sz="1200" baseline="0" dirty="0">
              <a:solidFill>
                <a:schemeClr val="tx1">
                  <a:lumMod val="50000"/>
                  <a:lumOff val="50000"/>
                </a:schemeClr>
              </a:solidFill>
              <a:latin typeface="+mj-lt"/>
              <a:ea typeface="+mj-ea"/>
              <a:cs typeface="+mj-cs"/>
            </a:endParaRPr>
          </a:p>
          <a:p>
            <a:pPr marL="0" marR="0" indent="0" algn="l" defTabSz="914400" rtl="0" eaLnBrk="1" fontAlgn="auto" latinLnBrk="0" hangingPunct="1">
              <a:lnSpc>
                <a:spcPct val="100000"/>
              </a:lnSpc>
              <a:spcBef>
                <a:spcPct val="0"/>
              </a:spcBef>
              <a:spcAft>
                <a:spcPts val="0"/>
              </a:spcAft>
              <a:buClrTx/>
              <a:buSzTx/>
              <a:buFontTx/>
              <a:buNone/>
              <a:tabLst/>
            </a:pPr>
            <a:r>
              <a:rPr kumimoji="0" lang="en-US" sz="1200" i="0" u="none" strike="noStrike" kern="1200" cap="none" spc="0" normalizeH="0" noProof="0" dirty="0" smtClean="0">
                <a:ln>
                  <a:noFill/>
                </a:ln>
                <a:solidFill>
                  <a:schemeClr val="tx1">
                    <a:lumMod val="50000"/>
                    <a:lumOff val="50000"/>
                  </a:schemeClr>
                </a:solidFill>
                <a:effectLst/>
                <a:uLnTx/>
                <a:uFillTx/>
                <a:latin typeface="+mj-lt"/>
                <a:ea typeface="+mj-ea"/>
                <a:cs typeface="+mj-cs"/>
              </a:rPr>
              <a:t>Measured incidence of WIP is that it </a:t>
            </a:r>
            <a:r>
              <a:rPr lang="en-US" sz="1200" u="sng" dirty="0" smtClean="0">
                <a:solidFill>
                  <a:schemeClr val="tx1">
                    <a:lumMod val="50000"/>
                    <a:lumOff val="50000"/>
                  </a:schemeClr>
                </a:solidFill>
                <a:latin typeface="+mj-lt"/>
                <a:ea typeface="+mj-ea"/>
                <a:cs typeface="+mj-cs"/>
              </a:rPr>
              <a:t>occurs in modest weekly increments</a:t>
            </a:r>
            <a:endParaRPr kumimoji="0" lang="en-US" sz="120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13"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7666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3600"/>
            <a:ext cx="9124950" cy="551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22</a:t>
            </a:fld>
            <a:endParaRPr lang="en-US" dirty="0"/>
          </a:p>
        </p:txBody>
      </p:sp>
      <p:sp>
        <p:nvSpPr>
          <p:cNvPr id="5" name="Title 4"/>
          <p:cNvSpPr>
            <a:spLocks noGrp="1"/>
          </p:cNvSpPr>
          <p:nvPr>
            <p:ph type="title"/>
          </p:nvPr>
        </p:nvSpPr>
        <p:spPr/>
        <p:txBody>
          <a:bodyPr/>
          <a:lstStyle/>
          <a:p>
            <a:r>
              <a:rPr lang="en-US" sz="3600" dirty="0" smtClean="0"/>
              <a:t>Simulation Use Case – </a:t>
            </a:r>
            <a:br>
              <a:rPr lang="en-US" sz="3600" dirty="0" smtClean="0"/>
            </a:br>
            <a:r>
              <a:rPr lang="en-US" sz="3600" dirty="0" smtClean="0"/>
              <a:t>Initial Model</a:t>
            </a:r>
            <a:endParaRPr lang="en-US" sz="3600" dirty="0"/>
          </a:p>
        </p:txBody>
      </p:sp>
      <p:sp>
        <p:nvSpPr>
          <p:cNvPr id="10" name="TextBox 9"/>
          <p:cNvSpPr txBox="1"/>
          <p:nvPr/>
        </p:nvSpPr>
        <p:spPr>
          <a:xfrm>
            <a:off x="152400" y="4876800"/>
            <a:ext cx="2971800" cy="1524000"/>
          </a:xfrm>
          <a:prstGeom prst="rect">
            <a:avLst/>
          </a:prstGeom>
        </p:spPr>
        <p:txBody>
          <a:bodyPr vert="horz" wrap="square" lIns="91440" tIns="45720" rIns="91440" bIns="45720" rtlCol="0" anchor="b">
            <a:noAutofit/>
          </a:bodyPr>
          <a:lstStyle/>
          <a:p>
            <a:pPr>
              <a:spcBef>
                <a:spcPct val="0"/>
              </a:spcBef>
            </a:pPr>
            <a:r>
              <a:rPr lang="en-US" sz="1400" dirty="0">
                <a:solidFill>
                  <a:srgbClr val="0070C0"/>
                </a:solidFill>
                <a:latin typeface="+mj-lt"/>
              </a:rPr>
              <a:t>What are the Counts for each pair of outcomes, and is there backlog or merely WIP in the pipeline?</a:t>
            </a:r>
          </a:p>
          <a:p>
            <a:pPr>
              <a:spcBef>
                <a:spcPct val="0"/>
              </a:spcBef>
            </a:pPr>
            <a:endParaRPr lang="en-US" sz="1400" dirty="0">
              <a:solidFill>
                <a:srgbClr val="0070C0"/>
              </a:solidFill>
              <a:latin typeface="+mj-lt"/>
            </a:endParaRPr>
          </a:p>
          <a:p>
            <a:pPr>
              <a:spcBef>
                <a:spcPct val="0"/>
              </a:spcBef>
            </a:pPr>
            <a:r>
              <a:rPr lang="en-US" sz="1400" dirty="0">
                <a:solidFill>
                  <a:srgbClr val="0070C0"/>
                </a:solidFill>
                <a:latin typeface="+mj-lt"/>
              </a:rPr>
              <a:t>What is the average and maximum Time-in-System (weighted sum of cycle times) for a Loan Application?</a:t>
            </a:r>
          </a:p>
        </p:txBody>
      </p:sp>
      <p:grpSp>
        <p:nvGrpSpPr>
          <p:cNvPr id="7" name="Group 6"/>
          <p:cNvGrpSpPr/>
          <p:nvPr/>
        </p:nvGrpSpPr>
        <p:grpSpPr>
          <a:xfrm>
            <a:off x="3124200" y="4876800"/>
            <a:ext cx="2815771" cy="1524000"/>
            <a:chOff x="3124200" y="4876800"/>
            <a:chExt cx="2815771" cy="1524000"/>
          </a:xfrm>
        </p:grpSpPr>
        <p:sp>
          <p:nvSpPr>
            <p:cNvPr id="11" name="TextBox 10"/>
            <p:cNvSpPr txBox="1"/>
            <p:nvPr/>
          </p:nvSpPr>
          <p:spPr>
            <a:xfrm>
              <a:off x="3733800" y="5334000"/>
              <a:ext cx="2206171" cy="533400"/>
            </a:xfrm>
            <a:prstGeom prst="rect">
              <a:avLst/>
            </a:prstGeom>
          </p:spPr>
          <p:txBody>
            <a:bodyPr vert="horz" wrap="square" lIns="91440" tIns="45720" rIns="91440" bIns="45720" rtlCol="0" anchor="b">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0070C0"/>
                  </a:solidFill>
                  <a:effectLst/>
                  <a:uLnTx/>
                  <a:uFillTx/>
                  <a:latin typeface="+mj-lt"/>
                  <a:ea typeface="+mj-ea"/>
                  <a:cs typeface="+mj-cs"/>
                </a:rPr>
                <a:t>Run</a:t>
              </a:r>
              <a:r>
                <a:rPr kumimoji="0" lang="en-US" sz="1400" b="0" i="0" u="none" strike="noStrike" kern="1200" cap="none" spc="0" normalizeH="0" noProof="0" dirty="0" smtClean="0">
                  <a:ln>
                    <a:noFill/>
                  </a:ln>
                  <a:solidFill>
                    <a:srgbClr val="0070C0"/>
                  </a:solidFill>
                  <a:effectLst/>
                  <a:uLnTx/>
                  <a:uFillTx/>
                  <a:latin typeface="+mj-lt"/>
                  <a:ea typeface="+mj-ea"/>
                  <a:cs typeface="+mj-cs"/>
                </a:rPr>
                <a:t> the simulation to answer these questions</a:t>
              </a:r>
              <a:endParaRPr kumimoji="0" lang="en-US" sz="1400" b="0" i="0" u="sng" strike="noStrike" kern="1200" cap="none" spc="0" normalizeH="0" baseline="0" noProof="0" dirty="0" smtClean="0">
                <a:ln>
                  <a:noFill/>
                </a:ln>
                <a:solidFill>
                  <a:srgbClr val="0070C0"/>
                </a:solidFill>
                <a:effectLst/>
                <a:uLnTx/>
                <a:uFillTx/>
                <a:latin typeface="+mj-lt"/>
                <a:ea typeface="+mj-ea"/>
                <a:cs typeface="+mj-cs"/>
              </a:endParaRPr>
            </a:p>
          </p:txBody>
        </p:sp>
        <p:sp>
          <p:nvSpPr>
            <p:cNvPr id="12" name="Right Brace 11"/>
            <p:cNvSpPr/>
            <p:nvPr/>
          </p:nvSpPr>
          <p:spPr>
            <a:xfrm>
              <a:off x="3124200" y="4876800"/>
              <a:ext cx="533400" cy="1524000"/>
            </a:xfrm>
            <a:prstGeom prst="righ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4"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47693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8" y="1086000"/>
            <a:ext cx="9174868" cy="55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23</a:t>
            </a:fld>
            <a:endParaRPr lang="en-US" dirty="0"/>
          </a:p>
        </p:txBody>
      </p:sp>
      <p:sp>
        <p:nvSpPr>
          <p:cNvPr id="5" name="Title 4"/>
          <p:cNvSpPr>
            <a:spLocks noGrp="1"/>
          </p:cNvSpPr>
          <p:nvPr>
            <p:ph type="title"/>
          </p:nvPr>
        </p:nvSpPr>
        <p:spPr/>
        <p:txBody>
          <a:bodyPr/>
          <a:lstStyle/>
          <a:p>
            <a:r>
              <a:rPr lang="en-US" sz="3600" dirty="0" smtClean="0"/>
              <a:t>Simulation Use Case – </a:t>
            </a:r>
            <a:br>
              <a:rPr lang="en-US" sz="3600" dirty="0" smtClean="0"/>
            </a:br>
            <a:r>
              <a:rPr lang="en-US" sz="3600" dirty="0" smtClean="0"/>
              <a:t>1</a:t>
            </a:r>
            <a:r>
              <a:rPr lang="en-US" sz="3600" baseline="30000" dirty="0" smtClean="0"/>
              <a:t>st</a:t>
            </a:r>
            <a:r>
              <a:rPr lang="en-US" sz="3600" dirty="0" smtClean="0"/>
              <a:t> Result (Failed)</a:t>
            </a:r>
            <a:endParaRPr lang="en-US" sz="3600" dirty="0"/>
          </a:p>
        </p:txBody>
      </p:sp>
      <p:sp>
        <p:nvSpPr>
          <p:cNvPr id="6" name="TextBox 5"/>
          <p:cNvSpPr txBox="1"/>
          <p:nvPr/>
        </p:nvSpPr>
        <p:spPr>
          <a:xfrm>
            <a:off x="76200" y="5029200"/>
            <a:ext cx="3048000" cy="1524000"/>
          </a:xfrm>
          <a:prstGeom prst="rect">
            <a:avLst/>
          </a:prstGeom>
        </p:spPr>
        <p:txBody>
          <a:bodyPr vert="horz" wrap="square" lIns="91440" tIns="45720" rIns="91440" bIns="45720" rtlCol="0" anchor="b">
            <a:noAutofit/>
          </a:bodyPr>
          <a:lstStyle/>
          <a:p>
            <a:pPr>
              <a:spcBef>
                <a:spcPct val="0"/>
              </a:spcBef>
            </a:pPr>
            <a:r>
              <a:rPr lang="en-US" sz="1400" dirty="0">
                <a:solidFill>
                  <a:srgbClr val="0070C0"/>
                </a:solidFill>
                <a:latin typeface="+mj-lt"/>
              </a:rPr>
              <a:t>What are the Counts for each pair of outcomes, and is there backlog or merely WIP in the pipeline?</a:t>
            </a:r>
          </a:p>
          <a:p>
            <a:pPr>
              <a:spcBef>
                <a:spcPct val="0"/>
              </a:spcBef>
            </a:pPr>
            <a:endParaRPr lang="en-US" sz="1400" dirty="0">
              <a:solidFill>
                <a:srgbClr val="0070C0"/>
              </a:solidFill>
              <a:latin typeface="+mj-lt"/>
            </a:endParaRPr>
          </a:p>
          <a:p>
            <a:pPr>
              <a:spcBef>
                <a:spcPct val="0"/>
              </a:spcBef>
            </a:pPr>
            <a:r>
              <a:rPr lang="en-US" sz="1400" dirty="0">
                <a:solidFill>
                  <a:srgbClr val="0070C0"/>
                </a:solidFill>
                <a:latin typeface="+mj-lt"/>
              </a:rPr>
              <a:t>What is the average and maximum Time-in-System (weighted sum of cycle times) for a Loan Application?</a:t>
            </a:r>
          </a:p>
        </p:txBody>
      </p:sp>
      <p:grpSp>
        <p:nvGrpSpPr>
          <p:cNvPr id="11" name="Group 10"/>
          <p:cNvGrpSpPr/>
          <p:nvPr/>
        </p:nvGrpSpPr>
        <p:grpSpPr>
          <a:xfrm>
            <a:off x="3124200" y="4800600"/>
            <a:ext cx="2895601" cy="1828800"/>
            <a:chOff x="3124200" y="4648200"/>
            <a:chExt cx="2667001" cy="1828800"/>
          </a:xfrm>
        </p:grpSpPr>
        <p:sp>
          <p:nvSpPr>
            <p:cNvPr id="7" name="TextBox 6"/>
            <p:cNvSpPr txBox="1"/>
            <p:nvPr/>
          </p:nvSpPr>
          <p:spPr>
            <a:xfrm>
              <a:off x="3685675" y="4648200"/>
              <a:ext cx="2105526" cy="1828800"/>
            </a:xfrm>
            <a:prstGeom prst="rect">
              <a:avLst/>
            </a:prstGeom>
          </p:spPr>
          <p:txBody>
            <a:bodyPr vert="horz" wrap="square"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FF0000"/>
                  </a:solidFill>
                  <a:effectLst/>
                  <a:uLnTx/>
                  <a:uFillTx/>
                  <a:latin typeface="+mj-lt"/>
                  <a:ea typeface="+mj-ea"/>
                  <a:cs typeface="+mj-cs"/>
                </a:rPr>
                <a:t>Unable to</a:t>
              </a:r>
              <a:r>
                <a:rPr kumimoji="0" lang="en-US" sz="1400" b="0" i="0" u="none" strike="noStrike" kern="1200" cap="none" spc="0" normalizeH="0" noProof="0" dirty="0" smtClean="0">
                  <a:ln>
                    <a:noFill/>
                  </a:ln>
                  <a:solidFill>
                    <a:srgbClr val="FF0000"/>
                  </a:solidFill>
                  <a:effectLst/>
                  <a:uLnTx/>
                  <a:uFillTx/>
                  <a:latin typeface="+mj-lt"/>
                  <a:ea typeface="+mj-ea"/>
                  <a:cs typeface="+mj-cs"/>
                </a:rPr>
                <a:t> answer these questions because this catching event was not parameterized as needed for its BPMN behavior, preventing process instances from advancing</a:t>
              </a:r>
              <a:r>
                <a:rPr lang="en-US" sz="1400" dirty="0" smtClean="0">
                  <a:solidFill>
                    <a:srgbClr val="FF0000"/>
                  </a:solidFill>
                  <a:latin typeface="+mj-lt"/>
                  <a:ea typeface="+mj-ea"/>
                  <a:cs typeface="+mj-cs"/>
                </a:rPr>
                <a:t>, </a:t>
              </a:r>
              <a:r>
                <a:rPr kumimoji="0" lang="en-US" sz="1400" b="0" i="0" u="sng" strike="noStrike" kern="1200" cap="none" spc="0" normalizeH="0" noProof="0" dirty="0" smtClean="0">
                  <a:ln>
                    <a:noFill/>
                  </a:ln>
                  <a:solidFill>
                    <a:srgbClr val="FF0000"/>
                  </a:solidFill>
                  <a:effectLst/>
                  <a:uLnTx/>
                  <a:uFillTx/>
                  <a:latin typeface="+mj-lt"/>
                  <a:ea typeface="+mj-ea"/>
                  <a:cs typeface="+mj-cs"/>
                </a:rPr>
                <a:t>so fix and rerun simulation</a:t>
              </a:r>
              <a:endParaRPr kumimoji="0" lang="en-US" sz="1400" b="0" i="0" u="sng" strike="noStrike" kern="1200" cap="none" spc="0" normalizeH="0" baseline="0" noProof="0" dirty="0" smtClean="0">
                <a:ln>
                  <a:noFill/>
                </a:ln>
                <a:solidFill>
                  <a:srgbClr val="FF0000"/>
                </a:solidFill>
                <a:effectLst/>
                <a:uLnTx/>
                <a:uFillTx/>
                <a:latin typeface="+mj-lt"/>
                <a:ea typeface="+mj-ea"/>
                <a:cs typeface="+mj-cs"/>
              </a:endParaRPr>
            </a:p>
          </p:txBody>
        </p:sp>
        <p:sp>
          <p:nvSpPr>
            <p:cNvPr id="8" name="Right Brace 7"/>
            <p:cNvSpPr/>
            <p:nvPr/>
          </p:nvSpPr>
          <p:spPr>
            <a:xfrm>
              <a:off x="3124200" y="4876800"/>
              <a:ext cx="533400" cy="1524000"/>
            </a:xfrm>
            <a:prstGeom prst="righ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2" name="Group 11"/>
          <p:cNvGrpSpPr/>
          <p:nvPr/>
        </p:nvGrpSpPr>
        <p:grpSpPr>
          <a:xfrm>
            <a:off x="3124200" y="2133600"/>
            <a:ext cx="1752601" cy="2667000"/>
            <a:chOff x="3124200" y="1981200"/>
            <a:chExt cx="1752601" cy="2667000"/>
          </a:xfrm>
        </p:grpSpPr>
        <p:sp>
          <p:nvSpPr>
            <p:cNvPr id="2" name="Oval 1"/>
            <p:cNvSpPr/>
            <p:nvPr/>
          </p:nvSpPr>
          <p:spPr>
            <a:xfrm>
              <a:off x="3124200" y="1981200"/>
              <a:ext cx="609600" cy="609600"/>
            </a:xfrm>
            <a:prstGeom prst="ellipse">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endCxn id="7" idx="0"/>
            </p:cNvCxnSpPr>
            <p:nvPr/>
          </p:nvCxnSpPr>
          <p:spPr>
            <a:xfrm>
              <a:off x="3733799" y="2667000"/>
              <a:ext cx="1143002" cy="19812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628900" y="2895600"/>
            <a:ext cx="118110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FF0000"/>
                </a:solidFill>
                <a:effectLst/>
                <a:uLnTx/>
                <a:uFillTx/>
                <a:latin typeface="+mj-lt"/>
                <a:ea typeface="+mj-ea"/>
                <a:cs typeface="+mj-cs"/>
              </a:rPr>
              <a:t>5 minutes (on average)</a:t>
            </a:r>
          </a:p>
        </p:txBody>
      </p:sp>
      <p:sp>
        <p:nvSpPr>
          <p:cNvPr id="13" name="TextBox 12"/>
          <p:cNvSpPr txBox="1"/>
          <p:nvPr/>
        </p:nvSpPr>
        <p:spPr>
          <a:xfrm>
            <a:off x="76200" y="3429000"/>
            <a:ext cx="3733800" cy="457200"/>
          </a:xfrm>
          <a:prstGeom prst="rect">
            <a:avLst/>
          </a:prstGeom>
          <a:solidFill>
            <a:schemeClr val="bg1"/>
          </a:solidFill>
          <a:ln w="22225">
            <a:solidFill>
              <a:srgbClr val="FF0000"/>
            </a:solidFill>
            <a:prstDash val="sysDash"/>
          </a:ln>
        </p:spPr>
        <p:txBody>
          <a:bodyPr vert="horz" wrap="square" lIns="91440" tIns="45720" rIns="91440" bIns="45720" rtlCol="0" anchor="b">
            <a:noAutofit/>
          </a:bodyPr>
          <a:lstStyle/>
          <a:p>
            <a:pPr marL="0" lvl="1" algn="ctr">
              <a:spcBef>
                <a:spcPct val="0"/>
              </a:spcBef>
            </a:pPr>
            <a:r>
              <a:rPr kumimoji="0" lang="en-US" sz="1400" b="0" i="0" u="none" strike="noStrike" kern="1200" cap="none" spc="0" normalizeH="0" baseline="0" noProof="0" dirty="0" smtClean="0">
                <a:ln>
                  <a:noFill/>
                </a:ln>
                <a:solidFill>
                  <a:srgbClr val="FF0000"/>
                </a:solidFill>
                <a:effectLst/>
                <a:uLnTx/>
                <a:uFillTx/>
                <a:latin typeface="+mj-lt"/>
                <a:ea typeface="+mj-ea"/>
                <a:cs typeface="+mj-cs"/>
              </a:rPr>
              <a:t>Simulation Purpose (1A):</a:t>
            </a:r>
            <a:r>
              <a:rPr kumimoji="0" lang="en-US" sz="1400" b="0" i="0" u="none" strike="noStrike" kern="1200" cap="none" spc="0" normalizeH="0" noProof="0" dirty="0" smtClean="0">
                <a:ln>
                  <a:noFill/>
                </a:ln>
                <a:solidFill>
                  <a:srgbClr val="FF0000"/>
                </a:solidFill>
                <a:effectLst/>
                <a:uLnTx/>
                <a:uFillTx/>
                <a:latin typeface="+mj-lt"/>
                <a:ea typeface="+mj-ea"/>
                <a:cs typeface="+mj-cs"/>
              </a:rPr>
              <a:t>  </a:t>
            </a:r>
            <a:r>
              <a:rPr lang="en-US" sz="1400" dirty="0" smtClean="0">
                <a:solidFill>
                  <a:srgbClr val="FF0000"/>
                </a:solidFill>
                <a:latin typeface="+mj-lt"/>
              </a:rPr>
              <a:t>Compliance </a:t>
            </a:r>
            <a:r>
              <a:rPr lang="en-US" sz="1400" dirty="0">
                <a:solidFill>
                  <a:srgbClr val="FF0000"/>
                </a:solidFill>
                <a:latin typeface="+mj-lt"/>
              </a:rPr>
              <a:t>With the Semantics of the Modeling </a:t>
            </a:r>
            <a:r>
              <a:rPr lang="en-US" sz="1400" dirty="0" smtClean="0">
                <a:solidFill>
                  <a:srgbClr val="FF0000"/>
                </a:solidFill>
                <a:latin typeface="+mj-lt"/>
              </a:rPr>
              <a:t>Language!!!</a:t>
            </a:r>
            <a:endParaRPr lang="en-US" sz="1400" dirty="0">
              <a:solidFill>
                <a:srgbClr val="FF0000"/>
              </a:solidFill>
              <a:latin typeface="+mj-lt"/>
            </a:endParaRPr>
          </a:p>
        </p:txBody>
      </p:sp>
      <p:sp>
        <p:nvSpPr>
          <p:cNvPr id="15"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8493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100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1000"/>
                                        <p:tgtEl>
                                          <p:spTgt spid="12"/>
                                        </p:tgtEl>
                                      </p:cBhvr>
                                    </p:animEffect>
                                  </p:childTnLst>
                                </p:cTn>
                              </p:par>
                            </p:childTnLst>
                          </p:cTn>
                        </p:par>
                        <p:par>
                          <p:cTn id="12" fill="hold">
                            <p:stCondLst>
                              <p:cond delay="2500"/>
                            </p:stCondLst>
                            <p:childTnLst>
                              <p:par>
                                <p:cTn id="13" presetID="1" presetClass="entr" presetSubtype="0" fill="hold" grpId="0" nodeType="afterEffect">
                                  <p:stCondLst>
                                    <p:cond delay="200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Simulation Use </a:t>
            </a:r>
            <a:r>
              <a:rPr lang="en-US" sz="3600" dirty="0"/>
              <a:t>Case </a:t>
            </a:r>
            <a:r>
              <a:rPr lang="en-US" sz="3600" dirty="0" smtClean="0"/>
              <a:t>–</a:t>
            </a:r>
            <a:r>
              <a:rPr lang="en-US" sz="3600" dirty="0"/>
              <a:t> </a:t>
            </a:r>
            <a:r>
              <a:rPr lang="en-US" sz="3600" dirty="0" smtClean="0"/>
              <a:t/>
            </a:r>
            <a:br>
              <a:rPr lang="en-US" sz="3600" dirty="0" smtClean="0"/>
            </a:br>
            <a:r>
              <a:rPr lang="en-US" sz="3600" dirty="0" smtClean="0"/>
              <a:t>2</a:t>
            </a:r>
            <a:r>
              <a:rPr lang="en-US" sz="3600" baseline="30000" dirty="0" smtClean="0"/>
              <a:t>nd</a:t>
            </a:r>
            <a:r>
              <a:rPr lang="en-US" sz="3600" dirty="0" smtClean="0"/>
              <a:t> Result (Successful)</a:t>
            </a:r>
            <a:endParaRPr lang="en-US" sz="3600" dirty="0"/>
          </a:p>
        </p:txBody>
      </p:sp>
      <p:sp>
        <p:nvSpPr>
          <p:cNvPr id="3" name="Footer Placeholder 2"/>
          <p:cNvSpPr>
            <a:spLocks noGrp="1"/>
          </p:cNvSpPr>
          <p:nvPr>
            <p:ph type="ftr" sz="quarter" idx="3"/>
          </p:nvPr>
        </p:nvSpPr>
        <p:spPr/>
        <p:txBody>
          <a:bodyPr/>
          <a:lstStyle/>
          <a:p>
            <a:r>
              <a:rPr lang="en-US" dirty="0" smtClean="0"/>
              <a:t>For BPSim Webinar Use Only</a:t>
            </a:r>
            <a:endParaRPr lang="en-US" dirty="0"/>
          </a:p>
        </p:txBody>
      </p:sp>
      <p:sp>
        <p:nvSpPr>
          <p:cNvPr id="4" name="Slide Number Placeholder 3"/>
          <p:cNvSpPr>
            <a:spLocks noGrp="1"/>
          </p:cNvSpPr>
          <p:nvPr>
            <p:ph type="sldNum" sz="quarter" idx="4"/>
          </p:nvPr>
        </p:nvSpPr>
        <p:spPr>
          <a:xfrm>
            <a:off x="7010400" y="6675437"/>
            <a:ext cx="2133600" cy="182563"/>
          </a:xfrm>
        </p:spPr>
        <p:txBody>
          <a:bodyPr/>
          <a:lstStyle/>
          <a:p>
            <a:fld id="{E3ED77E8-1697-42D6-AC8B-649E93CD7F30}" type="slidenum">
              <a:rPr lang="en-US" smtClean="0"/>
              <a:pPr/>
              <a:t>24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24950" cy="551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200" y="4781400"/>
            <a:ext cx="3048000" cy="1524000"/>
          </a:xfrm>
          <a:prstGeom prst="rect">
            <a:avLst/>
          </a:prstGeom>
        </p:spPr>
        <p:txBody>
          <a:bodyPr vert="horz" wrap="square" lIns="91440" tIns="45720" rIns="91440" bIns="45720" rtlCol="0" anchor="b">
            <a:noAutofit/>
          </a:bodyPr>
          <a:lstStyle/>
          <a:p>
            <a:pPr>
              <a:spcBef>
                <a:spcPct val="0"/>
              </a:spcBef>
            </a:pPr>
            <a:r>
              <a:rPr lang="en-US" sz="1400" dirty="0">
                <a:solidFill>
                  <a:srgbClr val="0070C0"/>
                </a:solidFill>
                <a:latin typeface="+mj-lt"/>
              </a:rPr>
              <a:t>What are the Counts for each pair of </a:t>
            </a:r>
            <a:r>
              <a:rPr lang="en-US" sz="1400" dirty="0" smtClean="0">
                <a:solidFill>
                  <a:srgbClr val="0070C0"/>
                </a:solidFill>
                <a:latin typeface="+mj-lt"/>
              </a:rPr>
              <a:t>outcomes, and is </a:t>
            </a:r>
            <a:r>
              <a:rPr lang="en-US" sz="1400" dirty="0">
                <a:solidFill>
                  <a:srgbClr val="0070C0"/>
                </a:solidFill>
                <a:latin typeface="+mj-lt"/>
              </a:rPr>
              <a:t>there </a:t>
            </a:r>
            <a:r>
              <a:rPr lang="en-US" sz="1400" dirty="0" smtClean="0">
                <a:solidFill>
                  <a:srgbClr val="0070C0"/>
                </a:solidFill>
                <a:latin typeface="+mj-lt"/>
              </a:rPr>
              <a:t>backlog or merely WIP in the pipeline?</a:t>
            </a:r>
            <a:endParaRPr lang="en-US" sz="1400" dirty="0">
              <a:solidFill>
                <a:srgbClr val="0070C0"/>
              </a:solidFill>
              <a:latin typeface="+mj-lt"/>
            </a:endParaRPr>
          </a:p>
          <a:p>
            <a:pPr>
              <a:spcBef>
                <a:spcPct val="0"/>
              </a:spcBef>
            </a:pPr>
            <a:endParaRPr lang="en-US" sz="1400" dirty="0">
              <a:solidFill>
                <a:srgbClr val="0070C0"/>
              </a:solidFill>
              <a:latin typeface="+mj-lt"/>
            </a:endParaRPr>
          </a:p>
          <a:p>
            <a:pPr>
              <a:spcBef>
                <a:spcPct val="0"/>
              </a:spcBef>
            </a:pPr>
            <a:r>
              <a:rPr lang="en-US" sz="1400" dirty="0">
                <a:solidFill>
                  <a:srgbClr val="0070C0"/>
                </a:solidFill>
                <a:latin typeface="+mj-lt"/>
              </a:rPr>
              <a:t>What is the </a:t>
            </a:r>
            <a:r>
              <a:rPr lang="en-US" sz="1400" dirty="0" smtClean="0">
                <a:solidFill>
                  <a:srgbClr val="0070C0"/>
                </a:solidFill>
                <a:latin typeface="+mj-lt"/>
              </a:rPr>
              <a:t>average and maximum Time-in-System (weighted sum of cycle times) for </a:t>
            </a:r>
            <a:r>
              <a:rPr lang="en-US" sz="1400" dirty="0">
                <a:solidFill>
                  <a:srgbClr val="0070C0"/>
                </a:solidFill>
                <a:latin typeface="+mj-lt"/>
              </a:rPr>
              <a:t>a Loan Application?</a:t>
            </a:r>
          </a:p>
        </p:txBody>
      </p:sp>
      <p:sp>
        <p:nvSpPr>
          <p:cNvPr id="9" name="Right Brace 8"/>
          <p:cNvSpPr/>
          <p:nvPr/>
        </p:nvSpPr>
        <p:spPr>
          <a:xfrm>
            <a:off x="3048000" y="4781400"/>
            <a:ext cx="533400" cy="1524000"/>
          </a:xfrm>
          <a:prstGeom prst="righ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157591665"/>
              </p:ext>
            </p:extLst>
          </p:nvPr>
        </p:nvGraphicFramePr>
        <p:xfrm>
          <a:off x="3695700" y="5410200"/>
          <a:ext cx="5295900" cy="1112520"/>
        </p:xfrm>
        <a:graphic>
          <a:graphicData uri="http://schemas.openxmlformats.org/drawingml/2006/table">
            <a:tbl>
              <a:tblPr firstRow="1" bandRow="1">
                <a:tableStyleId>{5C22544A-7EE6-4342-B048-85BDC9FD1C3A}</a:tableStyleId>
              </a:tblPr>
              <a:tblGrid>
                <a:gridCol w="1638300"/>
                <a:gridCol w="1828800"/>
                <a:gridCol w="1828800"/>
              </a:tblGrid>
              <a:tr h="370840">
                <a:tc>
                  <a:txBody>
                    <a:bodyPr/>
                    <a:lstStyle/>
                    <a:p>
                      <a:pPr algn="ctr"/>
                      <a:r>
                        <a:rPr lang="en-US" sz="1400" b="0" dirty="0" smtClean="0">
                          <a:latin typeface="+mj-lt"/>
                        </a:rPr>
                        <a:t>WIP:</a:t>
                      </a:r>
                      <a:endParaRPr lang="en-US" sz="1400" b="0" dirty="0">
                        <a:latin typeface="+mj-lt"/>
                      </a:endParaRPr>
                    </a:p>
                  </a:txBody>
                  <a:tcPr/>
                </a:tc>
                <a:tc>
                  <a:txBody>
                    <a:bodyPr/>
                    <a:lstStyle/>
                    <a:p>
                      <a:pPr algn="ctr"/>
                      <a:r>
                        <a:rPr lang="en-US" sz="1400" b="0" dirty="0" smtClean="0">
                          <a:latin typeface="+mj-lt"/>
                        </a:rPr>
                        <a:t>Time-in-System </a:t>
                      </a:r>
                      <a:r>
                        <a:rPr lang="en-US" sz="1400" b="0" dirty="0" smtClean="0">
                          <a:latin typeface="+mj-lt"/>
                        </a:rPr>
                        <a:t>Avg.</a:t>
                      </a:r>
                      <a:endParaRPr lang="en-US" sz="1400" b="0" dirty="0">
                        <a:latin typeface="+mj-lt"/>
                      </a:endParaRPr>
                    </a:p>
                  </a:txBody>
                  <a:tcPr/>
                </a:tc>
                <a:tc>
                  <a:txBody>
                    <a:bodyPr/>
                    <a:lstStyle/>
                    <a:p>
                      <a:pPr algn="ctr"/>
                      <a:r>
                        <a:rPr lang="en-US" sz="1400" b="0" dirty="0" smtClean="0">
                          <a:latin typeface="+mj-lt"/>
                        </a:rPr>
                        <a:t>Time-in-System </a:t>
                      </a:r>
                      <a:r>
                        <a:rPr lang="en-US" sz="1400" b="0" dirty="0" smtClean="0">
                          <a:latin typeface="+mj-lt"/>
                        </a:rPr>
                        <a:t>Max.</a:t>
                      </a:r>
                      <a:endParaRPr lang="en-US" sz="1400" b="0" dirty="0">
                        <a:latin typeface="+mj-lt"/>
                      </a:endParaRPr>
                    </a:p>
                  </a:txBody>
                  <a:tcPr/>
                </a:tc>
              </a:tr>
              <a:tr h="370840">
                <a:tc>
                  <a:txBody>
                    <a:bodyPr/>
                    <a:lstStyle/>
                    <a:p>
                      <a:pPr algn="ctr"/>
                      <a:r>
                        <a:rPr lang="en-US" sz="1400" b="0" dirty="0" smtClean="0">
                          <a:latin typeface="+mj-lt"/>
                        </a:rPr>
                        <a:t>132 - (93+32)</a:t>
                      </a:r>
                      <a:r>
                        <a:rPr lang="en-US" sz="1400" b="0" baseline="0" dirty="0" smtClean="0">
                          <a:latin typeface="+mj-lt"/>
                        </a:rPr>
                        <a:t> = 7</a:t>
                      </a:r>
                      <a:endParaRPr lang="en-US" sz="1400" b="0" dirty="0">
                        <a:latin typeface="+mj-lt"/>
                      </a:endParaRPr>
                    </a:p>
                  </a:txBody>
                  <a:tcPr/>
                </a:tc>
                <a:tc>
                  <a:txBody>
                    <a:bodyPr/>
                    <a:lstStyle/>
                    <a:p>
                      <a:pPr algn="ctr"/>
                      <a:r>
                        <a:rPr lang="en-US" sz="1400" b="0" dirty="0" smtClean="0">
                          <a:latin typeface="+mj-lt"/>
                        </a:rPr>
                        <a:t>149.7 </a:t>
                      </a:r>
                      <a:r>
                        <a:rPr lang="en-US" sz="1400" b="0" dirty="0" smtClean="0">
                          <a:latin typeface="+mj-lt"/>
                        </a:rPr>
                        <a:t>mins.</a:t>
                      </a:r>
                      <a:endParaRPr lang="en-US" sz="1400" b="0" dirty="0">
                        <a:latin typeface="+mj-lt"/>
                      </a:endParaRPr>
                    </a:p>
                  </a:txBody>
                  <a:tcPr/>
                </a:tc>
                <a:tc>
                  <a:txBody>
                    <a:bodyPr/>
                    <a:lstStyle/>
                    <a:p>
                      <a:pPr algn="ctr"/>
                      <a:r>
                        <a:rPr lang="en-US" sz="1400" b="0" dirty="0" smtClean="0">
                          <a:latin typeface="+mj-lt"/>
                        </a:rPr>
                        <a:t>223.6 </a:t>
                      </a:r>
                      <a:r>
                        <a:rPr lang="en-US" sz="1400" b="0" dirty="0" smtClean="0">
                          <a:latin typeface="+mj-lt"/>
                        </a:rPr>
                        <a:t>mins.</a:t>
                      </a:r>
                      <a:endParaRPr lang="en-US" sz="1400" b="0" dirty="0">
                        <a:latin typeface="+mj-lt"/>
                      </a:endParaRPr>
                    </a:p>
                  </a:txBody>
                  <a:tcPr/>
                </a:tc>
              </a:tr>
              <a:tr h="370840">
                <a:tc gridSpan="3">
                  <a:txBody>
                    <a:bodyPr/>
                    <a:lstStyle/>
                    <a:p>
                      <a:pPr algn="ctr"/>
                      <a:r>
                        <a:rPr lang="en-US" sz="1400" b="0" dirty="0" smtClean="0">
                          <a:latin typeface="+mj-lt"/>
                        </a:rPr>
                        <a:t>Consistent</a:t>
                      </a:r>
                      <a:r>
                        <a:rPr lang="en-US" sz="1400" b="0" baseline="0" dirty="0" smtClean="0">
                          <a:latin typeface="+mj-lt"/>
                        </a:rPr>
                        <a:t> With Measured Historical Data</a:t>
                      </a:r>
                      <a:endParaRPr lang="en-US" sz="1400" b="0" dirty="0">
                        <a:latin typeface="+mj-lt"/>
                      </a:endParaRPr>
                    </a:p>
                  </a:txBody>
                  <a:tcPr/>
                </a:tc>
                <a:tc hMerge="1">
                  <a:txBody>
                    <a:bodyPr/>
                    <a:lstStyle/>
                    <a:p>
                      <a:pPr algn="ctr"/>
                      <a:endParaRPr lang="en-US" sz="1400" b="1" dirty="0"/>
                    </a:p>
                  </a:txBody>
                  <a:tcPr/>
                </a:tc>
                <a:tc hMerge="1">
                  <a:txBody>
                    <a:bodyPr/>
                    <a:lstStyle/>
                    <a:p>
                      <a:pPr algn="ctr"/>
                      <a:endParaRPr lang="en-US" sz="1400" b="1" dirty="0"/>
                    </a:p>
                  </a:txBody>
                  <a:tcPr/>
                </a:tc>
              </a:tr>
            </a:tbl>
          </a:graphicData>
        </a:graphic>
      </p:graphicFrame>
      <p:grpSp>
        <p:nvGrpSpPr>
          <p:cNvPr id="29" name="Group 28"/>
          <p:cNvGrpSpPr/>
          <p:nvPr/>
        </p:nvGrpSpPr>
        <p:grpSpPr>
          <a:xfrm>
            <a:off x="152400" y="1047600"/>
            <a:ext cx="8972550" cy="2514600"/>
            <a:chOff x="152400" y="1325560"/>
            <a:chExt cx="8972550" cy="2514600"/>
          </a:xfrm>
        </p:grpSpPr>
        <p:sp>
          <p:nvSpPr>
            <p:cNvPr id="7" name="Oval 6"/>
            <p:cNvSpPr/>
            <p:nvPr/>
          </p:nvSpPr>
          <p:spPr>
            <a:xfrm>
              <a:off x="304800" y="21637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382000" y="13255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382000" y="26590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925760"/>
              <a:ext cx="99060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132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Received</a:t>
              </a:r>
            </a:p>
          </p:txBody>
        </p:sp>
        <p:sp>
          <p:nvSpPr>
            <p:cNvPr id="13" name="TextBox 12"/>
            <p:cNvSpPr txBox="1"/>
            <p:nvPr/>
          </p:nvSpPr>
          <p:spPr>
            <a:xfrm>
              <a:off x="8382000" y="2034946"/>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93</a:t>
              </a:r>
              <a:r>
                <a:rPr kumimoji="0" lang="en-US" sz="1200" b="0" i="0" u="none" strike="noStrike" kern="1200" cap="none" spc="0" normalizeH="0" baseline="0" noProof="0" dirty="0" smtClean="0">
                  <a:ln>
                    <a:noFill/>
                  </a:ln>
                  <a:solidFill>
                    <a:srgbClr val="002147"/>
                  </a:solidFill>
                  <a:effectLst/>
                  <a:uLnTx/>
                  <a:uFillTx/>
                  <a:latin typeface="+mj-lt"/>
                  <a:ea typeface="+mj-ea"/>
                  <a:cs typeface="+mj-cs"/>
                </a:rPr>
                <a:t>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sp>
          <p:nvSpPr>
            <p:cNvPr id="14" name="TextBox 13"/>
            <p:cNvSpPr txBox="1"/>
            <p:nvPr/>
          </p:nvSpPr>
          <p:spPr>
            <a:xfrm>
              <a:off x="8382000" y="3382960"/>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32</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grpSp>
      <p:grpSp>
        <p:nvGrpSpPr>
          <p:cNvPr id="28" name="Group 27"/>
          <p:cNvGrpSpPr/>
          <p:nvPr/>
        </p:nvGrpSpPr>
        <p:grpSpPr>
          <a:xfrm>
            <a:off x="1447800" y="971400"/>
            <a:ext cx="6705600" cy="2895600"/>
            <a:chOff x="1447800" y="1249360"/>
            <a:chExt cx="6705600" cy="2895600"/>
          </a:xfrm>
        </p:grpSpPr>
        <p:sp>
          <p:nvSpPr>
            <p:cNvPr id="15" name="Oval 14"/>
            <p:cNvSpPr/>
            <p:nvPr/>
          </p:nvSpPr>
          <p:spPr>
            <a:xfrm>
              <a:off x="26670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447800" y="20113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28194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5146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6576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4953000" y="20113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8077200" y="12493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p:cNvSpPr/>
          <p:nvPr/>
        </p:nvSpPr>
        <p:spPr>
          <a:xfrm>
            <a:off x="5105400" y="553212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4495800" y="4419600"/>
            <a:ext cx="3794565" cy="457200"/>
          </a:xfrm>
          <a:prstGeom prst="rect">
            <a:avLst/>
          </a:prstGeom>
          <a:solidFill>
            <a:schemeClr val="bg1"/>
          </a:solidFill>
          <a:ln w="22225">
            <a:solidFill>
              <a:srgbClr val="002060"/>
            </a:solidFill>
            <a:prstDash val="dash"/>
          </a:ln>
        </p:spPr>
        <p:txBody>
          <a:bodyPr vert="horz" wrap="square" lIns="91440" tIns="45720" rIns="91440" bIns="45720" rtlCol="0" anchor="b">
            <a:noAutofit/>
          </a:bodyPr>
          <a:lstStyle/>
          <a:p>
            <a:pPr marL="0" lvl="1" algn="ctr">
              <a:spcBef>
                <a:spcPct val="0"/>
              </a:spcBef>
            </a:pPr>
            <a:r>
              <a:rPr kumimoji="0" lang="en-US" sz="1400" i="0" u="none" strike="noStrike" kern="1200" cap="none" spc="0" normalizeH="0" baseline="0" noProof="0" dirty="0" smtClean="0">
                <a:ln>
                  <a:noFill/>
                </a:ln>
                <a:solidFill>
                  <a:srgbClr val="002060"/>
                </a:solidFill>
                <a:effectLst/>
                <a:uLnTx/>
                <a:uFillTx/>
                <a:latin typeface="+mj-lt"/>
                <a:ea typeface="+mj-ea"/>
                <a:cs typeface="+mj-cs"/>
              </a:rPr>
              <a:t>Simulation Purpose (1B):</a:t>
            </a:r>
            <a:r>
              <a:rPr kumimoji="0" lang="en-US" sz="1400" i="0" u="none" strike="noStrike" kern="1200" cap="none" spc="0" normalizeH="0" noProof="0" dirty="0" smtClean="0">
                <a:ln>
                  <a:noFill/>
                </a:ln>
                <a:solidFill>
                  <a:srgbClr val="002060"/>
                </a:solidFill>
                <a:effectLst/>
                <a:uLnTx/>
                <a:uFillTx/>
                <a:latin typeface="+mj-lt"/>
                <a:ea typeface="+mj-ea"/>
                <a:cs typeface="+mj-cs"/>
              </a:rPr>
              <a:t>  </a:t>
            </a:r>
            <a:r>
              <a:rPr lang="en-US" sz="1400" dirty="0" smtClean="0">
                <a:solidFill>
                  <a:srgbClr val="002060"/>
                </a:solidFill>
                <a:latin typeface="+mj-lt"/>
              </a:rPr>
              <a:t>Fidelity </a:t>
            </a:r>
            <a:r>
              <a:rPr lang="en-US" sz="1400" dirty="0">
                <a:solidFill>
                  <a:srgbClr val="002060"/>
                </a:solidFill>
                <a:latin typeface="+mj-lt"/>
              </a:rPr>
              <a:t>With Respect To the Modeled Business </a:t>
            </a:r>
            <a:r>
              <a:rPr lang="en-US" sz="1400" dirty="0" smtClean="0">
                <a:solidFill>
                  <a:srgbClr val="002060"/>
                </a:solidFill>
                <a:latin typeface="+mj-lt"/>
              </a:rPr>
              <a:t>Process!!!</a:t>
            </a:r>
            <a:endParaRPr lang="en-US" sz="1400" dirty="0">
              <a:solidFill>
                <a:srgbClr val="002060"/>
              </a:solidFill>
              <a:latin typeface="+mj-lt"/>
            </a:endParaRPr>
          </a:p>
        </p:txBody>
      </p:sp>
      <p:sp>
        <p:nvSpPr>
          <p:cNvPr id="22" name="Rectangle 21"/>
          <p:cNvSpPr/>
          <p:nvPr/>
        </p:nvSpPr>
        <p:spPr>
          <a:xfrm>
            <a:off x="3657600" y="5334000"/>
            <a:ext cx="5334000" cy="838200"/>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56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3000"/>
                            </p:stCondLst>
                            <p:childTnLst>
                              <p:par>
                                <p:cTn id="13" presetID="1" presetClass="entr" presetSubtype="0" fill="hold" grpId="0" nodeType="afterEffect">
                                  <p:stCondLst>
                                    <p:cond delay="50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3500"/>
                            </p:stCondLst>
                            <p:childTnLst>
                              <p:par>
                                <p:cTn id="16" presetID="10" presetClass="entr" presetSubtype="0"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2000"/>
                                        <p:tgtEl>
                                          <p:spTgt spid="29"/>
                                        </p:tgtEl>
                                      </p:cBhvr>
                                    </p:animEffect>
                                  </p:childTnLst>
                                </p:cTn>
                              </p:par>
                            </p:childTnLst>
                          </p:cTn>
                        </p:par>
                        <p:par>
                          <p:cTn id="19" fill="hold">
                            <p:stCondLst>
                              <p:cond delay="5500"/>
                            </p:stCondLst>
                            <p:childTnLst>
                              <p:par>
                                <p:cTn id="20" presetID="10" presetClass="entr" presetSubtype="0" fill="hold" nodeType="afterEffect">
                                  <p:stCondLst>
                                    <p:cond delay="5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par>
                          <p:cTn id="23" fill="hold">
                            <p:stCondLst>
                              <p:cond delay="8000"/>
                            </p:stCondLst>
                            <p:childTnLst>
                              <p:par>
                                <p:cTn id="24" presetID="10" presetClass="entr" presetSubtype="0" fill="hold" grpId="0" nodeType="afterEffect">
                                  <p:stCondLst>
                                    <p:cond delay="10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24"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25</a:t>
            </a:fld>
            <a:endParaRPr lang="en-US" dirty="0">
              <a:solidFill>
                <a:srgbClr val="898989"/>
              </a:solidFill>
            </a:endParaRPr>
          </a:p>
        </p:txBody>
      </p:sp>
      <p:sp>
        <p:nvSpPr>
          <p:cNvPr id="4" name="Title 3"/>
          <p:cNvSpPr>
            <a:spLocks noGrp="1"/>
          </p:cNvSpPr>
          <p:nvPr>
            <p:ph type="title"/>
          </p:nvPr>
        </p:nvSpPr>
        <p:spPr>
          <a:xfrm>
            <a:off x="0" y="2819400"/>
            <a:ext cx="9144000" cy="914400"/>
          </a:xfrm>
        </p:spPr>
        <p:txBody>
          <a:bodyPr>
            <a:noAutofit/>
          </a:bodyPr>
          <a:lstStyle/>
          <a:p>
            <a:r>
              <a:rPr lang="en-US" sz="3600" dirty="0" smtClean="0"/>
              <a:t>Simulation Diagnostics &amp; Process Redesign</a:t>
            </a:r>
            <a:br>
              <a:rPr lang="en-US" sz="3600" dirty="0" smtClean="0"/>
            </a:br>
            <a:r>
              <a:rPr lang="en-US" sz="2000" i="1" dirty="0"/>
              <a:t>(Demonstration of Temporal </a:t>
            </a:r>
            <a:r>
              <a:rPr lang="en-US" sz="2000" i="1" dirty="0" smtClean="0"/>
              <a:t>&amp; Control Perspectives </a:t>
            </a:r>
            <a:r>
              <a:rPr lang="en-US" sz="2000" i="1" dirty="0"/>
              <a:t>in </a:t>
            </a:r>
            <a:r>
              <a:rPr lang="en-US" sz="2000" i="1" dirty="0" smtClean="0"/>
              <a:t>the To-Be Redesign) </a:t>
            </a:r>
            <a:endParaRPr lang="en-US" sz="2000" dirty="0"/>
          </a:p>
        </p:txBody>
      </p:sp>
      <p:sp>
        <p:nvSpPr>
          <p:cNvPr id="5"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3444773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2438400"/>
          </a:xfrm>
        </p:spPr>
        <p:txBody>
          <a:bodyPr>
            <a:normAutofit/>
          </a:bodyPr>
          <a:lstStyle/>
          <a:p>
            <a:r>
              <a:rPr lang="en-US" b="1" dirty="0" smtClean="0"/>
              <a:t>Performance Problems Surfaced Through the Temporal Perspective</a:t>
            </a:r>
          </a:p>
          <a:p>
            <a:pPr lvl="1"/>
            <a:r>
              <a:rPr lang="en-US" sz="2000" dirty="0" smtClean="0"/>
              <a:t>Long time-in-system =&gt; is this an internal QoS violation or an external service level agreement (SLA) failure?</a:t>
            </a:r>
          </a:p>
          <a:p>
            <a:pPr lvl="1"/>
            <a:r>
              <a:rPr lang="en-US" sz="2000" dirty="0" smtClean="0"/>
              <a:t>Large backlog/WIP =&gt; is there a cause of backlog as new work not getting done (e.g., a bottleneck) or is it just acceptable WIP in the pipeline?</a:t>
            </a:r>
          </a:p>
        </p:txBody>
      </p:sp>
      <p:sp>
        <p:nvSpPr>
          <p:cNvPr id="7"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26</a:t>
            </a:fld>
            <a:endParaRPr lang="en-US" dirty="0">
              <a:solidFill>
                <a:srgbClr val="898989"/>
              </a:solidFill>
            </a:endParaRPr>
          </a:p>
        </p:txBody>
      </p:sp>
      <p:sp>
        <p:nvSpPr>
          <p:cNvPr id="2" name="Title 1"/>
          <p:cNvSpPr>
            <a:spLocks noGrp="1"/>
          </p:cNvSpPr>
          <p:nvPr>
            <p:ph type="title"/>
          </p:nvPr>
        </p:nvSpPr>
        <p:spPr/>
        <p:txBody>
          <a:bodyPr/>
          <a:lstStyle/>
          <a:p>
            <a:r>
              <a:rPr lang="en-US" sz="3600" dirty="0" smtClean="0"/>
              <a:t>What Can Simulation Show?</a:t>
            </a:r>
            <a:endParaRPr lang="en-US" sz="3600" dirty="0"/>
          </a:p>
        </p:txBody>
      </p:sp>
      <p:sp>
        <p:nvSpPr>
          <p:cNvPr id="6" name="Content Placeholder 2"/>
          <p:cNvSpPr txBox="1">
            <a:spLocks/>
          </p:cNvSpPr>
          <p:nvPr/>
        </p:nvSpPr>
        <p:spPr>
          <a:xfrm>
            <a:off x="228600" y="3810000"/>
            <a:ext cx="87630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600"/>
              </a:spcBef>
            </a:pPr>
            <a:r>
              <a:rPr lang="en-US" b="1" dirty="0" smtClean="0"/>
              <a:t>Structural Changes Informed Through the Temporal Perspective</a:t>
            </a:r>
          </a:p>
          <a:p>
            <a:pPr lvl="1"/>
            <a:r>
              <a:rPr lang="en-US" sz="2000" dirty="0" smtClean="0"/>
              <a:t>Revise the process structure (i.e., the sequence of activities) to streamline the flow of work  </a:t>
            </a:r>
            <a:r>
              <a:rPr lang="en-US" sz="2000" i="1" dirty="0" smtClean="0"/>
              <a:t>&lt;see applicable reengineering patterns&gt; </a:t>
            </a:r>
          </a:p>
          <a:p>
            <a:pPr lvl="1"/>
            <a:r>
              <a:rPr lang="en-US" sz="2000" dirty="0" smtClean="0"/>
              <a:t>Change the type of execution mode for activities (e.g., the task type) to reduce cycle times </a:t>
            </a:r>
            <a:r>
              <a:rPr lang="en-US" sz="2000" i="1" dirty="0"/>
              <a:t>&lt;see applicable reengineering patterns&gt;</a:t>
            </a:r>
            <a:endParaRPr lang="en-US" sz="2000" dirty="0" smtClean="0"/>
          </a:p>
        </p:txBody>
      </p:sp>
      <p:sp>
        <p:nvSpPr>
          <p:cNvPr id="9"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22912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5F5F5F"/>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5F5F5F"/>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5F5F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5F5F5F"/>
                                      </p:to>
                                    </p:animClr>
                                  </p:sub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5F5F5F"/>
                                      </p:to>
                                    </p:animClr>
                                  </p:sub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Simulation Use </a:t>
            </a:r>
            <a:r>
              <a:rPr lang="en-US" sz="3600" dirty="0"/>
              <a:t>Case </a:t>
            </a:r>
            <a:r>
              <a:rPr lang="en-US" sz="3600" dirty="0" smtClean="0"/>
              <a:t>–</a:t>
            </a:r>
            <a:r>
              <a:rPr lang="en-US" sz="3600" dirty="0"/>
              <a:t> </a:t>
            </a:r>
            <a:r>
              <a:rPr lang="en-US" sz="3600" dirty="0" smtClean="0"/>
              <a:t/>
            </a:r>
            <a:br>
              <a:rPr lang="en-US" sz="3600" dirty="0" smtClean="0"/>
            </a:br>
            <a:r>
              <a:rPr lang="en-US" sz="3600" dirty="0" smtClean="0"/>
              <a:t>2</a:t>
            </a:r>
            <a:r>
              <a:rPr lang="en-US" sz="3600" baseline="30000" dirty="0" smtClean="0"/>
              <a:t>nd</a:t>
            </a:r>
            <a:r>
              <a:rPr lang="en-US" sz="3600" dirty="0" smtClean="0"/>
              <a:t> Result (Reprised)</a:t>
            </a:r>
            <a:endParaRPr lang="en-US" sz="3600" dirty="0"/>
          </a:p>
        </p:txBody>
      </p:sp>
      <p:sp>
        <p:nvSpPr>
          <p:cNvPr id="3" name="Footer Placeholder 2"/>
          <p:cNvSpPr>
            <a:spLocks noGrp="1"/>
          </p:cNvSpPr>
          <p:nvPr>
            <p:ph type="ftr" sz="quarter" idx="3"/>
          </p:nvPr>
        </p:nvSpPr>
        <p:spPr/>
        <p:txBody>
          <a:bodyPr/>
          <a:lstStyle/>
          <a:p>
            <a:r>
              <a:rPr lang="en-US" dirty="0" smtClean="0"/>
              <a:t>For BPSim Webinar Use Only</a:t>
            </a:r>
            <a:endParaRPr lang="en-US" dirty="0"/>
          </a:p>
        </p:txBody>
      </p:sp>
      <p:sp>
        <p:nvSpPr>
          <p:cNvPr id="4" name="Slide Number Placeholder 3"/>
          <p:cNvSpPr>
            <a:spLocks noGrp="1"/>
          </p:cNvSpPr>
          <p:nvPr>
            <p:ph type="sldNum" sz="quarter" idx="4"/>
          </p:nvPr>
        </p:nvSpPr>
        <p:spPr>
          <a:xfrm>
            <a:off x="7010400" y="6675437"/>
            <a:ext cx="2133600" cy="182563"/>
          </a:xfrm>
        </p:spPr>
        <p:txBody>
          <a:bodyPr/>
          <a:lstStyle/>
          <a:p>
            <a:fld id="{E3ED77E8-1697-42D6-AC8B-649E93CD7F30}" type="slidenum">
              <a:rPr lang="en-US" smtClean="0"/>
              <a:pPr/>
              <a:t>27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24950" cy="551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200" y="4781400"/>
            <a:ext cx="3048000" cy="1524000"/>
          </a:xfrm>
          <a:prstGeom prst="rect">
            <a:avLst/>
          </a:prstGeom>
        </p:spPr>
        <p:txBody>
          <a:bodyPr vert="horz" wrap="square" lIns="91440" tIns="45720" rIns="91440" bIns="45720" rtlCol="0" anchor="b">
            <a:noAutofit/>
          </a:bodyPr>
          <a:lstStyle/>
          <a:p>
            <a:pPr>
              <a:spcBef>
                <a:spcPct val="0"/>
              </a:spcBef>
            </a:pPr>
            <a:r>
              <a:rPr lang="en-US" sz="1400" dirty="0">
                <a:solidFill>
                  <a:srgbClr val="0070C0"/>
                </a:solidFill>
                <a:latin typeface="+mj-lt"/>
              </a:rPr>
              <a:t>What are the Counts for each pair of </a:t>
            </a:r>
            <a:r>
              <a:rPr lang="en-US" sz="1400" dirty="0" smtClean="0">
                <a:solidFill>
                  <a:srgbClr val="0070C0"/>
                </a:solidFill>
                <a:latin typeface="+mj-lt"/>
              </a:rPr>
              <a:t>outcomes, and is </a:t>
            </a:r>
            <a:r>
              <a:rPr lang="en-US" sz="1400" dirty="0">
                <a:solidFill>
                  <a:srgbClr val="0070C0"/>
                </a:solidFill>
                <a:latin typeface="+mj-lt"/>
              </a:rPr>
              <a:t>there </a:t>
            </a:r>
            <a:r>
              <a:rPr lang="en-US" sz="1400" dirty="0" smtClean="0">
                <a:solidFill>
                  <a:srgbClr val="0070C0"/>
                </a:solidFill>
                <a:latin typeface="+mj-lt"/>
              </a:rPr>
              <a:t>backlog or merely WIP in the pipeline?</a:t>
            </a:r>
            <a:endParaRPr lang="en-US" sz="1400" dirty="0">
              <a:solidFill>
                <a:srgbClr val="0070C0"/>
              </a:solidFill>
              <a:latin typeface="+mj-lt"/>
            </a:endParaRPr>
          </a:p>
          <a:p>
            <a:pPr>
              <a:spcBef>
                <a:spcPct val="0"/>
              </a:spcBef>
            </a:pPr>
            <a:endParaRPr lang="en-US" sz="1400" dirty="0">
              <a:solidFill>
                <a:srgbClr val="0070C0"/>
              </a:solidFill>
              <a:latin typeface="+mj-lt"/>
            </a:endParaRPr>
          </a:p>
          <a:p>
            <a:pPr>
              <a:spcBef>
                <a:spcPct val="0"/>
              </a:spcBef>
            </a:pPr>
            <a:r>
              <a:rPr lang="en-US" sz="1400" dirty="0">
                <a:solidFill>
                  <a:srgbClr val="0070C0"/>
                </a:solidFill>
                <a:latin typeface="+mj-lt"/>
              </a:rPr>
              <a:t>What is the </a:t>
            </a:r>
            <a:r>
              <a:rPr lang="en-US" sz="1400" dirty="0" smtClean="0">
                <a:solidFill>
                  <a:srgbClr val="0070C0"/>
                </a:solidFill>
                <a:latin typeface="+mj-lt"/>
              </a:rPr>
              <a:t>average and maximum Time-in-System (weighted sum of cycle times) for </a:t>
            </a:r>
            <a:r>
              <a:rPr lang="en-US" sz="1400" dirty="0">
                <a:solidFill>
                  <a:srgbClr val="0070C0"/>
                </a:solidFill>
                <a:latin typeface="+mj-lt"/>
              </a:rPr>
              <a:t>a Loan Application?</a:t>
            </a:r>
          </a:p>
        </p:txBody>
      </p:sp>
      <p:sp>
        <p:nvSpPr>
          <p:cNvPr id="9" name="Right Brace 8"/>
          <p:cNvSpPr/>
          <p:nvPr/>
        </p:nvSpPr>
        <p:spPr>
          <a:xfrm>
            <a:off x="3048000" y="4781400"/>
            <a:ext cx="533400" cy="1524000"/>
          </a:xfrm>
          <a:prstGeom prst="righ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02488780"/>
              </p:ext>
            </p:extLst>
          </p:nvPr>
        </p:nvGraphicFramePr>
        <p:xfrm>
          <a:off x="3695700" y="5364480"/>
          <a:ext cx="5295900" cy="1112520"/>
        </p:xfrm>
        <a:graphic>
          <a:graphicData uri="http://schemas.openxmlformats.org/drawingml/2006/table">
            <a:tbl>
              <a:tblPr firstRow="1" bandRow="1">
                <a:tableStyleId>{5C22544A-7EE6-4342-B048-85BDC9FD1C3A}</a:tableStyleId>
              </a:tblPr>
              <a:tblGrid>
                <a:gridCol w="1638300"/>
                <a:gridCol w="1828800"/>
                <a:gridCol w="1828800"/>
              </a:tblGrid>
              <a:tr h="370840">
                <a:tc>
                  <a:txBody>
                    <a:bodyPr/>
                    <a:lstStyle/>
                    <a:p>
                      <a:pPr algn="ctr"/>
                      <a:r>
                        <a:rPr lang="en-US" sz="1400" b="0" dirty="0" smtClean="0">
                          <a:latin typeface="+mj-lt"/>
                        </a:rPr>
                        <a:t>WIP:</a:t>
                      </a:r>
                      <a:endParaRPr lang="en-US" sz="1400" b="0" dirty="0">
                        <a:latin typeface="+mj-lt"/>
                      </a:endParaRPr>
                    </a:p>
                  </a:txBody>
                  <a:tcPr/>
                </a:tc>
                <a:tc>
                  <a:txBody>
                    <a:bodyPr/>
                    <a:lstStyle/>
                    <a:p>
                      <a:pPr algn="ctr"/>
                      <a:r>
                        <a:rPr lang="en-US" sz="1400" b="0" dirty="0" smtClean="0">
                          <a:latin typeface="+mj-lt"/>
                        </a:rPr>
                        <a:t>Time-in-System </a:t>
                      </a:r>
                      <a:r>
                        <a:rPr lang="en-US" sz="1400" b="0" dirty="0" smtClean="0">
                          <a:latin typeface="+mj-lt"/>
                        </a:rPr>
                        <a:t>Avg.</a:t>
                      </a:r>
                      <a:endParaRPr lang="en-US" sz="1400" b="0" dirty="0">
                        <a:latin typeface="+mj-lt"/>
                      </a:endParaRPr>
                    </a:p>
                  </a:txBody>
                  <a:tcPr/>
                </a:tc>
                <a:tc>
                  <a:txBody>
                    <a:bodyPr/>
                    <a:lstStyle/>
                    <a:p>
                      <a:pPr algn="ctr"/>
                      <a:r>
                        <a:rPr lang="en-US" sz="1400" b="0" dirty="0" smtClean="0">
                          <a:latin typeface="+mj-lt"/>
                        </a:rPr>
                        <a:t>Time-in-System </a:t>
                      </a:r>
                      <a:r>
                        <a:rPr lang="en-US" sz="1400" b="0" dirty="0" smtClean="0">
                          <a:latin typeface="+mj-lt"/>
                        </a:rPr>
                        <a:t>Max.</a:t>
                      </a:r>
                      <a:endParaRPr lang="en-US" sz="1400" b="0" dirty="0">
                        <a:latin typeface="+mj-lt"/>
                      </a:endParaRPr>
                    </a:p>
                  </a:txBody>
                  <a:tcPr/>
                </a:tc>
              </a:tr>
              <a:tr h="370840">
                <a:tc>
                  <a:txBody>
                    <a:bodyPr/>
                    <a:lstStyle/>
                    <a:p>
                      <a:pPr algn="ctr"/>
                      <a:r>
                        <a:rPr lang="en-US" sz="1400" b="0" dirty="0" smtClean="0">
                          <a:latin typeface="+mj-lt"/>
                        </a:rPr>
                        <a:t>132 - (93+32)</a:t>
                      </a:r>
                      <a:r>
                        <a:rPr lang="en-US" sz="1400" b="0" baseline="0" dirty="0" smtClean="0">
                          <a:latin typeface="+mj-lt"/>
                        </a:rPr>
                        <a:t> = 7</a:t>
                      </a:r>
                      <a:endParaRPr lang="en-US" sz="1400" b="0" dirty="0">
                        <a:latin typeface="+mj-lt"/>
                      </a:endParaRPr>
                    </a:p>
                  </a:txBody>
                  <a:tcPr/>
                </a:tc>
                <a:tc>
                  <a:txBody>
                    <a:bodyPr/>
                    <a:lstStyle/>
                    <a:p>
                      <a:pPr algn="ctr"/>
                      <a:r>
                        <a:rPr lang="en-US" sz="1400" b="0" dirty="0" smtClean="0">
                          <a:latin typeface="+mj-lt"/>
                        </a:rPr>
                        <a:t>149.7 mins</a:t>
                      </a:r>
                      <a:endParaRPr lang="en-US" sz="1400" b="0" dirty="0">
                        <a:latin typeface="+mj-lt"/>
                      </a:endParaRPr>
                    </a:p>
                  </a:txBody>
                  <a:tcPr/>
                </a:tc>
                <a:tc>
                  <a:txBody>
                    <a:bodyPr/>
                    <a:lstStyle/>
                    <a:p>
                      <a:pPr algn="ctr"/>
                      <a:r>
                        <a:rPr lang="en-US" sz="1400" b="0" dirty="0" smtClean="0">
                          <a:latin typeface="+mj-lt"/>
                        </a:rPr>
                        <a:t>223.6 mins</a:t>
                      </a:r>
                      <a:endParaRPr lang="en-US" sz="1400" b="0" dirty="0">
                        <a:latin typeface="+mj-lt"/>
                      </a:endParaRPr>
                    </a:p>
                  </a:txBody>
                  <a:tcPr/>
                </a:tc>
              </a:tr>
              <a:tr h="370840">
                <a:tc gridSpan="3">
                  <a:txBody>
                    <a:bodyPr/>
                    <a:lstStyle/>
                    <a:p>
                      <a:pPr algn="ctr"/>
                      <a:r>
                        <a:rPr lang="en-US" sz="1400" b="0" dirty="0" smtClean="0">
                          <a:latin typeface="+mj-lt"/>
                        </a:rPr>
                        <a:t>Consistent</a:t>
                      </a:r>
                      <a:r>
                        <a:rPr lang="en-US" sz="1400" b="0" baseline="0" dirty="0" smtClean="0">
                          <a:latin typeface="+mj-lt"/>
                        </a:rPr>
                        <a:t> With Measured Historical Data</a:t>
                      </a:r>
                      <a:endParaRPr lang="en-US" sz="1400" b="0" dirty="0">
                        <a:latin typeface="+mj-lt"/>
                      </a:endParaRPr>
                    </a:p>
                  </a:txBody>
                  <a:tcPr/>
                </a:tc>
                <a:tc hMerge="1">
                  <a:txBody>
                    <a:bodyPr/>
                    <a:lstStyle/>
                    <a:p>
                      <a:pPr algn="ctr"/>
                      <a:endParaRPr lang="en-US" sz="1400" b="1" dirty="0"/>
                    </a:p>
                  </a:txBody>
                  <a:tcPr/>
                </a:tc>
                <a:tc hMerge="1">
                  <a:txBody>
                    <a:bodyPr/>
                    <a:lstStyle/>
                    <a:p>
                      <a:pPr algn="ctr"/>
                      <a:endParaRPr lang="en-US" sz="1400" b="1" dirty="0"/>
                    </a:p>
                  </a:txBody>
                  <a:tcPr/>
                </a:tc>
              </a:tr>
            </a:tbl>
          </a:graphicData>
        </a:graphic>
      </p:graphicFrame>
      <p:grpSp>
        <p:nvGrpSpPr>
          <p:cNvPr id="29" name="Group 28"/>
          <p:cNvGrpSpPr/>
          <p:nvPr/>
        </p:nvGrpSpPr>
        <p:grpSpPr>
          <a:xfrm>
            <a:off x="152400" y="1047600"/>
            <a:ext cx="8972550" cy="2514600"/>
            <a:chOff x="152400" y="1325560"/>
            <a:chExt cx="8972550" cy="2514600"/>
          </a:xfrm>
        </p:grpSpPr>
        <p:sp>
          <p:nvSpPr>
            <p:cNvPr id="7" name="Oval 6"/>
            <p:cNvSpPr/>
            <p:nvPr/>
          </p:nvSpPr>
          <p:spPr>
            <a:xfrm>
              <a:off x="304800" y="21637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382000" y="13255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382000" y="26590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925760"/>
              <a:ext cx="99060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132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Received</a:t>
              </a:r>
            </a:p>
          </p:txBody>
        </p:sp>
        <p:sp>
          <p:nvSpPr>
            <p:cNvPr id="13" name="TextBox 12"/>
            <p:cNvSpPr txBox="1"/>
            <p:nvPr/>
          </p:nvSpPr>
          <p:spPr>
            <a:xfrm>
              <a:off x="8382000" y="2034946"/>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93</a:t>
              </a:r>
              <a:r>
                <a:rPr kumimoji="0" lang="en-US" sz="1200" b="0" i="0" u="none" strike="noStrike" kern="1200" cap="none" spc="0" normalizeH="0" baseline="0" noProof="0" dirty="0" smtClean="0">
                  <a:ln>
                    <a:noFill/>
                  </a:ln>
                  <a:solidFill>
                    <a:srgbClr val="002147"/>
                  </a:solidFill>
                  <a:effectLst/>
                  <a:uLnTx/>
                  <a:uFillTx/>
                  <a:latin typeface="+mj-lt"/>
                  <a:ea typeface="+mj-ea"/>
                  <a:cs typeface="+mj-cs"/>
                </a:rPr>
                <a:t>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sp>
          <p:nvSpPr>
            <p:cNvPr id="14" name="TextBox 13"/>
            <p:cNvSpPr txBox="1"/>
            <p:nvPr/>
          </p:nvSpPr>
          <p:spPr>
            <a:xfrm>
              <a:off x="8382000" y="3382960"/>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32</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grpSp>
      <p:grpSp>
        <p:nvGrpSpPr>
          <p:cNvPr id="28" name="Group 27"/>
          <p:cNvGrpSpPr/>
          <p:nvPr/>
        </p:nvGrpSpPr>
        <p:grpSpPr>
          <a:xfrm>
            <a:off x="1447800" y="971400"/>
            <a:ext cx="6705600" cy="2895600"/>
            <a:chOff x="1447800" y="1249360"/>
            <a:chExt cx="6705600" cy="2895600"/>
          </a:xfrm>
        </p:grpSpPr>
        <p:sp>
          <p:nvSpPr>
            <p:cNvPr id="15" name="Oval 14"/>
            <p:cNvSpPr/>
            <p:nvPr/>
          </p:nvSpPr>
          <p:spPr>
            <a:xfrm>
              <a:off x="26670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447800" y="20113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28194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5146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657600" y="40687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4953000" y="20113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8077200" y="124936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p:cNvSpPr/>
          <p:nvPr/>
        </p:nvSpPr>
        <p:spPr>
          <a:xfrm>
            <a:off x="5105400" y="54864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133600" y="2876400"/>
            <a:ext cx="990600" cy="1676400"/>
            <a:chOff x="2133600" y="3028800"/>
            <a:chExt cx="990600" cy="1676400"/>
          </a:xfrm>
        </p:grpSpPr>
        <p:sp>
          <p:nvSpPr>
            <p:cNvPr id="22" name="Rounded Rectangle 21"/>
            <p:cNvSpPr/>
            <p:nvPr/>
          </p:nvSpPr>
          <p:spPr>
            <a:xfrm>
              <a:off x="2209800" y="3747220"/>
              <a:ext cx="914400" cy="957980"/>
            </a:xfrm>
            <a:prstGeom prst="roundRect">
              <a:avLst/>
            </a:prstGeom>
            <a:noFill/>
            <a:ln w="22225">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133600" y="3028800"/>
              <a:ext cx="990600" cy="6096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FF9900"/>
                  </a:solidFill>
                  <a:latin typeface="+mj-lt"/>
                  <a:ea typeface="+mj-ea"/>
                  <a:cs typeface="+mj-cs"/>
                </a:rPr>
                <a:t>Acceptable </a:t>
              </a:r>
              <a:r>
                <a:rPr kumimoji="0" lang="en-US" sz="1200" b="0" i="0" u="none" strike="noStrike" kern="1200" cap="none" spc="0" normalizeH="0" baseline="0" noProof="0" dirty="0" smtClean="0">
                  <a:ln>
                    <a:noFill/>
                  </a:ln>
                  <a:solidFill>
                    <a:srgbClr val="FF9900"/>
                  </a:solidFill>
                  <a:effectLst/>
                  <a:uLnTx/>
                  <a:uFillTx/>
                  <a:latin typeface="+mj-lt"/>
                  <a:ea typeface="+mj-ea"/>
                  <a:cs typeface="+mj-cs"/>
                </a:rPr>
                <a:t>WIP?</a:t>
              </a:r>
            </a:p>
          </p:txBody>
        </p:sp>
      </p:grpSp>
      <p:sp>
        <p:nvSpPr>
          <p:cNvPr id="27" name="TextBox 26"/>
          <p:cNvSpPr txBox="1"/>
          <p:nvPr/>
        </p:nvSpPr>
        <p:spPr>
          <a:xfrm>
            <a:off x="4191000" y="3962400"/>
            <a:ext cx="3421283" cy="457200"/>
          </a:xfrm>
          <a:prstGeom prst="rect">
            <a:avLst/>
          </a:prstGeom>
          <a:solidFill>
            <a:schemeClr val="bg1"/>
          </a:solidFill>
          <a:ln w="22225">
            <a:solidFill>
              <a:srgbClr val="FF9900"/>
            </a:solidFill>
            <a:prstDash val="dash"/>
          </a:ln>
        </p:spPr>
        <p:txBody>
          <a:bodyPr vert="horz" wrap="square" lIns="91440" tIns="45720" rIns="91440" bIns="45720" rtlCol="0" anchor="b">
            <a:noAutofit/>
          </a:bodyPr>
          <a:lstStyle/>
          <a:p>
            <a:pPr marL="0" lvl="1" algn="ctr">
              <a:spcBef>
                <a:spcPct val="0"/>
              </a:spcBef>
            </a:pPr>
            <a:r>
              <a:rPr kumimoji="0" lang="en-US" sz="1400" i="0" u="none" strike="noStrike" kern="1200" cap="none" spc="0" normalizeH="0" baseline="0" noProof="0" dirty="0" smtClean="0">
                <a:ln>
                  <a:noFill/>
                </a:ln>
                <a:solidFill>
                  <a:srgbClr val="FF9900"/>
                </a:solidFill>
                <a:effectLst/>
                <a:uLnTx/>
                <a:uFillTx/>
                <a:latin typeface="+mj-lt"/>
                <a:ea typeface="+mj-ea"/>
                <a:cs typeface="+mj-cs"/>
              </a:rPr>
              <a:t>Simulation Purpose (2A):</a:t>
            </a:r>
            <a:r>
              <a:rPr kumimoji="0" lang="en-US" sz="1400" i="0" u="none" strike="noStrike" kern="1200" cap="none" spc="0" normalizeH="0" noProof="0" dirty="0" smtClean="0">
                <a:ln>
                  <a:noFill/>
                </a:ln>
                <a:solidFill>
                  <a:srgbClr val="FF9900"/>
                </a:solidFill>
                <a:effectLst/>
                <a:uLnTx/>
                <a:uFillTx/>
                <a:latin typeface="+mj-lt"/>
                <a:ea typeface="+mj-ea"/>
                <a:cs typeface="+mj-cs"/>
              </a:rPr>
              <a:t>  </a:t>
            </a:r>
            <a:r>
              <a:rPr lang="en-US" sz="1400" dirty="0" smtClean="0">
                <a:solidFill>
                  <a:srgbClr val="FF9900"/>
                </a:solidFill>
                <a:latin typeface="+mj-lt"/>
              </a:rPr>
              <a:t>Identify Performance Problems of the Process!!!</a:t>
            </a:r>
            <a:endParaRPr lang="en-US" sz="1400" dirty="0">
              <a:solidFill>
                <a:srgbClr val="FF9900"/>
              </a:solidFill>
              <a:latin typeface="+mj-lt"/>
            </a:endParaRPr>
          </a:p>
        </p:txBody>
      </p:sp>
      <p:grpSp>
        <p:nvGrpSpPr>
          <p:cNvPr id="35" name="Group 34"/>
          <p:cNvGrpSpPr/>
          <p:nvPr/>
        </p:nvGrpSpPr>
        <p:grpSpPr>
          <a:xfrm>
            <a:off x="7162800" y="4721810"/>
            <a:ext cx="1905000" cy="1450390"/>
            <a:chOff x="7162800" y="4215250"/>
            <a:chExt cx="1905000" cy="1450390"/>
          </a:xfrm>
        </p:grpSpPr>
        <p:sp>
          <p:nvSpPr>
            <p:cNvPr id="32" name="Rounded Rectangle 31"/>
            <p:cNvSpPr/>
            <p:nvPr/>
          </p:nvSpPr>
          <p:spPr>
            <a:xfrm>
              <a:off x="7162800" y="4800600"/>
              <a:ext cx="1905000" cy="865040"/>
            </a:xfrm>
            <a:prstGeom prst="roundRect">
              <a:avLst/>
            </a:prstGeom>
            <a:noFill/>
            <a:ln w="22225">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505700" y="4215250"/>
              <a:ext cx="1181100" cy="45979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FF9900"/>
                  </a:solidFill>
                  <a:effectLst/>
                  <a:uLnTx/>
                  <a:uFillTx/>
                  <a:latin typeface="+mj-lt"/>
                  <a:ea typeface="+mj-ea"/>
                  <a:cs typeface="+mj-cs"/>
                </a:rPr>
                <a:t>Room for Improvement</a:t>
              </a:r>
            </a:p>
          </p:txBody>
        </p:sp>
      </p:grpSp>
    </p:spTree>
    <p:extLst>
      <p:ext uri="{BB962C8B-B14F-4D97-AF65-F5344CB8AC3E}">
        <p14:creationId xmlns:p14="http://schemas.microsoft.com/office/powerpoint/2010/main" val="2447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3000"/>
                            </p:stCondLst>
                            <p:childTnLst>
                              <p:par>
                                <p:cTn id="13" presetID="1" presetClass="entr" presetSubtype="0" fill="hold" grpId="0" nodeType="afterEffect">
                                  <p:stCondLst>
                                    <p:cond delay="50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3500"/>
                            </p:stCondLst>
                            <p:childTnLst>
                              <p:par>
                                <p:cTn id="16" presetID="10" presetClass="entr" presetSubtype="0"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2000"/>
                                        <p:tgtEl>
                                          <p:spTgt spid="29"/>
                                        </p:tgtEl>
                                      </p:cBhvr>
                                    </p:animEffect>
                                  </p:childTnLst>
                                </p:cTn>
                              </p:par>
                            </p:childTnLst>
                          </p:cTn>
                        </p:par>
                        <p:par>
                          <p:cTn id="19" fill="hold">
                            <p:stCondLst>
                              <p:cond delay="5500"/>
                            </p:stCondLst>
                            <p:childTnLst>
                              <p:par>
                                <p:cTn id="20" presetID="10" presetClass="entr" presetSubtype="0" fill="hold" nodeType="afterEffect">
                                  <p:stCondLst>
                                    <p:cond delay="5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par>
                          <p:cTn id="23" fill="hold">
                            <p:stCondLst>
                              <p:cond delay="8000"/>
                            </p:stCondLst>
                            <p:childTnLst>
                              <p:par>
                                <p:cTn id="24" presetID="22" presetClass="entr" presetSubtype="4" fill="hold" nodeType="afterEffect">
                                  <p:stCondLst>
                                    <p:cond delay="50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2000"/>
                                        <p:tgtEl>
                                          <p:spTgt spid="34"/>
                                        </p:tgtEl>
                                      </p:cBhvr>
                                    </p:animEffect>
                                  </p:childTnLst>
                                </p:cTn>
                              </p:par>
                            </p:childTnLst>
                          </p:cTn>
                        </p:par>
                        <p:par>
                          <p:cTn id="27" fill="hold">
                            <p:stCondLst>
                              <p:cond delay="10500"/>
                            </p:stCondLst>
                            <p:childTnLst>
                              <p:par>
                                <p:cTn id="28" presetID="22" presetClass="entr" presetSubtype="4" fill="hold" nodeType="afterEffect">
                                  <p:stCondLst>
                                    <p:cond delay="100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20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Diagnostic View </a:t>
            </a:r>
            <a:br>
              <a:rPr lang="en-US" sz="3600" dirty="0" smtClean="0"/>
            </a:br>
            <a:r>
              <a:rPr lang="en-US" sz="3600" dirty="0" smtClean="0"/>
              <a:t>of Simulation Results</a:t>
            </a:r>
            <a:endParaRPr lang="en-US" sz="3600" dirty="0"/>
          </a:p>
        </p:txBody>
      </p:sp>
      <p:cxnSp>
        <p:nvCxnSpPr>
          <p:cNvPr id="8" name="Straight Arrow Connector 7"/>
          <p:cNvCxnSpPr>
            <a:endCxn id="9" idx="1"/>
          </p:cNvCxnSpPr>
          <p:nvPr/>
        </p:nvCxnSpPr>
        <p:spPr>
          <a:xfrm flipV="1">
            <a:off x="1143000" y="4347865"/>
            <a:ext cx="6438900" cy="255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81900" y="3886200"/>
            <a:ext cx="1562100" cy="923330"/>
          </a:xfrm>
          <a:prstGeom prst="rect">
            <a:avLst/>
          </a:prstGeom>
          <a:noFill/>
        </p:spPr>
        <p:txBody>
          <a:bodyPr wrap="square" rtlCol="0">
            <a:spAutoFit/>
          </a:bodyPr>
          <a:lstStyle/>
          <a:p>
            <a:pPr algn="ctr"/>
            <a:r>
              <a:rPr lang="en-US" dirty="0" smtClean="0">
                <a:solidFill>
                  <a:schemeClr val="tx1">
                    <a:lumMod val="90000"/>
                    <a:lumOff val="10000"/>
                  </a:schemeClr>
                </a:solidFill>
                <a:latin typeface="+mj-lt"/>
              </a:rPr>
              <a:t>Process Performance Problem(s)</a:t>
            </a:r>
          </a:p>
        </p:txBody>
      </p:sp>
      <p:cxnSp>
        <p:nvCxnSpPr>
          <p:cNvPr id="11" name="Straight Arrow Connector 10"/>
          <p:cNvCxnSpPr/>
          <p:nvPr/>
        </p:nvCxnSpPr>
        <p:spPr>
          <a:xfrm>
            <a:off x="5715000" y="3001834"/>
            <a:ext cx="1219200" cy="1371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62200" y="3001834"/>
            <a:ext cx="1219200" cy="1371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715000" y="4373434"/>
            <a:ext cx="1219200" cy="1371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62200" y="4373434"/>
            <a:ext cx="1219200" cy="1371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2392234"/>
            <a:ext cx="1752600" cy="609600"/>
          </a:xfrm>
          <a:prstGeom prst="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Sequence Flow</a:t>
            </a:r>
            <a:endParaRPr lang="en-US" b="1" dirty="0"/>
          </a:p>
        </p:txBody>
      </p:sp>
      <p:sp>
        <p:nvSpPr>
          <p:cNvPr id="16" name="Rectangle 15"/>
          <p:cNvSpPr/>
          <p:nvPr/>
        </p:nvSpPr>
        <p:spPr>
          <a:xfrm>
            <a:off x="4800600" y="2392234"/>
            <a:ext cx="1714500" cy="609600"/>
          </a:xfrm>
          <a:prstGeom prst="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Activity/Event</a:t>
            </a:r>
            <a:endParaRPr lang="en-US" b="1" dirty="0"/>
          </a:p>
        </p:txBody>
      </p:sp>
      <p:sp>
        <p:nvSpPr>
          <p:cNvPr id="17" name="Rectangle 16"/>
          <p:cNvSpPr/>
          <p:nvPr/>
        </p:nvSpPr>
        <p:spPr>
          <a:xfrm>
            <a:off x="1447800" y="5694234"/>
            <a:ext cx="1752600" cy="609600"/>
          </a:xfrm>
          <a:prstGeom prst="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Cost</a:t>
            </a:r>
            <a:endParaRPr lang="en-US" b="1" dirty="0"/>
          </a:p>
        </p:txBody>
      </p:sp>
      <p:sp>
        <p:nvSpPr>
          <p:cNvPr id="18" name="Rectangle 17"/>
          <p:cNvSpPr/>
          <p:nvPr/>
        </p:nvSpPr>
        <p:spPr>
          <a:xfrm>
            <a:off x="4800600" y="5694234"/>
            <a:ext cx="1725386" cy="609600"/>
          </a:xfrm>
          <a:prstGeom prst="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Performer</a:t>
            </a:r>
            <a:endParaRPr lang="en-US" b="1" dirty="0"/>
          </a:p>
        </p:txBody>
      </p:sp>
      <p:cxnSp>
        <p:nvCxnSpPr>
          <p:cNvPr id="21" name="Straight Arrow Connector 20"/>
          <p:cNvCxnSpPr/>
          <p:nvPr/>
        </p:nvCxnSpPr>
        <p:spPr>
          <a:xfrm>
            <a:off x="4713514" y="342900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13514" y="3048000"/>
            <a:ext cx="1600200" cy="369332"/>
          </a:xfrm>
          <a:prstGeom prst="rect">
            <a:avLst/>
          </a:prstGeom>
          <a:noFill/>
        </p:spPr>
        <p:txBody>
          <a:bodyPr wrap="square" rtlCol="0">
            <a:spAutoFit/>
          </a:bodyPr>
          <a:lstStyle/>
          <a:p>
            <a:r>
              <a:rPr lang="en-US" dirty="0" smtClean="0"/>
              <a:t>Duration</a:t>
            </a:r>
            <a:endParaRPr lang="en-US" dirty="0"/>
          </a:p>
        </p:txBody>
      </p:sp>
      <p:cxnSp>
        <p:nvCxnSpPr>
          <p:cNvPr id="24" name="Straight Arrow Connector 23"/>
          <p:cNvCxnSpPr/>
          <p:nvPr/>
        </p:nvCxnSpPr>
        <p:spPr>
          <a:xfrm>
            <a:off x="4713514" y="3810000"/>
            <a:ext cx="1676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13514" y="3429000"/>
            <a:ext cx="1524000" cy="369332"/>
          </a:xfrm>
          <a:prstGeom prst="rect">
            <a:avLst/>
          </a:prstGeom>
          <a:noFill/>
        </p:spPr>
        <p:txBody>
          <a:bodyPr wrap="square" rtlCol="0">
            <a:spAutoFit/>
          </a:bodyPr>
          <a:lstStyle/>
          <a:p>
            <a:r>
              <a:rPr lang="en-US" dirty="0" smtClean="0"/>
              <a:t>Variability</a:t>
            </a:r>
            <a:endParaRPr lang="en-US" dirty="0"/>
          </a:p>
        </p:txBody>
      </p:sp>
      <p:cxnSp>
        <p:nvCxnSpPr>
          <p:cNvPr id="29" name="Straight Arrow Connector 28"/>
          <p:cNvCxnSpPr/>
          <p:nvPr/>
        </p:nvCxnSpPr>
        <p:spPr>
          <a:xfrm>
            <a:off x="4764314" y="4830634"/>
            <a:ext cx="176167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13514" y="4449634"/>
            <a:ext cx="1676400" cy="369332"/>
          </a:xfrm>
          <a:prstGeom prst="rect">
            <a:avLst/>
          </a:prstGeom>
          <a:noFill/>
        </p:spPr>
        <p:txBody>
          <a:bodyPr wrap="square" rtlCol="0">
            <a:spAutoFit/>
          </a:bodyPr>
          <a:lstStyle/>
          <a:p>
            <a:r>
              <a:rPr lang="en-US" dirty="0" smtClean="0"/>
              <a:t>Availability</a:t>
            </a:r>
            <a:endParaRPr lang="en-US" dirty="0"/>
          </a:p>
        </p:txBody>
      </p:sp>
      <p:cxnSp>
        <p:nvCxnSpPr>
          <p:cNvPr id="33" name="Straight Arrow Connector 32"/>
          <p:cNvCxnSpPr/>
          <p:nvPr/>
        </p:nvCxnSpPr>
        <p:spPr>
          <a:xfrm>
            <a:off x="4760686" y="5135434"/>
            <a:ext cx="14877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13514" y="4842302"/>
            <a:ext cx="1534886" cy="369332"/>
          </a:xfrm>
          <a:prstGeom prst="rect">
            <a:avLst/>
          </a:prstGeom>
          <a:noFill/>
        </p:spPr>
        <p:txBody>
          <a:bodyPr wrap="square" rtlCol="0">
            <a:spAutoFit/>
          </a:bodyPr>
          <a:lstStyle/>
          <a:p>
            <a:r>
              <a:rPr lang="en-US" dirty="0" smtClean="0"/>
              <a:t>Role/Selection</a:t>
            </a:r>
            <a:endParaRPr lang="en-US" dirty="0"/>
          </a:p>
        </p:txBody>
      </p:sp>
      <p:cxnSp>
        <p:nvCxnSpPr>
          <p:cNvPr id="38" name="Straight Arrow Connector 37"/>
          <p:cNvCxnSpPr/>
          <p:nvPr/>
        </p:nvCxnSpPr>
        <p:spPr>
          <a:xfrm>
            <a:off x="4764314" y="5440234"/>
            <a:ext cx="1244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13514" y="5147102"/>
            <a:ext cx="1295400" cy="369332"/>
          </a:xfrm>
          <a:prstGeom prst="rect">
            <a:avLst/>
          </a:prstGeom>
          <a:noFill/>
        </p:spPr>
        <p:txBody>
          <a:bodyPr wrap="square" rtlCol="0">
            <a:spAutoFit/>
          </a:bodyPr>
          <a:lstStyle/>
          <a:p>
            <a:r>
              <a:rPr lang="en-US" dirty="0" smtClean="0"/>
              <a:t>Quantity</a:t>
            </a:r>
            <a:endParaRPr lang="en-US" dirty="0"/>
          </a:p>
        </p:txBody>
      </p:sp>
      <p:cxnSp>
        <p:nvCxnSpPr>
          <p:cNvPr id="43" name="Straight Arrow Connector 42"/>
          <p:cNvCxnSpPr/>
          <p:nvPr/>
        </p:nvCxnSpPr>
        <p:spPr>
          <a:xfrm>
            <a:off x="4713514" y="4144834"/>
            <a:ext cx="199208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447800" y="4818966"/>
            <a:ext cx="1752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428750" y="4459159"/>
            <a:ext cx="1524000" cy="369332"/>
          </a:xfrm>
          <a:prstGeom prst="rect">
            <a:avLst/>
          </a:prstGeom>
          <a:noFill/>
        </p:spPr>
        <p:txBody>
          <a:bodyPr wrap="square" rtlCol="0">
            <a:spAutoFit/>
          </a:bodyPr>
          <a:lstStyle/>
          <a:p>
            <a:r>
              <a:rPr lang="en-US" dirty="0" smtClean="0"/>
              <a:t>Unit Cost</a:t>
            </a:r>
            <a:endParaRPr lang="en-US" dirty="0"/>
          </a:p>
        </p:txBody>
      </p:sp>
      <p:cxnSp>
        <p:nvCxnSpPr>
          <p:cNvPr id="49" name="Straight Arrow Connector 48"/>
          <p:cNvCxnSpPr/>
          <p:nvPr/>
        </p:nvCxnSpPr>
        <p:spPr>
          <a:xfrm>
            <a:off x="1447800" y="5259854"/>
            <a:ext cx="134438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428750" y="4890522"/>
            <a:ext cx="1676400" cy="369332"/>
          </a:xfrm>
          <a:prstGeom prst="rect">
            <a:avLst/>
          </a:prstGeom>
          <a:noFill/>
        </p:spPr>
        <p:txBody>
          <a:bodyPr wrap="square" rtlCol="0">
            <a:spAutoFit/>
          </a:bodyPr>
          <a:lstStyle/>
          <a:p>
            <a:r>
              <a:rPr lang="en-US" dirty="0" smtClean="0"/>
              <a:t>Fixed Cost</a:t>
            </a:r>
            <a:endParaRPr lang="en-US" dirty="0"/>
          </a:p>
        </p:txBody>
      </p:sp>
      <p:sp>
        <p:nvSpPr>
          <p:cNvPr id="52" name="TextBox 51"/>
          <p:cNvSpPr txBox="1"/>
          <p:nvPr/>
        </p:nvSpPr>
        <p:spPr>
          <a:xfrm>
            <a:off x="4724400" y="3822443"/>
            <a:ext cx="1447800" cy="369332"/>
          </a:xfrm>
          <a:prstGeom prst="rect">
            <a:avLst/>
          </a:prstGeom>
          <a:noFill/>
        </p:spPr>
        <p:txBody>
          <a:bodyPr wrap="square" rtlCol="0">
            <a:spAutoFit/>
          </a:bodyPr>
          <a:lstStyle/>
          <a:p>
            <a:r>
              <a:rPr lang="en-US" dirty="0" smtClean="0"/>
              <a:t>Arrivals</a:t>
            </a:r>
            <a:endParaRPr lang="en-US" dirty="0"/>
          </a:p>
        </p:txBody>
      </p:sp>
      <p:cxnSp>
        <p:nvCxnSpPr>
          <p:cNvPr id="53" name="Straight Arrow Connector 52"/>
          <p:cNvCxnSpPr/>
          <p:nvPr/>
        </p:nvCxnSpPr>
        <p:spPr>
          <a:xfrm>
            <a:off x="1371600" y="36576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371600" y="4144834"/>
            <a:ext cx="1981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95400" y="3276600"/>
            <a:ext cx="1524000" cy="369332"/>
          </a:xfrm>
          <a:prstGeom prst="rect">
            <a:avLst/>
          </a:prstGeom>
          <a:noFill/>
        </p:spPr>
        <p:txBody>
          <a:bodyPr wrap="square" rtlCol="0">
            <a:spAutoFit/>
          </a:bodyPr>
          <a:lstStyle/>
          <a:p>
            <a:r>
              <a:rPr lang="en-US" dirty="0" smtClean="0"/>
              <a:t>Work Latency</a:t>
            </a:r>
            <a:endParaRPr lang="en-US" dirty="0"/>
          </a:p>
        </p:txBody>
      </p:sp>
      <p:sp>
        <p:nvSpPr>
          <p:cNvPr id="60" name="Right Brace 59"/>
          <p:cNvSpPr/>
          <p:nvPr/>
        </p:nvSpPr>
        <p:spPr>
          <a:xfrm flipH="1">
            <a:off x="685800" y="2239834"/>
            <a:ext cx="457200" cy="2027366"/>
          </a:xfrm>
          <a:prstGeom prst="rightBrace">
            <a:avLst>
              <a:gd name="adj1" fmla="val 8333"/>
              <a:gd name="adj2" fmla="val 54228"/>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e 60"/>
          <p:cNvSpPr/>
          <p:nvPr/>
        </p:nvSpPr>
        <p:spPr>
          <a:xfrm flipH="1">
            <a:off x="685800" y="4449634"/>
            <a:ext cx="457200" cy="2027366"/>
          </a:xfrm>
          <a:prstGeom prst="rightBrace">
            <a:avLst>
              <a:gd name="adj1" fmla="val 8333"/>
              <a:gd name="adj2" fmla="val 54228"/>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TextBox 61"/>
          <p:cNvSpPr txBox="1"/>
          <p:nvPr/>
        </p:nvSpPr>
        <p:spPr>
          <a:xfrm rot="16200000">
            <a:off x="-424934" y="3133636"/>
            <a:ext cx="1676400" cy="369332"/>
          </a:xfrm>
          <a:prstGeom prst="rect">
            <a:avLst/>
          </a:prstGeom>
          <a:noFill/>
        </p:spPr>
        <p:txBody>
          <a:bodyPr wrap="square" rtlCol="0">
            <a:spAutoFit/>
          </a:bodyPr>
          <a:lstStyle/>
          <a:p>
            <a:pPr algn="ctr"/>
            <a:r>
              <a:rPr lang="en-US" dirty="0" smtClean="0"/>
              <a:t>Structural</a:t>
            </a:r>
            <a:endParaRPr lang="en-US" dirty="0"/>
          </a:p>
        </p:txBody>
      </p:sp>
      <p:sp>
        <p:nvSpPr>
          <p:cNvPr id="63" name="TextBox 62"/>
          <p:cNvSpPr txBox="1"/>
          <p:nvPr/>
        </p:nvSpPr>
        <p:spPr>
          <a:xfrm rot="16200000">
            <a:off x="-393978" y="5331768"/>
            <a:ext cx="1614488" cy="369332"/>
          </a:xfrm>
          <a:prstGeom prst="rect">
            <a:avLst/>
          </a:prstGeom>
          <a:noFill/>
        </p:spPr>
        <p:txBody>
          <a:bodyPr wrap="square" rtlCol="0">
            <a:spAutoFit/>
          </a:bodyPr>
          <a:lstStyle/>
          <a:p>
            <a:pPr algn="ctr"/>
            <a:r>
              <a:rPr lang="en-US" dirty="0" smtClean="0"/>
              <a:t>Non-structural</a:t>
            </a:r>
            <a:endParaRPr lang="en-US" dirty="0"/>
          </a:p>
        </p:txBody>
      </p:sp>
      <p:sp>
        <p:nvSpPr>
          <p:cNvPr id="65" name="TextBox 64"/>
          <p:cNvSpPr txBox="1"/>
          <p:nvPr/>
        </p:nvSpPr>
        <p:spPr>
          <a:xfrm>
            <a:off x="76200" y="914400"/>
            <a:ext cx="8839200" cy="707886"/>
          </a:xfrm>
          <a:prstGeom prst="rect">
            <a:avLst/>
          </a:prstGeom>
          <a:noFill/>
        </p:spPr>
        <p:txBody>
          <a:bodyPr wrap="square" rtlCol="0">
            <a:spAutoFit/>
          </a:bodyPr>
          <a:lstStyle/>
          <a:p>
            <a:pPr algn="ctr"/>
            <a:r>
              <a:rPr lang="en-US" sz="2000" b="1" dirty="0" smtClean="0">
                <a:solidFill>
                  <a:srgbClr val="000000"/>
                </a:solidFill>
              </a:rPr>
              <a:t>Simulation provides data about potential sources of measured performance problems that relate to structural or non-structural aspects of the process model</a:t>
            </a:r>
            <a:endParaRPr lang="en-US" sz="2000" b="1" dirty="0">
              <a:solidFill>
                <a:srgbClr val="000000"/>
              </a:solidFill>
            </a:endParaRPr>
          </a:p>
        </p:txBody>
      </p:sp>
      <p:sp>
        <p:nvSpPr>
          <p:cNvPr id="3" name="Slide Number Placeholder 2"/>
          <p:cNvSpPr>
            <a:spLocks noGrp="1"/>
          </p:cNvSpPr>
          <p:nvPr>
            <p:ph type="sldNum" sz="quarter" idx="4"/>
          </p:nvPr>
        </p:nvSpPr>
        <p:spPr>
          <a:xfrm>
            <a:off x="7010400" y="6569075"/>
            <a:ext cx="2133600" cy="365125"/>
          </a:xfrm>
        </p:spPr>
        <p:txBody>
          <a:bodyPr/>
          <a:lstStyle/>
          <a:p>
            <a:fld id="{CA9A312E-6C4B-47FB-8CF8-EE6C74A11346}" type="slidenum">
              <a:rPr lang="en-US" smtClean="0"/>
              <a:pPr/>
              <a:t>28</a:t>
            </a:fld>
            <a:endParaRPr lang="en-US" dirty="0"/>
          </a:p>
        </p:txBody>
      </p:sp>
      <p:sp>
        <p:nvSpPr>
          <p:cNvPr id="56" name="TextBox 55"/>
          <p:cNvSpPr txBox="1"/>
          <p:nvPr/>
        </p:nvSpPr>
        <p:spPr>
          <a:xfrm>
            <a:off x="1295400" y="3810000"/>
            <a:ext cx="1733550" cy="369332"/>
          </a:xfrm>
          <a:prstGeom prst="rect">
            <a:avLst/>
          </a:prstGeom>
          <a:noFill/>
        </p:spPr>
        <p:txBody>
          <a:bodyPr wrap="square" rtlCol="0">
            <a:spAutoFit/>
          </a:bodyPr>
          <a:lstStyle/>
          <a:p>
            <a:r>
              <a:rPr lang="en-US" dirty="0" smtClean="0"/>
              <a:t>Order of Work</a:t>
            </a:r>
            <a:endParaRPr lang="en-US" dirty="0"/>
          </a:p>
        </p:txBody>
      </p:sp>
      <p:grpSp>
        <p:nvGrpSpPr>
          <p:cNvPr id="10" name="Group 9"/>
          <p:cNvGrpSpPr/>
          <p:nvPr/>
        </p:nvGrpSpPr>
        <p:grpSpPr>
          <a:xfrm>
            <a:off x="1295400" y="2362200"/>
            <a:ext cx="7759700" cy="1783409"/>
            <a:chOff x="1295400" y="2362200"/>
            <a:chExt cx="7759700" cy="1783409"/>
          </a:xfrm>
        </p:grpSpPr>
        <p:cxnSp>
          <p:nvCxnSpPr>
            <p:cNvPr id="7" name="Straight Connector 6"/>
            <p:cNvCxnSpPr>
              <a:stCxn id="4" idx="6"/>
              <a:endCxn id="5" idx="1"/>
            </p:cNvCxnSpPr>
            <p:nvPr/>
          </p:nvCxnSpPr>
          <p:spPr>
            <a:xfrm flipV="1">
              <a:off x="5802086" y="2933700"/>
              <a:ext cx="1513114" cy="252800"/>
            </a:xfrm>
            <a:prstGeom prst="line">
              <a:avLst/>
            </a:prstGeom>
            <a:ln w="2222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295400" y="3810000"/>
              <a:ext cx="1600200" cy="335609"/>
            </a:xfrm>
            <a:prstGeom prst="ellipse">
              <a:avLst/>
            </a:prstGeom>
            <a:noFill/>
            <a:ln w="222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4648200" y="3019083"/>
              <a:ext cx="1153886" cy="334834"/>
            </a:xfrm>
            <a:prstGeom prst="ellipse">
              <a:avLst/>
            </a:prstGeom>
            <a:noFill/>
            <a:ln w="222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315200" y="2362200"/>
              <a:ext cx="1739900" cy="1143000"/>
            </a:xfrm>
            <a:prstGeom prst="rect">
              <a:avLst/>
            </a:prstGeom>
            <a:ln w="22225">
              <a:solidFill>
                <a:srgbClr val="C00000"/>
              </a:solidFill>
              <a:prstDash val="sysDash"/>
            </a:ln>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rgbClr val="C00000"/>
                  </a:solidFill>
                  <a:effectLst/>
                  <a:uLnTx/>
                  <a:uFillTx/>
                  <a:latin typeface="+mj-lt"/>
                  <a:ea typeface="+mj-ea"/>
                  <a:cs typeface="+mj-cs"/>
                </a:rPr>
                <a:t>Combination of these factors</a:t>
              </a:r>
              <a:r>
                <a:rPr kumimoji="0" lang="en-US" sz="1400" b="0" i="0" u="none" strike="noStrike" kern="1200" cap="none" spc="0" normalizeH="0" noProof="0" dirty="0" smtClean="0">
                  <a:ln>
                    <a:noFill/>
                  </a:ln>
                  <a:solidFill>
                    <a:srgbClr val="C00000"/>
                  </a:solidFill>
                  <a:effectLst/>
                  <a:uLnTx/>
                  <a:uFillTx/>
                  <a:latin typeface="+mj-lt"/>
                  <a:ea typeface="+mj-ea"/>
                  <a:cs typeface="+mj-cs"/>
                </a:rPr>
                <a:t> may be the root cause of performance problems!</a:t>
              </a:r>
              <a:endParaRPr kumimoji="0" lang="en-US" sz="1400" b="0" i="0" u="none" strike="noStrike" kern="1200" cap="none" spc="0" normalizeH="0" baseline="0" noProof="0" dirty="0" smtClean="0">
                <a:ln>
                  <a:noFill/>
                </a:ln>
                <a:solidFill>
                  <a:srgbClr val="C00000"/>
                </a:solidFill>
                <a:effectLst/>
                <a:uLnTx/>
                <a:uFillTx/>
                <a:latin typeface="+mj-lt"/>
                <a:ea typeface="+mj-ea"/>
                <a:cs typeface="+mj-cs"/>
              </a:endParaRPr>
            </a:p>
          </p:txBody>
        </p:sp>
        <p:cxnSp>
          <p:nvCxnSpPr>
            <p:cNvPr id="19" name="Straight Connector 18"/>
            <p:cNvCxnSpPr>
              <a:stCxn id="44" idx="6"/>
              <a:endCxn id="5" idx="1"/>
            </p:cNvCxnSpPr>
            <p:nvPr/>
          </p:nvCxnSpPr>
          <p:spPr>
            <a:xfrm flipV="1">
              <a:off x="2895600" y="2933700"/>
              <a:ext cx="4419600" cy="1044105"/>
            </a:xfrm>
            <a:prstGeom prst="line">
              <a:avLst/>
            </a:prstGeom>
            <a:ln w="22225">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914400" y="1676400"/>
            <a:ext cx="8140700" cy="411034"/>
          </a:xfrm>
          <a:prstGeom prst="rect">
            <a:avLst/>
          </a:prstGeom>
        </p:spPr>
        <p:txBody>
          <a:bodyPr vert="horz" wrap="square" lIns="91440" tIns="45720" rIns="91440" bIns="45720" rtlCol="0" anchor="b">
            <a:noAutofit/>
          </a:bodyPr>
          <a:lstStyle/>
          <a:p>
            <a:pPr algn="ctr">
              <a:spcBef>
                <a:spcPct val="0"/>
              </a:spcBef>
            </a:pPr>
            <a:r>
              <a:rPr lang="en-US" sz="2000" u="sng" dirty="0" smtClean="0">
                <a:solidFill>
                  <a:schemeClr val="tx1">
                    <a:lumMod val="90000"/>
                    <a:lumOff val="10000"/>
                  </a:schemeClr>
                </a:solidFill>
                <a:latin typeface="+mj-lt"/>
                <a:ea typeface="+mj-ea"/>
                <a:cs typeface="+mj-cs"/>
              </a:rPr>
              <a:t>Root Cause Analysis </a:t>
            </a:r>
            <a:r>
              <a:rPr lang="en-US" sz="1600" u="sng" dirty="0" smtClean="0">
                <a:solidFill>
                  <a:schemeClr val="tx1">
                    <a:lumMod val="90000"/>
                    <a:lumOff val="10000"/>
                  </a:schemeClr>
                </a:solidFill>
                <a:latin typeface="+mj-lt"/>
                <a:ea typeface="+mj-ea"/>
                <a:cs typeface="+mj-cs"/>
              </a:rPr>
              <a:t>(</a:t>
            </a:r>
            <a:r>
              <a:rPr lang="en-US" sz="1600" i="1" u="sng" dirty="0" smtClean="0">
                <a:solidFill>
                  <a:schemeClr val="tx1">
                    <a:lumMod val="90000"/>
                    <a:lumOff val="10000"/>
                  </a:schemeClr>
                </a:solidFill>
                <a:latin typeface="+mj-lt"/>
                <a:ea typeface="+mj-ea"/>
                <a:cs typeface="+mj-cs"/>
              </a:rPr>
              <a:t>Fishbone Diagram or </a:t>
            </a:r>
            <a:r>
              <a:rPr lang="en-US" sz="1600" i="1" u="sng" dirty="0" smtClean="0">
                <a:solidFill>
                  <a:schemeClr val="tx1">
                    <a:lumMod val="90000"/>
                    <a:lumOff val="10000"/>
                  </a:schemeClr>
                </a:solidFill>
                <a:latin typeface="+mj-lt"/>
              </a:rPr>
              <a:t>Ishikawa </a:t>
            </a:r>
            <a:r>
              <a:rPr lang="en-US" sz="1600" i="1" u="sng" dirty="0" smtClean="0">
                <a:solidFill>
                  <a:schemeClr val="tx1">
                    <a:lumMod val="90000"/>
                    <a:lumOff val="10000"/>
                  </a:schemeClr>
                </a:solidFill>
                <a:latin typeface="+mj-lt"/>
                <a:ea typeface="+mj-ea"/>
                <a:cs typeface="+mj-cs"/>
              </a:rPr>
              <a:t>Diagram</a:t>
            </a:r>
            <a:r>
              <a:rPr lang="en-US" sz="1600" u="sng" dirty="0" smtClean="0">
                <a:solidFill>
                  <a:schemeClr val="tx1">
                    <a:lumMod val="90000"/>
                    <a:lumOff val="10000"/>
                  </a:schemeClr>
                </a:solidFill>
                <a:latin typeface="+mj-lt"/>
                <a:ea typeface="+mj-ea"/>
                <a:cs typeface="+mj-cs"/>
              </a:rPr>
              <a:t>)</a:t>
            </a:r>
            <a:endParaRPr kumimoji="0" lang="en-US" sz="1600" i="0" u="sng" strike="noStrike" kern="1200" cap="none" spc="0" normalizeH="0" baseline="0" noProof="0" dirty="0" smtClean="0">
              <a:ln>
                <a:noFill/>
              </a:ln>
              <a:solidFill>
                <a:schemeClr val="tx1">
                  <a:lumMod val="90000"/>
                  <a:lumOff val="10000"/>
                </a:schemeClr>
              </a:solidFill>
              <a:effectLst/>
              <a:uLnTx/>
              <a:uFillTx/>
              <a:latin typeface="+mj-lt"/>
              <a:ea typeface="+mj-ea"/>
              <a:cs typeface="+mj-cs"/>
            </a:endParaRPr>
          </a:p>
        </p:txBody>
      </p:sp>
      <p:sp>
        <p:nvSpPr>
          <p:cNvPr id="50"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251207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914400"/>
            <a:ext cx="4419600" cy="4953000"/>
          </a:xfrm>
        </p:spPr>
        <p:txBody>
          <a:bodyPr>
            <a:normAutofit fontScale="62500" lnSpcReduction="20000"/>
          </a:bodyPr>
          <a:lstStyle/>
          <a:p>
            <a:pPr marL="0" indent="0">
              <a:spcBef>
                <a:spcPts val="600"/>
              </a:spcBef>
              <a:spcAft>
                <a:spcPts val="1200"/>
              </a:spcAft>
              <a:buNone/>
            </a:pPr>
            <a:r>
              <a:rPr lang="en-US" sz="4500" b="1" u="sng" dirty="0" smtClean="0"/>
              <a:t>Data Capture</a:t>
            </a:r>
          </a:p>
          <a:p>
            <a:pPr>
              <a:spcBef>
                <a:spcPts val="600"/>
              </a:spcBef>
              <a:spcAft>
                <a:spcPts val="300"/>
              </a:spcAft>
            </a:pPr>
            <a:r>
              <a:rPr lang="en-US" sz="2900" b="1" dirty="0" smtClean="0"/>
              <a:t>Anti-Pattern:  </a:t>
            </a:r>
            <a:r>
              <a:rPr lang="en-US" sz="2900" dirty="0" smtClean="0"/>
              <a:t>Performance Problem of Split Data Capture Responsibility</a:t>
            </a:r>
            <a:endParaRPr lang="en-US" sz="2900" dirty="0"/>
          </a:p>
          <a:p>
            <a:pPr lvl="1">
              <a:spcBef>
                <a:spcPts val="600"/>
              </a:spcBef>
              <a:spcAft>
                <a:spcPts val="300"/>
              </a:spcAft>
            </a:pPr>
            <a:r>
              <a:rPr lang="en-US" sz="2600" dirty="0" smtClean="0"/>
              <a:t>Capture of data that is input to a process is captured throughout the process, delaying the ability to address the data in the process instance for purposes of routing work, applying business rules, etc.</a:t>
            </a:r>
          </a:p>
          <a:p>
            <a:pPr>
              <a:spcBef>
                <a:spcPts val="600"/>
              </a:spcBef>
              <a:spcAft>
                <a:spcPts val="300"/>
              </a:spcAft>
            </a:pPr>
            <a:r>
              <a:rPr lang="en-US" sz="2900" b="1" dirty="0" smtClean="0"/>
              <a:t>Redesign Pattern:  </a:t>
            </a:r>
            <a:r>
              <a:rPr lang="en-US" sz="2900" dirty="0" smtClean="0"/>
              <a:t>Performance Solution of Early Data Capture Responsibility</a:t>
            </a:r>
          </a:p>
          <a:p>
            <a:pPr lvl="1">
              <a:spcBef>
                <a:spcPts val="600"/>
              </a:spcBef>
              <a:spcAft>
                <a:spcPts val="300"/>
              </a:spcAft>
            </a:pPr>
            <a:r>
              <a:rPr lang="en-US" sz="2600" dirty="0" smtClean="0"/>
              <a:t>Capture of data is consolidated and moved to the front of the process, enabling earlier treatment of the data by process activities</a:t>
            </a:r>
          </a:p>
          <a:p>
            <a:pPr>
              <a:spcBef>
                <a:spcPts val="600"/>
              </a:spcBef>
              <a:spcAft>
                <a:spcPts val="300"/>
              </a:spcAft>
            </a:pPr>
            <a:r>
              <a:rPr lang="en-US" sz="2900" b="1" dirty="0" smtClean="0"/>
              <a:t>Potential </a:t>
            </a:r>
            <a:r>
              <a:rPr lang="en-US" sz="2900" b="1" dirty="0"/>
              <a:t>Indicator </a:t>
            </a:r>
            <a:r>
              <a:rPr lang="en-US" sz="2900" b="1" dirty="0" smtClean="0"/>
              <a:t>Measures To Examine:</a:t>
            </a:r>
            <a:endParaRPr lang="en-US" sz="2900" b="1" dirty="0"/>
          </a:p>
          <a:p>
            <a:pPr lvl="1">
              <a:spcBef>
                <a:spcPts val="300"/>
              </a:spcBef>
            </a:pPr>
            <a:r>
              <a:rPr lang="en-US" sz="2600" b="1" dirty="0" smtClean="0">
                <a:solidFill>
                  <a:srgbClr val="C00000"/>
                </a:solidFill>
              </a:rPr>
              <a:t>Cycle Time </a:t>
            </a:r>
            <a:r>
              <a:rPr lang="en-US" sz="2600" b="1" dirty="0">
                <a:solidFill>
                  <a:srgbClr val="C00000"/>
                </a:solidFill>
              </a:rPr>
              <a:t>or Duration </a:t>
            </a:r>
            <a:r>
              <a:rPr lang="en-US" sz="2600" b="1" dirty="0" smtClean="0">
                <a:solidFill>
                  <a:srgbClr val="C00000"/>
                </a:solidFill>
              </a:rPr>
              <a:t>Time</a:t>
            </a:r>
          </a:p>
          <a:p>
            <a:pPr lvl="1">
              <a:spcBef>
                <a:spcPts val="300"/>
              </a:spcBef>
            </a:pPr>
            <a:r>
              <a:rPr lang="en-US" sz="2600" b="1" dirty="0" smtClean="0">
                <a:solidFill>
                  <a:srgbClr val="C00000"/>
                </a:solidFill>
              </a:rPr>
              <a:t>Time-in-System</a:t>
            </a:r>
          </a:p>
          <a:p>
            <a:pPr lvl="1">
              <a:spcBef>
                <a:spcPts val="300"/>
              </a:spcBef>
            </a:pPr>
            <a:r>
              <a:rPr lang="en-US" sz="2600" b="1" dirty="0" smtClean="0">
                <a:solidFill>
                  <a:srgbClr val="C00000"/>
                </a:solidFill>
              </a:rPr>
              <a:t>Backlog/WIP</a:t>
            </a:r>
            <a:endParaRPr lang="en-US" sz="2600" b="1" dirty="0">
              <a:solidFill>
                <a:srgbClr val="C00000"/>
              </a:solidFill>
            </a:endParaRPr>
          </a:p>
        </p:txBody>
      </p:sp>
      <p:sp>
        <p:nvSpPr>
          <p:cNvPr id="4" name="Content Placeholder 3"/>
          <p:cNvSpPr>
            <a:spLocks noGrp="1"/>
          </p:cNvSpPr>
          <p:nvPr>
            <p:ph sz="half" idx="2"/>
          </p:nvPr>
        </p:nvSpPr>
        <p:spPr>
          <a:xfrm>
            <a:off x="4495800" y="914400"/>
            <a:ext cx="4648200" cy="4953000"/>
          </a:xfrm>
        </p:spPr>
        <p:txBody>
          <a:bodyPr>
            <a:normAutofit fontScale="62500" lnSpcReduction="20000"/>
          </a:bodyPr>
          <a:lstStyle/>
          <a:p>
            <a:pPr marL="0" indent="0">
              <a:spcBef>
                <a:spcPts val="600"/>
              </a:spcBef>
              <a:spcAft>
                <a:spcPts val="1200"/>
              </a:spcAft>
              <a:buNone/>
            </a:pPr>
            <a:r>
              <a:rPr lang="en-US" sz="4500" b="1" u="sng" dirty="0" smtClean="0"/>
              <a:t>Work Differentiation (Triage)</a:t>
            </a:r>
          </a:p>
          <a:p>
            <a:pPr>
              <a:spcBef>
                <a:spcPts val="600"/>
              </a:spcBef>
              <a:spcAft>
                <a:spcPts val="300"/>
              </a:spcAft>
            </a:pPr>
            <a:r>
              <a:rPr lang="en-US" b="1" dirty="0" smtClean="0"/>
              <a:t>Anti-Pattern:  </a:t>
            </a:r>
            <a:r>
              <a:rPr lang="en-US" dirty="0" smtClean="0"/>
              <a:t>Performance </a:t>
            </a:r>
            <a:r>
              <a:rPr lang="en-US" dirty="0"/>
              <a:t>Problem </a:t>
            </a:r>
            <a:r>
              <a:rPr lang="en-US" dirty="0" smtClean="0"/>
              <a:t>of Undifferentiated </a:t>
            </a:r>
            <a:r>
              <a:rPr lang="en-US" dirty="0"/>
              <a:t>Treatment of Work</a:t>
            </a:r>
          </a:p>
          <a:p>
            <a:pPr lvl="1">
              <a:spcBef>
                <a:spcPts val="600"/>
              </a:spcBef>
              <a:spcAft>
                <a:spcPts val="300"/>
              </a:spcAft>
            </a:pPr>
            <a:r>
              <a:rPr lang="en-US" sz="2600" dirty="0"/>
              <a:t> All work items move though the same sequence regardless of the complexity of the work or the amount of time work items may </a:t>
            </a:r>
            <a:r>
              <a:rPr lang="en-US" sz="2600" dirty="0" smtClean="0"/>
              <a:t>require based on the work item</a:t>
            </a:r>
            <a:endParaRPr lang="en-US" sz="2600" dirty="0"/>
          </a:p>
          <a:p>
            <a:pPr>
              <a:spcBef>
                <a:spcPts val="600"/>
              </a:spcBef>
              <a:spcAft>
                <a:spcPts val="300"/>
              </a:spcAft>
            </a:pPr>
            <a:r>
              <a:rPr lang="en-US" b="1" dirty="0" smtClean="0"/>
              <a:t>Redesign Pattern:  </a:t>
            </a:r>
            <a:r>
              <a:rPr lang="en-US" dirty="0" smtClean="0"/>
              <a:t>Performance Solution of Triaged (Differentiated Treatment) </a:t>
            </a:r>
            <a:r>
              <a:rPr lang="en-US" dirty="0"/>
              <a:t>of Work</a:t>
            </a:r>
          </a:p>
          <a:p>
            <a:pPr lvl="1">
              <a:spcBef>
                <a:spcPts val="600"/>
              </a:spcBef>
              <a:spcAft>
                <a:spcPts val="300"/>
              </a:spcAft>
            </a:pPr>
            <a:r>
              <a:rPr lang="en-US" sz="2600" dirty="0"/>
              <a:t>Work items are split into different threads for different treatment by more appropriate sets of activities </a:t>
            </a:r>
            <a:r>
              <a:rPr lang="en-US" sz="2600" dirty="0" smtClean="0"/>
              <a:t>and/or </a:t>
            </a:r>
            <a:r>
              <a:rPr lang="en-US" sz="2600" dirty="0"/>
              <a:t>more appropriate </a:t>
            </a:r>
            <a:r>
              <a:rPr lang="en-US" sz="2600" dirty="0" smtClean="0"/>
              <a:t>performers to streamline the process flow</a:t>
            </a:r>
            <a:endParaRPr lang="en-US" sz="2600" dirty="0"/>
          </a:p>
          <a:p>
            <a:pPr>
              <a:spcBef>
                <a:spcPts val="600"/>
              </a:spcBef>
              <a:spcAft>
                <a:spcPts val="300"/>
              </a:spcAft>
            </a:pPr>
            <a:r>
              <a:rPr lang="en-US" b="1" dirty="0"/>
              <a:t>Potential Indicator Measures To </a:t>
            </a:r>
            <a:r>
              <a:rPr lang="en-US" b="1" dirty="0" smtClean="0"/>
              <a:t> Examine</a:t>
            </a:r>
            <a:r>
              <a:rPr lang="en-US" b="1" dirty="0"/>
              <a:t>:</a:t>
            </a:r>
          </a:p>
          <a:p>
            <a:pPr lvl="1">
              <a:spcBef>
                <a:spcPts val="300"/>
              </a:spcBef>
            </a:pPr>
            <a:r>
              <a:rPr lang="en-US" sz="2600" b="1" dirty="0">
                <a:solidFill>
                  <a:srgbClr val="C00000"/>
                </a:solidFill>
              </a:rPr>
              <a:t>Cycle Time or Duration </a:t>
            </a:r>
            <a:r>
              <a:rPr lang="en-US" sz="2600" b="1" dirty="0" smtClean="0">
                <a:solidFill>
                  <a:srgbClr val="C00000"/>
                </a:solidFill>
              </a:rPr>
              <a:t>Time</a:t>
            </a:r>
          </a:p>
          <a:p>
            <a:pPr lvl="1">
              <a:spcBef>
                <a:spcPts val="300"/>
              </a:spcBef>
            </a:pPr>
            <a:r>
              <a:rPr lang="en-US" sz="2600" b="1" dirty="0" smtClean="0">
                <a:solidFill>
                  <a:srgbClr val="C00000"/>
                </a:solidFill>
              </a:rPr>
              <a:t>Time-in-System</a:t>
            </a:r>
            <a:endParaRPr lang="en-US" sz="2600" b="1" dirty="0">
              <a:solidFill>
                <a:srgbClr val="C00000"/>
              </a:solidFill>
            </a:endParaRPr>
          </a:p>
          <a:p>
            <a:pPr lvl="1">
              <a:spcBef>
                <a:spcPts val="300"/>
              </a:spcBef>
            </a:pPr>
            <a:r>
              <a:rPr lang="en-US" sz="2600" b="1" dirty="0" smtClean="0">
                <a:solidFill>
                  <a:srgbClr val="C00000"/>
                </a:solidFill>
              </a:rPr>
              <a:t>Backlog/WIP</a:t>
            </a:r>
          </a:p>
        </p:txBody>
      </p:sp>
      <p:sp>
        <p:nvSpPr>
          <p:cNvPr id="12" name="Slide Number Placeholder 6"/>
          <p:cNvSpPr>
            <a:spLocks noGrp="1"/>
          </p:cNvSpPr>
          <p:nvPr>
            <p:ph type="sldNum" sz="quarter" idx="4"/>
          </p:nvPr>
        </p:nvSpPr>
        <p:spPr>
          <a:xfrm>
            <a:off x="7010400" y="6553200"/>
            <a:ext cx="2133600" cy="365125"/>
          </a:xfrm>
          <a:prstGeom prst="rect">
            <a:avLst/>
          </a:prstGeom>
        </p:spPr>
        <p:txBody>
          <a:bodyPr/>
          <a:lstStyle/>
          <a:p>
            <a:fld id="{D583796A-DC9A-4AD0-9AB3-59A5C50AF76C}" type="slidenum">
              <a:rPr lang="en-US" smtClean="0"/>
              <a:pPr/>
              <a:t>29</a:t>
            </a:fld>
            <a:endParaRPr lang="en-US" dirty="0"/>
          </a:p>
        </p:txBody>
      </p:sp>
      <p:sp>
        <p:nvSpPr>
          <p:cNvPr id="2" name="Title 1"/>
          <p:cNvSpPr>
            <a:spLocks noGrp="1"/>
          </p:cNvSpPr>
          <p:nvPr>
            <p:ph type="title"/>
          </p:nvPr>
        </p:nvSpPr>
        <p:spPr/>
        <p:txBody>
          <a:bodyPr/>
          <a:lstStyle/>
          <a:p>
            <a:r>
              <a:rPr lang="en-US" sz="3600" dirty="0" smtClean="0"/>
              <a:t>Process Redesign – Using Reengineering Patterns (Part I)</a:t>
            </a:r>
            <a:endParaRPr lang="en-US" sz="3600" dirty="0"/>
          </a:p>
        </p:txBody>
      </p:sp>
      <p:sp>
        <p:nvSpPr>
          <p:cNvPr id="5" name="TextBox 4"/>
          <p:cNvSpPr txBox="1"/>
          <p:nvPr/>
        </p:nvSpPr>
        <p:spPr>
          <a:xfrm>
            <a:off x="1295400" y="5867400"/>
            <a:ext cx="6781800" cy="609600"/>
          </a:xfrm>
          <a:prstGeom prst="rect">
            <a:avLst/>
          </a:prstGeom>
          <a:ln w="22225">
            <a:solidFill>
              <a:schemeClr val="accent3">
                <a:lumMod val="75000"/>
              </a:schemeClr>
            </a:solidFill>
            <a:prstDash val="sysDash"/>
          </a:ln>
        </p:spPr>
        <p:txBody>
          <a:bodyPr vert="horz" wrap="square" lIns="91440" tIns="45720" rIns="91440" bIns="4572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rPr>
              <a:t>Try moving </a:t>
            </a:r>
            <a:r>
              <a:rPr kumimoji="0" lang="en-US" sz="1400" b="0" i="0" u="sng" strike="noStrike" kern="1200" cap="none" spc="0" normalizeH="0" baseline="0" noProof="0" dirty="0" smtClean="0">
                <a:ln>
                  <a:noFill/>
                </a:ln>
                <a:solidFill>
                  <a:schemeClr val="accent3">
                    <a:lumMod val="75000"/>
                  </a:schemeClr>
                </a:solidFill>
                <a:effectLst/>
                <a:uLnTx/>
                <a:uFillTx/>
                <a:latin typeface="+mj-lt"/>
                <a:ea typeface="+mj-ea"/>
                <a:cs typeface="+mj-cs"/>
              </a:rPr>
              <a:t>Request Credit Report</a:t>
            </a:r>
            <a:r>
              <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rPr>
              <a:t> and </a:t>
            </a:r>
            <a:r>
              <a:rPr kumimoji="0" lang="en-US" sz="1400" b="0" i="0" u="sng" strike="noStrike" kern="1200" cap="none" spc="0" normalizeH="0" baseline="0" noProof="0" dirty="0" smtClean="0">
                <a:ln>
                  <a:noFill/>
                </a:ln>
                <a:solidFill>
                  <a:schemeClr val="accent3">
                    <a:lumMod val="75000"/>
                  </a:schemeClr>
                </a:solidFill>
                <a:effectLst/>
                <a:uLnTx/>
                <a:uFillTx/>
                <a:latin typeface="+mj-lt"/>
                <a:ea typeface="+mj-ea"/>
                <a:cs typeface="+mj-cs"/>
              </a:rPr>
              <a:t>Receive</a:t>
            </a:r>
            <a:r>
              <a:rPr kumimoji="0" lang="en-US" sz="1400" b="0" i="0" u="sng" strike="noStrike" kern="1200" cap="none" spc="0" normalizeH="0" noProof="0" dirty="0" smtClean="0">
                <a:ln>
                  <a:noFill/>
                </a:ln>
                <a:solidFill>
                  <a:schemeClr val="accent3">
                    <a:lumMod val="75000"/>
                  </a:schemeClr>
                </a:solidFill>
                <a:effectLst/>
                <a:uLnTx/>
                <a:uFillTx/>
                <a:latin typeface="+mj-lt"/>
                <a:ea typeface="+mj-ea"/>
                <a:cs typeface="+mj-cs"/>
              </a:rPr>
              <a:t> Credit Report</a:t>
            </a:r>
            <a:r>
              <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rPr>
              <a:t> </a:t>
            </a:r>
            <a:r>
              <a:rPr lang="en-US" sz="1400" dirty="0">
                <a:solidFill>
                  <a:schemeClr val="accent3">
                    <a:lumMod val="75000"/>
                  </a:schemeClr>
                </a:solidFill>
                <a:latin typeface="+mj-lt"/>
                <a:ea typeface="+mj-ea"/>
                <a:cs typeface="+mj-cs"/>
              </a:rPr>
              <a:t>e</a:t>
            </a:r>
            <a:r>
              <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rPr>
              <a:t>vents</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 </a:t>
            </a:r>
            <a:r>
              <a:rPr lang="en-US" sz="1400" noProof="0" dirty="0" smtClean="0">
                <a:solidFill>
                  <a:schemeClr val="accent3">
                    <a:lumMod val="75000"/>
                  </a:schemeClr>
                </a:solidFill>
                <a:latin typeface="+mj-lt"/>
                <a:ea typeface="+mj-ea"/>
                <a:cs typeface="+mj-cs"/>
              </a:rPr>
              <a:t>upstream</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 </a:t>
            </a:r>
            <a:r>
              <a:rPr lang="en-US" sz="1400" dirty="0">
                <a:solidFill>
                  <a:schemeClr val="accent3">
                    <a:lumMod val="75000"/>
                  </a:schemeClr>
                </a:solidFill>
                <a:latin typeface="+mj-lt"/>
                <a:ea typeface="+mj-ea"/>
                <a:cs typeface="+mj-cs"/>
              </a:rPr>
              <a:t>t</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o </a:t>
            </a:r>
            <a:r>
              <a:rPr lang="en-US" sz="1400" noProof="0" dirty="0" smtClean="0">
                <a:solidFill>
                  <a:schemeClr val="accent3">
                    <a:lumMod val="75000"/>
                  </a:schemeClr>
                </a:solidFill>
                <a:latin typeface="+mj-lt"/>
                <a:ea typeface="+mj-ea"/>
                <a:cs typeface="+mj-cs"/>
              </a:rPr>
              <a:t>catch</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 </a:t>
            </a:r>
            <a:r>
              <a:rPr lang="en-US" sz="1400" dirty="0" smtClean="0">
                <a:solidFill>
                  <a:schemeClr val="accent3">
                    <a:lumMod val="75000"/>
                  </a:schemeClr>
                </a:solidFill>
                <a:latin typeface="+mj-lt"/>
                <a:ea typeface="+mj-ea"/>
                <a:cs typeface="+mj-cs"/>
              </a:rPr>
              <a:t>very</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 </a:t>
            </a:r>
            <a:r>
              <a:rPr lang="en-US" sz="1400" dirty="0" smtClean="0">
                <a:solidFill>
                  <a:schemeClr val="accent3">
                    <a:lumMod val="75000"/>
                  </a:schemeClr>
                </a:solidFill>
                <a:latin typeface="+mj-lt"/>
                <a:ea typeface="+mj-ea"/>
                <a:cs typeface="+mj-cs"/>
              </a:rPr>
              <a:t>low</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 (unreviewable) credit </a:t>
            </a:r>
            <a:r>
              <a:rPr lang="en-US" sz="1400" dirty="0" smtClean="0">
                <a:solidFill>
                  <a:schemeClr val="accent3">
                    <a:lumMod val="75000"/>
                  </a:schemeClr>
                </a:solidFill>
                <a:latin typeface="+mj-lt"/>
                <a:ea typeface="+mj-ea"/>
                <a:cs typeface="+mj-cs"/>
              </a:rPr>
              <a:t>s</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cores before doing </a:t>
            </a:r>
            <a:r>
              <a:rPr lang="en-US" sz="1400" dirty="0" smtClean="0">
                <a:solidFill>
                  <a:schemeClr val="accent3">
                    <a:lumMod val="75000"/>
                  </a:schemeClr>
                </a:solidFill>
                <a:latin typeface="+mj-lt"/>
                <a:ea typeface="+mj-ea"/>
                <a:cs typeface="+mj-cs"/>
              </a:rPr>
              <a:t>other work for the review.</a:t>
            </a:r>
            <a:endPar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endParaRPr>
          </a:p>
        </p:txBody>
      </p:sp>
      <p:sp>
        <p:nvSpPr>
          <p:cNvPr id="8"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9455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5F5F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5F5F5F"/>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81000" y="990600"/>
            <a:ext cx="8458200" cy="5410200"/>
          </a:xfrm>
        </p:spPr>
        <p:txBody>
          <a:bodyPr>
            <a:normAutofit fontScale="70000" lnSpcReduction="20000"/>
          </a:bodyPr>
          <a:lstStyle/>
          <a:p>
            <a:pPr>
              <a:spcBef>
                <a:spcPts val="600"/>
              </a:spcBef>
              <a:spcAft>
                <a:spcPts val="600"/>
              </a:spcAft>
            </a:pPr>
            <a:r>
              <a:rPr lang="en-US" sz="4600" b="1" dirty="0" smtClean="0"/>
              <a:t>At the end of this webinar, you will know…</a:t>
            </a:r>
          </a:p>
          <a:p>
            <a:pPr lvl="1">
              <a:spcBef>
                <a:spcPts val="1200"/>
              </a:spcBef>
              <a:spcAft>
                <a:spcPts val="300"/>
              </a:spcAft>
            </a:pPr>
            <a:r>
              <a:rPr lang="en-US" sz="3100" dirty="0"/>
              <a:t>P</a:t>
            </a:r>
            <a:r>
              <a:rPr lang="en-US" sz="3100" dirty="0" smtClean="0"/>
              <a:t>urposes of process analysis through simulation, relating the reasons for simulating processes to specific aspects of the model</a:t>
            </a:r>
          </a:p>
          <a:p>
            <a:pPr lvl="1">
              <a:spcBef>
                <a:spcPts val="1200"/>
              </a:spcBef>
              <a:spcAft>
                <a:spcPts val="300"/>
              </a:spcAft>
            </a:pPr>
            <a:r>
              <a:rPr lang="en-US" sz="3100" dirty="0" smtClean="0"/>
              <a:t>Key concepts of simulation with BPMN models, focusing on the temporal perspective, work queues, and processing times</a:t>
            </a:r>
          </a:p>
          <a:p>
            <a:pPr lvl="2">
              <a:spcBef>
                <a:spcPts val="1200"/>
              </a:spcBef>
              <a:spcAft>
                <a:spcPts val="300"/>
              </a:spcAft>
            </a:pPr>
            <a:r>
              <a:rPr lang="en-US" sz="2600" i="1" u="sng" dirty="0" smtClean="0"/>
              <a:t>Note</a:t>
            </a:r>
            <a:r>
              <a:rPr lang="en-US" sz="2600" i="1" dirty="0" smtClean="0"/>
              <a:t>:  Assumes basic understanding of core BPMN </a:t>
            </a:r>
            <a:r>
              <a:rPr lang="en-US" sz="2600" i="1" dirty="0" smtClean="0"/>
              <a:t>concepts</a:t>
            </a:r>
            <a:endParaRPr lang="en-US" sz="2600" i="1" dirty="0" smtClean="0"/>
          </a:p>
          <a:p>
            <a:pPr lvl="1">
              <a:spcBef>
                <a:spcPts val="1200"/>
              </a:spcBef>
              <a:spcAft>
                <a:spcPts val="300"/>
              </a:spcAft>
            </a:pPr>
            <a:r>
              <a:rPr lang="en-US" sz="3100" dirty="0" smtClean="0"/>
              <a:t>Process model element simulation parameters (structural parameters) and process performer simulation parameters (non-structural parameters), connecting them to the behaviors of the model</a:t>
            </a:r>
          </a:p>
          <a:p>
            <a:pPr lvl="1">
              <a:spcBef>
                <a:spcPts val="1200"/>
              </a:spcBef>
              <a:spcAft>
                <a:spcPts val="300"/>
              </a:spcAft>
            </a:pPr>
            <a:r>
              <a:rPr lang="en-US" sz="3100" dirty="0"/>
              <a:t>S</a:t>
            </a:r>
            <a:r>
              <a:rPr lang="en-US" sz="3100" dirty="0" smtClean="0"/>
              <a:t>imulation of a process model can be used to diagnose performance problems, and lead to remediation of performance problems</a:t>
            </a:r>
          </a:p>
          <a:p>
            <a:pPr lvl="1">
              <a:spcBef>
                <a:spcPts val="1200"/>
              </a:spcBef>
              <a:spcAft>
                <a:spcPts val="300"/>
              </a:spcAft>
            </a:pPr>
            <a:r>
              <a:rPr lang="en-US" sz="3100" dirty="0" smtClean="0"/>
              <a:t>Recognizing patterns of performance problems and typical solutions to those patterns as surfaced through process simulation</a:t>
            </a:r>
          </a:p>
        </p:txBody>
      </p:sp>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3</a:t>
            </a:fld>
            <a:endParaRPr lang="en-US" dirty="0"/>
          </a:p>
        </p:txBody>
      </p:sp>
      <p:sp>
        <p:nvSpPr>
          <p:cNvPr id="7" name="Title 6"/>
          <p:cNvSpPr>
            <a:spLocks noGrp="1"/>
          </p:cNvSpPr>
          <p:nvPr>
            <p:ph type="title"/>
          </p:nvPr>
        </p:nvSpPr>
        <p:spPr/>
        <p:txBody>
          <a:bodyPr/>
          <a:lstStyle/>
          <a:p>
            <a:r>
              <a:rPr lang="en-US" sz="3600" dirty="0" smtClean="0"/>
              <a:t>Learning Objectives</a:t>
            </a:r>
            <a:endParaRPr lang="en-US" sz="3600" dirty="0"/>
          </a:p>
        </p:txBody>
      </p:sp>
      <p:sp>
        <p:nvSpPr>
          <p:cNvPr id="9"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24950" cy="551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600" dirty="0" smtClean="0"/>
              <a:t>Simulation Use </a:t>
            </a:r>
            <a:r>
              <a:rPr lang="en-US" sz="3600" dirty="0"/>
              <a:t>Case </a:t>
            </a:r>
            <a:r>
              <a:rPr lang="en-US" sz="3600" dirty="0" smtClean="0"/>
              <a:t>– Model </a:t>
            </a:r>
            <a:br>
              <a:rPr lang="en-US" sz="3600" dirty="0" smtClean="0"/>
            </a:br>
            <a:r>
              <a:rPr lang="en-US" sz="3600" dirty="0" smtClean="0"/>
              <a:t> With Triage + Early Data Capture</a:t>
            </a:r>
            <a:endParaRPr lang="en-US" sz="3600" dirty="0"/>
          </a:p>
        </p:txBody>
      </p:sp>
      <p:sp>
        <p:nvSpPr>
          <p:cNvPr id="3" name="Footer Placeholder 2"/>
          <p:cNvSpPr>
            <a:spLocks noGrp="1"/>
          </p:cNvSpPr>
          <p:nvPr>
            <p:ph type="ftr" sz="quarter" idx="3"/>
          </p:nvPr>
        </p:nvSpPr>
        <p:spPr/>
        <p:txBody>
          <a:bodyPr/>
          <a:lstStyle/>
          <a:p>
            <a:r>
              <a:rPr lang="en-US" dirty="0" smtClean="0"/>
              <a:t>For BPSim Webinar Use Only</a:t>
            </a:r>
            <a:endParaRPr lang="en-US" dirty="0"/>
          </a:p>
        </p:txBody>
      </p:sp>
      <p:sp>
        <p:nvSpPr>
          <p:cNvPr id="4" name="Slide Number Placeholder 3"/>
          <p:cNvSpPr>
            <a:spLocks noGrp="1"/>
          </p:cNvSpPr>
          <p:nvPr>
            <p:ph type="sldNum" sz="quarter" idx="4"/>
          </p:nvPr>
        </p:nvSpPr>
        <p:spPr>
          <a:xfrm>
            <a:off x="7010400" y="6675437"/>
            <a:ext cx="2133600" cy="182563"/>
          </a:xfrm>
        </p:spPr>
        <p:txBody>
          <a:bodyPr/>
          <a:lstStyle/>
          <a:p>
            <a:fld id="{E3ED77E8-1697-42D6-AC8B-649E93CD7F30}" type="slidenum">
              <a:rPr lang="en-US" smtClean="0"/>
              <a:pPr/>
              <a:t>30</a:t>
            </a:fld>
            <a:endParaRPr lang="en-US" dirty="0"/>
          </a:p>
        </p:txBody>
      </p:sp>
      <p:sp>
        <p:nvSpPr>
          <p:cNvPr id="12" name="TextBox 11"/>
          <p:cNvSpPr txBox="1"/>
          <p:nvPr/>
        </p:nvSpPr>
        <p:spPr>
          <a:xfrm>
            <a:off x="76200" y="4800600"/>
            <a:ext cx="3048000" cy="1524000"/>
          </a:xfrm>
          <a:prstGeom prst="rect">
            <a:avLst/>
          </a:prstGeom>
        </p:spPr>
        <p:txBody>
          <a:bodyPr vert="horz" wrap="square" lIns="91440" tIns="45720" rIns="91440" bIns="45720" rtlCol="0" anchor="b">
            <a:noAutofit/>
          </a:bodyPr>
          <a:lstStyle/>
          <a:p>
            <a:pPr>
              <a:spcBef>
                <a:spcPct val="0"/>
              </a:spcBef>
            </a:pPr>
            <a:r>
              <a:rPr lang="en-US" sz="1400" dirty="0">
                <a:solidFill>
                  <a:srgbClr val="0070C0"/>
                </a:solidFill>
                <a:latin typeface="+mj-lt"/>
              </a:rPr>
              <a:t>What are the Counts for each pair of </a:t>
            </a:r>
            <a:r>
              <a:rPr lang="en-US" sz="1400" dirty="0" smtClean="0">
                <a:solidFill>
                  <a:srgbClr val="0070C0"/>
                </a:solidFill>
                <a:latin typeface="+mj-lt"/>
              </a:rPr>
              <a:t>outcomes, and is </a:t>
            </a:r>
            <a:r>
              <a:rPr lang="en-US" sz="1400" dirty="0">
                <a:solidFill>
                  <a:srgbClr val="0070C0"/>
                </a:solidFill>
                <a:latin typeface="+mj-lt"/>
              </a:rPr>
              <a:t>there </a:t>
            </a:r>
            <a:r>
              <a:rPr lang="en-US" sz="1400" dirty="0" smtClean="0">
                <a:solidFill>
                  <a:srgbClr val="0070C0"/>
                </a:solidFill>
                <a:latin typeface="+mj-lt"/>
              </a:rPr>
              <a:t>backlog or merely WIP in the pipeline?</a:t>
            </a:r>
            <a:endParaRPr lang="en-US" sz="1400" dirty="0">
              <a:solidFill>
                <a:srgbClr val="0070C0"/>
              </a:solidFill>
              <a:latin typeface="+mj-lt"/>
            </a:endParaRPr>
          </a:p>
          <a:p>
            <a:pPr>
              <a:spcBef>
                <a:spcPct val="0"/>
              </a:spcBef>
            </a:pPr>
            <a:endParaRPr lang="en-US" sz="1400" dirty="0">
              <a:solidFill>
                <a:srgbClr val="0070C0"/>
              </a:solidFill>
              <a:latin typeface="+mj-lt"/>
            </a:endParaRPr>
          </a:p>
          <a:p>
            <a:pPr>
              <a:spcBef>
                <a:spcPct val="0"/>
              </a:spcBef>
            </a:pPr>
            <a:r>
              <a:rPr lang="en-US" sz="1400" dirty="0">
                <a:solidFill>
                  <a:srgbClr val="0070C0"/>
                </a:solidFill>
                <a:latin typeface="+mj-lt"/>
              </a:rPr>
              <a:t>What is the </a:t>
            </a:r>
            <a:r>
              <a:rPr lang="en-US" sz="1400" dirty="0" smtClean="0">
                <a:solidFill>
                  <a:srgbClr val="0070C0"/>
                </a:solidFill>
                <a:latin typeface="+mj-lt"/>
              </a:rPr>
              <a:t>average and maximum Time-in-System (weighted sum of cycle times) for </a:t>
            </a:r>
            <a:r>
              <a:rPr lang="en-US" sz="1400" dirty="0">
                <a:solidFill>
                  <a:srgbClr val="0070C0"/>
                </a:solidFill>
                <a:latin typeface="+mj-lt"/>
              </a:rPr>
              <a:t>a Loan Application?</a:t>
            </a:r>
          </a:p>
        </p:txBody>
      </p:sp>
      <p:sp>
        <p:nvSpPr>
          <p:cNvPr id="13" name="Right Brace 12"/>
          <p:cNvSpPr/>
          <p:nvPr/>
        </p:nvSpPr>
        <p:spPr>
          <a:xfrm>
            <a:off x="3048000" y="4800600"/>
            <a:ext cx="533400" cy="1524000"/>
          </a:xfrm>
          <a:prstGeom prst="righ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308517089"/>
              </p:ext>
            </p:extLst>
          </p:nvPr>
        </p:nvGraphicFramePr>
        <p:xfrm>
          <a:off x="3695700" y="5440680"/>
          <a:ext cx="5295900" cy="1112520"/>
        </p:xfrm>
        <a:graphic>
          <a:graphicData uri="http://schemas.openxmlformats.org/drawingml/2006/table">
            <a:tbl>
              <a:tblPr firstRow="1" bandRow="1">
                <a:tableStyleId>{5C22544A-7EE6-4342-B048-85BDC9FD1C3A}</a:tableStyleId>
              </a:tblPr>
              <a:tblGrid>
                <a:gridCol w="1638300"/>
                <a:gridCol w="1828800"/>
                <a:gridCol w="1828800"/>
              </a:tblGrid>
              <a:tr h="370840">
                <a:tc>
                  <a:txBody>
                    <a:bodyPr/>
                    <a:lstStyle/>
                    <a:p>
                      <a:pPr algn="ctr"/>
                      <a:r>
                        <a:rPr lang="en-US" sz="1400" b="0" dirty="0" smtClean="0">
                          <a:latin typeface="+mj-lt"/>
                        </a:rPr>
                        <a:t>WIP</a:t>
                      </a:r>
                      <a:endParaRPr lang="en-US" sz="1400" b="0" dirty="0">
                        <a:latin typeface="+mj-lt"/>
                      </a:endParaRPr>
                    </a:p>
                  </a:txBody>
                  <a:tcPr/>
                </a:tc>
                <a:tc>
                  <a:txBody>
                    <a:bodyPr/>
                    <a:lstStyle/>
                    <a:p>
                      <a:pPr algn="ctr"/>
                      <a:r>
                        <a:rPr lang="en-US" sz="1400" b="0" dirty="0" smtClean="0">
                          <a:latin typeface="+mj-lt"/>
                        </a:rPr>
                        <a:t>Time-in-System </a:t>
                      </a:r>
                      <a:r>
                        <a:rPr lang="en-US" sz="1400" b="0" dirty="0" smtClean="0">
                          <a:latin typeface="+mj-lt"/>
                        </a:rPr>
                        <a:t>Avg.</a:t>
                      </a:r>
                      <a:endParaRPr lang="en-US" sz="1400" b="0" dirty="0">
                        <a:latin typeface="+mj-lt"/>
                      </a:endParaRPr>
                    </a:p>
                  </a:txBody>
                  <a:tcPr/>
                </a:tc>
                <a:tc>
                  <a:txBody>
                    <a:bodyPr/>
                    <a:lstStyle/>
                    <a:p>
                      <a:pPr algn="ctr"/>
                      <a:r>
                        <a:rPr lang="en-US" sz="1400" b="0" dirty="0" smtClean="0">
                          <a:latin typeface="+mj-lt"/>
                        </a:rPr>
                        <a:t>Time-in-System </a:t>
                      </a:r>
                      <a:r>
                        <a:rPr lang="en-US" sz="1400" b="0" dirty="0" smtClean="0">
                          <a:latin typeface="+mj-lt"/>
                        </a:rPr>
                        <a:t>Max.</a:t>
                      </a:r>
                      <a:endParaRPr lang="en-US" sz="1400" b="0" dirty="0">
                        <a:latin typeface="+mj-lt"/>
                      </a:endParaRPr>
                    </a:p>
                  </a:txBody>
                  <a:tcPr/>
                </a:tc>
              </a:tr>
              <a:tr h="370840">
                <a:tc>
                  <a:txBody>
                    <a:bodyPr/>
                    <a:lstStyle/>
                    <a:p>
                      <a:pPr algn="ctr"/>
                      <a:r>
                        <a:rPr lang="en-US" sz="1400" b="0" dirty="0" smtClean="0">
                          <a:latin typeface="+mj-lt"/>
                        </a:rPr>
                        <a:t>132 - (95+30)</a:t>
                      </a:r>
                      <a:r>
                        <a:rPr lang="en-US" sz="1400" b="0" baseline="0" dirty="0" smtClean="0">
                          <a:latin typeface="+mj-lt"/>
                        </a:rPr>
                        <a:t> = 7</a:t>
                      </a:r>
                      <a:endParaRPr lang="en-US" sz="1400" b="0" dirty="0">
                        <a:latin typeface="+mj-lt"/>
                      </a:endParaRPr>
                    </a:p>
                  </a:txBody>
                  <a:tcPr/>
                </a:tc>
                <a:tc>
                  <a:txBody>
                    <a:bodyPr/>
                    <a:lstStyle/>
                    <a:p>
                      <a:pPr algn="ctr"/>
                      <a:r>
                        <a:rPr lang="en-US" sz="1400" b="0" dirty="0" smtClean="0">
                          <a:latin typeface="+mj-lt"/>
                        </a:rPr>
                        <a:t>141.63 mins.</a:t>
                      </a:r>
                      <a:endParaRPr lang="en-US" sz="1400" b="0" dirty="0">
                        <a:latin typeface="+mj-lt"/>
                      </a:endParaRPr>
                    </a:p>
                  </a:txBody>
                  <a:tcPr/>
                </a:tc>
                <a:tc>
                  <a:txBody>
                    <a:bodyPr/>
                    <a:lstStyle/>
                    <a:p>
                      <a:pPr algn="ctr"/>
                      <a:r>
                        <a:rPr lang="en-US" sz="1400" b="0" dirty="0" smtClean="0">
                          <a:latin typeface="+mj-lt"/>
                        </a:rPr>
                        <a:t>229.08 mins.</a:t>
                      </a:r>
                      <a:endParaRPr lang="en-US" sz="1400" b="0" dirty="0">
                        <a:latin typeface="+mj-lt"/>
                      </a:endParaRPr>
                    </a:p>
                  </a:txBody>
                  <a:tcPr/>
                </a:tc>
              </a:tr>
              <a:tr h="370840">
                <a:tc gridSpan="3">
                  <a:txBody>
                    <a:bodyPr/>
                    <a:lstStyle/>
                    <a:p>
                      <a:pPr algn="ctr"/>
                      <a:r>
                        <a:rPr lang="en-US" sz="1400" b="0" dirty="0" smtClean="0">
                          <a:latin typeface="+mj-lt"/>
                        </a:rPr>
                        <a:t>Main Goals</a:t>
                      </a:r>
                      <a:r>
                        <a:rPr lang="en-US" sz="1400" b="0" baseline="0" dirty="0" smtClean="0">
                          <a:latin typeface="+mj-lt"/>
                        </a:rPr>
                        <a:t> Realized But </a:t>
                      </a:r>
                      <a:r>
                        <a:rPr lang="en-US" sz="1400" b="0" dirty="0" smtClean="0">
                          <a:latin typeface="+mj-lt"/>
                        </a:rPr>
                        <a:t>Stretch Goal Still Not</a:t>
                      </a:r>
                      <a:r>
                        <a:rPr lang="en-US" sz="1400" b="0" baseline="0" dirty="0" smtClean="0">
                          <a:latin typeface="+mj-lt"/>
                        </a:rPr>
                        <a:t> Achieved</a:t>
                      </a:r>
                      <a:endParaRPr lang="en-US" sz="1400" b="0" dirty="0">
                        <a:latin typeface="+mj-lt"/>
                      </a:endParaRPr>
                    </a:p>
                  </a:txBody>
                  <a:tcPr/>
                </a:tc>
                <a:tc hMerge="1">
                  <a:txBody>
                    <a:bodyPr/>
                    <a:lstStyle/>
                    <a:p>
                      <a:pPr algn="ctr"/>
                      <a:endParaRPr lang="en-US" sz="1400" b="1" dirty="0"/>
                    </a:p>
                  </a:txBody>
                  <a:tcPr/>
                </a:tc>
                <a:tc hMerge="1">
                  <a:txBody>
                    <a:bodyPr/>
                    <a:lstStyle/>
                    <a:p>
                      <a:pPr algn="ctr"/>
                      <a:endParaRPr lang="en-US" sz="1400" b="1" dirty="0"/>
                    </a:p>
                  </a:txBody>
                  <a:tcPr/>
                </a:tc>
              </a:tr>
            </a:tbl>
          </a:graphicData>
        </a:graphic>
      </p:graphicFrame>
      <p:grpSp>
        <p:nvGrpSpPr>
          <p:cNvPr id="15" name="Group 14"/>
          <p:cNvGrpSpPr/>
          <p:nvPr/>
        </p:nvGrpSpPr>
        <p:grpSpPr>
          <a:xfrm>
            <a:off x="0" y="1066800"/>
            <a:ext cx="9124950" cy="2514600"/>
            <a:chOff x="0" y="1325560"/>
            <a:chExt cx="9124950" cy="2514600"/>
          </a:xfrm>
        </p:grpSpPr>
        <p:sp>
          <p:nvSpPr>
            <p:cNvPr id="16" name="Oval 15"/>
            <p:cNvSpPr/>
            <p:nvPr/>
          </p:nvSpPr>
          <p:spPr>
            <a:xfrm>
              <a:off x="0" y="21637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8382000" y="13255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8382000" y="26590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0" y="2925760"/>
              <a:ext cx="99060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132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Received</a:t>
              </a:r>
            </a:p>
          </p:txBody>
        </p:sp>
        <p:sp>
          <p:nvSpPr>
            <p:cNvPr id="20" name="TextBox 19"/>
            <p:cNvSpPr txBox="1"/>
            <p:nvPr/>
          </p:nvSpPr>
          <p:spPr>
            <a:xfrm>
              <a:off x="8382000" y="2034946"/>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95</a:t>
              </a:r>
              <a:r>
                <a:rPr kumimoji="0" lang="en-US" sz="1200" b="0" i="0" u="none" strike="noStrike" kern="1200" cap="none" spc="0" normalizeH="0" baseline="0" noProof="0" dirty="0" smtClean="0">
                  <a:ln>
                    <a:noFill/>
                  </a:ln>
                  <a:solidFill>
                    <a:srgbClr val="002147"/>
                  </a:solidFill>
                  <a:effectLst/>
                  <a:uLnTx/>
                  <a:uFillTx/>
                  <a:latin typeface="+mj-lt"/>
                  <a:ea typeface="+mj-ea"/>
                  <a:cs typeface="+mj-cs"/>
                </a:rPr>
                <a:t>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sp>
          <p:nvSpPr>
            <p:cNvPr id="21" name="TextBox 20"/>
            <p:cNvSpPr txBox="1"/>
            <p:nvPr/>
          </p:nvSpPr>
          <p:spPr>
            <a:xfrm>
              <a:off x="8382000" y="3382960"/>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30</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grpSp>
      <p:sp>
        <p:nvSpPr>
          <p:cNvPr id="35" name="TextBox 34"/>
          <p:cNvSpPr txBox="1"/>
          <p:nvPr/>
        </p:nvSpPr>
        <p:spPr>
          <a:xfrm>
            <a:off x="4694017" y="4019400"/>
            <a:ext cx="3421283" cy="457200"/>
          </a:xfrm>
          <a:prstGeom prst="rect">
            <a:avLst/>
          </a:prstGeom>
          <a:solidFill>
            <a:schemeClr val="bg1"/>
          </a:solidFill>
          <a:ln w="22225">
            <a:solidFill>
              <a:schemeClr val="accent3">
                <a:lumMod val="75000"/>
              </a:schemeClr>
            </a:solidFill>
            <a:prstDash val="dash"/>
          </a:ln>
        </p:spPr>
        <p:txBody>
          <a:bodyPr vert="horz" wrap="square" lIns="91440" tIns="45720" rIns="91440" bIns="45720" rtlCol="0" anchor="b">
            <a:noAutofit/>
          </a:bodyPr>
          <a:lstStyle/>
          <a:p>
            <a:pPr marL="0" lvl="1" algn="ctr">
              <a:spcBef>
                <a:spcPct val="0"/>
              </a:spcBef>
            </a:pPr>
            <a:r>
              <a:rPr kumimoji="0" lang="en-US" sz="1400" i="0" u="none" strike="noStrike" kern="1200" cap="none" spc="0" normalizeH="0" baseline="0" noProof="0" dirty="0" smtClean="0">
                <a:ln>
                  <a:noFill/>
                </a:ln>
                <a:solidFill>
                  <a:schemeClr val="accent3">
                    <a:lumMod val="75000"/>
                  </a:schemeClr>
                </a:solidFill>
                <a:effectLst/>
                <a:uLnTx/>
                <a:uFillTx/>
                <a:latin typeface="+mj-lt"/>
                <a:ea typeface="+mj-ea"/>
                <a:cs typeface="+mj-cs"/>
              </a:rPr>
              <a:t>Simulation Purpose (2B):</a:t>
            </a:r>
            <a:r>
              <a:rPr kumimoji="0" lang="en-US" sz="1400" i="0" u="none" strike="noStrike" kern="1200" cap="none" spc="0" normalizeH="0" noProof="0" dirty="0" smtClean="0">
                <a:ln>
                  <a:noFill/>
                </a:ln>
                <a:solidFill>
                  <a:schemeClr val="accent3">
                    <a:lumMod val="75000"/>
                  </a:schemeClr>
                </a:solidFill>
                <a:effectLst/>
                <a:uLnTx/>
                <a:uFillTx/>
                <a:latin typeface="+mj-lt"/>
                <a:ea typeface="+mj-ea"/>
                <a:cs typeface="+mj-cs"/>
              </a:rPr>
              <a:t>  Facilitate Reengineering </a:t>
            </a:r>
            <a:r>
              <a:rPr lang="en-US" sz="1400" dirty="0" smtClean="0">
                <a:solidFill>
                  <a:schemeClr val="accent3">
                    <a:lumMod val="75000"/>
                  </a:schemeClr>
                </a:solidFill>
                <a:latin typeface="+mj-lt"/>
              </a:rPr>
              <a:t>of the </a:t>
            </a:r>
            <a:r>
              <a:rPr lang="en-US" sz="1400" dirty="0" smtClean="0">
                <a:solidFill>
                  <a:schemeClr val="accent3">
                    <a:lumMod val="75000"/>
                  </a:schemeClr>
                </a:solidFill>
                <a:latin typeface="+mj-lt"/>
              </a:rPr>
              <a:t>Process (Part I)!!!</a:t>
            </a:r>
            <a:endParaRPr lang="en-US" sz="1400" dirty="0">
              <a:solidFill>
                <a:schemeClr val="accent3">
                  <a:lumMod val="75000"/>
                </a:schemeClr>
              </a:solidFill>
              <a:latin typeface="+mj-lt"/>
            </a:endParaRPr>
          </a:p>
        </p:txBody>
      </p:sp>
      <p:grpSp>
        <p:nvGrpSpPr>
          <p:cNvPr id="8" name="Group 7"/>
          <p:cNvGrpSpPr/>
          <p:nvPr/>
        </p:nvGrpSpPr>
        <p:grpSpPr>
          <a:xfrm>
            <a:off x="1066800" y="1752600"/>
            <a:ext cx="4114800" cy="3886200"/>
            <a:chOff x="1066800" y="1752600"/>
            <a:chExt cx="4114800" cy="3886200"/>
          </a:xfrm>
        </p:grpSpPr>
        <p:sp>
          <p:nvSpPr>
            <p:cNvPr id="30" name="Oval 29"/>
            <p:cNvSpPr/>
            <p:nvPr/>
          </p:nvSpPr>
          <p:spPr>
            <a:xfrm>
              <a:off x="5105400" y="55626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048000" y="38100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066800" y="17526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200400" y="38100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895600" y="38100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3962400" y="38100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4953000" y="17526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4724400" y="17526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p:cNvSpPr/>
          <p:nvPr/>
        </p:nvSpPr>
        <p:spPr>
          <a:xfrm>
            <a:off x="3657600" y="5334000"/>
            <a:ext cx="3505200" cy="800100"/>
          </a:xfrm>
          <a:prstGeom prst="rect">
            <a:avLst/>
          </a:prstGeom>
          <a:noFill/>
          <a:ln>
            <a:solidFill>
              <a:srgbClr val="00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239000" y="5334000"/>
            <a:ext cx="1828800" cy="800100"/>
          </a:xfrm>
          <a:prstGeom prst="rect">
            <a:avLst/>
          </a:prstGeom>
          <a:noFill/>
          <a:ln>
            <a:solidFill>
              <a:srgbClr val="00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124200" y="3009900"/>
            <a:ext cx="3200400" cy="571500"/>
          </a:xfrm>
          <a:prstGeom prst="rect">
            <a:avLst/>
          </a:prstGeom>
          <a:solidFill>
            <a:schemeClr val="bg1"/>
          </a:solidFill>
          <a:ln w="12700">
            <a:solidFill>
              <a:schemeClr val="tx2">
                <a:lumMod val="75000"/>
              </a:schemeClr>
            </a:solidFill>
            <a:prstDash val="sysDash"/>
          </a:ln>
        </p:spPr>
        <p:txBody>
          <a:bodyPr vert="horz" wrap="square" lIns="91440" tIns="45720" rIns="91440" bIns="4572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sng" strike="noStrike" kern="1200" cap="none" spc="0" normalizeH="0" baseline="0" noProof="0" dirty="0" smtClean="0">
                <a:ln>
                  <a:noFill/>
                </a:ln>
                <a:solidFill>
                  <a:srgbClr val="002147"/>
                </a:solidFill>
                <a:effectLst/>
                <a:uLnTx/>
                <a:uFillTx/>
                <a:latin typeface="+mj-lt"/>
                <a:ea typeface="+mj-ea"/>
                <a:cs typeface="+mj-cs"/>
              </a:rPr>
              <a:t>NOTE</a:t>
            </a:r>
            <a:r>
              <a:rPr kumimoji="0" lang="en-US" sz="1000" b="0" i="0" u="none" strike="noStrike" kern="1200" cap="none" spc="0" normalizeH="0" baseline="0" noProof="0" dirty="0" smtClean="0">
                <a:ln>
                  <a:noFill/>
                </a:ln>
                <a:solidFill>
                  <a:srgbClr val="002147"/>
                </a:solidFill>
                <a:effectLst/>
                <a:uLnTx/>
                <a:uFillTx/>
                <a:latin typeface="+mj-lt"/>
                <a:ea typeface="+mj-ea"/>
                <a:cs typeface="+mj-cs"/>
              </a:rPr>
              <a:t>:  Probability</a:t>
            </a:r>
            <a:r>
              <a:rPr kumimoji="0" lang="en-US" sz="1000" b="0" i="0" u="none" strike="noStrike" kern="1200" cap="none" spc="0" normalizeH="0" noProof="0" dirty="0" smtClean="0">
                <a:ln>
                  <a:noFill/>
                </a:ln>
                <a:solidFill>
                  <a:srgbClr val="002147"/>
                </a:solidFill>
                <a:effectLst/>
                <a:uLnTx/>
                <a:uFillTx/>
                <a:latin typeface="+mj-lt"/>
                <a:ea typeface="+mj-ea"/>
                <a:cs typeface="+mj-cs"/>
              </a:rPr>
              <a:t> parameters changed:  4 out of 30 can be rejected on credit score alone, 18 out of remaining 26 will be rejected while 8 will be approved</a:t>
            </a:r>
            <a:endParaRPr kumimoji="0" lang="en-US" sz="1000" b="0" i="0" u="none" strike="noStrike" kern="1200" cap="none" spc="0" normalizeH="0" baseline="0" noProof="0" dirty="0" smtClean="0">
              <a:ln>
                <a:noFill/>
              </a:ln>
              <a:solidFill>
                <a:srgbClr val="002147"/>
              </a:solidFill>
              <a:effectLst/>
              <a:uLnTx/>
              <a:uFillTx/>
              <a:latin typeface="+mj-lt"/>
              <a:ea typeface="+mj-ea"/>
              <a:cs typeface="+mj-cs"/>
            </a:endParaRPr>
          </a:p>
        </p:txBody>
      </p:sp>
      <p:grpSp>
        <p:nvGrpSpPr>
          <p:cNvPr id="44" name="Group 43"/>
          <p:cNvGrpSpPr/>
          <p:nvPr/>
        </p:nvGrpSpPr>
        <p:grpSpPr>
          <a:xfrm>
            <a:off x="2438400" y="1409700"/>
            <a:ext cx="2971800" cy="1600200"/>
            <a:chOff x="2438400" y="1409700"/>
            <a:chExt cx="2971800" cy="1600200"/>
          </a:xfrm>
        </p:grpSpPr>
        <p:cxnSp>
          <p:nvCxnSpPr>
            <p:cNvPr id="11" name="Straight Connector 10"/>
            <p:cNvCxnSpPr>
              <a:endCxn id="9" idx="0"/>
            </p:cNvCxnSpPr>
            <p:nvPr/>
          </p:nvCxnSpPr>
          <p:spPr>
            <a:xfrm flipH="1">
              <a:off x="4724400" y="1752600"/>
              <a:ext cx="685800" cy="12573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0"/>
            </p:cNvCxnSpPr>
            <p:nvPr/>
          </p:nvCxnSpPr>
          <p:spPr>
            <a:xfrm flipV="1">
              <a:off x="4724400" y="2590800"/>
              <a:ext cx="685800" cy="4191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0"/>
            </p:cNvCxnSpPr>
            <p:nvPr/>
          </p:nvCxnSpPr>
          <p:spPr>
            <a:xfrm flipH="1" flipV="1">
              <a:off x="2438400" y="2233386"/>
              <a:ext cx="2286000" cy="77651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9" idx="0"/>
            </p:cNvCxnSpPr>
            <p:nvPr/>
          </p:nvCxnSpPr>
          <p:spPr>
            <a:xfrm flipH="1" flipV="1">
              <a:off x="3429000" y="1409700"/>
              <a:ext cx="1295400" cy="16002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02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8" presetID="22" presetClass="entr" presetSubtype="4" fill="hold" nodeType="with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20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500"/>
                            </p:stCondLst>
                            <p:childTnLst>
                              <p:par>
                                <p:cTn id="17" presetID="22" presetClass="entr" presetSubtype="8" fill="hold"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0"/>
                                        <p:tgtEl>
                                          <p:spTgt spid="14"/>
                                        </p:tgtEl>
                                      </p:cBhvr>
                                    </p:animEffect>
                                  </p:childTnLst>
                                </p:cTn>
                              </p:par>
                            </p:childTnLst>
                          </p:cTn>
                        </p:par>
                        <p:par>
                          <p:cTn id="20" fill="hold">
                            <p:stCondLst>
                              <p:cond delay="3000"/>
                            </p:stCondLst>
                            <p:childTnLst>
                              <p:par>
                                <p:cTn id="21" presetID="10" presetClass="entr" presetSubtype="0" fill="hold" nodeType="after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0"/>
                                        <p:tgtEl>
                                          <p:spTgt spid="15"/>
                                        </p:tgtEl>
                                      </p:cBhvr>
                                    </p:animEffect>
                                  </p:childTnLst>
                                </p:cTn>
                              </p:par>
                            </p:childTnLst>
                          </p:cTn>
                        </p:par>
                        <p:par>
                          <p:cTn id="24" fill="hold">
                            <p:stCondLst>
                              <p:cond delay="5500"/>
                            </p:stCondLst>
                            <p:childTnLst>
                              <p:par>
                                <p:cTn id="25" presetID="10" presetClass="entr" presetSubtype="0" fill="hold" nodeType="after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3000"/>
                                        <p:tgtEl>
                                          <p:spTgt spid="8"/>
                                        </p:tgtEl>
                                      </p:cBhvr>
                                    </p:animEffect>
                                  </p:childTnLst>
                                </p:cTn>
                              </p:par>
                            </p:childTnLst>
                          </p:cTn>
                        </p:par>
                        <p:par>
                          <p:cTn id="28" fill="hold">
                            <p:stCondLst>
                              <p:cond delay="9000"/>
                            </p:stCondLst>
                            <p:childTnLst>
                              <p:par>
                                <p:cTn id="29" presetID="10" presetClass="entr" presetSubtype="0" fill="hold" grpId="0" nodeType="after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childTnLst>
                                </p:cTn>
                              </p:par>
                            </p:childTnLst>
                          </p:cTn>
                        </p:par>
                        <p:par>
                          <p:cTn id="32" fill="hold">
                            <p:stCondLst>
                              <p:cond delay="10500"/>
                            </p:stCondLst>
                            <p:childTnLst>
                              <p:par>
                                <p:cTn id="33" presetID="10" presetClass="entr" presetSubtype="0" fill="hold" grpId="0" nodeType="after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animBg="1"/>
      <p:bldP spid="7" grpId="0" animBg="1"/>
      <p:bldP spid="29"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1219200"/>
            <a:ext cx="5562600" cy="4876800"/>
          </a:xfrm>
        </p:spPr>
        <p:txBody>
          <a:bodyPr>
            <a:normAutofit fontScale="62500" lnSpcReduction="20000"/>
          </a:bodyPr>
          <a:lstStyle/>
          <a:p>
            <a:pPr marL="0" indent="0">
              <a:spcBef>
                <a:spcPts val="1200"/>
              </a:spcBef>
              <a:buNone/>
            </a:pPr>
            <a:r>
              <a:rPr lang="en-US" sz="4500" b="1" u="sng" dirty="0" smtClean="0"/>
              <a:t>Automation</a:t>
            </a:r>
          </a:p>
          <a:p>
            <a:pPr>
              <a:spcBef>
                <a:spcPts val="600"/>
              </a:spcBef>
              <a:spcAft>
                <a:spcPts val="300"/>
              </a:spcAft>
            </a:pPr>
            <a:r>
              <a:rPr lang="en-US" sz="2900" b="1" dirty="0" smtClean="0"/>
              <a:t>Anti-Pattern:</a:t>
            </a:r>
            <a:r>
              <a:rPr lang="en-US" sz="2900" dirty="0" smtClean="0"/>
              <a:t>  Performance Problem of Activity Is Inefficient</a:t>
            </a:r>
          </a:p>
          <a:p>
            <a:pPr lvl="1">
              <a:spcBef>
                <a:spcPts val="600"/>
              </a:spcBef>
              <a:spcAft>
                <a:spcPts val="300"/>
              </a:spcAft>
            </a:pPr>
            <a:r>
              <a:rPr lang="en-US" sz="2600" dirty="0" smtClean="0"/>
              <a:t>Typically is a manual or user-mediated activity that is seen as taking too much time (especially with respect to peer or contiguous activities), or is generally routine or repetitive in a manner that is better realized through automation</a:t>
            </a:r>
          </a:p>
          <a:p>
            <a:pPr>
              <a:spcBef>
                <a:spcPts val="600"/>
              </a:spcBef>
              <a:spcAft>
                <a:spcPts val="300"/>
              </a:spcAft>
            </a:pPr>
            <a:r>
              <a:rPr lang="en-US" sz="2900" b="1" dirty="0" smtClean="0"/>
              <a:t>Redesign Pattern:  </a:t>
            </a:r>
            <a:r>
              <a:rPr lang="en-US" sz="2900" dirty="0" smtClean="0"/>
              <a:t>Performance Solution of Automating the Activity</a:t>
            </a:r>
          </a:p>
          <a:p>
            <a:pPr lvl="1">
              <a:spcBef>
                <a:spcPts val="600"/>
              </a:spcBef>
              <a:spcAft>
                <a:spcPts val="300"/>
              </a:spcAft>
            </a:pPr>
            <a:r>
              <a:rPr lang="en-US" sz="2600" dirty="0" smtClean="0"/>
              <a:t>Offending activity is changed to be supported with automation (e.g., manual task changed to user task with user screen(s)) or abstracted out by way of service invocation (e.g., manual or user task changed to a service task provisioned through a system or service provider)</a:t>
            </a:r>
          </a:p>
          <a:p>
            <a:pPr>
              <a:spcBef>
                <a:spcPts val="600"/>
              </a:spcBef>
              <a:spcAft>
                <a:spcPts val="300"/>
              </a:spcAft>
            </a:pPr>
            <a:r>
              <a:rPr lang="en-US" sz="2900" b="1" dirty="0" smtClean="0"/>
              <a:t>Potential </a:t>
            </a:r>
            <a:r>
              <a:rPr lang="en-US" sz="2900" b="1" dirty="0"/>
              <a:t>Indicator </a:t>
            </a:r>
            <a:r>
              <a:rPr lang="en-US" sz="2900" b="1" dirty="0" smtClean="0"/>
              <a:t>Measures To Examine:</a:t>
            </a:r>
            <a:endParaRPr lang="en-US" sz="2900" b="1" dirty="0"/>
          </a:p>
          <a:p>
            <a:pPr lvl="1">
              <a:spcBef>
                <a:spcPts val="600"/>
              </a:spcBef>
              <a:spcAft>
                <a:spcPts val="300"/>
              </a:spcAft>
            </a:pPr>
            <a:r>
              <a:rPr lang="en-US" sz="2600" b="1" dirty="0" smtClean="0">
                <a:solidFill>
                  <a:srgbClr val="C00000"/>
                </a:solidFill>
              </a:rPr>
              <a:t>Cycle Time </a:t>
            </a:r>
            <a:r>
              <a:rPr lang="en-US" sz="2600" b="1" dirty="0">
                <a:solidFill>
                  <a:srgbClr val="C00000"/>
                </a:solidFill>
              </a:rPr>
              <a:t>or Duration </a:t>
            </a:r>
            <a:r>
              <a:rPr lang="en-US" sz="2600" b="1" dirty="0" smtClean="0">
                <a:solidFill>
                  <a:srgbClr val="C00000"/>
                </a:solidFill>
              </a:rPr>
              <a:t>Time</a:t>
            </a:r>
          </a:p>
          <a:p>
            <a:pPr lvl="1">
              <a:spcBef>
                <a:spcPts val="600"/>
              </a:spcBef>
              <a:spcAft>
                <a:spcPts val="300"/>
              </a:spcAft>
            </a:pPr>
            <a:r>
              <a:rPr lang="en-US" sz="2600" b="1" dirty="0" smtClean="0">
                <a:solidFill>
                  <a:srgbClr val="C00000"/>
                </a:solidFill>
              </a:rPr>
              <a:t>Time-in-System</a:t>
            </a:r>
          </a:p>
          <a:p>
            <a:pPr lvl="1">
              <a:spcBef>
                <a:spcPts val="600"/>
              </a:spcBef>
              <a:spcAft>
                <a:spcPts val="300"/>
              </a:spcAft>
            </a:pPr>
            <a:r>
              <a:rPr lang="en-US" sz="2600" b="1" dirty="0" smtClean="0">
                <a:solidFill>
                  <a:srgbClr val="C00000"/>
                </a:solidFill>
              </a:rPr>
              <a:t>Backlog/WIP</a:t>
            </a:r>
          </a:p>
        </p:txBody>
      </p:sp>
      <p:sp>
        <p:nvSpPr>
          <p:cNvPr id="12" name="Slide Number Placeholder 6"/>
          <p:cNvSpPr>
            <a:spLocks noGrp="1"/>
          </p:cNvSpPr>
          <p:nvPr>
            <p:ph type="sldNum" sz="quarter" idx="4"/>
          </p:nvPr>
        </p:nvSpPr>
        <p:spPr>
          <a:xfrm>
            <a:off x="7010400" y="6553200"/>
            <a:ext cx="2133600" cy="365125"/>
          </a:xfrm>
          <a:prstGeom prst="rect">
            <a:avLst/>
          </a:prstGeom>
        </p:spPr>
        <p:txBody>
          <a:bodyPr/>
          <a:lstStyle/>
          <a:p>
            <a:fld id="{D583796A-DC9A-4AD0-9AB3-59A5C50AF76C}" type="slidenum">
              <a:rPr lang="en-US" smtClean="0"/>
              <a:pPr/>
              <a:t>31</a:t>
            </a:fld>
            <a:endParaRPr lang="en-US" dirty="0"/>
          </a:p>
        </p:txBody>
      </p:sp>
      <p:sp>
        <p:nvSpPr>
          <p:cNvPr id="2" name="Title 1"/>
          <p:cNvSpPr>
            <a:spLocks noGrp="1"/>
          </p:cNvSpPr>
          <p:nvPr>
            <p:ph type="title"/>
          </p:nvPr>
        </p:nvSpPr>
        <p:spPr/>
        <p:txBody>
          <a:bodyPr/>
          <a:lstStyle/>
          <a:p>
            <a:r>
              <a:rPr lang="en-US" sz="3600" dirty="0" smtClean="0"/>
              <a:t>Process Redesign – Using Reengineering Patterns (Part II)</a:t>
            </a:r>
            <a:endParaRPr lang="en-US" sz="3600" dirty="0"/>
          </a:p>
        </p:txBody>
      </p:sp>
      <p:sp>
        <p:nvSpPr>
          <p:cNvPr id="7" name="TextBox 6"/>
          <p:cNvSpPr txBox="1"/>
          <p:nvPr/>
        </p:nvSpPr>
        <p:spPr>
          <a:xfrm>
            <a:off x="5562600" y="2971800"/>
            <a:ext cx="3505200" cy="1295400"/>
          </a:xfrm>
          <a:prstGeom prst="rect">
            <a:avLst/>
          </a:prstGeom>
          <a:ln w="22225">
            <a:solidFill>
              <a:schemeClr val="accent3">
                <a:lumMod val="75000"/>
              </a:schemeClr>
            </a:solidFill>
            <a:prstDash val="sysDash"/>
          </a:ln>
        </p:spPr>
        <p:txBody>
          <a:bodyPr vert="horz" wrap="square" lIns="91440" tIns="45720" rIns="91440" bIns="4572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rPr>
              <a:t>Try </a:t>
            </a:r>
            <a:r>
              <a:rPr lang="en-US" sz="1400" dirty="0" smtClean="0">
                <a:solidFill>
                  <a:schemeClr val="accent3">
                    <a:lumMod val="75000"/>
                  </a:schemeClr>
                </a:solidFill>
                <a:latin typeface="+mj-lt"/>
                <a:ea typeface="+mj-ea"/>
                <a:cs typeface="+mj-cs"/>
              </a:rPr>
              <a:t>automating </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the </a:t>
            </a:r>
            <a:r>
              <a:rPr kumimoji="0" lang="en-US" sz="1400" b="0" i="0" u="sng" strike="noStrike" kern="1200" cap="none" spc="0" normalizeH="0" noProof="0" dirty="0" smtClean="0">
                <a:ln>
                  <a:noFill/>
                </a:ln>
                <a:solidFill>
                  <a:schemeClr val="accent3">
                    <a:lumMod val="75000"/>
                  </a:schemeClr>
                </a:solidFill>
                <a:effectLst/>
                <a:uLnTx/>
                <a:uFillTx/>
                <a:latin typeface="+mj-lt"/>
                <a:ea typeface="+mj-ea"/>
                <a:cs typeface="+mj-cs"/>
              </a:rPr>
              <a:t>Perform Title Search</a:t>
            </a:r>
            <a:r>
              <a:rPr kumimoji="0" lang="en-US" sz="1400" b="0" i="0" u="none" strike="noStrike" kern="1200" cap="none" spc="0" normalizeH="0" noProof="0" dirty="0" smtClean="0">
                <a:ln>
                  <a:noFill/>
                </a:ln>
                <a:solidFill>
                  <a:schemeClr val="accent3">
                    <a:lumMod val="75000"/>
                  </a:schemeClr>
                </a:solidFill>
                <a:effectLst/>
                <a:uLnTx/>
                <a:uFillTx/>
                <a:latin typeface="+mj-lt"/>
                <a:ea typeface="+mj-ea"/>
                <a:cs typeface="+mj-cs"/>
              </a:rPr>
              <a:t> activity by </a:t>
            </a:r>
            <a:r>
              <a:rPr lang="en-US" sz="1400" dirty="0" smtClean="0">
                <a:solidFill>
                  <a:schemeClr val="accent3">
                    <a:lumMod val="75000"/>
                  </a:schemeClr>
                </a:solidFill>
                <a:latin typeface="+mj-lt"/>
                <a:ea typeface="+mj-ea"/>
                <a:cs typeface="+mj-cs"/>
              </a:rPr>
              <a:t>making it a user-mediated online search (with user screens), thus reducing </a:t>
            </a:r>
            <a:r>
              <a:rPr lang="en-US" sz="1400" dirty="0">
                <a:solidFill>
                  <a:schemeClr val="accent3">
                    <a:lumMod val="75000"/>
                  </a:schemeClr>
                </a:solidFill>
                <a:latin typeface="+mj-lt"/>
                <a:ea typeface="+mj-ea"/>
                <a:cs typeface="+mj-cs"/>
              </a:rPr>
              <a:t>i</a:t>
            </a:r>
            <a:r>
              <a:rPr lang="en-US" sz="1400" dirty="0" smtClean="0">
                <a:solidFill>
                  <a:schemeClr val="accent3">
                    <a:lumMod val="75000"/>
                  </a:schemeClr>
                </a:solidFill>
                <a:latin typeface="+mj-lt"/>
                <a:ea typeface="+mj-ea"/>
                <a:cs typeface="+mj-cs"/>
              </a:rPr>
              <a:t>ts cycle </a:t>
            </a:r>
            <a:r>
              <a:rPr lang="en-US" sz="1400" dirty="0">
                <a:solidFill>
                  <a:schemeClr val="accent3">
                    <a:lumMod val="75000"/>
                  </a:schemeClr>
                </a:solidFill>
                <a:latin typeface="+mj-lt"/>
                <a:ea typeface="+mj-ea"/>
                <a:cs typeface="+mj-cs"/>
              </a:rPr>
              <a:t>t</a:t>
            </a:r>
            <a:r>
              <a:rPr lang="en-US" sz="1400" dirty="0" smtClean="0">
                <a:solidFill>
                  <a:schemeClr val="accent3">
                    <a:lumMod val="75000"/>
                  </a:schemeClr>
                </a:solidFill>
                <a:latin typeface="+mj-lt"/>
                <a:ea typeface="+mj-ea"/>
                <a:cs typeface="+mj-cs"/>
              </a:rPr>
              <a:t>ime and bringing </a:t>
            </a:r>
            <a:r>
              <a:rPr lang="en-US" sz="1400" dirty="0">
                <a:solidFill>
                  <a:schemeClr val="accent3">
                    <a:lumMod val="75000"/>
                  </a:schemeClr>
                </a:solidFill>
                <a:latin typeface="+mj-lt"/>
                <a:ea typeface="+mj-ea"/>
                <a:cs typeface="+mj-cs"/>
              </a:rPr>
              <a:t>i</a:t>
            </a:r>
            <a:r>
              <a:rPr lang="en-US" sz="1400" dirty="0" smtClean="0">
                <a:solidFill>
                  <a:schemeClr val="accent3">
                    <a:lumMod val="75000"/>
                  </a:schemeClr>
                </a:solidFill>
                <a:latin typeface="+mj-lt"/>
                <a:ea typeface="+mj-ea"/>
                <a:cs typeface="+mj-cs"/>
              </a:rPr>
              <a:t>t into alignment </a:t>
            </a:r>
            <a:r>
              <a:rPr lang="en-US" sz="1400" dirty="0">
                <a:solidFill>
                  <a:schemeClr val="accent3">
                    <a:lumMod val="75000"/>
                  </a:schemeClr>
                </a:solidFill>
                <a:latin typeface="+mj-lt"/>
                <a:ea typeface="+mj-ea"/>
                <a:cs typeface="+mj-cs"/>
              </a:rPr>
              <a:t>w</a:t>
            </a:r>
            <a:r>
              <a:rPr lang="en-US" sz="1400" dirty="0" smtClean="0">
                <a:solidFill>
                  <a:schemeClr val="accent3">
                    <a:lumMod val="75000"/>
                  </a:schemeClr>
                </a:solidFill>
                <a:latin typeface="+mj-lt"/>
                <a:ea typeface="+mj-ea"/>
                <a:cs typeface="+mj-cs"/>
              </a:rPr>
              <a:t>ith the parallel activities.</a:t>
            </a:r>
            <a:endParaRPr kumimoji="0" lang="en-US" sz="1400" b="0" i="0" u="none" strike="noStrike" kern="1200" cap="none" spc="0" normalizeH="0" baseline="0" noProof="0" dirty="0" smtClean="0">
              <a:ln>
                <a:noFill/>
              </a:ln>
              <a:solidFill>
                <a:schemeClr val="accent3">
                  <a:lumMod val="75000"/>
                </a:schemeClr>
              </a:solidFill>
              <a:effectLst/>
              <a:uLnTx/>
              <a:uFillTx/>
              <a:latin typeface="+mj-lt"/>
              <a:ea typeface="+mj-ea"/>
              <a:cs typeface="+mj-cs"/>
            </a:endParaRPr>
          </a:p>
        </p:txBody>
      </p:sp>
      <p:sp>
        <p:nvSpPr>
          <p:cNvPr id="8"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4633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5F5F5F"/>
                                      </p:to>
                                    </p:animClr>
                                  </p:sub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Simulation Use </a:t>
            </a:r>
            <a:r>
              <a:rPr lang="en-US" sz="3600" dirty="0"/>
              <a:t>Case </a:t>
            </a:r>
            <a:r>
              <a:rPr lang="en-US" sz="3600" dirty="0" smtClean="0"/>
              <a:t>– Model</a:t>
            </a:r>
            <a:br>
              <a:rPr lang="en-US" sz="3600" dirty="0" smtClean="0"/>
            </a:br>
            <a:r>
              <a:rPr lang="en-US" sz="3600" dirty="0" smtClean="0"/>
              <a:t> With</a:t>
            </a:r>
            <a:r>
              <a:rPr lang="en-US" sz="3600" dirty="0"/>
              <a:t> </a:t>
            </a:r>
            <a:r>
              <a:rPr lang="en-US" sz="3600" dirty="0" smtClean="0"/>
              <a:t>(Automation)</a:t>
            </a:r>
            <a:endParaRPr lang="en-US" sz="3600" dirty="0"/>
          </a:p>
        </p:txBody>
      </p:sp>
      <p:sp>
        <p:nvSpPr>
          <p:cNvPr id="3" name="Footer Placeholder 2"/>
          <p:cNvSpPr>
            <a:spLocks noGrp="1"/>
          </p:cNvSpPr>
          <p:nvPr>
            <p:ph type="ftr" sz="quarter" idx="3"/>
          </p:nvPr>
        </p:nvSpPr>
        <p:spPr/>
        <p:txBody>
          <a:bodyPr/>
          <a:lstStyle/>
          <a:p>
            <a:r>
              <a:rPr lang="en-US" dirty="0" smtClean="0"/>
              <a:t>For BPSim Webinar Use Only</a:t>
            </a:r>
            <a:endParaRPr lang="en-US" dirty="0"/>
          </a:p>
        </p:txBody>
      </p:sp>
      <p:sp>
        <p:nvSpPr>
          <p:cNvPr id="4" name="Slide Number Placeholder 3"/>
          <p:cNvSpPr>
            <a:spLocks noGrp="1"/>
          </p:cNvSpPr>
          <p:nvPr>
            <p:ph type="sldNum" sz="quarter" idx="4"/>
          </p:nvPr>
        </p:nvSpPr>
        <p:spPr>
          <a:xfrm>
            <a:off x="7010400" y="6675437"/>
            <a:ext cx="2133600" cy="182563"/>
          </a:xfrm>
        </p:spPr>
        <p:txBody>
          <a:bodyPr/>
          <a:lstStyle/>
          <a:p>
            <a:fld id="{E3ED77E8-1697-42D6-AC8B-649E93CD7F30}" type="slidenum">
              <a:rPr lang="en-US" smtClean="0"/>
              <a:pPr/>
              <a:t>32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552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p:cNvSpPr txBox="1"/>
          <p:nvPr/>
        </p:nvSpPr>
        <p:spPr>
          <a:xfrm>
            <a:off x="4694017" y="3962400"/>
            <a:ext cx="3421283" cy="457200"/>
          </a:xfrm>
          <a:prstGeom prst="rect">
            <a:avLst/>
          </a:prstGeom>
          <a:solidFill>
            <a:schemeClr val="bg1"/>
          </a:solidFill>
          <a:ln w="22225">
            <a:solidFill>
              <a:schemeClr val="accent3">
                <a:lumMod val="75000"/>
              </a:schemeClr>
            </a:solidFill>
            <a:prstDash val="dash"/>
          </a:ln>
        </p:spPr>
        <p:txBody>
          <a:bodyPr vert="horz" wrap="square" lIns="91440" tIns="45720" rIns="91440" bIns="45720" rtlCol="0" anchor="b">
            <a:noAutofit/>
          </a:bodyPr>
          <a:lstStyle/>
          <a:p>
            <a:pPr marL="0" lvl="1" algn="ctr">
              <a:spcBef>
                <a:spcPct val="0"/>
              </a:spcBef>
            </a:pPr>
            <a:r>
              <a:rPr kumimoji="0" lang="en-US" sz="1400" i="0" u="none" strike="noStrike" kern="1200" cap="none" spc="0" normalizeH="0" baseline="0" noProof="0" dirty="0" smtClean="0">
                <a:ln>
                  <a:noFill/>
                </a:ln>
                <a:solidFill>
                  <a:schemeClr val="accent3">
                    <a:lumMod val="75000"/>
                  </a:schemeClr>
                </a:solidFill>
                <a:effectLst/>
                <a:uLnTx/>
                <a:uFillTx/>
                <a:latin typeface="+mj-lt"/>
                <a:ea typeface="+mj-ea"/>
                <a:cs typeface="+mj-cs"/>
              </a:rPr>
              <a:t>Simulation Purpose (2B):</a:t>
            </a:r>
            <a:r>
              <a:rPr kumimoji="0" lang="en-US" sz="1400" i="0" u="none" strike="noStrike" kern="1200" cap="none" spc="0" normalizeH="0" noProof="0" dirty="0" smtClean="0">
                <a:ln>
                  <a:noFill/>
                </a:ln>
                <a:solidFill>
                  <a:schemeClr val="accent3">
                    <a:lumMod val="75000"/>
                  </a:schemeClr>
                </a:solidFill>
                <a:effectLst/>
                <a:uLnTx/>
                <a:uFillTx/>
                <a:latin typeface="+mj-lt"/>
                <a:ea typeface="+mj-ea"/>
                <a:cs typeface="+mj-cs"/>
              </a:rPr>
              <a:t>  Facilitate Reengineering </a:t>
            </a:r>
            <a:r>
              <a:rPr lang="en-US" sz="1400" dirty="0" smtClean="0">
                <a:solidFill>
                  <a:schemeClr val="accent3">
                    <a:lumMod val="75000"/>
                  </a:schemeClr>
                </a:solidFill>
                <a:latin typeface="+mj-lt"/>
              </a:rPr>
              <a:t>of the </a:t>
            </a:r>
            <a:r>
              <a:rPr lang="en-US" sz="1400" dirty="0" smtClean="0">
                <a:solidFill>
                  <a:schemeClr val="accent3">
                    <a:lumMod val="75000"/>
                  </a:schemeClr>
                </a:solidFill>
                <a:latin typeface="+mj-lt"/>
              </a:rPr>
              <a:t>Process (Part II)!!!</a:t>
            </a:r>
            <a:endParaRPr lang="en-US" sz="1400" dirty="0">
              <a:solidFill>
                <a:schemeClr val="accent3">
                  <a:lumMod val="75000"/>
                </a:schemeClr>
              </a:solidFill>
              <a:latin typeface="+mj-lt"/>
            </a:endParaRPr>
          </a:p>
        </p:txBody>
      </p:sp>
      <p:sp>
        <p:nvSpPr>
          <p:cNvPr id="35" name="TextBox 34"/>
          <p:cNvSpPr txBox="1"/>
          <p:nvPr/>
        </p:nvSpPr>
        <p:spPr>
          <a:xfrm>
            <a:off x="76200" y="4743550"/>
            <a:ext cx="3048000" cy="1524000"/>
          </a:xfrm>
          <a:prstGeom prst="rect">
            <a:avLst/>
          </a:prstGeom>
        </p:spPr>
        <p:txBody>
          <a:bodyPr vert="horz" wrap="square" lIns="91440" tIns="45720" rIns="91440" bIns="45720" rtlCol="0" anchor="b">
            <a:noAutofit/>
          </a:bodyPr>
          <a:lstStyle/>
          <a:p>
            <a:pPr>
              <a:spcBef>
                <a:spcPct val="0"/>
              </a:spcBef>
            </a:pPr>
            <a:r>
              <a:rPr lang="en-US" sz="1400" dirty="0">
                <a:solidFill>
                  <a:srgbClr val="0070C0"/>
                </a:solidFill>
                <a:latin typeface="+mj-lt"/>
              </a:rPr>
              <a:t>What are the Counts for each pair of </a:t>
            </a:r>
            <a:r>
              <a:rPr lang="en-US" sz="1400" dirty="0" smtClean="0">
                <a:solidFill>
                  <a:srgbClr val="0070C0"/>
                </a:solidFill>
                <a:latin typeface="+mj-lt"/>
              </a:rPr>
              <a:t>outcomes, and is </a:t>
            </a:r>
            <a:r>
              <a:rPr lang="en-US" sz="1400" dirty="0">
                <a:solidFill>
                  <a:srgbClr val="0070C0"/>
                </a:solidFill>
                <a:latin typeface="+mj-lt"/>
              </a:rPr>
              <a:t>there </a:t>
            </a:r>
            <a:r>
              <a:rPr lang="en-US" sz="1400" dirty="0" smtClean="0">
                <a:solidFill>
                  <a:srgbClr val="0070C0"/>
                </a:solidFill>
                <a:latin typeface="+mj-lt"/>
              </a:rPr>
              <a:t>backlog or merely WIP in the pipeline?</a:t>
            </a:r>
            <a:endParaRPr lang="en-US" sz="1400" dirty="0">
              <a:solidFill>
                <a:srgbClr val="0070C0"/>
              </a:solidFill>
              <a:latin typeface="+mj-lt"/>
            </a:endParaRPr>
          </a:p>
          <a:p>
            <a:pPr>
              <a:spcBef>
                <a:spcPct val="0"/>
              </a:spcBef>
            </a:pPr>
            <a:endParaRPr lang="en-US" sz="1400" dirty="0">
              <a:solidFill>
                <a:srgbClr val="0070C0"/>
              </a:solidFill>
              <a:latin typeface="+mj-lt"/>
            </a:endParaRPr>
          </a:p>
          <a:p>
            <a:pPr>
              <a:spcBef>
                <a:spcPct val="0"/>
              </a:spcBef>
            </a:pPr>
            <a:r>
              <a:rPr lang="en-US" sz="1400" dirty="0">
                <a:solidFill>
                  <a:srgbClr val="0070C0"/>
                </a:solidFill>
                <a:latin typeface="+mj-lt"/>
              </a:rPr>
              <a:t>What is the </a:t>
            </a:r>
            <a:r>
              <a:rPr lang="en-US" sz="1400" dirty="0" smtClean="0">
                <a:solidFill>
                  <a:srgbClr val="0070C0"/>
                </a:solidFill>
                <a:latin typeface="+mj-lt"/>
              </a:rPr>
              <a:t>average and maximum Time-in-System (weighted sum of cycle times) for </a:t>
            </a:r>
            <a:r>
              <a:rPr lang="en-US" sz="1400" dirty="0">
                <a:solidFill>
                  <a:srgbClr val="0070C0"/>
                </a:solidFill>
                <a:latin typeface="+mj-lt"/>
              </a:rPr>
              <a:t>a Loan Application?</a:t>
            </a:r>
          </a:p>
        </p:txBody>
      </p:sp>
      <p:sp>
        <p:nvSpPr>
          <p:cNvPr id="36" name="Right Brace 35"/>
          <p:cNvSpPr/>
          <p:nvPr/>
        </p:nvSpPr>
        <p:spPr>
          <a:xfrm>
            <a:off x="3048000" y="4743550"/>
            <a:ext cx="533400" cy="1524000"/>
          </a:xfrm>
          <a:prstGeom prst="rightBrac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7" name="Table 36"/>
          <p:cNvGraphicFramePr>
            <a:graphicFrameLocks noGrp="1"/>
          </p:cNvGraphicFramePr>
          <p:nvPr>
            <p:extLst>
              <p:ext uri="{D42A27DB-BD31-4B8C-83A1-F6EECF244321}">
                <p14:modId xmlns:p14="http://schemas.microsoft.com/office/powerpoint/2010/main" val="249932282"/>
              </p:ext>
            </p:extLst>
          </p:nvPr>
        </p:nvGraphicFramePr>
        <p:xfrm>
          <a:off x="3695700" y="5440680"/>
          <a:ext cx="5295900" cy="1112520"/>
        </p:xfrm>
        <a:graphic>
          <a:graphicData uri="http://schemas.openxmlformats.org/drawingml/2006/table">
            <a:tbl>
              <a:tblPr firstRow="1" bandRow="1">
                <a:tableStyleId>{5C22544A-7EE6-4342-B048-85BDC9FD1C3A}</a:tableStyleId>
              </a:tblPr>
              <a:tblGrid>
                <a:gridCol w="1638300"/>
                <a:gridCol w="1905000"/>
                <a:gridCol w="1752600"/>
              </a:tblGrid>
              <a:tr h="370840">
                <a:tc>
                  <a:txBody>
                    <a:bodyPr/>
                    <a:lstStyle/>
                    <a:p>
                      <a:pPr algn="ctr"/>
                      <a:r>
                        <a:rPr lang="en-US" sz="1400" b="0" dirty="0" smtClean="0">
                          <a:latin typeface="+mj-lt"/>
                        </a:rPr>
                        <a:t>WIP</a:t>
                      </a:r>
                      <a:endParaRPr lang="en-US" sz="1400" b="0" dirty="0">
                        <a:latin typeface="+mj-lt"/>
                      </a:endParaRPr>
                    </a:p>
                  </a:txBody>
                  <a:tcPr/>
                </a:tc>
                <a:tc>
                  <a:txBody>
                    <a:bodyPr/>
                    <a:lstStyle/>
                    <a:p>
                      <a:pPr algn="ctr"/>
                      <a:r>
                        <a:rPr lang="en-US" sz="1400" b="0" dirty="0" smtClean="0">
                          <a:latin typeface="+mj-lt"/>
                        </a:rPr>
                        <a:t>Time-in-System Avg</a:t>
                      </a:r>
                      <a:endParaRPr lang="en-US" sz="1400" b="0" dirty="0">
                        <a:latin typeface="+mj-lt"/>
                      </a:endParaRPr>
                    </a:p>
                  </a:txBody>
                  <a:tcPr/>
                </a:tc>
                <a:tc>
                  <a:txBody>
                    <a:bodyPr/>
                    <a:lstStyle/>
                    <a:p>
                      <a:pPr algn="ctr"/>
                      <a:r>
                        <a:rPr lang="en-US" sz="1400" b="0" dirty="0" smtClean="0">
                          <a:latin typeface="+mj-lt"/>
                        </a:rPr>
                        <a:t>Time-in-System Max</a:t>
                      </a:r>
                      <a:endParaRPr lang="en-US" sz="1400" b="0" dirty="0">
                        <a:latin typeface="+mj-lt"/>
                      </a:endParaRPr>
                    </a:p>
                  </a:txBody>
                  <a:tcPr/>
                </a:tc>
              </a:tr>
              <a:tr h="370840">
                <a:tc>
                  <a:txBody>
                    <a:bodyPr/>
                    <a:lstStyle/>
                    <a:p>
                      <a:pPr algn="ctr"/>
                      <a:r>
                        <a:rPr lang="en-US" sz="1400" b="0" dirty="0" smtClean="0">
                          <a:latin typeface="+mj-lt"/>
                        </a:rPr>
                        <a:t>132 - (</a:t>
                      </a:r>
                      <a:r>
                        <a:rPr lang="en-US" sz="1400" b="0" dirty="0" smtClean="0">
                          <a:latin typeface="+mj-lt"/>
                        </a:rPr>
                        <a:t>93+34)</a:t>
                      </a:r>
                      <a:r>
                        <a:rPr lang="en-US" sz="1400" b="0" baseline="0" dirty="0" smtClean="0">
                          <a:latin typeface="+mj-lt"/>
                        </a:rPr>
                        <a:t> </a:t>
                      </a:r>
                      <a:r>
                        <a:rPr lang="en-US" sz="1400" b="0" baseline="0" dirty="0" smtClean="0">
                          <a:latin typeface="+mj-lt"/>
                        </a:rPr>
                        <a:t>= </a:t>
                      </a:r>
                      <a:r>
                        <a:rPr lang="en-US" sz="1400" b="0" baseline="0" dirty="0" smtClean="0">
                          <a:latin typeface="+mj-lt"/>
                        </a:rPr>
                        <a:t>5</a:t>
                      </a:r>
                      <a:endParaRPr lang="en-US" sz="1400" b="0" dirty="0">
                        <a:latin typeface="+mj-lt"/>
                      </a:endParaRPr>
                    </a:p>
                  </a:txBody>
                  <a:tcPr/>
                </a:tc>
                <a:tc>
                  <a:txBody>
                    <a:bodyPr/>
                    <a:lstStyle/>
                    <a:p>
                      <a:pPr algn="ctr"/>
                      <a:r>
                        <a:rPr lang="en-US" sz="1400" b="0" dirty="0" smtClean="0">
                          <a:latin typeface="+mj-lt"/>
                        </a:rPr>
                        <a:t>97.82 </a:t>
                      </a:r>
                      <a:r>
                        <a:rPr lang="en-US" sz="1400" b="0" dirty="0" smtClean="0">
                          <a:latin typeface="+mj-lt"/>
                        </a:rPr>
                        <a:t>mins</a:t>
                      </a:r>
                      <a:endParaRPr lang="en-US" sz="1400" b="0" dirty="0">
                        <a:latin typeface="+mj-lt"/>
                      </a:endParaRPr>
                    </a:p>
                  </a:txBody>
                  <a:tcPr/>
                </a:tc>
                <a:tc>
                  <a:txBody>
                    <a:bodyPr/>
                    <a:lstStyle/>
                    <a:p>
                      <a:pPr algn="ctr"/>
                      <a:r>
                        <a:rPr lang="en-US" sz="1400" b="0" dirty="0" smtClean="0">
                          <a:latin typeface="+mj-lt"/>
                        </a:rPr>
                        <a:t>179.24 </a:t>
                      </a:r>
                      <a:r>
                        <a:rPr lang="en-US" sz="1400" b="0" dirty="0" smtClean="0">
                          <a:latin typeface="+mj-lt"/>
                        </a:rPr>
                        <a:t>mins</a:t>
                      </a:r>
                      <a:endParaRPr lang="en-US" sz="1400" b="0" dirty="0">
                        <a:latin typeface="+mj-lt"/>
                      </a:endParaRPr>
                    </a:p>
                  </a:txBody>
                  <a:tcPr/>
                </a:tc>
              </a:tr>
              <a:tr h="370840">
                <a:tc gridSpan="3">
                  <a:txBody>
                    <a:bodyPr/>
                    <a:lstStyle/>
                    <a:p>
                      <a:pPr algn="ctr"/>
                      <a:r>
                        <a:rPr lang="en-US" sz="1400" b="0" dirty="0" smtClean="0">
                          <a:latin typeface="+mj-lt"/>
                        </a:rPr>
                        <a:t>Stretch Goal Realized</a:t>
                      </a:r>
                      <a:r>
                        <a:rPr lang="en-US" sz="1400" b="0" baseline="0" dirty="0" smtClean="0">
                          <a:latin typeface="+mj-lt"/>
                        </a:rPr>
                        <a:t> and Other </a:t>
                      </a:r>
                      <a:r>
                        <a:rPr lang="en-US" sz="1400" b="0" dirty="0" smtClean="0">
                          <a:latin typeface="+mj-lt"/>
                        </a:rPr>
                        <a:t>Goals Realized or Exceeded</a:t>
                      </a:r>
                      <a:endParaRPr lang="en-US" sz="1400" b="0" dirty="0">
                        <a:latin typeface="+mj-lt"/>
                      </a:endParaRPr>
                    </a:p>
                  </a:txBody>
                  <a:tcPr/>
                </a:tc>
                <a:tc hMerge="1">
                  <a:txBody>
                    <a:bodyPr/>
                    <a:lstStyle/>
                    <a:p>
                      <a:pPr algn="ctr"/>
                      <a:endParaRPr lang="en-US" sz="1400" b="1" dirty="0"/>
                    </a:p>
                  </a:txBody>
                  <a:tcPr/>
                </a:tc>
                <a:tc hMerge="1">
                  <a:txBody>
                    <a:bodyPr/>
                    <a:lstStyle/>
                    <a:p>
                      <a:pPr algn="ctr"/>
                      <a:endParaRPr lang="en-US" sz="1400" b="1" dirty="0"/>
                    </a:p>
                  </a:txBody>
                  <a:tcPr/>
                </a:tc>
              </a:tr>
            </a:tbl>
          </a:graphicData>
        </a:graphic>
      </p:graphicFrame>
      <p:grpSp>
        <p:nvGrpSpPr>
          <p:cNvPr id="11" name="Group 10"/>
          <p:cNvGrpSpPr/>
          <p:nvPr/>
        </p:nvGrpSpPr>
        <p:grpSpPr>
          <a:xfrm>
            <a:off x="0" y="1009750"/>
            <a:ext cx="9124950" cy="2514600"/>
            <a:chOff x="0" y="1325560"/>
            <a:chExt cx="9124950" cy="2514600"/>
          </a:xfrm>
        </p:grpSpPr>
        <p:sp>
          <p:nvSpPr>
            <p:cNvPr id="12" name="Oval 11"/>
            <p:cNvSpPr/>
            <p:nvPr/>
          </p:nvSpPr>
          <p:spPr>
            <a:xfrm>
              <a:off x="0" y="21637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382000" y="13255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8382000" y="2659060"/>
              <a:ext cx="609600" cy="685800"/>
            </a:xfrm>
            <a:prstGeom prst="ellipse">
              <a:avLst/>
            </a:prstGeom>
            <a:noFill/>
            <a:ln w="222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0" y="2925760"/>
              <a:ext cx="99060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132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Received</a:t>
              </a:r>
            </a:p>
          </p:txBody>
        </p:sp>
        <p:sp>
          <p:nvSpPr>
            <p:cNvPr id="16" name="TextBox 15"/>
            <p:cNvSpPr txBox="1"/>
            <p:nvPr/>
          </p:nvSpPr>
          <p:spPr>
            <a:xfrm>
              <a:off x="8382000" y="2034946"/>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93</a:t>
              </a:r>
              <a:r>
                <a:rPr kumimoji="0" lang="en-US" sz="1200" b="0" i="0" u="none" strike="noStrike" kern="1200" cap="none" spc="0" normalizeH="0" baseline="0" noProof="0" dirty="0" smtClean="0">
                  <a:ln>
                    <a:noFill/>
                  </a:ln>
                  <a:solidFill>
                    <a:srgbClr val="002147"/>
                  </a:solidFill>
                  <a:effectLst/>
                  <a:uLnTx/>
                  <a:uFillTx/>
                  <a:latin typeface="+mj-lt"/>
                  <a:ea typeface="+mj-ea"/>
                  <a:cs typeface="+mj-cs"/>
                </a:rPr>
                <a:t> </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sp>
          <p:nvSpPr>
            <p:cNvPr id="17" name="TextBox 16"/>
            <p:cNvSpPr txBox="1"/>
            <p:nvPr/>
          </p:nvSpPr>
          <p:spPr>
            <a:xfrm>
              <a:off x="8382000" y="3382960"/>
              <a:ext cx="742950" cy="4572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1200" dirty="0" smtClean="0">
                  <a:solidFill>
                    <a:srgbClr val="002147"/>
                  </a:solidFill>
                  <a:latin typeface="+mj-lt"/>
                  <a:ea typeface="+mj-ea"/>
                  <a:cs typeface="+mj-cs"/>
                </a:rPr>
                <a:t>34</a:t>
              </a:r>
              <a:endParaRPr lang="en-US" sz="1200" dirty="0">
                <a:solidFill>
                  <a:srgbClr val="002147"/>
                </a:solidFill>
                <a:latin typeface="+mj-lt"/>
                <a:ea typeface="+mj-ea"/>
                <a:cs typeface="+mj-cs"/>
              </a:endParaRPr>
            </a:p>
            <a:p>
              <a:pPr marL="0" marR="0" indent="0" algn="ctr" defTabSz="914400"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a:noFill/>
                  </a:ln>
                  <a:solidFill>
                    <a:srgbClr val="002147"/>
                  </a:solidFill>
                  <a:effectLst/>
                  <a:uLnTx/>
                  <a:uFillTx/>
                  <a:latin typeface="+mj-lt"/>
                  <a:ea typeface="+mj-ea"/>
                  <a:cs typeface="+mj-cs"/>
                </a:rPr>
                <a:t>Closed</a:t>
              </a:r>
            </a:p>
          </p:txBody>
        </p:sp>
      </p:grpSp>
      <p:grpSp>
        <p:nvGrpSpPr>
          <p:cNvPr id="5" name="Group 4"/>
          <p:cNvGrpSpPr/>
          <p:nvPr/>
        </p:nvGrpSpPr>
        <p:grpSpPr>
          <a:xfrm>
            <a:off x="1066800" y="1714750"/>
            <a:ext cx="5562600" cy="3924050"/>
            <a:chOff x="1066800" y="1714750"/>
            <a:chExt cx="5562600" cy="3924050"/>
          </a:xfrm>
        </p:grpSpPr>
        <p:sp>
          <p:nvSpPr>
            <p:cNvPr id="38" name="Oval 37"/>
            <p:cNvSpPr/>
            <p:nvPr/>
          </p:nvSpPr>
          <p:spPr>
            <a:xfrm>
              <a:off x="5105400" y="55626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066800" y="171475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962400" y="375295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953000" y="171475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724400" y="171475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553200" y="4876800"/>
              <a:ext cx="76200" cy="76200"/>
            </a:xfrm>
            <a:prstGeom prst="ellipse">
              <a:avLst/>
            </a:prstGeom>
            <a:solidFill>
              <a:srgbClr val="FFCC00"/>
            </a:solidFill>
            <a:ln w="222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5"/>
          <p:cNvSpPr/>
          <p:nvPr/>
        </p:nvSpPr>
        <p:spPr>
          <a:xfrm>
            <a:off x="3676650" y="5391050"/>
            <a:ext cx="5314950" cy="857350"/>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5037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000"/>
                                        <p:tgtEl>
                                          <p:spTgt spid="37"/>
                                        </p:tgtEl>
                                      </p:cBhvr>
                                    </p:animEffect>
                                  </p:childTnLst>
                                </p:cTn>
                              </p:par>
                            </p:childTnLst>
                          </p:cTn>
                        </p:par>
                        <p:par>
                          <p:cTn id="12" fill="hold">
                            <p:stCondLst>
                              <p:cond delay="3000"/>
                            </p:stCondLst>
                            <p:childTnLst>
                              <p:par>
                                <p:cTn id="13" presetID="10" presetClass="entr" presetSubtype="0"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par>
                          <p:cTn id="16" fill="hold">
                            <p:stCondLst>
                              <p:cond delay="55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par>
                          <p:cTn id="20" fill="hold">
                            <p:stCondLst>
                              <p:cond delay="8000"/>
                            </p:stCondLst>
                            <p:childTnLst>
                              <p:par>
                                <p:cTn id="21" presetID="10" presetClass="entr" presetSubtype="0" fill="hold" grpId="0" nodeType="after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381000" y="838200"/>
            <a:ext cx="8534400" cy="5715000"/>
          </a:xfrm>
        </p:spPr>
        <p:txBody>
          <a:bodyPr>
            <a:noAutofit/>
          </a:bodyPr>
          <a:lstStyle/>
          <a:p>
            <a:pPr>
              <a:spcBef>
                <a:spcPts val="600"/>
              </a:spcBef>
              <a:spcAft>
                <a:spcPts val="600"/>
              </a:spcAft>
            </a:pPr>
            <a:r>
              <a:rPr lang="en-US" sz="3200" b="1" dirty="0" smtClean="0"/>
              <a:t>To Summarize...</a:t>
            </a:r>
          </a:p>
          <a:p>
            <a:pPr lvl="1">
              <a:spcBef>
                <a:spcPts val="1200"/>
              </a:spcBef>
              <a:spcAft>
                <a:spcPts val="300"/>
              </a:spcAft>
            </a:pPr>
            <a:r>
              <a:rPr lang="en-US" sz="2200" dirty="0" smtClean="0"/>
              <a:t>Purposes </a:t>
            </a:r>
            <a:r>
              <a:rPr lang="en-US" sz="2200" dirty="0"/>
              <a:t>of process </a:t>
            </a:r>
            <a:r>
              <a:rPr lang="en-US" sz="2200" dirty="0" smtClean="0"/>
              <a:t>simulation relate to specific </a:t>
            </a:r>
            <a:r>
              <a:rPr lang="en-US" sz="2200" dirty="0"/>
              <a:t>reasons for simulating </a:t>
            </a:r>
            <a:r>
              <a:rPr lang="en-US" sz="2200" dirty="0" smtClean="0"/>
              <a:t>business processes as part of process analysis</a:t>
            </a:r>
            <a:endParaRPr lang="en-US" sz="2200" dirty="0"/>
          </a:p>
          <a:p>
            <a:pPr lvl="1">
              <a:spcBef>
                <a:spcPts val="1200"/>
              </a:spcBef>
              <a:spcAft>
                <a:spcPts val="300"/>
              </a:spcAft>
            </a:pPr>
            <a:r>
              <a:rPr lang="en-US" sz="2200" dirty="0" smtClean="0"/>
              <a:t>Key </a:t>
            </a:r>
            <a:r>
              <a:rPr lang="en-US" sz="2200" dirty="0"/>
              <a:t>concepts of </a:t>
            </a:r>
            <a:r>
              <a:rPr lang="en-US" sz="2200" dirty="0" smtClean="0"/>
              <a:t>simulation with BPMN models, focusing on the temporal perspective, work </a:t>
            </a:r>
            <a:r>
              <a:rPr lang="en-US" sz="2200" dirty="0"/>
              <a:t>queues, and processing times</a:t>
            </a:r>
          </a:p>
          <a:p>
            <a:pPr lvl="1">
              <a:spcBef>
                <a:spcPts val="1200"/>
              </a:spcBef>
              <a:spcAft>
                <a:spcPts val="300"/>
              </a:spcAft>
            </a:pPr>
            <a:r>
              <a:rPr lang="en-US" sz="2200" dirty="0"/>
              <a:t>Process </a:t>
            </a:r>
            <a:r>
              <a:rPr lang="en-US" sz="2200" dirty="0" smtClean="0"/>
              <a:t>model element simulation </a:t>
            </a:r>
            <a:r>
              <a:rPr lang="en-US" sz="2200" dirty="0"/>
              <a:t>parameters (structural parameters) and </a:t>
            </a:r>
            <a:r>
              <a:rPr lang="en-US" sz="2200" dirty="0" smtClean="0"/>
              <a:t>process performer simulation </a:t>
            </a:r>
            <a:r>
              <a:rPr lang="en-US" sz="2200" dirty="0"/>
              <a:t>parameters (non-structural parameters</a:t>
            </a:r>
            <a:r>
              <a:rPr lang="en-US" sz="2200" dirty="0" smtClean="0"/>
              <a:t>) are connected to the behaviors in </a:t>
            </a:r>
            <a:r>
              <a:rPr lang="en-US" sz="2200" dirty="0"/>
              <a:t>the model</a:t>
            </a:r>
          </a:p>
          <a:p>
            <a:pPr lvl="1">
              <a:spcBef>
                <a:spcPts val="1200"/>
              </a:spcBef>
              <a:spcAft>
                <a:spcPts val="300"/>
              </a:spcAft>
            </a:pPr>
            <a:r>
              <a:rPr lang="en-US" sz="2200" dirty="0"/>
              <a:t>S</a:t>
            </a:r>
            <a:r>
              <a:rPr lang="en-US" sz="2200" dirty="0" smtClean="0"/>
              <a:t>imulation </a:t>
            </a:r>
            <a:r>
              <a:rPr lang="en-US" sz="2200" dirty="0"/>
              <a:t>of a process model can be used to diagnose performance problems and </a:t>
            </a:r>
            <a:r>
              <a:rPr lang="en-US" sz="2200" dirty="0" smtClean="0"/>
              <a:t>to remediate the process via a </a:t>
            </a:r>
            <a:r>
              <a:rPr lang="en-US" sz="2200" dirty="0"/>
              <a:t>revised design</a:t>
            </a:r>
          </a:p>
          <a:p>
            <a:pPr lvl="1">
              <a:spcBef>
                <a:spcPts val="1200"/>
              </a:spcBef>
              <a:spcAft>
                <a:spcPts val="300"/>
              </a:spcAft>
            </a:pPr>
            <a:r>
              <a:rPr lang="en-US" sz="2200" dirty="0" smtClean="0"/>
              <a:t>As-is anti-patterns exist and can be addressed with redesign patterns as processes are reengineered to address performance problems unearthed through simulation as part of process analysis</a:t>
            </a:r>
          </a:p>
        </p:txBody>
      </p:sp>
      <p:sp>
        <p:nvSpPr>
          <p:cNvPr id="10"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33</a:t>
            </a:fld>
            <a:endParaRPr lang="en-US" dirty="0">
              <a:solidFill>
                <a:srgbClr val="898989"/>
              </a:solidFill>
            </a:endParaRPr>
          </a:p>
        </p:txBody>
      </p:sp>
      <p:sp>
        <p:nvSpPr>
          <p:cNvPr id="29697" name="Rectangle 1"/>
          <p:cNvSpPr>
            <a:spLocks noGrp="1" noChangeArrowheads="1"/>
          </p:cNvSpPr>
          <p:nvPr>
            <p:ph type="title"/>
          </p:nvPr>
        </p:nvSpPr>
        <p:spPr/>
        <p:txBody>
          <a:bodyPr/>
          <a:lstStyle/>
          <a:p>
            <a:r>
              <a:rPr lang="en-US" sz="3600" dirty="0" smtClean="0"/>
              <a:t>Summary</a:t>
            </a:r>
            <a:endParaRPr lang="en-US" sz="3600" dirty="0"/>
          </a:p>
        </p:txBody>
      </p:sp>
      <p:sp>
        <p:nvSpPr>
          <p:cNvPr id="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252418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95600"/>
            <a:ext cx="8229600" cy="1752600"/>
          </a:xfrm>
        </p:spPr>
        <p:txBody>
          <a:bodyPr>
            <a:normAutofit/>
          </a:bodyPr>
          <a:lstStyle/>
          <a:p>
            <a:pPr marL="0" indent="0" algn="ctr">
              <a:buNone/>
            </a:pPr>
            <a:r>
              <a:rPr lang="en-US" sz="9600" b="1" dirty="0" smtClean="0"/>
              <a:t>?</a:t>
            </a:r>
            <a:endParaRPr lang="en-US" sz="9600" b="1" dirty="0"/>
          </a:p>
        </p:txBody>
      </p:sp>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34</a:t>
            </a:fld>
            <a:endParaRPr lang="en-US" dirty="0"/>
          </a:p>
        </p:txBody>
      </p:sp>
      <p:sp>
        <p:nvSpPr>
          <p:cNvPr id="5" name="Title 4"/>
          <p:cNvSpPr>
            <a:spLocks noGrp="1"/>
          </p:cNvSpPr>
          <p:nvPr>
            <p:ph type="title"/>
          </p:nvPr>
        </p:nvSpPr>
        <p:spPr/>
        <p:txBody>
          <a:bodyPr/>
          <a:lstStyle/>
          <a:p>
            <a:r>
              <a:rPr lang="en-US" sz="3600" dirty="0" smtClean="0"/>
              <a:t>Questions &amp; Answers</a:t>
            </a:r>
            <a:endParaRPr lang="en-US" sz="3600" dirty="0"/>
          </a:p>
        </p:txBody>
      </p:sp>
      <p:sp>
        <p:nvSpPr>
          <p:cNvPr id="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3834704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9223" y="1752600"/>
            <a:ext cx="4952999" cy="2895600"/>
          </a:xfrm>
        </p:spPr>
        <p:txBody>
          <a:bodyPr>
            <a:normAutofit/>
          </a:bodyPr>
          <a:lstStyle/>
          <a:p>
            <a:pPr marL="0" indent="0">
              <a:buNone/>
            </a:pPr>
            <a:r>
              <a:rPr lang="en-US" b="1" dirty="0" smtClean="0"/>
              <a:t>Trisotech </a:t>
            </a:r>
            <a:r>
              <a:rPr lang="en-US" b="1" dirty="0"/>
              <a:t>– </a:t>
            </a:r>
            <a:r>
              <a:rPr lang="en-US" sz="1900" b="1" dirty="0">
                <a:hlinkClick r:id="rId2"/>
              </a:rPr>
              <a:t>http://</a:t>
            </a:r>
            <a:r>
              <a:rPr lang="en-US" sz="1900" b="1" dirty="0" smtClean="0">
                <a:hlinkClick r:id="rId2"/>
              </a:rPr>
              <a:t>www.trisotech.com/en/index.php</a:t>
            </a:r>
            <a:endParaRPr lang="en-US" sz="1900" b="1" dirty="0"/>
          </a:p>
          <a:p>
            <a:pPr marL="0" indent="0">
              <a:buNone/>
            </a:pPr>
            <a:r>
              <a:rPr lang="en-US" sz="2800" b="1" dirty="0" smtClean="0"/>
              <a:t>Business </a:t>
            </a:r>
            <a:r>
              <a:rPr lang="en-US" sz="2800" b="1" dirty="0"/>
              <a:t>Process </a:t>
            </a:r>
            <a:r>
              <a:rPr lang="en-US" sz="2800" b="1" dirty="0" smtClean="0"/>
              <a:t>Incubator –  </a:t>
            </a:r>
            <a:r>
              <a:rPr lang="en-US" sz="1900" b="1" dirty="0" smtClean="0">
                <a:hlinkClick r:id="rId3"/>
              </a:rPr>
              <a:t>http</a:t>
            </a:r>
            <a:r>
              <a:rPr lang="en-US" sz="1900" b="1" dirty="0">
                <a:hlinkClick r:id="rId3"/>
              </a:rPr>
              <a:t>://</a:t>
            </a:r>
            <a:r>
              <a:rPr lang="en-US" sz="1900" b="1" dirty="0" smtClean="0">
                <a:hlinkClick r:id="rId3"/>
              </a:rPr>
              <a:t>www.businessprocessincubator.com/</a:t>
            </a:r>
            <a:endParaRPr lang="en-US" sz="1900" b="1" dirty="0" smtClean="0"/>
          </a:p>
          <a:p>
            <a:pPr marL="0" indent="0">
              <a:buNone/>
            </a:pPr>
            <a:endParaRPr lang="en-US" sz="1900" b="1" dirty="0"/>
          </a:p>
          <a:p>
            <a:pPr marL="0" indent="0">
              <a:buNone/>
            </a:pPr>
            <a:r>
              <a:rPr lang="en-US" sz="2800" b="1" dirty="0" smtClean="0"/>
              <a:t>Lanner – </a:t>
            </a:r>
          </a:p>
          <a:p>
            <a:pPr marL="119063" lvl="1" indent="0">
              <a:buNone/>
            </a:pPr>
            <a:r>
              <a:rPr lang="en-US" sz="1900" b="1" dirty="0">
                <a:hlinkClick r:id="rId4"/>
              </a:rPr>
              <a:t>http://www.lanner.com</a:t>
            </a:r>
            <a:r>
              <a:rPr lang="en-US" sz="1900" b="1" dirty="0" smtClean="0">
                <a:hlinkClick r:id="rId4"/>
              </a:rPr>
              <a:t>/</a:t>
            </a:r>
            <a:endParaRPr lang="en-US" sz="1900" b="1" dirty="0" smtClean="0"/>
          </a:p>
        </p:txBody>
      </p:sp>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35</a:t>
            </a:fld>
            <a:endParaRPr lang="en-US" dirty="0"/>
          </a:p>
        </p:txBody>
      </p:sp>
      <p:sp>
        <p:nvSpPr>
          <p:cNvPr id="5" name="Title 4"/>
          <p:cNvSpPr>
            <a:spLocks noGrp="1"/>
          </p:cNvSpPr>
          <p:nvPr>
            <p:ph type="title"/>
          </p:nvPr>
        </p:nvSpPr>
        <p:spPr>
          <a:xfrm>
            <a:off x="2078178" y="0"/>
            <a:ext cx="7065822" cy="838200"/>
          </a:xfrm>
        </p:spPr>
        <p:txBody>
          <a:bodyPr/>
          <a:lstStyle/>
          <a:p>
            <a:r>
              <a:rPr lang="en-US" sz="3600" dirty="0" smtClean="0"/>
              <a:t>Simulation Tools</a:t>
            </a:r>
            <a:br>
              <a:rPr lang="en-US" sz="3600" dirty="0" smtClean="0"/>
            </a:br>
            <a:r>
              <a:rPr lang="en-US" sz="3600" dirty="0"/>
              <a:t> </a:t>
            </a:r>
            <a:r>
              <a:rPr lang="en-US" sz="3600" dirty="0" smtClean="0"/>
              <a:t>Showcased in this Webinar</a:t>
            </a:r>
            <a:endParaRPr lang="en-US" sz="3600" dirty="0"/>
          </a:p>
        </p:txBody>
      </p:sp>
      <p:pic>
        <p:nvPicPr>
          <p:cNvPr id="7" name="Picture 14" descr="Trisote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131" y="1857599"/>
            <a:ext cx="1676400" cy="58080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6213263" y="2386192"/>
            <a:ext cx="1940137" cy="787715"/>
            <a:chOff x="6101164" y="1445342"/>
            <a:chExt cx="1940137" cy="787715"/>
          </a:xfrm>
        </p:grpSpPr>
        <p:pic>
          <p:nvPicPr>
            <p:cNvPr id="6" name="Picture 8" descr="Business Process Incuba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1164" y="1521504"/>
              <a:ext cx="711514" cy="7115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93898" y="1445342"/>
              <a:ext cx="1147403" cy="787715"/>
            </a:xfrm>
            <a:prstGeom prst="rect">
              <a:avLst/>
            </a:prstGeom>
          </p:spPr>
          <p:txBody>
            <a:bodyPr vert="horz" wrap="square" lIns="91440" tIns="45720" rIns="91440" bIns="45720" rtlCol="0" anchor="b">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rgbClr val="002147"/>
                  </a:solidFill>
                  <a:effectLst/>
                  <a:uLnTx/>
                  <a:uFillTx/>
                  <a:latin typeface="+mj-lt"/>
                  <a:ea typeface="+mj-ea"/>
                  <a:cs typeface="+mj-cs"/>
                </a:rPr>
                <a:t>Business Process Incubator</a:t>
              </a:r>
            </a:p>
          </p:txBody>
        </p:sp>
      </p:gr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885958"/>
            <a:ext cx="2362200" cy="37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981200" y="5257800"/>
            <a:ext cx="5181600" cy="457200"/>
          </a:xfrm>
          <a:prstGeom prst="rect">
            <a:avLst/>
          </a:prstGeom>
          <a:ln w="25400">
            <a:solidFill>
              <a:srgbClr val="FF0000"/>
            </a:solidFill>
          </a:ln>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i="0" u="none" strike="noStrike" kern="1200" cap="none" spc="0" normalizeH="0" baseline="0" noProof="0" dirty="0" smtClean="0">
                <a:ln>
                  <a:noFill/>
                </a:ln>
                <a:solidFill>
                  <a:srgbClr val="FF0000"/>
                </a:solidFill>
                <a:effectLst/>
                <a:uLnTx/>
                <a:uFillTx/>
                <a:latin typeface="+mj-lt"/>
                <a:ea typeface="+mj-ea"/>
                <a:cs typeface="+mj-cs"/>
              </a:rPr>
              <a:t>Both are Members of BPSim</a:t>
            </a:r>
            <a:r>
              <a:rPr lang="en-US" sz="2400" dirty="0" smtClean="0">
                <a:solidFill>
                  <a:srgbClr val="FF0000"/>
                </a:solidFill>
                <a:latin typeface="+mj-lt"/>
                <a:ea typeface="+mj-ea"/>
                <a:cs typeface="+mj-cs"/>
              </a:rPr>
              <a:t>.org</a:t>
            </a:r>
            <a:r>
              <a:rPr kumimoji="0" lang="en-US" sz="2400" i="0" u="none" strike="noStrike" kern="1200" cap="none" spc="0" normalizeH="0" baseline="0" noProof="0" dirty="0" smtClean="0">
                <a:ln>
                  <a:noFill/>
                </a:ln>
                <a:solidFill>
                  <a:srgbClr val="FF0000"/>
                </a:solidFill>
                <a:effectLst/>
                <a:uLnTx/>
                <a:uFillTx/>
                <a:latin typeface="+mj-lt"/>
                <a:ea typeface="+mj-ea"/>
                <a:cs typeface="+mj-cs"/>
              </a:rPr>
              <a:t>!!!</a:t>
            </a:r>
          </a:p>
        </p:txBody>
      </p:sp>
      <p:sp>
        <p:nvSpPr>
          <p:cNvPr id="9" name="TextBox 8"/>
          <p:cNvSpPr txBox="1"/>
          <p:nvPr/>
        </p:nvSpPr>
        <p:spPr>
          <a:xfrm>
            <a:off x="1914423" y="1066800"/>
            <a:ext cx="5324577" cy="533400"/>
          </a:xfrm>
          <a:prstGeom prst="rect">
            <a:avLst/>
          </a:prstGeom>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800" b="0" i="0" u="none" strike="noStrike" kern="1200" cap="none" spc="0" normalizeH="0" baseline="0" noProof="0" dirty="0" smtClean="0">
                <a:ln>
                  <a:noFill/>
                </a:ln>
                <a:solidFill>
                  <a:srgbClr val="002147"/>
                </a:solidFill>
                <a:effectLst/>
                <a:uLnTx/>
                <a:uFillTx/>
                <a:latin typeface="+mj-lt"/>
                <a:ea typeface="+mj-ea"/>
                <a:cs typeface="+mj-cs"/>
              </a:rPr>
              <a:t>BPMN Web Modeler (with L-SIM)</a:t>
            </a:r>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1358" y="3173869"/>
            <a:ext cx="2635284" cy="253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279446"/>
            <a:ext cx="1066800" cy="403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3843193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0" y="990600"/>
            <a:ext cx="2819400" cy="5400675"/>
          </a:xfrm>
        </p:spPr>
        <p:txBody>
          <a:bodyPr>
            <a:normAutofit/>
          </a:bodyPr>
          <a:lstStyle/>
          <a:p>
            <a:pPr marL="117475" indent="-117475">
              <a:spcBef>
                <a:spcPts val="1300"/>
              </a:spcBef>
              <a:spcAft>
                <a:spcPts val="1300"/>
              </a:spcAft>
              <a:defRPr/>
            </a:pPr>
            <a:r>
              <a:rPr lang="en-US" sz="1400" dirty="0" smtClean="0"/>
              <a:t>Chief Architect for Business Process Management, Inc. (BPMI</a:t>
            </a:r>
            <a:r>
              <a:rPr lang="en-US" sz="1400" dirty="0"/>
              <a:t>,</a:t>
            </a:r>
            <a:r>
              <a:rPr lang="en-US" sz="1400" dirty="0" smtClean="0"/>
              <a:t> </a:t>
            </a:r>
            <a:r>
              <a:rPr lang="en-US" sz="1400" dirty="0" smtClean="0">
                <a:hlinkClick r:id="rId2"/>
              </a:rPr>
              <a:t>www.bpm.com</a:t>
            </a:r>
            <a:r>
              <a:rPr lang="en-US" sz="1400" dirty="0" smtClean="0"/>
              <a:t>); e-mail: </a:t>
            </a:r>
            <a:r>
              <a:rPr lang="en-US" sz="1400" dirty="0" smtClean="0">
                <a:hlinkClick r:id="rId3"/>
              </a:rPr>
              <a:t>lloyd@bpm.com</a:t>
            </a:r>
            <a:endParaRPr lang="en-US" sz="1400" dirty="0" smtClean="0"/>
          </a:p>
          <a:p>
            <a:pPr marL="117475" indent="-117475">
              <a:spcBef>
                <a:spcPts val="1300"/>
              </a:spcBef>
              <a:spcAft>
                <a:spcPts val="1300"/>
              </a:spcAft>
              <a:defRPr/>
            </a:pPr>
            <a:r>
              <a:rPr lang="en-US" sz="1400" dirty="0"/>
              <a:t>Senior BPMN SME/Trainer for the DoD’s Deputy Chief Management Office (DCMO</a:t>
            </a:r>
            <a:r>
              <a:rPr lang="en-US" sz="1400" dirty="0" smtClean="0"/>
              <a:t>); e-mail: </a:t>
            </a:r>
            <a:r>
              <a:rPr lang="en-US" sz="1400" dirty="0" smtClean="0">
                <a:hlinkClick r:id="rId4"/>
              </a:rPr>
              <a:t>ldugan@bizmanagers.com</a:t>
            </a:r>
            <a:endParaRPr lang="en-US" sz="1400" dirty="0"/>
          </a:p>
          <a:p>
            <a:pPr marL="117475" indent="-117475">
              <a:spcBef>
                <a:spcPts val="1300"/>
              </a:spcBef>
              <a:spcAft>
                <a:spcPts val="1300"/>
              </a:spcAft>
              <a:defRPr/>
            </a:pPr>
            <a:r>
              <a:rPr lang="en-US" sz="1400" dirty="0" smtClean="0"/>
              <a:t>Independent Contractor/Sole Proprietor of </a:t>
            </a:r>
            <a:r>
              <a:rPr lang="en-US" sz="1400" dirty="0"/>
              <a:t>LAB Derivations (</a:t>
            </a:r>
            <a:r>
              <a:rPr lang="en-US" sz="1400" dirty="0" smtClean="0"/>
              <a:t>BPMN4SCA); e-mail: </a:t>
            </a:r>
            <a:r>
              <a:rPr lang="en-US" sz="1400" dirty="0" smtClean="0">
                <a:hlinkClick r:id="rId5"/>
              </a:rPr>
              <a:t>ldugan.bpmn4sca@gmail.com</a:t>
            </a:r>
            <a:endParaRPr lang="en-US" sz="1400" dirty="0"/>
          </a:p>
          <a:p>
            <a:pPr marL="117475" indent="-117475">
              <a:spcBef>
                <a:spcPts val="1300"/>
              </a:spcBef>
              <a:spcAft>
                <a:spcPts val="1300"/>
              </a:spcAft>
              <a:defRPr/>
            </a:pPr>
            <a:r>
              <a:rPr lang="en-US" sz="1400" dirty="0" smtClean="0"/>
              <a:t>Co-Founder of Semantic BPMN, combining and leveraging BPMN and Semantic Technologies; e-mail: </a:t>
            </a:r>
            <a:r>
              <a:rPr lang="en-US" sz="1400" dirty="0" smtClean="0">
                <a:hlinkClick r:id="rId5"/>
              </a:rPr>
              <a:t>ldugan.bpmn4sca@gmail.com</a:t>
            </a:r>
            <a:endParaRPr lang="en-US" sz="1400" dirty="0" smtClean="0"/>
          </a:p>
        </p:txBody>
      </p:sp>
      <p:sp>
        <p:nvSpPr>
          <p:cNvPr id="6" name="Content Placeholder 5"/>
          <p:cNvSpPr>
            <a:spLocks noGrp="1"/>
          </p:cNvSpPr>
          <p:nvPr>
            <p:ph sz="half" idx="2"/>
          </p:nvPr>
        </p:nvSpPr>
        <p:spPr>
          <a:xfrm>
            <a:off x="4648200" y="990600"/>
            <a:ext cx="2667000" cy="4906963"/>
          </a:xfrm>
        </p:spPr>
        <p:txBody>
          <a:bodyPr>
            <a:normAutofit lnSpcReduction="10000"/>
          </a:bodyPr>
          <a:lstStyle/>
          <a:p>
            <a:pPr marL="117475" indent="-117475">
              <a:spcBef>
                <a:spcPts val="1300"/>
              </a:spcBef>
              <a:spcAft>
                <a:spcPts val="1300"/>
              </a:spcAft>
              <a:defRPr/>
            </a:pPr>
            <a:r>
              <a:rPr lang="en-US" sz="1400" dirty="0" smtClean="0"/>
              <a:t>Senior </a:t>
            </a:r>
            <a:r>
              <a:rPr lang="en-US" sz="1400" dirty="0"/>
              <a:t>BPMN SME/Chief Architect for the Process Modeling Design Center (PMDC) of the VA’s Office of IT (OIT)</a:t>
            </a:r>
          </a:p>
          <a:p>
            <a:pPr marL="117475" indent="-117475">
              <a:spcBef>
                <a:spcPts val="1300"/>
              </a:spcBef>
              <a:spcAft>
                <a:spcPts val="1300"/>
              </a:spcAft>
              <a:defRPr/>
            </a:pPr>
            <a:r>
              <a:rPr lang="en-US" sz="1400" dirty="0"/>
              <a:t>Member of the Workflow Management Coalition (WfMC, </a:t>
            </a:r>
            <a:r>
              <a:rPr lang="en-US" sz="1400" dirty="0">
                <a:hlinkClick r:id="rId6"/>
              </a:rPr>
              <a:t>www.wfmc.org</a:t>
            </a:r>
            <a:r>
              <a:rPr lang="en-US" sz="1400" dirty="0" smtClean="0"/>
              <a:t>); co-author </a:t>
            </a:r>
            <a:r>
              <a:rPr lang="en-US" sz="1400" u="sng" dirty="0" smtClean="0"/>
              <a:t>BPMN 2.0 Handbook</a:t>
            </a:r>
            <a:endParaRPr lang="en-US" sz="1400" u="sng" dirty="0"/>
          </a:p>
          <a:p>
            <a:pPr marL="117475" indent="-117475">
              <a:spcBef>
                <a:spcPts val="1300"/>
              </a:spcBef>
              <a:spcAft>
                <a:spcPts val="1300"/>
              </a:spcAft>
              <a:defRPr/>
            </a:pPr>
            <a:r>
              <a:rPr lang="en-US" sz="1400" dirty="0"/>
              <a:t>Member of the WfMC’s Business Process Simulation Working Group (BPSim, </a:t>
            </a:r>
            <a:r>
              <a:rPr lang="en-US" sz="1400" dirty="0">
                <a:hlinkClick r:id="rId7"/>
              </a:rPr>
              <a:t>www.bpsim.org</a:t>
            </a:r>
            <a:r>
              <a:rPr lang="en-US" sz="1400" dirty="0"/>
              <a:t>)</a:t>
            </a:r>
          </a:p>
          <a:p>
            <a:pPr marL="117475" indent="-117475">
              <a:spcBef>
                <a:spcPts val="1300"/>
              </a:spcBef>
              <a:spcAft>
                <a:spcPts val="1300"/>
              </a:spcAft>
              <a:defRPr/>
            </a:pPr>
            <a:r>
              <a:rPr lang="en-US" sz="1400" dirty="0"/>
              <a:t>Member of </a:t>
            </a:r>
            <a:r>
              <a:rPr lang="en-US" sz="1400" dirty="0" smtClean="0"/>
              <a:t>the Object </a:t>
            </a:r>
            <a:r>
              <a:rPr lang="en-US" sz="1400" dirty="0"/>
              <a:t>Management Group (OMG) BPMN Model Interchange Working Group (MIWG)</a:t>
            </a:r>
          </a:p>
          <a:p>
            <a:pPr marL="117475" indent="-117475">
              <a:spcBef>
                <a:spcPts val="1300"/>
              </a:spcBef>
              <a:spcAft>
                <a:spcPts val="1300"/>
              </a:spcAft>
              <a:defRPr/>
            </a:pPr>
            <a:r>
              <a:rPr lang="en-US" sz="1400" dirty="0"/>
              <a:t>OMG-Certified Expert in Business Process Management (BPM) (OCEB) - </a:t>
            </a:r>
            <a:r>
              <a:rPr lang="en-US" sz="1400" dirty="0" smtClean="0"/>
              <a:t>Fundamental</a:t>
            </a:r>
            <a:endParaRPr lang="en-US" sz="1400" dirty="0"/>
          </a:p>
        </p:txBody>
      </p:sp>
      <p:sp>
        <p:nvSpPr>
          <p:cNvPr id="4" name="Title 3"/>
          <p:cNvSpPr>
            <a:spLocks noGrp="1"/>
          </p:cNvSpPr>
          <p:nvPr>
            <p:ph type="title"/>
          </p:nvPr>
        </p:nvSpPr>
        <p:spPr/>
        <p:txBody>
          <a:bodyPr/>
          <a:lstStyle/>
          <a:p>
            <a:r>
              <a:rPr lang="en-US" sz="3600" dirty="0" smtClean="0"/>
              <a:t>Presenter Bio:  Lloyd Dugan</a:t>
            </a:r>
            <a:endParaRPr lang="en-US" sz="3600" dirty="0"/>
          </a:p>
        </p:txBody>
      </p:sp>
      <p:pic>
        <p:nvPicPr>
          <p:cNvPr id="3379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6954" y="0"/>
            <a:ext cx="769646" cy="76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79196" y="5078877"/>
            <a:ext cx="742084" cy="1017123"/>
          </a:xfrm>
          <a:prstGeom prst="rect">
            <a:avLst/>
          </a:prstGeom>
        </p:spPr>
      </p:pic>
      <p:pic>
        <p:nvPicPr>
          <p:cNvPr id="10" name="Picture 2" descr="BPM.co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19400" y="1093395"/>
            <a:ext cx="1501468" cy="8116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omgwiki.org/bpmn-miwg/lib/exe/fetch.php?w=200&amp;media=miwg-logo-827x51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78665" y="4091849"/>
            <a:ext cx="1143147" cy="7087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DCMO_Short Header.png"/>
          <p:cNvPicPr>
            <a:picLocks noChangeAspect="1"/>
          </p:cNvPicPr>
          <p:nvPr/>
        </p:nvPicPr>
        <p:blipFill>
          <a:blip r:embed="rId12" cstate="print"/>
          <a:stretch>
            <a:fillRect/>
          </a:stretch>
        </p:blipFill>
        <p:spPr>
          <a:xfrm>
            <a:off x="2718469" y="2133600"/>
            <a:ext cx="1592125" cy="1039304"/>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0087" y="3429000"/>
            <a:ext cx="828888" cy="771723"/>
          </a:xfrm>
          <a:prstGeom prst="rect">
            <a:avLst/>
          </a:prstGeom>
        </p:spPr>
      </p:pic>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8592" y="2001607"/>
            <a:ext cx="803292" cy="1046393"/>
          </a:xfrm>
          <a:prstGeom prst="rect">
            <a:avLst/>
          </a:prstGeom>
        </p:spPr>
      </p:pic>
      <p:pic>
        <p:nvPicPr>
          <p:cNvPr id="15" name="Picture 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56476" y="990600"/>
            <a:ext cx="1787524" cy="748901"/>
          </a:xfrm>
          <a:prstGeom prst="rect">
            <a:avLst/>
          </a:prstGeom>
        </p:spPr>
      </p:pic>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56233" y="3258955"/>
            <a:ext cx="1388011" cy="474845"/>
          </a:xfrm>
          <a:prstGeom prst="rect">
            <a:avLst/>
          </a:prstGeom>
        </p:spPr>
      </p:pic>
      <p:pic>
        <p:nvPicPr>
          <p:cNvPr id="17"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5663" y="4343400"/>
            <a:ext cx="1657737" cy="145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0" y="5958788"/>
            <a:ext cx="481013" cy="44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81413" y="5964937"/>
            <a:ext cx="1143000" cy="471370"/>
          </a:xfrm>
          <a:prstGeom prst="rect">
            <a:avLst/>
          </a:prstGeom>
        </p:spPr>
        <p:txBody>
          <a:bodyPr vert="horz" wrap="square" lIns="91440" tIns="45720" rIns="91440" bIns="45720" rtlCol="0" anchor="b">
            <a:normAutofit fontScale="70000" lnSpcReduction="20000"/>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rgbClr val="002147"/>
                </a:solidFill>
                <a:effectLst/>
                <a:uLnTx/>
                <a:uFillTx/>
                <a:latin typeface="+mj-lt"/>
                <a:ea typeface="+mj-ea"/>
                <a:cs typeface="+mj-cs"/>
              </a:rPr>
              <a:t>You Can Find Me On</a:t>
            </a:r>
          </a:p>
        </p:txBody>
      </p:sp>
      <p:sp>
        <p:nvSpPr>
          <p:cNvPr id="19"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
        <p:nvSpPr>
          <p:cNvPr id="20"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36</a:t>
            </a:fld>
            <a:endParaRPr lang="en-US" dirty="0"/>
          </a:p>
        </p:txBody>
      </p:sp>
    </p:spTree>
    <p:extLst>
      <p:ext uri="{BB962C8B-B14F-4D97-AF65-F5344CB8AC3E}">
        <p14:creationId xmlns:p14="http://schemas.microsoft.com/office/powerpoint/2010/main" val="1882274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4</a:t>
            </a:fld>
            <a:endParaRPr lang="en-US" dirty="0">
              <a:solidFill>
                <a:srgbClr val="898989"/>
              </a:solidFill>
            </a:endParaRPr>
          </a:p>
        </p:txBody>
      </p:sp>
      <p:sp>
        <p:nvSpPr>
          <p:cNvPr id="4" name="Title 3"/>
          <p:cNvSpPr>
            <a:spLocks noGrp="1"/>
          </p:cNvSpPr>
          <p:nvPr>
            <p:ph type="title"/>
          </p:nvPr>
        </p:nvSpPr>
        <p:spPr>
          <a:xfrm>
            <a:off x="457200" y="2514600"/>
            <a:ext cx="8610600" cy="1295400"/>
          </a:xfrm>
        </p:spPr>
        <p:txBody>
          <a:bodyPr>
            <a:normAutofit/>
          </a:bodyPr>
          <a:lstStyle/>
          <a:p>
            <a:r>
              <a:rPr lang="en-US" sz="3600" dirty="0" smtClean="0"/>
              <a:t>Simulating Business Processes</a:t>
            </a:r>
            <a:br>
              <a:rPr lang="en-US" sz="3600" dirty="0" smtClean="0"/>
            </a:br>
            <a:r>
              <a:rPr lang="en-US" sz="3600" dirty="0"/>
              <a:t> </a:t>
            </a:r>
            <a:r>
              <a:rPr lang="en-US" sz="3600" dirty="0" smtClean="0"/>
              <a:t>Modeled in BPMN</a:t>
            </a:r>
            <a:br>
              <a:rPr lang="en-US" sz="3600" dirty="0" smtClean="0"/>
            </a:br>
            <a:r>
              <a:rPr lang="en-US" sz="2000" i="1" dirty="0" smtClean="0"/>
              <a:t>(Overview of Simulation and BPSim)</a:t>
            </a:r>
            <a:endParaRPr lang="en-US" sz="2000" i="1" dirty="0"/>
          </a:p>
        </p:txBody>
      </p:sp>
      <p:sp>
        <p:nvSpPr>
          <p:cNvPr id="5"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282558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324100" y="2743200"/>
            <a:ext cx="3771900" cy="1600200"/>
          </a:xfrm>
          <a:prstGeom prst="rect">
            <a:avLst/>
          </a:prstGeom>
          <a:solidFill>
            <a:schemeClr val="bg1"/>
          </a:solidFill>
        </p:spPr>
        <p:txBody>
          <a:bodyPr vert="horz" wrap="square" lIns="91440" tIns="45720" rIns="91440" bIns="45720" rtlCol="0" anchor="b">
            <a:normAutofit fontScale="92500"/>
          </a:bodyPr>
          <a:lstStyle/>
          <a:p>
            <a:pPr algn="ctr">
              <a:spcBef>
                <a:spcPct val="0"/>
              </a:spcBef>
            </a:pPr>
            <a:r>
              <a:rPr lang="en-US" sz="2400" dirty="0">
                <a:solidFill>
                  <a:srgbClr val="C00000"/>
                </a:solidFill>
                <a:latin typeface="+mj-lt"/>
              </a:rPr>
              <a:t>Analyze the business process through simulation of its corresponding model to answer specific questions! </a:t>
            </a:r>
          </a:p>
        </p:txBody>
      </p:sp>
      <p:sp>
        <p:nvSpPr>
          <p:cNvPr id="8" name="TextBox 7"/>
          <p:cNvSpPr txBox="1"/>
          <p:nvPr/>
        </p:nvSpPr>
        <p:spPr>
          <a:xfrm>
            <a:off x="2152650" y="2743200"/>
            <a:ext cx="4114800" cy="1600200"/>
          </a:xfrm>
          <a:prstGeom prst="rect">
            <a:avLst/>
          </a:prstGeom>
          <a:solidFill>
            <a:schemeClr val="bg1"/>
          </a:solidFill>
        </p:spPr>
        <p:txBody>
          <a:bodyPr vert="horz" wrap="square" lIns="91440" tIns="45720" rIns="91440" bIns="45720" rtlCol="0" anchor="b">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400" i="0" u="none" strike="noStrike" kern="1200" cap="none" spc="0" normalizeH="0" baseline="0" noProof="0" dirty="0" smtClean="0">
                <a:ln>
                  <a:noFill/>
                </a:ln>
                <a:solidFill>
                  <a:srgbClr val="C00000"/>
                </a:solidFill>
                <a:effectLst/>
                <a:uLnTx/>
                <a:uFillTx/>
                <a:latin typeface="+mj-lt"/>
                <a:ea typeface="+mj-ea"/>
                <a:cs typeface="+mj-cs"/>
              </a:rPr>
              <a:t>Analyze the</a:t>
            </a:r>
            <a:r>
              <a:rPr kumimoji="0" lang="en-US" sz="2400" i="0" u="none" strike="noStrike" kern="1200" cap="none" spc="0" normalizeH="0" noProof="0" dirty="0" smtClean="0">
                <a:ln>
                  <a:noFill/>
                </a:ln>
                <a:solidFill>
                  <a:srgbClr val="C00000"/>
                </a:solidFill>
                <a:effectLst/>
                <a:uLnTx/>
                <a:uFillTx/>
                <a:latin typeface="+mj-lt"/>
                <a:ea typeface="+mj-ea"/>
                <a:cs typeface="+mj-cs"/>
              </a:rPr>
              <a:t> </a:t>
            </a:r>
            <a:r>
              <a:rPr lang="en-US" sz="2400" dirty="0" smtClean="0">
                <a:solidFill>
                  <a:srgbClr val="C00000"/>
                </a:solidFill>
                <a:latin typeface="+mj-lt"/>
                <a:ea typeface="+mj-ea"/>
                <a:cs typeface="+mj-cs"/>
              </a:rPr>
              <a:t>business </a:t>
            </a:r>
            <a:r>
              <a:rPr kumimoji="0" lang="en-US" sz="2400" i="0" u="none" strike="noStrike" kern="1200" cap="none" spc="0" normalizeH="0" noProof="0" dirty="0" smtClean="0">
                <a:ln>
                  <a:noFill/>
                </a:ln>
                <a:solidFill>
                  <a:srgbClr val="C00000"/>
                </a:solidFill>
                <a:effectLst/>
                <a:uLnTx/>
                <a:uFillTx/>
                <a:latin typeface="+mj-lt"/>
                <a:ea typeface="+mj-ea"/>
                <a:cs typeface="+mj-cs"/>
              </a:rPr>
              <a:t>process through simulation of its corresponding model to answer specific questions! </a:t>
            </a:r>
            <a:endParaRPr kumimoji="0" lang="en-US" sz="2400" i="0" u="none" strike="noStrike" kern="1200" cap="none" spc="0" normalizeH="0" baseline="0" noProof="0" dirty="0" smtClean="0">
              <a:ln>
                <a:noFill/>
              </a:ln>
              <a:solidFill>
                <a:srgbClr val="C00000"/>
              </a:solidFill>
              <a:effectLst/>
              <a:uLnTx/>
              <a:uFillTx/>
              <a:latin typeface="+mj-lt"/>
              <a:ea typeface="+mj-ea"/>
              <a:cs typeface="+mj-cs"/>
            </a:endParaRPr>
          </a:p>
        </p:txBody>
      </p:sp>
      <p:sp>
        <p:nvSpPr>
          <p:cNvPr id="4" name="Slide Number Placeholder 3"/>
          <p:cNvSpPr>
            <a:spLocks noGrp="1"/>
          </p:cNvSpPr>
          <p:nvPr>
            <p:ph type="sldNum" sz="quarter" idx="4"/>
          </p:nvPr>
        </p:nvSpPr>
        <p:spPr>
          <a:xfrm>
            <a:off x="7010400" y="6569075"/>
            <a:ext cx="2133600" cy="365125"/>
          </a:xfrm>
        </p:spPr>
        <p:txBody>
          <a:bodyPr/>
          <a:lstStyle/>
          <a:p>
            <a:fld id="{CA9A312E-6C4B-47FB-8CF8-EE6C74A11346}" type="slidenum">
              <a:rPr lang="en-US" smtClean="0"/>
              <a:pPr/>
              <a:t>5</a:t>
            </a:fld>
            <a:endParaRPr lang="en-US" dirty="0"/>
          </a:p>
        </p:txBody>
      </p:sp>
      <p:sp>
        <p:nvSpPr>
          <p:cNvPr id="5" name="Title 4"/>
          <p:cNvSpPr>
            <a:spLocks noGrp="1"/>
          </p:cNvSpPr>
          <p:nvPr>
            <p:ph type="title"/>
          </p:nvPr>
        </p:nvSpPr>
        <p:spPr>
          <a:xfrm>
            <a:off x="2209800" y="0"/>
            <a:ext cx="6934200" cy="838200"/>
          </a:xfrm>
        </p:spPr>
        <p:txBody>
          <a:bodyPr/>
          <a:lstStyle/>
          <a:p>
            <a:r>
              <a:rPr lang="en-US" sz="3600" dirty="0" smtClean="0"/>
              <a:t>Process Analysis Using Simulation</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3" y="1143000"/>
            <a:ext cx="9144000" cy="5148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153400" y="4495800"/>
            <a:ext cx="990600" cy="1719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6934200" y="838200"/>
            <a:ext cx="2209800" cy="914400"/>
          </a:xfrm>
          <a:prstGeom prst="rect">
            <a:avLst/>
          </a:prstGeom>
          <a:solidFill>
            <a:schemeClr val="bg1"/>
          </a:solidFill>
        </p:spPr>
        <p:txBody>
          <a:bodyPr vert="horz" wrap="square" lIns="91440" tIns="45720" rIns="91440" bIns="45720" rtlCol="0" anchor="b">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200" i="0" u="none" strike="noStrike" kern="1200" cap="none" spc="0" normalizeH="0" baseline="0" noProof="0" dirty="0" smtClean="0">
                <a:ln>
                  <a:noFill/>
                </a:ln>
                <a:solidFill>
                  <a:srgbClr val="C00000"/>
                </a:solidFill>
                <a:effectLst/>
                <a:uLnTx/>
                <a:uFillTx/>
                <a:latin typeface="+mj-lt"/>
                <a:ea typeface="+mj-ea"/>
                <a:cs typeface="+mj-cs"/>
              </a:rPr>
              <a:t>Analyze the</a:t>
            </a:r>
            <a:r>
              <a:rPr kumimoji="0" lang="en-US" sz="1200" i="0" u="none" strike="noStrike" kern="1200" cap="none" spc="0" normalizeH="0" noProof="0" dirty="0" smtClean="0">
                <a:ln>
                  <a:noFill/>
                </a:ln>
                <a:solidFill>
                  <a:srgbClr val="C00000"/>
                </a:solidFill>
                <a:effectLst/>
                <a:uLnTx/>
                <a:uFillTx/>
                <a:latin typeface="+mj-lt"/>
                <a:ea typeface="+mj-ea"/>
                <a:cs typeface="+mj-cs"/>
              </a:rPr>
              <a:t> </a:t>
            </a:r>
            <a:r>
              <a:rPr lang="en-US" sz="1200" dirty="0" smtClean="0">
                <a:solidFill>
                  <a:srgbClr val="C00000"/>
                </a:solidFill>
                <a:latin typeface="+mj-lt"/>
                <a:ea typeface="+mj-ea"/>
                <a:cs typeface="+mj-cs"/>
              </a:rPr>
              <a:t>business </a:t>
            </a:r>
            <a:r>
              <a:rPr kumimoji="0" lang="en-US" sz="1200" i="0" u="none" strike="noStrike" kern="1200" cap="none" spc="0" normalizeH="0" noProof="0" dirty="0" smtClean="0">
                <a:ln>
                  <a:noFill/>
                </a:ln>
                <a:solidFill>
                  <a:srgbClr val="C00000"/>
                </a:solidFill>
                <a:effectLst/>
                <a:uLnTx/>
                <a:uFillTx/>
                <a:latin typeface="+mj-lt"/>
                <a:ea typeface="+mj-ea"/>
                <a:cs typeface="+mj-cs"/>
              </a:rPr>
              <a:t>process through simulation of its corresponding model to answer specific questions! </a:t>
            </a:r>
            <a:endParaRPr kumimoji="0" lang="en-US" sz="1200" i="0" u="none" strike="noStrike" kern="1200" cap="none" spc="0" normalizeH="0" baseline="0" noProof="0" dirty="0" smtClean="0">
              <a:ln>
                <a:noFill/>
              </a:ln>
              <a:solidFill>
                <a:srgbClr val="C00000"/>
              </a:solidFill>
              <a:effectLst/>
              <a:uLnTx/>
              <a:uFillTx/>
              <a:latin typeface="+mj-lt"/>
              <a:ea typeface="+mj-ea"/>
              <a:cs typeface="+mj-cs"/>
            </a:endParaRPr>
          </a:p>
        </p:txBody>
      </p:sp>
      <p:sp>
        <p:nvSpPr>
          <p:cNvPr id="10"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320011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000" fill="hold"/>
                                        <p:tgtEl>
                                          <p:spTgt spid="8"/>
                                        </p:tgtEl>
                                      </p:cBhvr>
                                      <p:by x="200000" y="200000"/>
                                    </p:animScale>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7" fill="hold">
                            <p:stCondLst>
                              <p:cond delay="4000"/>
                            </p:stCondLst>
                            <p:childTnLst>
                              <p:par>
                                <p:cTn id="8" presetID="56" presetClass="path" presetSubtype="0" accel="50000" decel="50000" fill="hold" grpId="0" nodeType="afterEffect">
                                  <p:stCondLst>
                                    <p:cond delay="0"/>
                                  </p:stCondLst>
                                  <p:childTnLst>
                                    <p:animMotion origin="layout" path="M 0 6.35838E-7 L 0.31875 -0.26081 " pathEditMode="relative" rAng="0" ptsTypes="AA">
                                      <p:cBhvr>
                                        <p:cTn id="9" dur="2000" fill="hold"/>
                                        <p:tgtEl>
                                          <p:spTgt spid="9"/>
                                        </p:tgtEl>
                                        <p:attrNameLst>
                                          <p:attrName>ppt_x</p:attrName>
                                          <p:attrName>ppt_y</p:attrName>
                                        </p:attrNameLst>
                                      </p:cBhvr>
                                      <p:rCtr x="15937" y="-13040"/>
                                    </p:animMotion>
                                  </p:childTnLst>
                                  <p:subTnLst>
                                    <p:set>
                                      <p:cBhvr override="childStyle">
                                        <p:cTn dur="1" fill="hold" display="0" masterRel="sameClick" afterEffect="1">
                                          <p:stCondLst>
                                            <p:cond evt="end" delay="0">
                                              <p:tn val="8"/>
                                            </p:cond>
                                          </p:stCondLst>
                                        </p:cTn>
                                        <p:tgtEl>
                                          <p:spTgt spid="9"/>
                                        </p:tgtEl>
                                        <p:attrNameLst>
                                          <p:attrName>style.visibility</p:attrName>
                                        </p:attrNameLst>
                                      </p:cBhvr>
                                      <p:to>
                                        <p:strVal val="hidden"/>
                                      </p:to>
                                    </p:set>
                                  </p:subTnLst>
                                </p:cTn>
                              </p:par>
                            </p:childTnLst>
                          </p:cTn>
                        </p:par>
                        <p:par>
                          <p:cTn id="10" fill="hold">
                            <p:stCondLst>
                              <p:cond delay="6000"/>
                            </p:stCondLst>
                            <p:childTnLst>
                              <p:par>
                                <p:cTn id="11" presetID="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6000"/>
                            </p:stCondLst>
                            <p:childTnLst>
                              <p:par>
                                <p:cTn id="14" presetID="21" presetClass="entr" presetSubtype="1"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heel(1)">
                                      <p:cBhvr>
                                        <p:cTn id="16" dur="5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915400" cy="5257800"/>
          </a:xfrm>
        </p:spPr>
        <p:txBody>
          <a:bodyPr>
            <a:normAutofit fontScale="92500" lnSpcReduction="10000"/>
          </a:bodyPr>
          <a:lstStyle/>
          <a:p>
            <a:r>
              <a:rPr lang="en-US" sz="2600" dirty="0" smtClean="0"/>
              <a:t>Business process model represents an abstract approximation of an actual business process</a:t>
            </a:r>
          </a:p>
          <a:p>
            <a:pPr lvl="1"/>
            <a:r>
              <a:rPr lang="en-US" sz="1900" dirty="0" smtClean="0"/>
              <a:t>For example, one done in BPMN</a:t>
            </a:r>
          </a:p>
          <a:p>
            <a:pPr lvl="1"/>
            <a:r>
              <a:rPr lang="en-US" sz="1900" b="1" u="sng" dirty="0" smtClean="0"/>
              <a:t>But</a:t>
            </a:r>
            <a:r>
              <a:rPr lang="en-US" sz="1900" b="1" dirty="0" smtClean="0"/>
              <a:t>:</a:t>
            </a:r>
            <a:r>
              <a:rPr lang="en-US" sz="1900" dirty="0" smtClean="0"/>
              <a:t>  </a:t>
            </a:r>
            <a:r>
              <a:rPr lang="en-US" sz="1900" b="1" dirty="0" smtClean="0">
                <a:solidFill>
                  <a:srgbClr val="FF0000"/>
                </a:solidFill>
              </a:rPr>
              <a:t>“All Models Are Wrong, Though Some Are Useful” – George Box (famous mathematician and statistician)</a:t>
            </a:r>
          </a:p>
          <a:p>
            <a:endParaRPr lang="en-US" dirty="0" smtClean="0"/>
          </a:p>
          <a:p>
            <a:r>
              <a:rPr lang="en-US" sz="2600" dirty="0" smtClean="0"/>
              <a:t>Business process is characterized by measurable performance characteristics, such as those in the temporal perspective</a:t>
            </a:r>
          </a:p>
          <a:p>
            <a:pPr lvl="1"/>
            <a:r>
              <a:rPr lang="en-US" sz="1900" dirty="0" smtClean="0"/>
              <a:t>Time it takes to execute individual constituent activities (cycle time)</a:t>
            </a:r>
          </a:p>
          <a:p>
            <a:pPr lvl="1"/>
            <a:r>
              <a:rPr lang="en-US" sz="1900" dirty="0" smtClean="0"/>
              <a:t>Time it takes to execute through all constituent activities (time-in-system)</a:t>
            </a:r>
          </a:p>
          <a:p>
            <a:pPr lvl="1"/>
            <a:r>
              <a:rPr lang="en-US" sz="1900" dirty="0" smtClean="0"/>
              <a:t>Leftover work from inability to finish within allotted work time work-in-progress (WIP)</a:t>
            </a:r>
          </a:p>
          <a:p>
            <a:endParaRPr lang="en-US" dirty="0" smtClean="0"/>
          </a:p>
          <a:p>
            <a:r>
              <a:rPr lang="en-US" sz="2600" dirty="0" smtClean="0"/>
              <a:t>Simulation provides the means by which to measure performance characteristics of the process using the model instead of the real thing!</a:t>
            </a:r>
          </a:p>
        </p:txBody>
      </p:sp>
      <p:sp>
        <p:nvSpPr>
          <p:cNvPr id="8"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6</a:t>
            </a:fld>
            <a:endParaRPr lang="en-US" dirty="0">
              <a:solidFill>
                <a:srgbClr val="898989"/>
              </a:solidFill>
            </a:endParaRPr>
          </a:p>
        </p:txBody>
      </p:sp>
      <p:sp>
        <p:nvSpPr>
          <p:cNvPr id="2" name="Title 1"/>
          <p:cNvSpPr>
            <a:spLocks noGrp="1"/>
          </p:cNvSpPr>
          <p:nvPr>
            <p:ph type="title"/>
          </p:nvPr>
        </p:nvSpPr>
        <p:spPr>
          <a:xfrm>
            <a:off x="2303589" y="0"/>
            <a:ext cx="6840411" cy="838200"/>
          </a:xfrm>
        </p:spPr>
        <p:txBody>
          <a:bodyPr/>
          <a:lstStyle/>
          <a:p>
            <a:r>
              <a:rPr lang="en-US" sz="3600" dirty="0" smtClean="0"/>
              <a:t>Simulation of a Business Process</a:t>
            </a:r>
            <a:endParaRPr lang="en-US" sz="3600" dirty="0"/>
          </a:p>
        </p:txBody>
      </p:sp>
      <p:sp>
        <p:nvSpPr>
          <p:cNvPr id="6"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90849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4079" y="808980"/>
            <a:ext cx="8112721" cy="746770"/>
          </a:xfrm>
        </p:spPr>
        <p:txBody>
          <a:bodyPr>
            <a:noAutofit/>
          </a:bodyPr>
          <a:lstStyle/>
          <a:p>
            <a:pPr marL="0" indent="0" algn="ctr">
              <a:buNone/>
            </a:pPr>
            <a:r>
              <a:rPr lang="en-CA" sz="2000" b="1" dirty="0">
                <a:solidFill>
                  <a:srgbClr val="0070C0"/>
                </a:solidFill>
              </a:rPr>
              <a:t>Parameterization of </a:t>
            </a:r>
            <a:r>
              <a:rPr lang="en-CA" sz="2000" b="1" dirty="0" smtClean="0">
                <a:solidFill>
                  <a:srgbClr val="0070C0"/>
                </a:solidFill>
              </a:rPr>
              <a:t>a Business </a:t>
            </a:r>
            <a:r>
              <a:rPr lang="en-CA" sz="2000" b="1" dirty="0">
                <a:solidFill>
                  <a:srgbClr val="0070C0"/>
                </a:solidFill>
              </a:rPr>
              <a:t>Process Model </a:t>
            </a:r>
            <a:r>
              <a:rPr lang="en-CA" sz="2000" b="1" dirty="0" smtClean="0">
                <a:solidFill>
                  <a:srgbClr val="0070C0"/>
                </a:solidFill>
              </a:rPr>
              <a:t>from </a:t>
            </a:r>
            <a:r>
              <a:rPr lang="en-CA" sz="2000" b="1" dirty="0">
                <a:solidFill>
                  <a:srgbClr val="0070C0"/>
                </a:solidFill>
              </a:rPr>
              <a:t>different perspectives for process analysis, </a:t>
            </a:r>
            <a:r>
              <a:rPr lang="en-CA" sz="2000" b="1" dirty="0" smtClean="0">
                <a:solidFill>
                  <a:srgbClr val="0070C0"/>
                </a:solidFill>
              </a:rPr>
              <a:t>simulation, </a:t>
            </a:r>
            <a:r>
              <a:rPr lang="en-CA" sz="2000" b="1" dirty="0">
                <a:solidFill>
                  <a:srgbClr val="0070C0"/>
                </a:solidFill>
              </a:rPr>
              <a:t>and optimization purposes</a:t>
            </a:r>
          </a:p>
          <a:p>
            <a:pPr marL="0" indent="0" algn="ctr">
              <a:buNone/>
            </a:pPr>
            <a:endParaRPr lang="en-US" sz="2000" b="1" dirty="0">
              <a:solidFill>
                <a:srgbClr val="0070C0"/>
              </a:solidFill>
            </a:endParaRPr>
          </a:p>
        </p:txBody>
      </p:sp>
      <p:sp>
        <p:nvSpPr>
          <p:cNvPr id="4" name="Slide Number Placeholder 3"/>
          <p:cNvSpPr>
            <a:spLocks noGrp="1"/>
          </p:cNvSpPr>
          <p:nvPr>
            <p:ph type="sldNum" sz="quarter" idx="4"/>
          </p:nvPr>
        </p:nvSpPr>
        <p:spPr>
          <a:xfrm>
            <a:off x="7010400" y="6553200"/>
            <a:ext cx="2133600" cy="365125"/>
          </a:xfrm>
        </p:spPr>
        <p:txBody>
          <a:bodyPr/>
          <a:lstStyle/>
          <a:p>
            <a:fld id="{CA9A312E-6C4B-47FB-8CF8-EE6C74A11346}" type="slidenum">
              <a:rPr lang="en-US" smtClean="0"/>
              <a:pPr/>
              <a:t>7</a:t>
            </a:fld>
            <a:endParaRPr lang="en-US" dirty="0"/>
          </a:p>
        </p:txBody>
      </p:sp>
      <p:sp>
        <p:nvSpPr>
          <p:cNvPr id="5" name="Title 4"/>
          <p:cNvSpPr>
            <a:spLocks noGrp="1"/>
          </p:cNvSpPr>
          <p:nvPr>
            <p:ph type="title"/>
          </p:nvPr>
        </p:nvSpPr>
        <p:spPr>
          <a:xfrm>
            <a:off x="2303589" y="0"/>
            <a:ext cx="6840411" cy="838200"/>
          </a:xfrm>
        </p:spPr>
        <p:txBody>
          <a:bodyPr/>
          <a:lstStyle/>
          <a:p>
            <a:r>
              <a:rPr lang="en-US" sz="3600" dirty="0" smtClean="0"/>
              <a:t>Process Simulation Perspectives</a:t>
            </a:r>
            <a:endParaRPr lang="en-US" sz="3600" dirty="0"/>
          </a:p>
        </p:txBody>
      </p:sp>
      <p:sp>
        <p:nvSpPr>
          <p:cNvPr id="6" name="Freeform 12"/>
          <p:cNvSpPr>
            <a:spLocks/>
          </p:cNvSpPr>
          <p:nvPr>
            <p:custDataLst>
              <p:tags r:id="rId1"/>
            </p:custDataLst>
          </p:nvPr>
        </p:nvSpPr>
        <p:spPr bwMode="auto">
          <a:xfrm>
            <a:off x="1848371" y="1703388"/>
            <a:ext cx="2428875" cy="2938462"/>
          </a:xfrm>
          <a:custGeom>
            <a:avLst/>
            <a:gdLst>
              <a:gd name="T0" fmla="*/ 2147483647 w 1530"/>
              <a:gd name="T1" fmla="*/ 2147483647 h 1851"/>
              <a:gd name="T2" fmla="*/ 0 w 1530"/>
              <a:gd name="T3" fmla="*/ 0 h 1851"/>
              <a:gd name="T4" fmla="*/ 2147483647 w 1530"/>
              <a:gd name="T5" fmla="*/ 2147483647 h 1851"/>
              <a:gd name="T6" fmla="*/ 2147483647 w 1530"/>
              <a:gd name="T7" fmla="*/ 2147483647 h 1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0" h="1851">
                <a:moveTo>
                  <a:pt x="1530" y="1096"/>
                </a:moveTo>
                <a:lnTo>
                  <a:pt x="0" y="0"/>
                </a:lnTo>
                <a:lnTo>
                  <a:pt x="565" y="1851"/>
                </a:lnTo>
                <a:lnTo>
                  <a:pt x="1530" y="1096"/>
                </a:lnTo>
                <a:close/>
              </a:path>
            </a:pathLst>
          </a:custGeom>
          <a:solidFill>
            <a:schemeClr val="accent2">
              <a:alpha val="34901"/>
            </a:schemeClr>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dirty="0">
              <a:solidFill>
                <a:srgbClr val="000000"/>
              </a:solidFill>
              <a:latin typeface="Times" pitchFamily="-63" charset="0"/>
              <a:ea typeface="Osaka" pitchFamily="-63" charset="-128"/>
            </a:endParaRPr>
          </a:p>
        </p:txBody>
      </p:sp>
      <p:sp>
        <p:nvSpPr>
          <p:cNvPr id="7" name="Freeform 10"/>
          <p:cNvSpPr>
            <a:spLocks/>
          </p:cNvSpPr>
          <p:nvPr>
            <p:custDataLst>
              <p:tags r:id="rId2"/>
            </p:custDataLst>
          </p:nvPr>
        </p:nvSpPr>
        <p:spPr bwMode="auto">
          <a:xfrm>
            <a:off x="3372371" y="2801938"/>
            <a:ext cx="2627313" cy="1873250"/>
          </a:xfrm>
          <a:custGeom>
            <a:avLst/>
            <a:gdLst>
              <a:gd name="T0" fmla="*/ 2147483647 w 1655"/>
              <a:gd name="T1" fmla="*/ 0 h 1180"/>
              <a:gd name="T2" fmla="*/ 2147483647 w 1655"/>
              <a:gd name="T3" fmla="*/ 2147483647 h 1180"/>
              <a:gd name="T4" fmla="*/ 0 w 1655"/>
              <a:gd name="T5" fmla="*/ 2147483647 h 1180"/>
              <a:gd name="T6" fmla="*/ 2147483647 w 1655"/>
              <a:gd name="T7" fmla="*/ 0 h 1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 h="1180">
                <a:moveTo>
                  <a:pt x="3" y="0"/>
                </a:moveTo>
                <a:lnTo>
                  <a:pt x="1655" y="1180"/>
                </a:lnTo>
                <a:lnTo>
                  <a:pt x="0" y="1168"/>
                </a:lnTo>
                <a:lnTo>
                  <a:pt x="3" y="0"/>
                </a:lnTo>
                <a:close/>
              </a:path>
            </a:pathLst>
          </a:custGeom>
          <a:solidFill>
            <a:schemeClr val="hlink">
              <a:alpha val="34901"/>
            </a:schemeClr>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dirty="0">
              <a:solidFill>
                <a:srgbClr val="000000"/>
              </a:solidFill>
              <a:latin typeface="Times" pitchFamily="-63" charset="0"/>
              <a:ea typeface="Osaka" pitchFamily="-63" charset="-128"/>
            </a:endParaRPr>
          </a:p>
        </p:txBody>
      </p:sp>
      <p:sp>
        <p:nvSpPr>
          <p:cNvPr id="8" name="Freeform 16"/>
          <p:cNvSpPr>
            <a:spLocks/>
          </p:cNvSpPr>
          <p:nvPr>
            <p:custDataLst>
              <p:tags r:id="rId3"/>
            </p:custDataLst>
          </p:nvPr>
        </p:nvSpPr>
        <p:spPr bwMode="auto">
          <a:xfrm rot="8751596">
            <a:off x="2280171" y="3071813"/>
            <a:ext cx="2509838" cy="2960687"/>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folHlink">
              <a:alpha val="34901"/>
            </a:schemeClr>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dirty="0">
              <a:solidFill>
                <a:srgbClr val="000000"/>
              </a:solidFill>
              <a:latin typeface="Times" pitchFamily="-63" charset="0"/>
              <a:ea typeface="Osaka" pitchFamily="-63" charset="-128"/>
            </a:endParaRPr>
          </a:p>
        </p:txBody>
      </p:sp>
      <p:sp>
        <p:nvSpPr>
          <p:cNvPr id="9" name="Freeform 14"/>
          <p:cNvSpPr>
            <a:spLocks/>
          </p:cNvSpPr>
          <p:nvPr>
            <p:custDataLst>
              <p:tags r:id="rId4"/>
            </p:custDataLst>
          </p:nvPr>
        </p:nvSpPr>
        <p:spPr bwMode="auto">
          <a:xfrm>
            <a:off x="2424634" y="1631950"/>
            <a:ext cx="2509837" cy="2960688"/>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tx2">
              <a:alpha val="34901"/>
            </a:schemeClr>
          </a:solidFill>
          <a:ln w="19050">
            <a:solidFill>
              <a:srgbClr val="00295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dirty="0">
              <a:solidFill>
                <a:srgbClr val="000000"/>
              </a:solidFill>
              <a:latin typeface="Times" pitchFamily="-63" charset="0"/>
              <a:ea typeface="Osaka" pitchFamily="-63" charset="-128"/>
            </a:endParaRPr>
          </a:p>
        </p:txBody>
      </p:sp>
      <p:sp>
        <p:nvSpPr>
          <p:cNvPr id="10" name="Freeform 9"/>
          <p:cNvSpPr>
            <a:spLocks/>
          </p:cNvSpPr>
          <p:nvPr>
            <p:custDataLst>
              <p:tags r:id="rId5"/>
            </p:custDataLst>
          </p:nvPr>
        </p:nvSpPr>
        <p:spPr bwMode="auto">
          <a:xfrm>
            <a:off x="795859" y="2824163"/>
            <a:ext cx="2581275" cy="1851025"/>
          </a:xfrm>
          <a:custGeom>
            <a:avLst/>
            <a:gdLst>
              <a:gd name="T0" fmla="*/ 2147483647 w 1626"/>
              <a:gd name="T1" fmla="*/ 0 h 1166"/>
              <a:gd name="T2" fmla="*/ 0 w 1626"/>
              <a:gd name="T3" fmla="*/ 2147483647 h 1166"/>
              <a:gd name="T4" fmla="*/ 2147483647 w 1626"/>
              <a:gd name="T5" fmla="*/ 2147483647 h 1166"/>
              <a:gd name="T6" fmla="*/ 2147483647 w 1626"/>
              <a:gd name="T7" fmla="*/ 0 h 11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6" h="1166">
                <a:moveTo>
                  <a:pt x="1626" y="0"/>
                </a:moveTo>
                <a:lnTo>
                  <a:pt x="0" y="1166"/>
                </a:lnTo>
                <a:lnTo>
                  <a:pt x="1616" y="1154"/>
                </a:lnTo>
                <a:lnTo>
                  <a:pt x="1626" y="0"/>
                </a:lnTo>
                <a:close/>
              </a:path>
            </a:pathLst>
          </a:custGeom>
          <a:solidFill>
            <a:schemeClr val="accent1">
              <a:alpha val="34901"/>
            </a:schemeClr>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dirty="0">
              <a:solidFill>
                <a:srgbClr val="000000"/>
              </a:solidFill>
              <a:latin typeface="Times" pitchFamily="-63" charset="0"/>
              <a:ea typeface="Osaka" pitchFamily="-63" charset="-128"/>
            </a:endParaRPr>
          </a:p>
        </p:txBody>
      </p:sp>
      <p:sp>
        <p:nvSpPr>
          <p:cNvPr id="12" name="AutoShape 5"/>
          <p:cNvSpPr>
            <a:spLocks noChangeArrowheads="1"/>
          </p:cNvSpPr>
          <p:nvPr>
            <p:custDataLst>
              <p:tags r:id="rId6"/>
            </p:custDataLst>
          </p:nvPr>
        </p:nvSpPr>
        <p:spPr bwMode="auto">
          <a:xfrm>
            <a:off x="2424634" y="2784475"/>
            <a:ext cx="1928812" cy="1843088"/>
          </a:xfrm>
          <a:prstGeom prst="pentagon">
            <a:avLst/>
          </a:prstGeom>
          <a:solidFill>
            <a:schemeClr val="bg1">
              <a:alpha val="50980"/>
            </a:schemeClr>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2400" dirty="0">
              <a:solidFill>
                <a:srgbClr val="000000"/>
              </a:solidFill>
              <a:latin typeface="Times" pitchFamily="-63" charset="0"/>
              <a:ea typeface="Osaka" pitchFamily="-63" charset="-128"/>
            </a:endParaRPr>
          </a:p>
        </p:txBody>
      </p:sp>
      <p:sp>
        <p:nvSpPr>
          <p:cNvPr id="13" name="Text Box 7"/>
          <p:cNvSpPr txBox="1">
            <a:spLocks noChangeArrowheads="1"/>
          </p:cNvSpPr>
          <p:nvPr>
            <p:custDataLst>
              <p:tags r:id="rId7"/>
            </p:custDataLst>
          </p:nvPr>
        </p:nvSpPr>
        <p:spPr bwMode="auto">
          <a:xfrm>
            <a:off x="7257" y="4729163"/>
            <a:ext cx="1421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63A1EE"/>
                </a:solidFill>
                <a:latin typeface="Tahoma" pitchFamily="34" charset="0"/>
              </a:rPr>
              <a:t>Resource</a:t>
            </a:r>
            <a:endParaRPr lang="en-US" dirty="0">
              <a:solidFill>
                <a:srgbClr val="63A1EE"/>
              </a:solidFill>
              <a:latin typeface="Tahoma" pitchFamily="34" charset="0"/>
            </a:endParaRPr>
          </a:p>
        </p:txBody>
      </p:sp>
      <p:sp>
        <p:nvSpPr>
          <p:cNvPr id="14" name="Text Box 11"/>
          <p:cNvSpPr txBox="1">
            <a:spLocks noChangeArrowheads="1"/>
          </p:cNvSpPr>
          <p:nvPr>
            <p:custDataLst>
              <p:tags r:id="rId8"/>
            </p:custDataLst>
          </p:nvPr>
        </p:nvSpPr>
        <p:spPr bwMode="auto">
          <a:xfrm>
            <a:off x="5520259" y="4729163"/>
            <a:ext cx="776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C35A00"/>
                </a:solidFill>
                <a:latin typeface="Tahoma" pitchFamily="34" charset="0"/>
              </a:rPr>
              <a:t>Cost</a:t>
            </a:r>
            <a:endParaRPr lang="en-US" dirty="0">
              <a:solidFill>
                <a:srgbClr val="C35A00"/>
              </a:solidFill>
              <a:latin typeface="Tahoma" pitchFamily="34" charset="0"/>
            </a:endParaRPr>
          </a:p>
        </p:txBody>
      </p:sp>
      <p:sp>
        <p:nvSpPr>
          <p:cNvPr id="15" name="Text Box 13"/>
          <p:cNvSpPr txBox="1">
            <a:spLocks noChangeArrowheads="1"/>
          </p:cNvSpPr>
          <p:nvPr>
            <p:custDataLst>
              <p:tags r:id="rId9"/>
            </p:custDataLst>
          </p:nvPr>
        </p:nvSpPr>
        <p:spPr bwMode="auto">
          <a:xfrm>
            <a:off x="897879" y="1703388"/>
            <a:ext cx="854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5EAC4B"/>
                </a:solidFill>
                <a:latin typeface="Tahoma" pitchFamily="34" charset="0"/>
              </a:rPr>
              <a:t>Time</a:t>
            </a:r>
            <a:endParaRPr lang="en-US" dirty="0">
              <a:solidFill>
                <a:srgbClr val="5EAC4B"/>
              </a:solidFill>
              <a:latin typeface="Tahoma" pitchFamily="34" charset="0"/>
            </a:endParaRPr>
          </a:p>
        </p:txBody>
      </p:sp>
      <p:sp>
        <p:nvSpPr>
          <p:cNvPr id="17" name="Text Box 17"/>
          <p:cNvSpPr txBox="1">
            <a:spLocks noChangeArrowheads="1"/>
          </p:cNvSpPr>
          <p:nvPr>
            <p:custDataLst>
              <p:tags r:id="rId10"/>
            </p:custDataLst>
          </p:nvPr>
        </p:nvSpPr>
        <p:spPr bwMode="auto">
          <a:xfrm>
            <a:off x="1874075" y="6248400"/>
            <a:ext cx="132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Property</a:t>
            </a:r>
            <a:endParaRPr lang="en-US" dirty="0">
              <a:solidFill>
                <a:srgbClr val="9F6F39"/>
              </a:solidFill>
              <a:latin typeface="Tahoma" pitchFamily="34" charset="0"/>
            </a:endParaRPr>
          </a:p>
        </p:txBody>
      </p:sp>
      <p:sp>
        <p:nvSpPr>
          <p:cNvPr id="18" name="Text Box 18"/>
          <p:cNvSpPr txBox="1">
            <a:spLocks noChangeArrowheads="1"/>
          </p:cNvSpPr>
          <p:nvPr>
            <p:custDataLst>
              <p:tags r:id="rId11"/>
            </p:custDataLst>
          </p:nvPr>
        </p:nvSpPr>
        <p:spPr bwMode="auto">
          <a:xfrm>
            <a:off x="2686125" y="3588048"/>
            <a:ext cx="13724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b="1" dirty="0" smtClean="0">
                <a:solidFill>
                  <a:srgbClr val="FFFFFF"/>
                </a:solidFill>
                <a:latin typeface="Tahoma" pitchFamily="34" charset="0"/>
              </a:rPr>
              <a:t>Process</a:t>
            </a:r>
            <a:endParaRPr lang="en-US" b="1" dirty="0">
              <a:solidFill>
                <a:srgbClr val="FFFFFF"/>
              </a:solidFill>
              <a:latin typeface="Tahoma" pitchFamily="34" charset="0"/>
            </a:endParaRPr>
          </a:p>
        </p:txBody>
      </p:sp>
      <p:sp>
        <p:nvSpPr>
          <p:cNvPr id="19" name="Text Box 17"/>
          <p:cNvSpPr txBox="1">
            <a:spLocks noChangeArrowheads="1"/>
          </p:cNvSpPr>
          <p:nvPr>
            <p:custDataLst>
              <p:tags r:id="rId12"/>
            </p:custDataLst>
          </p:nvPr>
        </p:nvSpPr>
        <p:spPr bwMode="auto">
          <a:xfrm>
            <a:off x="3505200" y="6248400"/>
            <a:ext cx="11376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Priority</a:t>
            </a:r>
            <a:endParaRPr lang="en-US" dirty="0">
              <a:solidFill>
                <a:srgbClr val="9F6F39"/>
              </a:solidFill>
              <a:latin typeface="Tahoma" pitchFamily="34" charset="0"/>
            </a:endParaRPr>
          </a:p>
        </p:txBody>
      </p:sp>
      <p:pic>
        <p:nvPicPr>
          <p:cNvPr id="20" name="Picture 21" descr="XPDL_logo2_web_002.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012384" y="3238003"/>
            <a:ext cx="84960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descr="http://www.businessprocessincubator.com/media/partners/standards/bpmn_search.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2378" y="4049713"/>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506516" y="5867400"/>
            <a:ext cx="2120089" cy="457200"/>
          </a:xfrm>
          <a:prstGeom prst="rect">
            <a:avLst/>
          </a:prstGeom>
        </p:spPr>
        <p:txBody>
          <a:bodyPr vert="horz" wrap="square" lIns="91440" tIns="45720" rIns="91440" bIns="45720" rtlCol="0" anchor="b">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rgbClr val="000000"/>
                </a:solidFill>
                <a:effectLst/>
                <a:uLnTx/>
                <a:uFillTx/>
                <a:latin typeface="+mj-lt"/>
                <a:ea typeface="+mj-ea"/>
                <a:cs typeface="+mj-cs"/>
              </a:rPr>
              <a:t>- Graphic </a:t>
            </a:r>
            <a:r>
              <a:rPr lang="en-US" sz="2000" dirty="0" smtClean="0">
                <a:solidFill>
                  <a:srgbClr val="000000"/>
                </a:solidFill>
                <a:latin typeface="+mj-lt"/>
                <a:ea typeface="+mj-ea"/>
                <a:cs typeface="+mj-cs"/>
              </a:rPr>
              <a:t>p</a:t>
            </a:r>
            <a:r>
              <a:rPr kumimoji="0" lang="en-US" sz="2000" b="0" i="0" u="none" strike="noStrike" kern="1200" cap="none" spc="0" normalizeH="0" baseline="0" noProof="0" dirty="0" smtClean="0">
                <a:ln>
                  <a:noFill/>
                </a:ln>
                <a:solidFill>
                  <a:srgbClr val="000000"/>
                </a:solidFill>
                <a:effectLst/>
                <a:uLnTx/>
                <a:uFillTx/>
                <a:latin typeface="+mj-lt"/>
                <a:ea typeface="+mj-ea"/>
                <a:cs typeface="+mj-cs"/>
              </a:rPr>
              <a:t>prepared </a:t>
            </a:r>
            <a:r>
              <a:rPr lang="en-US" sz="2000" dirty="0">
                <a:solidFill>
                  <a:srgbClr val="000000"/>
                </a:solidFill>
                <a:latin typeface="+mj-lt"/>
                <a:ea typeface="+mj-ea"/>
                <a:cs typeface="+mj-cs"/>
              </a:rPr>
              <a:t>b</a:t>
            </a:r>
            <a:r>
              <a:rPr kumimoji="0" lang="en-US" sz="2000" b="0" i="0" u="none" strike="noStrike" kern="1200" cap="none" spc="0" normalizeH="0" baseline="0" noProof="0" dirty="0" smtClean="0">
                <a:ln>
                  <a:noFill/>
                </a:ln>
                <a:solidFill>
                  <a:srgbClr val="000000"/>
                </a:solidFill>
                <a:effectLst/>
                <a:uLnTx/>
                <a:uFillTx/>
                <a:latin typeface="+mj-lt"/>
                <a:ea typeface="+mj-ea"/>
                <a:cs typeface="+mj-cs"/>
              </a:rPr>
              <a:t>y</a:t>
            </a:r>
            <a:r>
              <a:rPr kumimoji="0" lang="en-US" sz="2000" b="0" i="0" u="none" strike="noStrike" kern="1200" cap="none" spc="0" normalizeH="0" noProof="0" dirty="0" smtClean="0">
                <a:ln>
                  <a:noFill/>
                </a:ln>
                <a:solidFill>
                  <a:srgbClr val="000000"/>
                </a:solidFill>
                <a:effectLst/>
                <a:uLnTx/>
                <a:uFillTx/>
                <a:latin typeface="+mj-lt"/>
                <a:ea typeface="+mj-ea"/>
                <a:cs typeface="+mj-cs"/>
              </a:rPr>
              <a:t> Denis Gagne, Founder of Trisotech and the Business Process Incubator</a:t>
            </a:r>
            <a:endParaRPr kumimoji="0" lang="en-US" sz="2000" b="0" i="0" u="none" strike="noStrike" kern="1200" cap="none" spc="0" normalizeH="0" baseline="0" noProof="0" dirty="0" smtClean="0">
              <a:ln>
                <a:noFill/>
              </a:ln>
              <a:solidFill>
                <a:srgbClr val="000000"/>
              </a:solidFill>
              <a:effectLst/>
              <a:uLnTx/>
              <a:uFillTx/>
              <a:latin typeface="+mj-lt"/>
              <a:ea typeface="+mj-ea"/>
              <a:cs typeface="+mj-cs"/>
            </a:endParaRPr>
          </a:p>
        </p:txBody>
      </p:sp>
      <p:sp>
        <p:nvSpPr>
          <p:cNvPr id="22" name="Content Placeholder 1"/>
          <p:cNvSpPr txBox="1">
            <a:spLocks/>
          </p:cNvSpPr>
          <p:nvPr/>
        </p:nvSpPr>
        <p:spPr>
          <a:xfrm>
            <a:off x="6109214" y="2128837"/>
            <a:ext cx="3034785" cy="25193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1200"/>
              </a:spcBef>
              <a:spcAft>
                <a:spcPts val="1200"/>
              </a:spcAft>
              <a:buNone/>
            </a:pPr>
            <a:r>
              <a:rPr lang="en-US" sz="2600" b="1" u="sng" dirty="0" smtClean="0">
                <a:solidFill>
                  <a:srgbClr val="000000"/>
                </a:solidFill>
              </a:rPr>
              <a:t>The Business Process Simulation (BPSim) Specification</a:t>
            </a:r>
            <a:r>
              <a:rPr lang="en-US" sz="2600" b="1" dirty="0" smtClean="0">
                <a:solidFill>
                  <a:srgbClr val="000000"/>
                </a:solidFill>
              </a:rPr>
              <a:t>:</a:t>
            </a:r>
          </a:p>
          <a:p>
            <a:pPr marL="115888" indent="-115888"/>
            <a:r>
              <a:rPr lang="en-US" sz="2200" b="1" dirty="0" smtClean="0">
                <a:solidFill>
                  <a:srgbClr val="000000"/>
                </a:solidFill>
              </a:rPr>
              <a:t>Supports both inputs (parametric data) into a simulation and outputs (result set) of a simulation</a:t>
            </a:r>
          </a:p>
          <a:p>
            <a:pPr marL="115888" indent="-115888"/>
            <a:r>
              <a:rPr lang="en-US" sz="2200" b="1" dirty="0" smtClean="0">
                <a:solidFill>
                  <a:srgbClr val="000000"/>
                </a:solidFill>
              </a:rPr>
              <a:t>Maps to modeling notation concepts and semantics, including schemas, for BPMN 2.0 (from OMG) and XPDL (from WfMC)</a:t>
            </a:r>
          </a:p>
          <a:p>
            <a:pPr marL="115888" indent="-115888"/>
            <a:r>
              <a:rPr lang="en-US" sz="2200" b="1" dirty="0" smtClean="0">
                <a:solidFill>
                  <a:srgbClr val="000000"/>
                </a:solidFill>
              </a:rPr>
              <a:t>Is consistent with core simulation concepts and principles</a:t>
            </a:r>
          </a:p>
          <a:p>
            <a:pPr marL="115888" indent="-115888"/>
            <a:r>
              <a:rPr lang="en-US" sz="2200" b="1" dirty="0" smtClean="0">
                <a:solidFill>
                  <a:srgbClr val="000000"/>
                </a:solidFill>
              </a:rPr>
              <a:t>Provides consistent simulation model interchange among tools</a:t>
            </a:r>
          </a:p>
        </p:txBody>
      </p:sp>
      <p:sp>
        <p:nvSpPr>
          <p:cNvPr id="16" name="Text Box 15"/>
          <p:cNvSpPr txBox="1">
            <a:spLocks noChangeArrowheads="1"/>
          </p:cNvSpPr>
          <p:nvPr>
            <p:custDataLst>
              <p:tags r:id="rId13"/>
            </p:custDataLst>
          </p:nvPr>
        </p:nvSpPr>
        <p:spPr bwMode="auto">
          <a:xfrm>
            <a:off x="4953000" y="1704975"/>
            <a:ext cx="1156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00295B"/>
                </a:solidFill>
                <a:latin typeface="Tahoma" pitchFamily="34" charset="0"/>
              </a:rPr>
              <a:t>Control</a:t>
            </a:r>
            <a:endParaRPr lang="en-US" dirty="0">
              <a:solidFill>
                <a:srgbClr val="00295B"/>
              </a:solidFill>
              <a:latin typeface="Tahoma" pitchFamily="34" charset="0"/>
            </a:endParaRPr>
          </a:p>
        </p:txBody>
      </p:sp>
      <p:grpSp>
        <p:nvGrpSpPr>
          <p:cNvPr id="31" name="Group 30"/>
          <p:cNvGrpSpPr/>
          <p:nvPr/>
        </p:nvGrpSpPr>
        <p:grpSpPr>
          <a:xfrm>
            <a:off x="897879" y="1594146"/>
            <a:ext cx="5211335" cy="572493"/>
            <a:chOff x="897879" y="1523999"/>
            <a:chExt cx="5211335" cy="572493"/>
          </a:xfrm>
        </p:grpSpPr>
        <p:sp>
          <p:nvSpPr>
            <p:cNvPr id="24" name="Oval 23"/>
            <p:cNvSpPr/>
            <p:nvPr/>
          </p:nvSpPr>
          <p:spPr>
            <a:xfrm>
              <a:off x="4953000" y="1523999"/>
              <a:ext cx="1156214" cy="572493"/>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897879" y="1523999"/>
              <a:ext cx="854721" cy="572493"/>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3" idx="0"/>
              <a:endCxn id="24" idx="0"/>
            </p:cNvCxnSpPr>
            <p:nvPr/>
          </p:nvCxnSpPr>
          <p:spPr>
            <a:xfrm>
              <a:off x="1325240" y="1523999"/>
              <a:ext cx="4205867"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37237" y="1555749"/>
              <a:ext cx="1740009" cy="303857"/>
            </a:xfrm>
            <a:prstGeom prst="rect">
              <a:avLst/>
            </a:prstGeom>
          </p:spPr>
          <p:txBody>
            <a:bodyPr vert="horz" wrap="square" lIns="91440" tIns="45720" rIns="91440" bIns="45720" rtlCol="0" anchor="b">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n-US" sz="2000" dirty="0" smtClean="0">
                  <a:solidFill>
                    <a:srgbClr val="C00000"/>
                  </a:solidFill>
                  <a:latin typeface="+mj-lt"/>
                  <a:ea typeface="+mj-ea"/>
                  <a:cs typeface="+mj-cs"/>
                </a:rPr>
                <a:t>Today’s Focuses</a:t>
              </a:r>
              <a:endParaRPr kumimoji="0" lang="en-US" sz="2000" b="0" i="0" u="none" strike="noStrike" kern="1200" cap="none" spc="0" normalizeH="0" baseline="0" noProof="0" dirty="0" smtClean="0">
                <a:ln>
                  <a:noFill/>
                </a:ln>
                <a:solidFill>
                  <a:srgbClr val="C00000"/>
                </a:solidFill>
                <a:effectLst/>
                <a:uLnTx/>
                <a:uFillTx/>
                <a:latin typeface="+mj-lt"/>
                <a:ea typeface="+mj-ea"/>
                <a:cs typeface="+mj-cs"/>
              </a:endParaRPr>
            </a:p>
          </p:txBody>
        </p:sp>
      </p:grpSp>
      <p:sp>
        <p:nvSpPr>
          <p:cNvPr id="37"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96577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inVertic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9067800" cy="5105400"/>
          </a:xfrm>
        </p:spPr>
        <p:txBody>
          <a:bodyPr>
            <a:normAutofit fontScale="85000" lnSpcReduction="20000"/>
          </a:bodyPr>
          <a:lstStyle/>
          <a:p>
            <a:pPr>
              <a:spcBef>
                <a:spcPts val="4200"/>
              </a:spcBef>
            </a:pPr>
            <a:r>
              <a:rPr lang="en-US" sz="3000" b="1" dirty="0" smtClean="0">
                <a:solidFill>
                  <a:srgbClr val="000000"/>
                </a:solidFill>
              </a:rPr>
              <a:t>(1) Confirmation of the Operational Behaviors of the Model:</a:t>
            </a:r>
          </a:p>
          <a:p>
            <a:pPr lvl="1">
              <a:spcBef>
                <a:spcPts val="600"/>
              </a:spcBef>
              <a:spcAft>
                <a:spcPts val="600"/>
              </a:spcAft>
            </a:pPr>
            <a:r>
              <a:rPr lang="en-US" sz="2600" b="1" dirty="0" smtClean="0">
                <a:solidFill>
                  <a:srgbClr val="FF0000"/>
                </a:solidFill>
              </a:rPr>
              <a:t>(1A) Compliance With the Semantics of the Modeling Language</a:t>
            </a:r>
          </a:p>
          <a:p>
            <a:pPr lvl="2">
              <a:spcBef>
                <a:spcPts val="300"/>
              </a:spcBef>
              <a:spcAft>
                <a:spcPts val="600"/>
              </a:spcAft>
            </a:pPr>
            <a:r>
              <a:rPr lang="en-US" sz="2200" dirty="0" smtClean="0">
                <a:solidFill>
                  <a:srgbClr val="FF0000"/>
                </a:solidFill>
              </a:rPr>
              <a:t>Does the simulation generate correct operational behaviors with respect to the language used to model the business process?</a:t>
            </a:r>
          </a:p>
          <a:p>
            <a:pPr lvl="1">
              <a:spcBef>
                <a:spcPts val="600"/>
              </a:spcBef>
              <a:spcAft>
                <a:spcPts val="600"/>
              </a:spcAft>
            </a:pPr>
            <a:r>
              <a:rPr lang="en-US" sz="2600" b="1" dirty="0">
                <a:solidFill>
                  <a:srgbClr val="002060"/>
                </a:solidFill>
              </a:rPr>
              <a:t>(</a:t>
            </a:r>
            <a:r>
              <a:rPr lang="en-US" sz="2600" b="1" dirty="0" smtClean="0">
                <a:solidFill>
                  <a:srgbClr val="002060"/>
                </a:solidFill>
              </a:rPr>
              <a:t>1B) Fidelity With Respect To the Modeled Business Process</a:t>
            </a:r>
          </a:p>
          <a:p>
            <a:pPr lvl="2">
              <a:spcBef>
                <a:spcPts val="300"/>
              </a:spcBef>
            </a:pPr>
            <a:r>
              <a:rPr lang="en-US" sz="2200" dirty="0" smtClean="0">
                <a:solidFill>
                  <a:srgbClr val="002060"/>
                </a:solidFill>
              </a:rPr>
              <a:t>Does the simulation yield performance results similar to what is actually experienced for the business process?</a:t>
            </a:r>
          </a:p>
          <a:p>
            <a:pPr>
              <a:spcBef>
                <a:spcPts val="3600"/>
              </a:spcBef>
            </a:pPr>
            <a:r>
              <a:rPr lang="en-US" sz="3000" b="1" dirty="0" smtClean="0">
                <a:solidFill>
                  <a:srgbClr val="000000"/>
                </a:solidFill>
              </a:rPr>
              <a:t>(2) Analysis of the Operational Behaviors of the Model:</a:t>
            </a:r>
          </a:p>
          <a:p>
            <a:pPr lvl="1">
              <a:spcBef>
                <a:spcPts val="600"/>
              </a:spcBef>
              <a:spcAft>
                <a:spcPts val="600"/>
              </a:spcAft>
            </a:pPr>
            <a:r>
              <a:rPr lang="en-US" sz="2600" b="1" dirty="0" smtClean="0">
                <a:solidFill>
                  <a:srgbClr val="FF9900"/>
                </a:solidFill>
              </a:rPr>
              <a:t>(2A) Identify Performance Problems of the Process</a:t>
            </a:r>
          </a:p>
          <a:p>
            <a:pPr lvl="2">
              <a:spcBef>
                <a:spcPts val="300"/>
              </a:spcBef>
            </a:pPr>
            <a:r>
              <a:rPr lang="en-US" sz="2200" dirty="0" smtClean="0">
                <a:solidFill>
                  <a:srgbClr val="FF9900"/>
                </a:solidFill>
              </a:rPr>
              <a:t>Do the simulation results lead to the identification of the underlying sources of performance problems of the as-is process?</a:t>
            </a:r>
          </a:p>
          <a:p>
            <a:pPr lvl="1">
              <a:spcBef>
                <a:spcPts val="600"/>
              </a:spcBef>
              <a:spcAft>
                <a:spcPts val="600"/>
              </a:spcAft>
            </a:pPr>
            <a:r>
              <a:rPr lang="en-US" sz="2600" b="1" dirty="0" smtClean="0">
                <a:solidFill>
                  <a:schemeClr val="accent3">
                    <a:lumMod val="75000"/>
                  </a:schemeClr>
                </a:solidFill>
              </a:rPr>
              <a:t>(2B) Facilitate Reengineering of the Process</a:t>
            </a:r>
          </a:p>
          <a:p>
            <a:pPr lvl="2">
              <a:spcBef>
                <a:spcPts val="300"/>
              </a:spcBef>
            </a:pPr>
            <a:r>
              <a:rPr lang="en-US" sz="2200" dirty="0" smtClean="0">
                <a:solidFill>
                  <a:schemeClr val="accent3">
                    <a:lumMod val="75000"/>
                  </a:schemeClr>
                </a:solidFill>
              </a:rPr>
              <a:t>Does the simulation support what-if and sensitivity analyses through the design and re-parameterization of the to-be process?</a:t>
            </a:r>
          </a:p>
        </p:txBody>
      </p:sp>
      <p:sp>
        <p:nvSpPr>
          <p:cNvPr id="7"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8</a:t>
            </a:fld>
            <a:endParaRPr lang="en-US" dirty="0">
              <a:solidFill>
                <a:srgbClr val="898989"/>
              </a:solidFill>
            </a:endParaRPr>
          </a:p>
        </p:txBody>
      </p:sp>
      <p:sp>
        <p:nvSpPr>
          <p:cNvPr id="2" name="Title 1"/>
          <p:cNvSpPr>
            <a:spLocks noGrp="1"/>
          </p:cNvSpPr>
          <p:nvPr>
            <p:ph type="title"/>
          </p:nvPr>
        </p:nvSpPr>
        <p:spPr/>
        <p:txBody>
          <a:bodyPr/>
          <a:lstStyle/>
          <a:p>
            <a:r>
              <a:rPr lang="en-US" sz="3600" dirty="0" smtClean="0"/>
              <a:t>Purposes of Simulation</a:t>
            </a:r>
            <a:endParaRPr lang="en-US" sz="3600" dirty="0"/>
          </a:p>
        </p:txBody>
      </p:sp>
      <p:sp>
        <p:nvSpPr>
          <p:cNvPr id="4" name="Oval 3"/>
          <p:cNvSpPr/>
          <p:nvPr/>
        </p:nvSpPr>
        <p:spPr>
          <a:xfrm>
            <a:off x="914400" y="6096000"/>
            <a:ext cx="7378700" cy="381000"/>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Color-Coding of Bullets Maps To Simulation Results Shown Later</a:t>
            </a:r>
            <a:endParaRPr lang="en-US" sz="1400" b="1" dirty="0"/>
          </a:p>
        </p:txBody>
      </p:sp>
      <p:sp>
        <p:nvSpPr>
          <p:cNvPr id="9"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120412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7008812" cy="2590800"/>
          </a:xfrm>
        </p:spPr>
        <p:txBody>
          <a:bodyPr>
            <a:normAutofit fontScale="92500" lnSpcReduction="20000"/>
          </a:bodyPr>
          <a:lstStyle/>
          <a:p>
            <a:pPr>
              <a:spcBef>
                <a:spcPts val="1200"/>
              </a:spcBef>
            </a:pPr>
            <a:r>
              <a:rPr lang="en-US" sz="3000" dirty="0" smtClean="0"/>
              <a:t>Structural Aspects of a Model that Relate To Simulation</a:t>
            </a:r>
          </a:p>
          <a:p>
            <a:pPr lvl="1"/>
            <a:r>
              <a:rPr lang="en-US" sz="2200" dirty="0" smtClean="0"/>
              <a:t>Process model structure channels the flow of a process instance through one or more activities/events by way of one or more routes via control flow and assignment flow</a:t>
            </a:r>
          </a:p>
          <a:p>
            <a:pPr lvl="1"/>
            <a:r>
              <a:rPr lang="en-US" sz="2200" dirty="0" smtClean="0"/>
              <a:t>Combination of performance characteristics for channel routes and executed activities/events define and constrain the overall operational performance of the process</a:t>
            </a:r>
          </a:p>
        </p:txBody>
      </p:sp>
      <p:sp>
        <p:nvSpPr>
          <p:cNvPr id="7" name="Slide Number Placeholder 6"/>
          <p:cNvSpPr>
            <a:spLocks noGrp="1"/>
          </p:cNvSpPr>
          <p:nvPr>
            <p:ph type="sldNum" sz="quarter" idx="4"/>
          </p:nvPr>
        </p:nvSpPr>
        <p:spPr>
          <a:xfrm>
            <a:off x="7010400" y="6569075"/>
            <a:ext cx="2133600" cy="365125"/>
          </a:xfrm>
          <a:prstGeom prst="rect">
            <a:avLst/>
          </a:prstGeom>
        </p:spPr>
        <p:txBody>
          <a:bodyPr/>
          <a:lstStyle/>
          <a:p>
            <a:pPr algn="r"/>
            <a:fld id="{D583796A-DC9A-4AD0-9AB3-59A5C50AF76C}" type="slidenum">
              <a:rPr lang="en-US">
                <a:solidFill>
                  <a:srgbClr val="898989"/>
                </a:solidFill>
              </a:rPr>
              <a:pPr algn="r"/>
              <a:t>9</a:t>
            </a:fld>
            <a:endParaRPr lang="en-US" dirty="0">
              <a:solidFill>
                <a:srgbClr val="898989"/>
              </a:solidFill>
            </a:endParaRPr>
          </a:p>
        </p:txBody>
      </p:sp>
      <p:sp>
        <p:nvSpPr>
          <p:cNvPr id="2" name="Title 1"/>
          <p:cNvSpPr>
            <a:spLocks noGrp="1"/>
          </p:cNvSpPr>
          <p:nvPr>
            <p:ph type="title"/>
          </p:nvPr>
        </p:nvSpPr>
        <p:spPr/>
        <p:txBody>
          <a:bodyPr/>
          <a:lstStyle/>
          <a:p>
            <a:r>
              <a:rPr lang="en-US" sz="3600" dirty="0" smtClean="0"/>
              <a:t>Process Models and Simulations</a:t>
            </a:r>
            <a:endParaRPr lang="en-US" sz="3600" dirty="0"/>
          </a:p>
        </p:txBody>
      </p:sp>
      <p:sp>
        <p:nvSpPr>
          <p:cNvPr id="11" name="Content Placeholder 2"/>
          <p:cNvSpPr txBox="1">
            <a:spLocks/>
          </p:cNvSpPr>
          <p:nvPr/>
        </p:nvSpPr>
        <p:spPr>
          <a:xfrm>
            <a:off x="0" y="3847082"/>
            <a:ext cx="7008812" cy="2401317"/>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3000" dirty="0" smtClean="0"/>
              <a:t>Non-structural Aspects of a Model that Relate To Simulation</a:t>
            </a:r>
          </a:p>
          <a:p>
            <a:pPr lvl="1"/>
            <a:r>
              <a:rPr lang="en-US" sz="2200" dirty="0" smtClean="0"/>
              <a:t>Performers (as resources) are consumed when an activity occurs, which can be constrained based on parameters</a:t>
            </a:r>
          </a:p>
          <a:p>
            <a:pPr lvl="1"/>
            <a:r>
              <a:rPr lang="en-US" sz="2200" dirty="0" smtClean="0"/>
              <a:t>Execution of activities/events, and therefore collectively for a process, have costs that can be calculated</a:t>
            </a:r>
            <a:endParaRPr lang="en-US" sz="2200" dirty="0"/>
          </a:p>
        </p:txBody>
      </p:sp>
      <p:grpSp>
        <p:nvGrpSpPr>
          <p:cNvPr id="13" name="Group 12"/>
          <p:cNvGrpSpPr/>
          <p:nvPr/>
        </p:nvGrpSpPr>
        <p:grpSpPr>
          <a:xfrm>
            <a:off x="6858000" y="1219200"/>
            <a:ext cx="2200501" cy="838200"/>
            <a:chOff x="6746281" y="1219200"/>
            <a:chExt cx="2386833" cy="83820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281" y="1219200"/>
              <a:ext cx="238683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6858000" y="2057400"/>
              <a:ext cx="2133600" cy="0"/>
            </a:xfrm>
            <a:prstGeom prst="straightConnector1">
              <a:avLst/>
            </a:prstGeom>
            <a:ln w="79375">
              <a:solidFill>
                <a:srgbClr val="5F5F5F"/>
              </a:solidFill>
              <a:tailEnd type="arrow" w="med" len="lg"/>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858000" y="4102982"/>
            <a:ext cx="2200501" cy="1383418"/>
            <a:chOff x="6858000" y="3999246"/>
            <a:chExt cx="2352902" cy="1383418"/>
          </a:xfrm>
        </p:grpSpPr>
        <p:grpSp>
          <p:nvGrpSpPr>
            <p:cNvPr id="4" name="Group 3"/>
            <p:cNvGrpSpPr/>
            <p:nvPr/>
          </p:nvGrpSpPr>
          <p:grpSpPr>
            <a:xfrm>
              <a:off x="7209971" y="4677612"/>
              <a:ext cx="1759858" cy="705052"/>
              <a:chOff x="7177994" y="3847083"/>
              <a:chExt cx="1955120" cy="972769"/>
            </a:xfrm>
          </p:grpSpPr>
          <p:pic>
            <p:nvPicPr>
              <p:cNvPr id="1026" name="Picture 2" descr="C:\Users\Lloyd Dugan\AppData\Local\Microsoft\Windows\Temporary Internet Files\Content.IE5\4IXXM086\MM90004108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77994" y="3947527"/>
                <a:ext cx="390525" cy="7741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loyd Dugan\AppData\Local\Microsoft\Windows\Temporary Internet Files\Content.IE5\4IXXM086\MC90024034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6126" y="3847083"/>
                <a:ext cx="1326988" cy="97276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999246"/>
              <a:ext cx="2352902" cy="75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Footer Placeholder 3"/>
          <p:cNvSpPr>
            <a:spLocks noGrp="1"/>
          </p:cNvSpPr>
          <p:nvPr>
            <p:ph type="ftr" sz="quarter" idx="3"/>
          </p:nvPr>
        </p:nvSpPr>
        <p:spPr>
          <a:xfrm>
            <a:off x="3124200" y="6675437"/>
            <a:ext cx="2895600" cy="182563"/>
          </a:xfrm>
        </p:spPr>
        <p:txBody>
          <a:bodyPr/>
          <a:lstStyle/>
          <a:p>
            <a:r>
              <a:rPr lang="en-US" dirty="0" smtClean="0"/>
              <a:t>For BPSim Webinar Use Only</a:t>
            </a:r>
            <a:endParaRPr lang="en-US" dirty="0"/>
          </a:p>
        </p:txBody>
      </p:sp>
    </p:spTree>
    <p:extLst>
      <p:ext uri="{BB962C8B-B14F-4D97-AF65-F5344CB8AC3E}">
        <p14:creationId xmlns:p14="http://schemas.microsoft.com/office/powerpoint/2010/main" val="31882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par>
                          <p:cTn id="8" fill="hold">
                            <p:stCondLst>
                              <p:cond delay="2000"/>
                            </p:stCondLst>
                            <p:childTnLst>
                              <p:par>
                                <p:cTn id="9" presetID="22" presetClass="entr" presetSubtype="2" fill="hold" grpId="0"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10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5F5F5F"/>
                                      </p:to>
                                    </p:animClr>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2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10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2"/>
</p:tagLst>
</file>

<file path=ppt/tags/tag11.xml><?xml version="1.0" encoding="utf-8"?>
<p:tagLst xmlns:a="http://schemas.openxmlformats.org/drawingml/2006/main" xmlns:r="http://schemas.openxmlformats.org/officeDocument/2006/relationships" xmlns:p="http://schemas.openxmlformats.org/presentationml/2006/main">
  <p:tag name="NUM" val="13"/>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3.xml><?xml version="1.0" encoding="utf-8"?>
<p:tagLst xmlns:a="http://schemas.openxmlformats.org/drawingml/2006/main" xmlns:r="http://schemas.openxmlformats.org/officeDocument/2006/relationships" xmlns:p="http://schemas.openxmlformats.org/presentationml/2006/main">
  <p:tag name="NUM" val="1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ags/tag7.xml><?xml version="1.0" encoding="utf-8"?>
<p:tagLst xmlns:a="http://schemas.openxmlformats.org/drawingml/2006/main" xmlns:r="http://schemas.openxmlformats.org/officeDocument/2006/relationships" xmlns:p="http://schemas.openxmlformats.org/presentationml/2006/main">
  <p:tag name="NUM" val="8"/>
</p:tagLst>
</file>

<file path=ppt/tags/tag8.xml><?xml version="1.0" encoding="utf-8"?>
<p:tagLst xmlns:a="http://schemas.openxmlformats.org/drawingml/2006/main" xmlns:r="http://schemas.openxmlformats.org/officeDocument/2006/relationships" xmlns:p="http://schemas.openxmlformats.org/presentationml/2006/main">
  <p:tag name="NUM" val="9"/>
</p:tagLst>
</file>

<file path=ppt/tags/tag9.xml><?xml version="1.0" encoding="utf-8"?>
<p:tagLst xmlns:a="http://schemas.openxmlformats.org/drawingml/2006/main" xmlns:r="http://schemas.openxmlformats.org/officeDocument/2006/relationships" xmlns:p="http://schemas.openxmlformats.org/presentationml/2006/main">
  <p:tag name="NUM" val="10"/>
</p:tagLst>
</file>

<file path=ppt/theme/theme1.xml><?xml version="1.0" encoding="utf-8"?>
<a:theme xmlns:a="http://schemas.openxmlformats.org/drawingml/2006/main" name="Official ODCMO_PPT_Template">
  <a:themeElements>
    <a:clrScheme name="ODCMO Secondary Colors">
      <a:dk1>
        <a:srgbClr val="002147"/>
      </a:dk1>
      <a:lt1>
        <a:sysClr val="window" lastClr="FFFFFF"/>
      </a:lt1>
      <a:dk2>
        <a:srgbClr val="1F497D"/>
      </a:dk2>
      <a:lt2>
        <a:srgbClr val="C1C0C0"/>
      </a:lt2>
      <a:accent1>
        <a:srgbClr val="953735"/>
      </a:accent1>
      <a:accent2>
        <a:srgbClr val="00759B"/>
      </a:accent2>
      <a:accent3>
        <a:srgbClr val="008000"/>
      </a:accent3>
      <a:accent4>
        <a:srgbClr val="8064A2"/>
      </a:accent4>
      <a:accent5>
        <a:srgbClr val="FFDD0B"/>
      </a:accent5>
      <a:accent6>
        <a:srgbClr val="F79646"/>
      </a:accent6>
      <a:hlink>
        <a:srgbClr val="0077B3"/>
      </a:hlink>
      <a:folHlink>
        <a:srgbClr val="002147"/>
      </a:folHlink>
    </a:clrScheme>
    <a:fontScheme name="ODCMO Fonts">
      <a:majorFont>
        <a:latin typeface="Franklin Gothic Demi"/>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b">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b="0" i="0" u="none" strike="noStrike" kern="1200" cap="none" spc="0" normalizeH="0" baseline="0" noProof="0" dirty="0" smtClean="0">
            <a:ln>
              <a:noFill/>
            </a:ln>
            <a:solidFill>
              <a:srgbClr val="002147"/>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DCMO Fonts">
      <a:majorFont>
        <a:latin typeface="Franklin Gothic Demi"/>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DCMO Secondary Colors">
      <a:dk1>
        <a:srgbClr val="002147"/>
      </a:dk1>
      <a:lt1>
        <a:sysClr val="window" lastClr="FFFFFF"/>
      </a:lt1>
      <a:dk2>
        <a:srgbClr val="1F497D"/>
      </a:dk2>
      <a:lt2>
        <a:srgbClr val="C1C0C0"/>
      </a:lt2>
      <a:accent1>
        <a:srgbClr val="953735"/>
      </a:accent1>
      <a:accent2>
        <a:srgbClr val="00759B"/>
      </a:accent2>
      <a:accent3>
        <a:srgbClr val="008000"/>
      </a:accent3>
      <a:accent4>
        <a:srgbClr val="8064A2"/>
      </a:accent4>
      <a:accent5>
        <a:srgbClr val="FFDD0B"/>
      </a:accent5>
      <a:accent6>
        <a:srgbClr val="F79646"/>
      </a:accent6>
      <a:hlink>
        <a:srgbClr val="0077B3"/>
      </a:hlink>
      <a:folHlink>
        <a:srgbClr val="002147"/>
      </a:folHlink>
    </a:clrScheme>
    <a:fontScheme name="ODCMO Fonts">
      <a:majorFont>
        <a:latin typeface="Franklin Gothic Demi"/>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Official ODCMO_PPT_Template</Template>
  <TotalTime>10018</TotalTime>
  <Words>4000</Words>
  <Application>Microsoft Office PowerPoint</Application>
  <PresentationFormat>On-screen Show (4:3)</PresentationFormat>
  <Paragraphs>632</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Official ODCMO_PPT_Template</vt:lpstr>
      <vt:lpstr>Business Process Simulation Webinar:  Exploring the Temporal  &amp; Control Perspectives  – Using Example 2 (Originating a Home Loan)  from the BPSim Implementation Guide –</vt:lpstr>
      <vt:lpstr>Outline</vt:lpstr>
      <vt:lpstr>Learning Objectives</vt:lpstr>
      <vt:lpstr>Simulating Business Processes  Modeled in BPMN (Overview of Simulation and BPSim)</vt:lpstr>
      <vt:lpstr>Process Analysis Using Simulation</vt:lpstr>
      <vt:lpstr>Simulation of a Business Process</vt:lpstr>
      <vt:lpstr>Process Simulation Perspectives</vt:lpstr>
      <vt:lpstr>Purposes of Simulation</vt:lpstr>
      <vt:lpstr>Process Models and Simulations</vt:lpstr>
      <vt:lpstr>Sample Process Walkthrough  of Temporal &amp; Control Perspectives  (Process Simulation, Diagnosis, and Redesign Example)</vt:lpstr>
      <vt:lpstr>Process Walkthrough  – Baseline Configuration</vt:lpstr>
      <vt:lpstr>Process Walkthrough  – Work Item Variation</vt:lpstr>
      <vt:lpstr>Process Walkthrough  – Triage Configuration</vt:lpstr>
      <vt:lpstr>Simulation Parameters in BPMN Models (Loan Process Model Example)</vt:lpstr>
      <vt:lpstr>Simulation Parameters Match Behaviors of BPMN Elements</vt:lpstr>
      <vt:lpstr>Simulation Parameters  and Statistics</vt:lpstr>
      <vt:lpstr>Common Distributions  for Activities and Events</vt:lpstr>
      <vt:lpstr>Simulation of Loan Process Model (Demonstration of Temporal &amp; Control Perspectives in the As-Is Analysis) </vt:lpstr>
      <vt:lpstr>Simulation Use Case</vt:lpstr>
      <vt:lpstr>Simulation Use Case – Goals and Performance Measures</vt:lpstr>
      <vt:lpstr>Simulation Use Case – Parameters</vt:lpstr>
      <vt:lpstr>Simulation Use Case –  Initial Model</vt:lpstr>
      <vt:lpstr>Simulation Use Case –  1st Result (Failed)</vt:lpstr>
      <vt:lpstr>Simulation Use Case –  2nd Result (Successful)</vt:lpstr>
      <vt:lpstr>Simulation Diagnostics &amp; Process Redesign (Demonstration of Temporal &amp; Control Perspectives in the To-Be Redesign) </vt:lpstr>
      <vt:lpstr>What Can Simulation Show?</vt:lpstr>
      <vt:lpstr>Simulation Use Case –  2nd Result (Reprised)</vt:lpstr>
      <vt:lpstr>Diagnostic View  of Simulation Results</vt:lpstr>
      <vt:lpstr>Process Redesign – Using Reengineering Patterns (Part I)</vt:lpstr>
      <vt:lpstr>Simulation Use Case – Model   With Triage + Early Data Capture</vt:lpstr>
      <vt:lpstr>Process Redesign – Using Reengineering Patterns (Part II)</vt:lpstr>
      <vt:lpstr>Simulation Use Case – Model  With (Automation)</vt:lpstr>
      <vt:lpstr>Summary</vt:lpstr>
      <vt:lpstr>Questions &amp; Answers</vt:lpstr>
      <vt:lpstr>Simulation Tools  Showcased in this Webinar</vt:lpstr>
      <vt:lpstr>Presenter Bio:  Lloyd Dugan</vt:lpstr>
    </vt:vector>
  </TitlesOfParts>
  <Company>OSD-CIO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JanovAL</dc:creator>
  <cp:lastModifiedBy>Lloyd Dugan</cp:lastModifiedBy>
  <cp:revision>371</cp:revision>
  <cp:lastPrinted>2013-11-15T16:59:25Z</cp:lastPrinted>
  <dcterms:created xsi:type="dcterms:W3CDTF">2012-04-13T14:21:27Z</dcterms:created>
  <dcterms:modified xsi:type="dcterms:W3CDTF">2013-11-15T19:53:45Z</dcterms:modified>
</cp:coreProperties>
</file>