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2"/>
  </p:notesMasterIdLst>
  <p:sldIdLst>
    <p:sldId id="326" r:id="rId2"/>
    <p:sldId id="335" r:id="rId3"/>
    <p:sldId id="344" r:id="rId4"/>
    <p:sldId id="333" r:id="rId5"/>
    <p:sldId id="295" r:id="rId6"/>
    <p:sldId id="306" r:id="rId7"/>
    <p:sldId id="332" r:id="rId8"/>
    <p:sldId id="330" r:id="rId9"/>
    <p:sldId id="331" r:id="rId10"/>
    <p:sldId id="329" r:id="rId11"/>
    <p:sldId id="324" r:id="rId12"/>
    <p:sldId id="325" r:id="rId13"/>
    <p:sldId id="297" r:id="rId14"/>
    <p:sldId id="342" r:id="rId15"/>
    <p:sldId id="296" r:id="rId16"/>
    <p:sldId id="341" r:id="rId17"/>
    <p:sldId id="313" r:id="rId18"/>
    <p:sldId id="355" r:id="rId19"/>
    <p:sldId id="356" r:id="rId20"/>
    <p:sldId id="357" r:id="rId21"/>
    <p:sldId id="359" r:id="rId22"/>
    <p:sldId id="360" r:id="rId23"/>
    <p:sldId id="361" r:id="rId24"/>
    <p:sldId id="363" r:id="rId25"/>
    <p:sldId id="365" r:id="rId26"/>
    <p:sldId id="336" r:id="rId27"/>
    <p:sldId id="354" r:id="rId28"/>
    <p:sldId id="343" r:id="rId29"/>
    <p:sldId id="345" r:id="rId30"/>
    <p:sldId id="351" r:id="rId3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5" d="100"/>
          <a:sy n="125" d="100"/>
        </p:scale>
        <p:origin x="119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7.png"/></Relationships>
</file>

<file path=ppt/diagrams/_rels/data2.xml.rels><?xml version="1.0" encoding="UTF-8" standalone="yes"?>
<Relationships xmlns="http://schemas.openxmlformats.org/package/2006/relationships"><Relationship Id="rId1" Type="http://schemas.openxmlformats.org/officeDocument/2006/relationships/image" Target="../media/image7.png"/></Relationships>
</file>

<file path=ppt/diagrams/_rels/data3.xml.rels><?xml version="1.0" encoding="UTF-8" standalone="yes"?>
<Relationships xmlns="http://schemas.openxmlformats.org/package/2006/relationships"><Relationship Id="rId1" Type="http://schemas.openxmlformats.org/officeDocument/2006/relationships/image" Target="../media/image7.png"/></Relationships>
</file>

<file path=ppt/diagrams/_rels/drawing1.xml.rels><?xml version="1.0" encoding="UTF-8" standalone="yes"?>
<Relationships xmlns="http://schemas.openxmlformats.org/package/2006/relationships"><Relationship Id="rId1" Type="http://schemas.openxmlformats.org/officeDocument/2006/relationships/image" Target="../media/image7.png"/></Relationships>
</file>

<file path=ppt/diagrams/_rels/drawing2.xml.rels><?xml version="1.0" encoding="UTF-8" standalone="yes"?>
<Relationships xmlns="http://schemas.openxmlformats.org/package/2006/relationships"><Relationship Id="rId1" Type="http://schemas.openxmlformats.org/officeDocument/2006/relationships/image" Target="../media/image7.png"/></Relationships>
</file>

<file path=ppt/diagrams/_rels/drawing3.xml.rels><?xml version="1.0" encoding="UTF-8" standalone="yes"?>
<Relationships xmlns="http://schemas.openxmlformats.org/package/2006/relationships"><Relationship Id="rId1"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23E3A7-2264-4510-B530-4C3AF0DF8CE7}"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4C198A1A-EDCC-4A23-90F1-7ED3C21C51E1}">
      <dgm:prSet phldrT="[Text]"/>
      <dgm:spPr/>
      <dgm:t>
        <a:bodyPr/>
        <a:lstStyle/>
        <a:p>
          <a:r>
            <a:rPr lang="en-US" dirty="0" smtClean="0"/>
            <a:t> </a:t>
          </a:r>
          <a:endParaRPr lang="en-US" dirty="0"/>
        </a:p>
      </dgm:t>
    </dgm:pt>
    <dgm:pt modelId="{598DE13A-A74F-494C-9205-088D40EE0E56}" type="sibTrans" cxnId="{0041C1FC-0185-4CAA-B446-E44D328889A5}">
      <dgm:prSet/>
      <dgm:spPr/>
      <dgm:t>
        <a:bodyPr/>
        <a:lstStyle/>
        <a:p>
          <a:endParaRPr lang="en-US"/>
        </a:p>
      </dgm:t>
    </dgm:pt>
    <dgm:pt modelId="{FDF10E29-C68D-40C1-AAD5-9AFD2BA215D9}" type="parTrans" cxnId="{0041C1FC-0185-4CAA-B446-E44D328889A5}">
      <dgm:prSet/>
      <dgm:spPr/>
      <dgm:t>
        <a:bodyPr/>
        <a:lstStyle/>
        <a:p>
          <a:endParaRPr lang="en-US"/>
        </a:p>
      </dgm:t>
    </dgm:pt>
    <dgm:pt modelId="{B03E1593-F9E8-4E81-AE32-DFE3949779A9}" type="pres">
      <dgm:prSet presAssocID="{EC23E3A7-2264-4510-B530-4C3AF0DF8CE7}" presName="Name0" presStyleCnt="0">
        <dgm:presLayoutVars>
          <dgm:chMax val="4"/>
          <dgm:resizeHandles val="exact"/>
        </dgm:presLayoutVars>
      </dgm:prSet>
      <dgm:spPr/>
      <dgm:t>
        <a:bodyPr/>
        <a:lstStyle/>
        <a:p>
          <a:endParaRPr lang="en-US"/>
        </a:p>
      </dgm:t>
    </dgm:pt>
    <dgm:pt modelId="{2DC926B8-DCFE-4AAB-B48C-3DAC0DD561D1}" type="pres">
      <dgm:prSet presAssocID="{EC23E3A7-2264-4510-B530-4C3AF0DF8CE7}" presName="ellipse" presStyleLbl="trBgShp" presStyleIdx="0" presStyleCnt="1"/>
      <dgm:spPr/>
    </dgm:pt>
    <dgm:pt modelId="{8B5166C8-784A-4698-8744-B428A392BE8E}" type="pres">
      <dgm:prSet presAssocID="{EC23E3A7-2264-4510-B530-4C3AF0DF8CE7}" presName="arrow1" presStyleLbl="fgShp" presStyleIdx="0" presStyleCnt="1"/>
      <dgm:spPr/>
    </dgm:pt>
    <dgm:pt modelId="{D1E01190-A949-4F71-A701-745206E5E53D}" type="pres">
      <dgm:prSet presAssocID="{EC23E3A7-2264-4510-B530-4C3AF0DF8CE7}" presName="rectangle" presStyleLbl="revTx" presStyleIdx="0" presStyleCnt="1">
        <dgm:presLayoutVars>
          <dgm:bulletEnabled val="1"/>
        </dgm:presLayoutVars>
      </dgm:prSet>
      <dgm:spPr/>
      <dgm:t>
        <a:bodyPr/>
        <a:lstStyle/>
        <a:p>
          <a:endParaRPr lang="en-US"/>
        </a:p>
      </dgm:t>
    </dgm:pt>
    <dgm:pt modelId="{D442078C-0491-413B-B97C-19A5BBDF053F}" type="pres">
      <dgm:prSet presAssocID="{EC23E3A7-2264-4510-B530-4C3AF0DF8CE7}" presName="funnel" presStyleLbl="trAlignAcc1" presStyleIdx="0" presStyleCnt="1"/>
      <dgm:spPr>
        <a:blipFill rotWithShape="0">
          <a:blip xmlns:r="http://schemas.openxmlformats.org/officeDocument/2006/relationships" r:embed="rId1"/>
          <a:stretch>
            <a:fillRect/>
          </a:stretch>
        </a:blipFill>
      </dgm:spPr>
      <dgm:t>
        <a:bodyPr/>
        <a:lstStyle/>
        <a:p>
          <a:endParaRPr lang="en-US"/>
        </a:p>
      </dgm:t>
    </dgm:pt>
  </dgm:ptLst>
  <dgm:cxnLst>
    <dgm:cxn modelId="{FA3866AA-DF99-434C-80C7-2176D20CED80}" type="presOf" srcId="{4C198A1A-EDCC-4A23-90F1-7ED3C21C51E1}" destId="{D1E01190-A949-4F71-A701-745206E5E53D}" srcOrd="0" destOrd="0" presId="urn:microsoft.com/office/officeart/2005/8/layout/funnel1"/>
    <dgm:cxn modelId="{0041C1FC-0185-4CAA-B446-E44D328889A5}" srcId="{EC23E3A7-2264-4510-B530-4C3AF0DF8CE7}" destId="{4C198A1A-EDCC-4A23-90F1-7ED3C21C51E1}" srcOrd="0" destOrd="0" parTransId="{FDF10E29-C68D-40C1-AAD5-9AFD2BA215D9}" sibTransId="{598DE13A-A74F-494C-9205-088D40EE0E56}"/>
    <dgm:cxn modelId="{7CDF39DF-317E-4280-ABA8-F71A05C06E4B}" type="presOf" srcId="{EC23E3A7-2264-4510-B530-4C3AF0DF8CE7}" destId="{B03E1593-F9E8-4E81-AE32-DFE3949779A9}" srcOrd="0" destOrd="0" presId="urn:microsoft.com/office/officeart/2005/8/layout/funnel1"/>
    <dgm:cxn modelId="{DEFB3C72-A665-474C-A4C1-F4820AE9C5D9}" type="presParOf" srcId="{B03E1593-F9E8-4E81-AE32-DFE3949779A9}" destId="{2DC926B8-DCFE-4AAB-B48C-3DAC0DD561D1}" srcOrd="0" destOrd="0" presId="urn:microsoft.com/office/officeart/2005/8/layout/funnel1"/>
    <dgm:cxn modelId="{67DC92F5-35C2-4C15-B322-ED17339AB692}" type="presParOf" srcId="{B03E1593-F9E8-4E81-AE32-DFE3949779A9}" destId="{8B5166C8-784A-4698-8744-B428A392BE8E}" srcOrd="1" destOrd="0" presId="urn:microsoft.com/office/officeart/2005/8/layout/funnel1"/>
    <dgm:cxn modelId="{91E6046E-95EB-446A-AA5A-F7313061A9AB}" type="presParOf" srcId="{B03E1593-F9E8-4E81-AE32-DFE3949779A9}" destId="{D1E01190-A949-4F71-A701-745206E5E53D}" srcOrd="2" destOrd="0" presId="urn:microsoft.com/office/officeart/2005/8/layout/funnel1"/>
    <dgm:cxn modelId="{0C4B6989-6239-4093-872F-905B30A2C167}" type="presParOf" srcId="{B03E1593-F9E8-4E81-AE32-DFE3949779A9}" destId="{D442078C-0491-413B-B97C-19A5BBDF053F}" srcOrd="3"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23E3A7-2264-4510-B530-4C3AF0DF8CE7}"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4C198A1A-EDCC-4A23-90F1-7ED3C21C51E1}">
      <dgm:prSet phldrT="[Text]" phldr="1"/>
      <dgm:spPr/>
      <dgm:t>
        <a:bodyPr/>
        <a:lstStyle/>
        <a:p>
          <a:endParaRPr lang="en-US" dirty="0"/>
        </a:p>
      </dgm:t>
    </dgm:pt>
    <dgm:pt modelId="{598DE13A-A74F-494C-9205-088D40EE0E56}" type="sibTrans" cxnId="{0041C1FC-0185-4CAA-B446-E44D328889A5}">
      <dgm:prSet/>
      <dgm:spPr/>
      <dgm:t>
        <a:bodyPr/>
        <a:lstStyle/>
        <a:p>
          <a:endParaRPr lang="en-US"/>
        </a:p>
      </dgm:t>
    </dgm:pt>
    <dgm:pt modelId="{FDF10E29-C68D-40C1-AAD5-9AFD2BA215D9}" type="parTrans" cxnId="{0041C1FC-0185-4CAA-B446-E44D328889A5}">
      <dgm:prSet/>
      <dgm:spPr/>
      <dgm:t>
        <a:bodyPr/>
        <a:lstStyle/>
        <a:p>
          <a:endParaRPr lang="en-US"/>
        </a:p>
      </dgm:t>
    </dgm:pt>
    <dgm:pt modelId="{B03E1593-F9E8-4E81-AE32-DFE3949779A9}" type="pres">
      <dgm:prSet presAssocID="{EC23E3A7-2264-4510-B530-4C3AF0DF8CE7}" presName="Name0" presStyleCnt="0">
        <dgm:presLayoutVars>
          <dgm:chMax val="4"/>
          <dgm:resizeHandles val="exact"/>
        </dgm:presLayoutVars>
      </dgm:prSet>
      <dgm:spPr/>
      <dgm:t>
        <a:bodyPr/>
        <a:lstStyle/>
        <a:p>
          <a:endParaRPr lang="en-US"/>
        </a:p>
      </dgm:t>
    </dgm:pt>
    <dgm:pt modelId="{2DC926B8-DCFE-4AAB-B48C-3DAC0DD561D1}" type="pres">
      <dgm:prSet presAssocID="{EC23E3A7-2264-4510-B530-4C3AF0DF8CE7}" presName="ellipse" presStyleLbl="trBgShp" presStyleIdx="0" presStyleCnt="1"/>
      <dgm:spPr/>
    </dgm:pt>
    <dgm:pt modelId="{8B5166C8-784A-4698-8744-B428A392BE8E}" type="pres">
      <dgm:prSet presAssocID="{EC23E3A7-2264-4510-B530-4C3AF0DF8CE7}" presName="arrow1" presStyleLbl="fgShp" presStyleIdx="0" presStyleCnt="1"/>
      <dgm:spPr/>
    </dgm:pt>
    <dgm:pt modelId="{D1E01190-A949-4F71-A701-745206E5E53D}" type="pres">
      <dgm:prSet presAssocID="{EC23E3A7-2264-4510-B530-4C3AF0DF8CE7}" presName="rectangle" presStyleLbl="revTx" presStyleIdx="0" presStyleCnt="1">
        <dgm:presLayoutVars>
          <dgm:bulletEnabled val="1"/>
        </dgm:presLayoutVars>
      </dgm:prSet>
      <dgm:spPr/>
      <dgm:t>
        <a:bodyPr/>
        <a:lstStyle/>
        <a:p>
          <a:endParaRPr lang="en-US"/>
        </a:p>
      </dgm:t>
    </dgm:pt>
    <dgm:pt modelId="{D442078C-0491-413B-B97C-19A5BBDF053F}" type="pres">
      <dgm:prSet presAssocID="{EC23E3A7-2264-4510-B530-4C3AF0DF8CE7}" presName="funnel" presStyleLbl="trAlignAcc1" presStyleIdx="0" presStyleCnt="1"/>
      <dgm:spPr>
        <a:blipFill rotWithShape="0">
          <a:blip xmlns:r="http://schemas.openxmlformats.org/officeDocument/2006/relationships" r:embed="rId1"/>
          <a:stretch>
            <a:fillRect/>
          </a:stretch>
        </a:blipFill>
      </dgm:spPr>
      <dgm:t>
        <a:bodyPr/>
        <a:lstStyle/>
        <a:p>
          <a:endParaRPr lang="en-US"/>
        </a:p>
      </dgm:t>
    </dgm:pt>
  </dgm:ptLst>
  <dgm:cxnLst>
    <dgm:cxn modelId="{A40E27D4-B561-4EE5-95EC-9A9DEABE8153}" type="presOf" srcId="{4C198A1A-EDCC-4A23-90F1-7ED3C21C51E1}" destId="{D1E01190-A949-4F71-A701-745206E5E53D}" srcOrd="0" destOrd="0" presId="urn:microsoft.com/office/officeart/2005/8/layout/funnel1"/>
    <dgm:cxn modelId="{63C80387-0535-4BB7-B675-CD2D3BCC343F}" type="presOf" srcId="{EC23E3A7-2264-4510-B530-4C3AF0DF8CE7}" destId="{B03E1593-F9E8-4E81-AE32-DFE3949779A9}" srcOrd="0" destOrd="0" presId="urn:microsoft.com/office/officeart/2005/8/layout/funnel1"/>
    <dgm:cxn modelId="{0041C1FC-0185-4CAA-B446-E44D328889A5}" srcId="{EC23E3A7-2264-4510-B530-4C3AF0DF8CE7}" destId="{4C198A1A-EDCC-4A23-90F1-7ED3C21C51E1}" srcOrd="0" destOrd="0" parTransId="{FDF10E29-C68D-40C1-AAD5-9AFD2BA215D9}" sibTransId="{598DE13A-A74F-494C-9205-088D40EE0E56}"/>
    <dgm:cxn modelId="{07DFFAE7-0DAD-4F9B-A28A-16A1F851E8D5}" type="presParOf" srcId="{B03E1593-F9E8-4E81-AE32-DFE3949779A9}" destId="{2DC926B8-DCFE-4AAB-B48C-3DAC0DD561D1}" srcOrd="0" destOrd="0" presId="urn:microsoft.com/office/officeart/2005/8/layout/funnel1"/>
    <dgm:cxn modelId="{3A2DBC8B-4416-47C0-84F1-93229DD6297E}" type="presParOf" srcId="{B03E1593-F9E8-4E81-AE32-DFE3949779A9}" destId="{8B5166C8-784A-4698-8744-B428A392BE8E}" srcOrd="1" destOrd="0" presId="urn:microsoft.com/office/officeart/2005/8/layout/funnel1"/>
    <dgm:cxn modelId="{01C18B85-8D9B-4420-A6D1-969B6FF871B1}" type="presParOf" srcId="{B03E1593-F9E8-4E81-AE32-DFE3949779A9}" destId="{D1E01190-A949-4F71-A701-745206E5E53D}" srcOrd="2" destOrd="0" presId="urn:microsoft.com/office/officeart/2005/8/layout/funnel1"/>
    <dgm:cxn modelId="{491BF860-58B8-4DC7-9C7C-8E74C9CD56D6}" type="presParOf" srcId="{B03E1593-F9E8-4E81-AE32-DFE3949779A9}" destId="{D442078C-0491-413B-B97C-19A5BBDF053F}" srcOrd="3"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23E3A7-2264-4510-B530-4C3AF0DF8CE7}"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4C198A1A-EDCC-4A23-90F1-7ED3C21C51E1}">
      <dgm:prSet phldrT="[Text]" phldr="1"/>
      <dgm:spPr/>
      <dgm:t>
        <a:bodyPr/>
        <a:lstStyle/>
        <a:p>
          <a:endParaRPr lang="en-US" dirty="0"/>
        </a:p>
      </dgm:t>
    </dgm:pt>
    <dgm:pt modelId="{598DE13A-A74F-494C-9205-088D40EE0E56}" type="sibTrans" cxnId="{0041C1FC-0185-4CAA-B446-E44D328889A5}">
      <dgm:prSet/>
      <dgm:spPr/>
      <dgm:t>
        <a:bodyPr/>
        <a:lstStyle/>
        <a:p>
          <a:endParaRPr lang="en-US"/>
        </a:p>
      </dgm:t>
    </dgm:pt>
    <dgm:pt modelId="{FDF10E29-C68D-40C1-AAD5-9AFD2BA215D9}" type="parTrans" cxnId="{0041C1FC-0185-4CAA-B446-E44D328889A5}">
      <dgm:prSet/>
      <dgm:spPr/>
      <dgm:t>
        <a:bodyPr/>
        <a:lstStyle/>
        <a:p>
          <a:endParaRPr lang="en-US"/>
        </a:p>
      </dgm:t>
    </dgm:pt>
    <dgm:pt modelId="{B03E1593-F9E8-4E81-AE32-DFE3949779A9}" type="pres">
      <dgm:prSet presAssocID="{EC23E3A7-2264-4510-B530-4C3AF0DF8CE7}" presName="Name0" presStyleCnt="0">
        <dgm:presLayoutVars>
          <dgm:chMax val="4"/>
          <dgm:resizeHandles val="exact"/>
        </dgm:presLayoutVars>
      </dgm:prSet>
      <dgm:spPr/>
      <dgm:t>
        <a:bodyPr/>
        <a:lstStyle/>
        <a:p>
          <a:endParaRPr lang="en-US"/>
        </a:p>
      </dgm:t>
    </dgm:pt>
    <dgm:pt modelId="{2DC926B8-DCFE-4AAB-B48C-3DAC0DD561D1}" type="pres">
      <dgm:prSet presAssocID="{EC23E3A7-2264-4510-B530-4C3AF0DF8CE7}" presName="ellipse" presStyleLbl="trBgShp" presStyleIdx="0" presStyleCnt="1"/>
      <dgm:spPr/>
      <dgm:t>
        <a:bodyPr/>
        <a:lstStyle/>
        <a:p>
          <a:endParaRPr lang="en-US"/>
        </a:p>
      </dgm:t>
    </dgm:pt>
    <dgm:pt modelId="{8B5166C8-784A-4698-8744-B428A392BE8E}" type="pres">
      <dgm:prSet presAssocID="{EC23E3A7-2264-4510-B530-4C3AF0DF8CE7}" presName="arrow1" presStyleLbl="fgShp" presStyleIdx="0" presStyleCnt="1"/>
      <dgm:spPr/>
    </dgm:pt>
    <dgm:pt modelId="{D1E01190-A949-4F71-A701-745206E5E53D}" type="pres">
      <dgm:prSet presAssocID="{EC23E3A7-2264-4510-B530-4C3AF0DF8CE7}" presName="rectangle" presStyleLbl="revTx" presStyleIdx="0" presStyleCnt="1">
        <dgm:presLayoutVars>
          <dgm:bulletEnabled val="1"/>
        </dgm:presLayoutVars>
      </dgm:prSet>
      <dgm:spPr/>
      <dgm:t>
        <a:bodyPr/>
        <a:lstStyle/>
        <a:p>
          <a:endParaRPr lang="en-US"/>
        </a:p>
      </dgm:t>
    </dgm:pt>
    <dgm:pt modelId="{D442078C-0491-413B-B97C-19A5BBDF053F}" type="pres">
      <dgm:prSet presAssocID="{EC23E3A7-2264-4510-B530-4C3AF0DF8CE7}" presName="funnel" presStyleLbl="trAlignAcc1" presStyleIdx="0" presStyleCnt="1"/>
      <dgm:spPr>
        <a:blipFill rotWithShape="0">
          <a:blip xmlns:r="http://schemas.openxmlformats.org/officeDocument/2006/relationships" r:embed="rId1"/>
          <a:stretch>
            <a:fillRect/>
          </a:stretch>
        </a:blipFill>
      </dgm:spPr>
      <dgm:t>
        <a:bodyPr/>
        <a:lstStyle/>
        <a:p>
          <a:endParaRPr lang="en-US"/>
        </a:p>
      </dgm:t>
    </dgm:pt>
  </dgm:ptLst>
  <dgm:cxnLst>
    <dgm:cxn modelId="{483C69C2-D527-4549-BBA6-3715A77FAE05}" type="presOf" srcId="{4C198A1A-EDCC-4A23-90F1-7ED3C21C51E1}" destId="{D1E01190-A949-4F71-A701-745206E5E53D}" srcOrd="0" destOrd="0" presId="urn:microsoft.com/office/officeart/2005/8/layout/funnel1"/>
    <dgm:cxn modelId="{7FBE9C13-0BE4-4890-859B-D0639A47A5CC}" type="presOf" srcId="{EC23E3A7-2264-4510-B530-4C3AF0DF8CE7}" destId="{B03E1593-F9E8-4E81-AE32-DFE3949779A9}" srcOrd="0" destOrd="0" presId="urn:microsoft.com/office/officeart/2005/8/layout/funnel1"/>
    <dgm:cxn modelId="{0041C1FC-0185-4CAA-B446-E44D328889A5}" srcId="{EC23E3A7-2264-4510-B530-4C3AF0DF8CE7}" destId="{4C198A1A-EDCC-4A23-90F1-7ED3C21C51E1}" srcOrd="0" destOrd="0" parTransId="{FDF10E29-C68D-40C1-AAD5-9AFD2BA215D9}" sibTransId="{598DE13A-A74F-494C-9205-088D40EE0E56}"/>
    <dgm:cxn modelId="{C4ED1A8B-C2CA-4EAF-A91F-36F816F0E9F5}" type="presParOf" srcId="{B03E1593-F9E8-4E81-AE32-DFE3949779A9}" destId="{2DC926B8-DCFE-4AAB-B48C-3DAC0DD561D1}" srcOrd="0" destOrd="0" presId="urn:microsoft.com/office/officeart/2005/8/layout/funnel1"/>
    <dgm:cxn modelId="{4DBF7686-828E-4262-A568-C083482DBC8D}" type="presParOf" srcId="{B03E1593-F9E8-4E81-AE32-DFE3949779A9}" destId="{8B5166C8-784A-4698-8744-B428A392BE8E}" srcOrd="1" destOrd="0" presId="urn:microsoft.com/office/officeart/2005/8/layout/funnel1"/>
    <dgm:cxn modelId="{B72B70B1-B1AB-402A-88E8-2CFE012C8F70}" type="presParOf" srcId="{B03E1593-F9E8-4E81-AE32-DFE3949779A9}" destId="{D1E01190-A949-4F71-A701-745206E5E53D}" srcOrd="2" destOrd="0" presId="urn:microsoft.com/office/officeart/2005/8/layout/funnel1"/>
    <dgm:cxn modelId="{77FE4C3C-0D89-4384-B891-74BCF941CD7E}" type="presParOf" srcId="{B03E1593-F9E8-4E81-AE32-DFE3949779A9}" destId="{D442078C-0491-413B-B97C-19A5BBDF053F}" srcOrd="3" destOrd="0" presId="urn:microsoft.com/office/officeart/2005/8/layout/funnel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C926B8-DCFE-4AAB-B48C-3DAC0DD561D1}">
      <dsp:nvSpPr>
        <dsp:cNvPr id="0" name=""/>
        <dsp:cNvSpPr/>
      </dsp:nvSpPr>
      <dsp:spPr>
        <a:xfrm>
          <a:off x="916955" y="141366"/>
          <a:ext cx="2805588" cy="974344"/>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5166C8-784A-4698-8744-B428A392BE8E}">
      <dsp:nvSpPr>
        <dsp:cNvPr id="0" name=""/>
        <dsp:cNvSpPr/>
      </dsp:nvSpPr>
      <dsp:spPr>
        <a:xfrm>
          <a:off x="2052240" y="2527204"/>
          <a:ext cx="543718" cy="347980"/>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E01190-A949-4F71-A701-745206E5E53D}">
      <dsp:nvSpPr>
        <dsp:cNvPr id="0" name=""/>
        <dsp:cNvSpPr/>
      </dsp:nvSpPr>
      <dsp:spPr>
        <a:xfrm>
          <a:off x="1019175" y="2805588"/>
          <a:ext cx="2609850" cy="652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US" sz="2300" kern="1200" dirty="0" smtClean="0"/>
            <a:t> </a:t>
          </a:r>
          <a:endParaRPr lang="en-US" sz="2300" kern="1200" dirty="0"/>
        </a:p>
      </dsp:txBody>
      <dsp:txXfrm>
        <a:off x="1019175" y="2805588"/>
        <a:ext cx="2609850" cy="652462"/>
      </dsp:txXfrm>
    </dsp:sp>
    <dsp:sp modelId="{D442078C-0491-413B-B97C-19A5BBDF053F}">
      <dsp:nvSpPr>
        <dsp:cNvPr id="0" name=""/>
        <dsp:cNvSpPr/>
      </dsp:nvSpPr>
      <dsp:spPr>
        <a:xfrm>
          <a:off x="801687" y="21748"/>
          <a:ext cx="3044825" cy="2435860"/>
        </a:xfrm>
        <a:prstGeom prst="funnel">
          <a:avLst/>
        </a:prstGeom>
        <a:blipFill rotWithShape="0">
          <a:blip xmlns:r="http://schemas.openxmlformats.org/officeDocument/2006/relationships" r:embed="rId1"/>
          <a:stretch>
            <a:fillRect/>
          </a:stretch>
        </a:blip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C926B8-DCFE-4AAB-B48C-3DAC0DD561D1}">
      <dsp:nvSpPr>
        <dsp:cNvPr id="0" name=""/>
        <dsp:cNvSpPr/>
      </dsp:nvSpPr>
      <dsp:spPr>
        <a:xfrm>
          <a:off x="916955" y="141366"/>
          <a:ext cx="2805588" cy="974344"/>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5166C8-784A-4698-8744-B428A392BE8E}">
      <dsp:nvSpPr>
        <dsp:cNvPr id="0" name=""/>
        <dsp:cNvSpPr/>
      </dsp:nvSpPr>
      <dsp:spPr>
        <a:xfrm>
          <a:off x="2052240" y="2527204"/>
          <a:ext cx="543718" cy="347980"/>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E01190-A949-4F71-A701-745206E5E53D}">
      <dsp:nvSpPr>
        <dsp:cNvPr id="0" name=""/>
        <dsp:cNvSpPr/>
      </dsp:nvSpPr>
      <dsp:spPr>
        <a:xfrm>
          <a:off x="1019175" y="2805588"/>
          <a:ext cx="2609850" cy="652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endParaRPr lang="en-US" sz="2300" kern="1200" dirty="0"/>
        </a:p>
      </dsp:txBody>
      <dsp:txXfrm>
        <a:off x="1019175" y="2805588"/>
        <a:ext cx="2609850" cy="652462"/>
      </dsp:txXfrm>
    </dsp:sp>
    <dsp:sp modelId="{D442078C-0491-413B-B97C-19A5BBDF053F}">
      <dsp:nvSpPr>
        <dsp:cNvPr id="0" name=""/>
        <dsp:cNvSpPr/>
      </dsp:nvSpPr>
      <dsp:spPr>
        <a:xfrm>
          <a:off x="801687" y="21748"/>
          <a:ext cx="3044825" cy="2435860"/>
        </a:xfrm>
        <a:prstGeom prst="funnel">
          <a:avLst/>
        </a:prstGeom>
        <a:blipFill rotWithShape="0">
          <a:blip xmlns:r="http://schemas.openxmlformats.org/officeDocument/2006/relationships" r:embed="rId1"/>
          <a:stretch>
            <a:fillRect/>
          </a:stretch>
        </a:blip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C926B8-DCFE-4AAB-B48C-3DAC0DD561D1}">
      <dsp:nvSpPr>
        <dsp:cNvPr id="0" name=""/>
        <dsp:cNvSpPr/>
      </dsp:nvSpPr>
      <dsp:spPr>
        <a:xfrm>
          <a:off x="916955" y="141366"/>
          <a:ext cx="2805588" cy="974344"/>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5166C8-784A-4698-8744-B428A392BE8E}">
      <dsp:nvSpPr>
        <dsp:cNvPr id="0" name=""/>
        <dsp:cNvSpPr/>
      </dsp:nvSpPr>
      <dsp:spPr>
        <a:xfrm>
          <a:off x="2052240" y="2527204"/>
          <a:ext cx="543718" cy="347980"/>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E01190-A949-4F71-A701-745206E5E53D}">
      <dsp:nvSpPr>
        <dsp:cNvPr id="0" name=""/>
        <dsp:cNvSpPr/>
      </dsp:nvSpPr>
      <dsp:spPr>
        <a:xfrm>
          <a:off x="1019175" y="2805588"/>
          <a:ext cx="2609850" cy="652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endParaRPr lang="en-US" sz="2300" kern="1200" dirty="0"/>
        </a:p>
      </dsp:txBody>
      <dsp:txXfrm>
        <a:off x="1019175" y="2805588"/>
        <a:ext cx="2609850" cy="652462"/>
      </dsp:txXfrm>
    </dsp:sp>
    <dsp:sp modelId="{D442078C-0491-413B-B97C-19A5BBDF053F}">
      <dsp:nvSpPr>
        <dsp:cNvPr id="0" name=""/>
        <dsp:cNvSpPr/>
      </dsp:nvSpPr>
      <dsp:spPr>
        <a:xfrm>
          <a:off x="801687" y="21748"/>
          <a:ext cx="3044825" cy="2435860"/>
        </a:xfrm>
        <a:prstGeom prst="funnel">
          <a:avLst/>
        </a:prstGeom>
        <a:blipFill rotWithShape="0">
          <a:blip xmlns:r="http://schemas.openxmlformats.org/officeDocument/2006/relationships" r:embed="rId1"/>
          <a:stretch>
            <a:fillRect/>
          </a:stretch>
        </a:blip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3.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2682E413-737D-4CA8-A9B3-7ECB580BD1E6}" type="datetimeFigureOut">
              <a:rPr lang="en-US" smtClean="0"/>
              <a:t>11/14/2013</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855C581-A265-443D-842B-5CEA32C8136E}" type="slidenum">
              <a:rPr lang="en-US" smtClean="0"/>
              <a:t>‹#›</a:t>
            </a:fld>
            <a:endParaRPr lang="en-US"/>
          </a:p>
        </p:txBody>
      </p:sp>
    </p:spTree>
    <p:extLst>
      <p:ext uri="{BB962C8B-B14F-4D97-AF65-F5344CB8AC3E}">
        <p14:creationId xmlns:p14="http://schemas.microsoft.com/office/powerpoint/2010/main" val="2737727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381" eaLnBrk="0" hangingPunct="0">
              <a:defRPr kumimoji="1" sz="2400">
                <a:solidFill>
                  <a:schemeClr val="tx1"/>
                </a:solidFill>
                <a:latin typeface="Times" pitchFamily="-63" charset="0"/>
                <a:ea typeface="Osaka" pitchFamily="-63" charset="-128"/>
              </a:defRPr>
            </a:lvl1pPr>
            <a:lvl2pPr marL="743364" indent="-285909" defTabSz="932381" eaLnBrk="0" hangingPunct="0">
              <a:defRPr kumimoji="1" sz="2400">
                <a:solidFill>
                  <a:schemeClr val="tx1"/>
                </a:solidFill>
                <a:latin typeface="Times" pitchFamily="-63" charset="0"/>
                <a:ea typeface="Osaka" pitchFamily="-63" charset="-128"/>
              </a:defRPr>
            </a:lvl2pPr>
            <a:lvl3pPr marL="1143636" indent="-228727" defTabSz="932381" eaLnBrk="0" hangingPunct="0">
              <a:defRPr kumimoji="1" sz="2400">
                <a:solidFill>
                  <a:schemeClr val="tx1"/>
                </a:solidFill>
                <a:latin typeface="Times" pitchFamily="-63" charset="0"/>
                <a:ea typeface="Osaka" pitchFamily="-63" charset="-128"/>
              </a:defRPr>
            </a:lvl3pPr>
            <a:lvl4pPr marL="1601089" indent="-228727" defTabSz="932381" eaLnBrk="0" hangingPunct="0">
              <a:defRPr kumimoji="1" sz="2400">
                <a:solidFill>
                  <a:schemeClr val="tx1"/>
                </a:solidFill>
                <a:latin typeface="Times" pitchFamily="-63" charset="0"/>
                <a:ea typeface="Osaka" pitchFamily="-63" charset="-128"/>
              </a:defRPr>
            </a:lvl4pPr>
            <a:lvl5pPr marL="2058544" indent="-228727" defTabSz="932381" eaLnBrk="0" hangingPunct="0">
              <a:defRPr kumimoji="1" sz="2400">
                <a:solidFill>
                  <a:schemeClr val="tx1"/>
                </a:solidFill>
                <a:latin typeface="Times" pitchFamily="-63" charset="0"/>
                <a:ea typeface="Osaka" pitchFamily="-63" charset="-128"/>
              </a:defRPr>
            </a:lvl5pPr>
            <a:lvl6pPr marL="2515999" indent="-228727" defTabSz="932381" eaLnBrk="0" fontAlgn="base" hangingPunct="0">
              <a:spcBef>
                <a:spcPct val="0"/>
              </a:spcBef>
              <a:spcAft>
                <a:spcPct val="0"/>
              </a:spcAft>
              <a:defRPr kumimoji="1" sz="2400">
                <a:solidFill>
                  <a:schemeClr val="tx1"/>
                </a:solidFill>
                <a:latin typeface="Times" pitchFamily="-63" charset="0"/>
                <a:ea typeface="Osaka" pitchFamily="-63" charset="-128"/>
              </a:defRPr>
            </a:lvl6pPr>
            <a:lvl7pPr marL="2973452" indent="-228727" defTabSz="932381" eaLnBrk="0" fontAlgn="base" hangingPunct="0">
              <a:spcBef>
                <a:spcPct val="0"/>
              </a:spcBef>
              <a:spcAft>
                <a:spcPct val="0"/>
              </a:spcAft>
              <a:defRPr kumimoji="1" sz="2400">
                <a:solidFill>
                  <a:schemeClr val="tx1"/>
                </a:solidFill>
                <a:latin typeface="Times" pitchFamily="-63" charset="0"/>
                <a:ea typeface="Osaka" pitchFamily="-63" charset="-128"/>
              </a:defRPr>
            </a:lvl7pPr>
            <a:lvl8pPr marL="3430907" indent="-228727" defTabSz="932381" eaLnBrk="0" fontAlgn="base" hangingPunct="0">
              <a:spcBef>
                <a:spcPct val="0"/>
              </a:spcBef>
              <a:spcAft>
                <a:spcPct val="0"/>
              </a:spcAft>
              <a:defRPr kumimoji="1" sz="2400">
                <a:solidFill>
                  <a:schemeClr val="tx1"/>
                </a:solidFill>
                <a:latin typeface="Times" pitchFamily="-63" charset="0"/>
                <a:ea typeface="Osaka" pitchFamily="-63" charset="-128"/>
              </a:defRPr>
            </a:lvl8pPr>
            <a:lvl9pPr marL="3888361" indent="-228727" defTabSz="932381" eaLnBrk="0" fontAlgn="base" hangingPunct="0">
              <a:spcBef>
                <a:spcPct val="0"/>
              </a:spcBef>
              <a:spcAft>
                <a:spcPct val="0"/>
              </a:spcAft>
              <a:defRPr kumimoji="1" sz="2400">
                <a:solidFill>
                  <a:schemeClr val="tx1"/>
                </a:solidFill>
                <a:latin typeface="Times" pitchFamily="-63" charset="0"/>
                <a:ea typeface="Osaka" pitchFamily="-63" charset="-128"/>
              </a:defRPr>
            </a:lvl9pPr>
          </a:lstStyle>
          <a:p>
            <a:pPr eaLnBrk="1" hangingPunct="1"/>
            <a:fld id="{1678B04D-54BA-4B42-A539-7692D0B84F42}" type="slidenum">
              <a:rPr lang="en-US" sz="1200">
                <a:solidFill>
                  <a:prstClr val="black"/>
                </a:solidFill>
              </a:rPr>
              <a:pPr eaLnBrk="1" hangingPunct="1"/>
              <a:t>5</a:t>
            </a:fld>
            <a:endParaRPr lang="en-US" sz="1200">
              <a:solidFill>
                <a:prstClr val="black"/>
              </a:solidFill>
            </a:endParaRPr>
          </a:p>
        </p:txBody>
      </p:sp>
    </p:spTree>
    <p:extLst>
      <p:ext uri="{BB962C8B-B14F-4D97-AF65-F5344CB8AC3E}">
        <p14:creationId xmlns:p14="http://schemas.microsoft.com/office/powerpoint/2010/main" val="2593187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FF63A7-60BE-45ED-ACC2-2FCC2013C3FC}" type="slidenum">
              <a:rPr lang="en-US" smtClean="0"/>
              <a:pPr/>
              <a:t>8</a:t>
            </a:fld>
            <a:endParaRPr lang="en-US"/>
          </a:p>
        </p:txBody>
      </p:sp>
    </p:spTree>
    <p:extLst>
      <p:ext uri="{BB962C8B-B14F-4D97-AF65-F5344CB8AC3E}">
        <p14:creationId xmlns:p14="http://schemas.microsoft.com/office/powerpoint/2010/main" val="2483251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FF63A7-60BE-45ED-ACC2-2FCC2013C3FC}" type="slidenum">
              <a:rPr lang="en-US" smtClean="0"/>
              <a:pPr/>
              <a:t>9</a:t>
            </a:fld>
            <a:endParaRPr lang="en-US"/>
          </a:p>
        </p:txBody>
      </p:sp>
    </p:spTree>
    <p:extLst>
      <p:ext uri="{BB962C8B-B14F-4D97-AF65-F5344CB8AC3E}">
        <p14:creationId xmlns:p14="http://schemas.microsoft.com/office/powerpoint/2010/main" val="3885507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A6FF63A7-60BE-45ED-ACC2-2FCC2013C3FC}" type="slidenum">
              <a:rPr lang="en-US" smtClean="0"/>
              <a:pPr/>
              <a:t>14</a:t>
            </a:fld>
            <a:endParaRPr lang="en-US"/>
          </a:p>
        </p:txBody>
      </p:sp>
    </p:spTree>
    <p:extLst>
      <p:ext uri="{BB962C8B-B14F-4D97-AF65-F5344CB8AC3E}">
        <p14:creationId xmlns:p14="http://schemas.microsoft.com/office/powerpoint/2010/main" val="1940125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381" eaLnBrk="0" hangingPunct="0">
              <a:defRPr kumimoji="1" sz="2400">
                <a:solidFill>
                  <a:schemeClr val="tx1"/>
                </a:solidFill>
                <a:latin typeface="Times" pitchFamily="-63" charset="0"/>
                <a:ea typeface="Osaka" pitchFamily="-63" charset="-128"/>
              </a:defRPr>
            </a:lvl1pPr>
            <a:lvl2pPr marL="743364" indent="-285909" defTabSz="932381" eaLnBrk="0" hangingPunct="0">
              <a:defRPr kumimoji="1" sz="2400">
                <a:solidFill>
                  <a:schemeClr val="tx1"/>
                </a:solidFill>
                <a:latin typeface="Times" pitchFamily="-63" charset="0"/>
                <a:ea typeface="Osaka" pitchFamily="-63" charset="-128"/>
              </a:defRPr>
            </a:lvl2pPr>
            <a:lvl3pPr marL="1143636" indent="-228727" defTabSz="932381" eaLnBrk="0" hangingPunct="0">
              <a:defRPr kumimoji="1" sz="2400">
                <a:solidFill>
                  <a:schemeClr val="tx1"/>
                </a:solidFill>
                <a:latin typeface="Times" pitchFamily="-63" charset="0"/>
                <a:ea typeface="Osaka" pitchFamily="-63" charset="-128"/>
              </a:defRPr>
            </a:lvl3pPr>
            <a:lvl4pPr marL="1601089" indent="-228727" defTabSz="932381" eaLnBrk="0" hangingPunct="0">
              <a:defRPr kumimoji="1" sz="2400">
                <a:solidFill>
                  <a:schemeClr val="tx1"/>
                </a:solidFill>
                <a:latin typeface="Times" pitchFamily="-63" charset="0"/>
                <a:ea typeface="Osaka" pitchFamily="-63" charset="-128"/>
              </a:defRPr>
            </a:lvl4pPr>
            <a:lvl5pPr marL="2058544" indent="-228727" defTabSz="932381" eaLnBrk="0" hangingPunct="0">
              <a:defRPr kumimoji="1" sz="2400">
                <a:solidFill>
                  <a:schemeClr val="tx1"/>
                </a:solidFill>
                <a:latin typeface="Times" pitchFamily="-63" charset="0"/>
                <a:ea typeface="Osaka" pitchFamily="-63" charset="-128"/>
              </a:defRPr>
            </a:lvl5pPr>
            <a:lvl6pPr marL="2515999" indent="-228727" defTabSz="932381" eaLnBrk="0" fontAlgn="base" hangingPunct="0">
              <a:spcBef>
                <a:spcPct val="0"/>
              </a:spcBef>
              <a:spcAft>
                <a:spcPct val="0"/>
              </a:spcAft>
              <a:defRPr kumimoji="1" sz="2400">
                <a:solidFill>
                  <a:schemeClr val="tx1"/>
                </a:solidFill>
                <a:latin typeface="Times" pitchFamily="-63" charset="0"/>
                <a:ea typeface="Osaka" pitchFamily="-63" charset="-128"/>
              </a:defRPr>
            </a:lvl6pPr>
            <a:lvl7pPr marL="2973452" indent="-228727" defTabSz="932381" eaLnBrk="0" fontAlgn="base" hangingPunct="0">
              <a:spcBef>
                <a:spcPct val="0"/>
              </a:spcBef>
              <a:spcAft>
                <a:spcPct val="0"/>
              </a:spcAft>
              <a:defRPr kumimoji="1" sz="2400">
                <a:solidFill>
                  <a:schemeClr val="tx1"/>
                </a:solidFill>
                <a:latin typeface="Times" pitchFamily="-63" charset="0"/>
                <a:ea typeface="Osaka" pitchFamily="-63" charset="-128"/>
              </a:defRPr>
            </a:lvl7pPr>
            <a:lvl8pPr marL="3430907" indent="-228727" defTabSz="932381" eaLnBrk="0" fontAlgn="base" hangingPunct="0">
              <a:spcBef>
                <a:spcPct val="0"/>
              </a:spcBef>
              <a:spcAft>
                <a:spcPct val="0"/>
              </a:spcAft>
              <a:defRPr kumimoji="1" sz="2400">
                <a:solidFill>
                  <a:schemeClr val="tx1"/>
                </a:solidFill>
                <a:latin typeface="Times" pitchFamily="-63" charset="0"/>
                <a:ea typeface="Osaka" pitchFamily="-63" charset="-128"/>
              </a:defRPr>
            </a:lvl8pPr>
            <a:lvl9pPr marL="3888361" indent="-228727" defTabSz="932381" eaLnBrk="0" fontAlgn="base" hangingPunct="0">
              <a:spcBef>
                <a:spcPct val="0"/>
              </a:spcBef>
              <a:spcAft>
                <a:spcPct val="0"/>
              </a:spcAft>
              <a:defRPr kumimoji="1" sz="2400">
                <a:solidFill>
                  <a:schemeClr val="tx1"/>
                </a:solidFill>
                <a:latin typeface="Times" pitchFamily="-63" charset="0"/>
                <a:ea typeface="Osaka" pitchFamily="-63" charset="-128"/>
              </a:defRPr>
            </a:lvl9pPr>
          </a:lstStyle>
          <a:p>
            <a:pPr eaLnBrk="1" hangingPunct="1"/>
            <a:fld id="{FABB1B5E-E63A-4DCE-970B-45EE1E67D566}" type="slidenum">
              <a:rPr lang="en-US" sz="1200">
                <a:solidFill>
                  <a:prstClr val="black"/>
                </a:solidFill>
              </a:rPr>
              <a:pPr eaLnBrk="1" hangingPunct="1"/>
              <a:t>15</a:t>
            </a:fld>
            <a:endParaRPr lang="en-US" sz="1200">
              <a:solidFill>
                <a:prstClr val="black"/>
              </a:solidFill>
            </a:endParaRPr>
          </a:p>
        </p:txBody>
      </p:sp>
    </p:spTree>
    <p:extLst>
      <p:ext uri="{BB962C8B-B14F-4D97-AF65-F5344CB8AC3E}">
        <p14:creationId xmlns:p14="http://schemas.microsoft.com/office/powerpoint/2010/main" val="3698993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EF73149-6FA6-4B23-9470-D63714A52453}" type="slidenum">
              <a:rPr lang="en-US" smtClean="0"/>
              <a:pPr/>
              <a:t>26</a:t>
            </a:fld>
            <a:endParaRPr lang="en-US"/>
          </a:p>
        </p:txBody>
      </p:sp>
    </p:spTree>
    <p:extLst>
      <p:ext uri="{BB962C8B-B14F-4D97-AF65-F5344CB8AC3E}">
        <p14:creationId xmlns:p14="http://schemas.microsoft.com/office/powerpoint/2010/main" val="3367497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EF73149-6FA6-4B23-9470-D63714A52453}" type="slidenum">
              <a:rPr lang="en-US" smtClean="0"/>
              <a:pPr/>
              <a:t>27</a:t>
            </a:fld>
            <a:endParaRPr lang="en-US"/>
          </a:p>
        </p:txBody>
      </p:sp>
    </p:spTree>
    <p:extLst>
      <p:ext uri="{BB962C8B-B14F-4D97-AF65-F5344CB8AC3E}">
        <p14:creationId xmlns:p14="http://schemas.microsoft.com/office/powerpoint/2010/main" val="10403097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914400" y="609600"/>
            <a:ext cx="7772400" cy="1143000"/>
          </a:xfrm>
        </p:spPr>
        <p:txBody>
          <a:bodyPr/>
          <a:lstStyle>
            <a:lvl1pPr>
              <a:defRPr/>
            </a:lvl1pPr>
          </a:lstStyle>
          <a:p>
            <a:pPr lvl="0"/>
            <a:r>
              <a:rPr lang="de-DE" altLang="ja-JP" noProof="0" smtClean="0"/>
              <a:t>Cliquez et modifiez le titre</a:t>
            </a:r>
          </a:p>
        </p:txBody>
      </p:sp>
      <p:sp>
        <p:nvSpPr>
          <p:cNvPr id="24579" name="Rectangle 3"/>
          <p:cNvSpPr>
            <a:spLocks noGrp="1" noChangeArrowheads="1"/>
          </p:cNvSpPr>
          <p:nvPr>
            <p:ph type="subTitle" idx="1"/>
          </p:nvPr>
        </p:nvSpPr>
        <p:spPr>
          <a:xfrm>
            <a:off x="914400" y="2438400"/>
            <a:ext cx="4800600" cy="1752600"/>
          </a:xfrm>
        </p:spPr>
        <p:txBody>
          <a:bodyPr/>
          <a:lstStyle>
            <a:lvl1pPr marL="0" indent="0">
              <a:buFont typeface="Osaka" pitchFamily="-63" charset="-128"/>
              <a:buNone/>
              <a:defRPr sz="2000"/>
            </a:lvl1pPr>
          </a:lstStyle>
          <a:p>
            <a:pPr lvl="0"/>
            <a:r>
              <a:rPr lang="de-DE" altLang="ja-JP" noProof="0" smtClean="0"/>
              <a:t>Cliquez pour modifier le style des sous-titres du masque</a:t>
            </a:r>
          </a:p>
        </p:txBody>
      </p:sp>
      <p:sp>
        <p:nvSpPr>
          <p:cNvPr id="24580" name="Rectangle 4"/>
          <p:cNvSpPr>
            <a:spLocks noGrp="1" noChangeArrowheads="1"/>
          </p:cNvSpPr>
          <p:nvPr>
            <p:ph type="dt" sz="half" idx="2"/>
          </p:nvPr>
        </p:nvSpPr>
        <p:spPr/>
        <p:txBody>
          <a:bodyPr/>
          <a:lstStyle>
            <a:lvl1pPr>
              <a:defRPr/>
            </a:lvl1pPr>
          </a:lstStyle>
          <a:p>
            <a:endParaRPr lang="de-DE" altLang="ja-JP">
              <a:solidFill>
                <a:srgbClr val="000000"/>
              </a:solidFill>
            </a:endParaRPr>
          </a:p>
        </p:txBody>
      </p:sp>
      <p:sp>
        <p:nvSpPr>
          <p:cNvPr id="24581" name="Rectangle 5"/>
          <p:cNvSpPr>
            <a:spLocks noGrp="1" noChangeArrowheads="1"/>
          </p:cNvSpPr>
          <p:nvPr>
            <p:ph type="ftr" sz="quarter" idx="3"/>
          </p:nvPr>
        </p:nvSpPr>
        <p:spPr/>
        <p:txBody>
          <a:bodyPr/>
          <a:lstStyle>
            <a:lvl1pPr>
              <a:defRPr/>
            </a:lvl1pPr>
          </a:lstStyle>
          <a:p>
            <a:endParaRPr lang="de-DE" altLang="ja-JP">
              <a:solidFill>
                <a:srgbClr val="000000"/>
              </a:solidFill>
            </a:endParaRPr>
          </a:p>
        </p:txBody>
      </p:sp>
      <p:sp>
        <p:nvSpPr>
          <p:cNvPr id="24582" name="Rectangle 6"/>
          <p:cNvSpPr>
            <a:spLocks noGrp="1" noChangeArrowheads="1"/>
          </p:cNvSpPr>
          <p:nvPr>
            <p:ph type="sldNum" sz="quarter" idx="4"/>
          </p:nvPr>
        </p:nvSpPr>
        <p:spPr/>
        <p:txBody>
          <a:bodyPr/>
          <a:lstStyle>
            <a:lvl1pPr>
              <a:defRPr/>
            </a:lvl1pPr>
          </a:lstStyle>
          <a:p>
            <a:fld id="{545ECFC1-2333-47F4-8486-B31917B689C2}" type="slidenum">
              <a:rPr lang="de-DE" altLang="ja-JP">
                <a:solidFill>
                  <a:srgbClr val="000000"/>
                </a:solidFill>
              </a:rPr>
              <a:pPr/>
              <a:t>‹#›</a:t>
            </a:fld>
            <a:endParaRPr lang="de-DE" altLang="ja-JP" sz="1400">
              <a:solidFill>
                <a:srgbClr val="000000"/>
              </a:solidFill>
            </a:endParaRPr>
          </a:p>
        </p:txBody>
      </p:sp>
    </p:spTree>
    <p:extLst>
      <p:ext uri="{BB962C8B-B14F-4D97-AF65-F5344CB8AC3E}">
        <p14:creationId xmlns:p14="http://schemas.microsoft.com/office/powerpoint/2010/main" val="766632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endParaRPr lang="de-DE" altLang="ja-JP">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de-DE" altLang="ja-JP">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F92CDB9-FDA9-4E27-8917-60A492729CDB}" type="slidenum">
              <a:rPr lang="de-DE" altLang="ja-JP">
                <a:solidFill>
                  <a:srgbClr val="000000"/>
                </a:solidFill>
              </a:rPr>
              <a:pPr/>
              <a:t>‹#›</a:t>
            </a:fld>
            <a:endParaRPr lang="de-DE" altLang="ja-JP" sz="1400">
              <a:solidFill>
                <a:srgbClr val="000000"/>
              </a:solidFill>
            </a:endParaRPr>
          </a:p>
        </p:txBody>
      </p:sp>
    </p:spTree>
    <p:extLst>
      <p:ext uri="{BB962C8B-B14F-4D97-AF65-F5344CB8AC3E}">
        <p14:creationId xmlns:p14="http://schemas.microsoft.com/office/powerpoint/2010/main" val="1626146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685800"/>
            <a:ext cx="2152650" cy="5562600"/>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304800" y="685800"/>
            <a:ext cx="6305550" cy="5562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endParaRPr lang="de-DE" altLang="ja-JP">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de-DE" altLang="ja-JP">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536F628B-D83D-40B6-9049-0A82E70ECFA4}" type="slidenum">
              <a:rPr lang="de-DE" altLang="ja-JP">
                <a:solidFill>
                  <a:srgbClr val="000000"/>
                </a:solidFill>
              </a:rPr>
              <a:pPr/>
              <a:t>‹#›</a:t>
            </a:fld>
            <a:endParaRPr lang="de-DE" altLang="ja-JP" sz="1400">
              <a:solidFill>
                <a:srgbClr val="000000"/>
              </a:solidFill>
            </a:endParaRPr>
          </a:p>
        </p:txBody>
      </p:sp>
    </p:spTree>
    <p:extLst>
      <p:ext uri="{BB962C8B-B14F-4D97-AF65-F5344CB8AC3E}">
        <p14:creationId xmlns:p14="http://schemas.microsoft.com/office/powerpoint/2010/main" val="842343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endParaRPr lang="de-DE" altLang="ja-JP">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de-DE" altLang="ja-JP">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850E9BF-AB41-4D5B-BBCA-7C28FC274BFA}" type="slidenum">
              <a:rPr lang="de-DE" altLang="ja-JP">
                <a:solidFill>
                  <a:srgbClr val="000000"/>
                </a:solidFill>
              </a:rPr>
              <a:pPr/>
              <a:t>‹#›</a:t>
            </a:fld>
            <a:endParaRPr lang="de-DE" altLang="ja-JP" sz="1400">
              <a:solidFill>
                <a:srgbClr val="000000"/>
              </a:solidFill>
            </a:endParaRPr>
          </a:p>
        </p:txBody>
      </p:sp>
    </p:spTree>
    <p:extLst>
      <p:ext uri="{BB962C8B-B14F-4D97-AF65-F5344CB8AC3E}">
        <p14:creationId xmlns:p14="http://schemas.microsoft.com/office/powerpoint/2010/main" val="971238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de-DE" altLang="ja-JP">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de-DE" altLang="ja-JP">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594C0E5-A875-4476-B670-FE5678D9F974}" type="slidenum">
              <a:rPr lang="de-DE" altLang="ja-JP">
                <a:solidFill>
                  <a:srgbClr val="000000"/>
                </a:solidFill>
              </a:rPr>
              <a:pPr/>
              <a:t>‹#›</a:t>
            </a:fld>
            <a:endParaRPr lang="de-DE" altLang="ja-JP" sz="1400">
              <a:solidFill>
                <a:srgbClr val="000000"/>
              </a:solidFill>
            </a:endParaRPr>
          </a:p>
        </p:txBody>
      </p:sp>
    </p:spTree>
    <p:extLst>
      <p:ext uri="{BB962C8B-B14F-4D97-AF65-F5344CB8AC3E}">
        <p14:creationId xmlns:p14="http://schemas.microsoft.com/office/powerpoint/2010/main" val="1900170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304800" y="1676400"/>
            <a:ext cx="42291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86300" y="1676400"/>
            <a:ext cx="42291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lvl1pPr>
              <a:defRPr/>
            </a:lvl1pPr>
          </a:lstStyle>
          <a:p>
            <a:endParaRPr lang="de-DE" altLang="ja-JP">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de-DE" altLang="ja-JP">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CBD6B52C-7FA6-442A-A761-9EB38FBF3B0D}" type="slidenum">
              <a:rPr lang="de-DE" altLang="ja-JP">
                <a:solidFill>
                  <a:srgbClr val="000000"/>
                </a:solidFill>
              </a:rPr>
              <a:pPr/>
              <a:t>‹#›</a:t>
            </a:fld>
            <a:endParaRPr lang="de-DE" altLang="ja-JP" sz="1400">
              <a:solidFill>
                <a:srgbClr val="000000"/>
              </a:solidFill>
            </a:endParaRPr>
          </a:p>
        </p:txBody>
      </p:sp>
    </p:spTree>
    <p:extLst>
      <p:ext uri="{BB962C8B-B14F-4D97-AF65-F5344CB8AC3E}">
        <p14:creationId xmlns:p14="http://schemas.microsoft.com/office/powerpoint/2010/main" val="3144206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lvl1pPr>
              <a:defRPr/>
            </a:lvl1pPr>
          </a:lstStyle>
          <a:p>
            <a:endParaRPr lang="de-DE" altLang="ja-JP">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de-DE" altLang="ja-JP">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640D6975-80DB-488B-9969-A9D3E26A6B58}" type="slidenum">
              <a:rPr lang="de-DE" altLang="ja-JP">
                <a:solidFill>
                  <a:srgbClr val="000000"/>
                </a:solidFill>
              </a:rPr>
              <a:pPr/>
              <a:t>‹#›</a:t>
            </a:fld>
            <a:endParaRPr lang="de-DE" altLang="ja-JP" sz="1400">
              <a:solidFill>
                <a:srgbClr val="000000"/>
              </a:solidFill>
            </a:endParaRPr>
          </a:p>
        </p:txBody>
      </p:sp>
    </p:spTree>
    <p:extLst>
      <p:ext uri="{BB962C8B-B14F-4D97-AF65-F5344CB8AC3E}">
        <p14:creationId xmlns:p14="http://schemas.microsoft.com/office/powerpoint/2010/main" val="4021414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lvl1pPr>
              <a:defRPr/>
            </a:lvl1pPr>
          </a:lstStyle>
          <a:p>
            <a:endParaRPr lang="de-DE" altLang="ja-JP">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de-DE" altLang="ja-JP">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49C49F25-0A29-477A-B4B0-95D39D48E2A1}" type="slidenum">
              <a:rPr lang="de-DE" altLang="ja-JP">
                <a:solidFill>
                  <a:srgbClr val="000000"/>
                </a:solidFill>
              </a:rPr>
              <a:pPr/>
              <a:t>‹#›</a:t>
            </a:fld>
            <a:endParaRPr lang="de-DE" altLang="ja-JP" sz="1400">
              <a:solidFill>
                <a:srgbClr val="000000"/>
              </a:solidFill>
            </a:endParaRPr>
          </a:p>
        </p:txBody>
      </p:sp>
    </p:spTree>
    <p:extLst>
      <p:ext uri="{BB962C8B-B14F-4D97-AF65-F5344CB8AC3E}">
        <p14:creationId xmlns:p14="http://schemas.microsoft.com/office/powerpoint/2010/main" val="723637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de-DE" altLang="ja-JP">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de-DE" altLang="ja-JP">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22C2CABE-FCF3-4054-9583-84B26FA6CE22}" type="slidenum">
              <a:rPr lang="de-DE" altLang="ja-JP">
                <a:solidFill>
                  <a:srgbClr val="000000"/>
                </a:solidFill>
              </a:rPr>
              <a:pPr/>
              <a:t>‹#›</a:t>
            </a:fld>
            <a:endParaRPr lang="de-DE" altLang="ja-JP" sz="1400">
              <a:solidFill>
                <a:srgbClr val="000000"/>
              </a:solidFill>
            </a:endParaRPr>
          </a:p>
        </p:txBody>
      </p:sp>
    </p:spTree>
    <p:extLst>
      <p:ext uri="{BB962C8B-B14F-4D97-AF65-F5344CB8AC3E}">
        <p14:creationId xmlns:p14="http://schemas.microsoft.com/office/powerpoint/2010/main" val="3296594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de-DE" altLang="ja-JP">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de-DE" altLang="ja-JP">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FAF9FE66-F113-4CEB-BB0D-FB3BA2ACC6EA}" type="slidenum">
              <a:rPr lang="de-DE" altLang="ja-JP">
                <a:solidFill>
                  <a:srgbClr val="000000"/>
                </a:solidFill>
              </a:rPr>
              <a:pPr/>
              <a:t>‹#›</a:t>
            </a:fld>
            <a:endParaRPr lang="de-DE" altLang="ja-JP" sz="1400">
              <a:solidFill>
                <a:srgbClr val="000000"/>
              </a:solidFill>
            </a:endParaRPr>
          </a:p>
        </p:txBody>
      </p:sp>
    </p:spTree>
    <p:extLst>
      <p:ext uri="{BB962C8B-B14F-4D97-AF65-F5344CB8AC3E}">
        <p14:creationId xmlns:p14="http://schemas.microsoft.com/office/powerpoint/2010/main" val="2405908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de-DE" altLang="ja-JP">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de-DE" altLang="ja-JP">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3B29C238-7F7F-47F8-914A-5F54CF2FE565}" type="slidenum">
              <a:rPr lang="de-DE" altLang="ja-JP">
                <a:solidFill>
                  <a:srgbClr val="000000"/>
                </a:solidFill>
              </a:rPr>
              <a:pPr/>
              <a:t>‹#›</a:t>
            </a:fld>
            <a:endParaRPr lang="de-DE" altLang="ja-JP" sz="1400">
              <a:solidFill>
                <a:srgbClr val="000000"/>
              </a:solidFill>
            </a:endParaRPr>
          </a:p>
        </p:txBody>
      </p:sp>
    </p:spTree>
    <p:extLst>
      <p:ext uri="{BB962C8B-B14F-4D97-AF65-F5344CB8AC3E}">
        <p14:creationId xmlns:p14="http://schemas.microsoft.com/office/powerpoint/2010/main" val="3541241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304800" y="685800"/>
            <a:ext cx="6248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FR" altLang="ja-JP" smtClean="0"/>
              <a:t>Cliquez et modifiez le titre</a:t>
            </a:r>
          </a:p>
        </p:txBody>
      </p:sp>
      <p:sp>
        <p:nvSpPr>
          <p:cNvPr id="23555" name="Rectangle 3"/>
          <p:cNvSpPr>
            <a:spLocks noGrp="1" noChangeArrowheads="1"/>
          </p:cNvSpPr>
          <p:nvPr>
            <p:ph type="body" idx="1"/>
          </p:nvPr>
        </p:nvSpPr>
        <p:spPr bwMode="auto">
          <a:xfrm>
            <a:off x="304800" y="1676400"/>
            <a:ext cx="86106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FR" altLang="ja-JP" smtClean="0"/>
              <a:t>Cliquez pour modifier les styles du texte du masque</a:t>
            </a:r>
          </a:p>
          <a:p>
            <a:pPr lvl="1"/>
            <a:r>
              <a:rPr lang="fr-FR" altLang="ja-JP" smtClean="0"/>
              <a:t>Deuxième niveau</a:t>
            </a:r>
          </a:p>
          <a:p>
            <a:pPr lvl="2"/>
            <a:r>
              <a:rPr lang="fr-FR" altLang="ja-JP" smtClean="0"/>
              <a:t>Troisième niveau</a:t>
            </a:r>
          </a:p>
          <a:p>
            <a:pPr lvl="3"/>
            <a:r>
              <a:rPr lang="fr-FR" altLang="ja-JP" smtClean="0"/>
              <a:t>Quatrième niveau</a:t>
            </a:r>
          </a:p>
          <a:p>
            <a:pPr lvl="4"/>
            <a:r>
              <a:rPr lang="fr-FR" altLang="ja-JP" smtClean="0"/>
              <a:t>Cinquième niveau</a:t>
            </a:r>
          </a:p>
        </p:txBody>
      </p:sp>
      <p:sp>
        <p:nvSpPr>
          <p:cNvPr id="23556" name="Rectangle 4"/>
          <p:cNvSpPr>
            <a:spLocks noGrp="1" noChangeArrowheads="1"/>
          </p:cNvSpPr>
          <p:nvPr>
            <p:ph type="dt" sz="half" idx="2"/>
          </p:nvPr>
        </p:nvSpPr>
        <p:spPr bwMode="auto">
          <a:xfrm>
            <a:off x="914400" y="6477000"/>
            <a:ext cx="1905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endParaRPr kumimoji="1" lang="de-DE" altLang="ja-JP">
              <a:solidFill>
                <a:srgbClr val="000000"/>
              </a:solidFill>
              <a:latin typeface="Times" pitchFamily="-63" charset="0"/>
              <a:ea typeface="Osaka" pitchFamily="-63" charset="-128"/>
            </a:endParaRPr>
          </a:p>
        </p:txBody>
      </p:sp>
      <p:sp>
        <p:nvSpPr>
          <p:cNvPr id="23557" name="Rectangle 5"/>
          <p:cNvSpPr>
            <a:spLocks noGrp="1" noChangeArrowheads="1"/>
          </p:cNvSpPr>
          <p:nvPr>
            <p:ph type="ftr" sz="quarter" idx="3"/>
          </p:nvPr>
        </p:nvSpPr>
        <p:spPr bwMode="auto">
          <a:xfrm>
            <a:off x="3352800" y="6477000"/>
            <a:ext cx="2895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kumimoji="1" lang="de-DE" altLang="ja-JP">
              <a:solidFill>
                <a:srgbClr val="000000"/>
              </a:solidFill>
              <a:latin typeface="Times" pitchFamily="-63" charset="0"/>
              <a:ea typeface="Osaka" pitchFamily="-63" charset="-128"/>
            </a:endParaRPr>
          </a:p>
        </p:txBody>
      </p:sp>
      <p:sp>
        <p:nvSpPr>
          <p:cNvPr id="23558" name="Rectangle 6"/>
          <p:cNvSpPr>
            <a:spLocks noGrp="1" noChangeArrowheads="1"/>
          </p:cNvSpPr>
          <p:nvPr>
            <p:ph type="sldNum" sz="quarter" idx="4"/>
          </p:nvPr>
        </p:nvSpPr>
        <p:spPr bwMode="auto">
          <a:xfrm>
            <a:off x="6858000" y="6477000"/>
            <a:ext cx="1905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mn-lt"/>
              </a:defRPr>
            </a:lvl1pPr>
          </a:lstStyle>
          <a:p>
            <a:pPr fontAlgn="base">
              <a:spcBef>
                <a:spcPct val="0"/>
              </a:spcBef>
              <a:spcAft>
                <a:spcPct val="0"/>
              </a:spcAft>
            </a:pPr>
            <a:fld id="{DEA50F23-23D7-430A-854F-49B1D01E53F1}" type="slidenum">
              <a:rPr kumimoji="1" lang="de-DE" altLang="ja-JP">
                <a:solidFill>
                  <a:srgbClr val="000000"/>
                </a:solidFill>
                <a:ea typeface="Osaka" pitchFamily="-63" charset="-128"/>
              </a:rPr>
              <a:pPr fontAlgn="base">
                <a:spcBef>
                  <a:spcPct val="0"/>
                </a:spcBef>
                <a:spcAft>
                  <a:spcPct val="0"/>
                </a:spcAft>
              </a:pPr>
              <a:t>‹#›</a:t>
            </a:fld>
            <a:endParaRPr kumimoji="1" lang="de-DE" altLang="ja-JP" sz="1400">
              <a:solidFill>
                <a:srgbClr val="000000"/>
              </a:solidFill>
              <a:ea typeface="Osaka" pitchFamily="-63" charset="-128"/>
            </a:endParaRPr>
          </a:p>
        </p:txBody>
      </p:sp>
    </p:spTree>
    <p:extLst>
      <p:ext uri="{BB962C8B-B14F-4D97-AF65-F5344CB8AC3E}">
        <p14:creationId xmlns:p14="http://schemas.microsoft.com/office/powerpoint/2010/main" val="1012818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fontAlgn="base">
        <a:spcBef>
          <a:spcPct val="0"/>
        </a:spcBef>
        <a:spcAft>
          <a:spcPct val="0"/>
        </a:spcAft>
        <a:defRPr kumimoji="1" sz="3100">
          <a:solidFill>
            <a:schemeClr val="tx2"/>
          </a:solidFill>
          <a:latin typeface="+mj-lt"/>
          <a:ea typeface="+mj-ea"/>
          <a:cs typeface="+mj-cs"/>
        </a:defRPr>
      </a:lvl1pPr>
      <a:lvl2pPr algn="l" rtl="0" fontAlgn="base">
        <a:spcBef>
          <a:spcPct val="0"/>
        </a:spcBef>
        <a:spcAft>
          <a:spcPct val="0"/>
        </a:spcAft>
        <a:defRPr kumimoji="1" sz="3100">
          <a:solidFill>
            <a:schemeClr val="tx2"/>
          </a:solidFill>
          <a:latin typeface="Helvetica" pitchFamily="-63" charset="0"/>
          <a:ea typeface="ヒラギノ角ゴ Pro W6" pitchFamily="-63" charset="-128"/>
        </a:defRPr>
      </a:lvl2pPr>
      <a:lvl3pPr algn="l" rtl="0" fontAlgn="base">
        <a:spcBef>
          <a:spcPct val="0"/>
        </a:spcBef>
        <a:spcAft>
          <a:spcPct val="0"/>
        </a:spcAft>
        <a:defRPr kumimoji="1" sz="3100">
          <a:solidFill>
            <a:schemeClr val="tx2"/>
          </a:solidFill>
          <a:latin typeface="Helvetica" pitchFamily="-63" charset="0"/>
          <a:ea typeface="ヒラギノ角ゴ Pro W6" pitchFamily="-63" charset="-128"/>
        </a:defRPr>
      </a:lvl3pPr>
      <a:lvl4pPr algn="l" rtl="0" fontAlgn="base">
        <a:spcBef>
          <a:spcPct val="0"/>
        </a:spcBef>
        <a:spcAft>
          <a:spcPct val="0"/>
        </a:spcAft>
        <a:defRPr kumimoji="1" sz="3100">
          <a:solidFill>
            <a:schemeClr val="tx2"/>
          </a:solidFill>
          <a:latin typeface="Helvetica" pitchFamily="-63" charset="0"/>
          <a:ea typeface="ヒラギノ角ゴ Pro W6" pitchFamily="-63" charset="-128"/>
        </a:defRPr>
      </a:lvl4pPr>
      <a:lvl5pPr algn="l" rtl="0" fontAlgn="base">
        <a:spcBef>
          <a:spcPct val="0"/>
        </a:spcBef>
        <a:spcAft>
          <a:spcPct val="0"/>
        </a:spcAft>
        <a:defRPr kumimoji="1" sz="3100">
          <a:solidFill>
            <a:schemeClr val="tx2"/>
          </a:solidFill>
          <a:latin typeface="Helvetica" pitchFamily="-63" charset="0"/>
          <a:ea typeface="ヒラギノ角ゴ Pro W6" pitchFamily="-63" charset="-128"/>
        </a:defRPr>
      </a:lvl5pPr>
      <a:lvl6pPr marL="457200" algn="l" rtl="0" fontAlgn="base">
        <a:spcBef>
          <a:spcPct val="0"/>
        </a:spcBef>
        <a:spcAft>
          <a:spcPct val="0"/>
        </a:spcAft>
        <a:defRPr kumimoji="1" sz="3100">
          <a:solidFill>
            <a:schemeClr val="tx2"/>
          </a:solidFill>
          <a:latin typeface="Helvetica" pitchFamily="-63" charset="0"/>
          <a:ea typeface="ヒラギノ角ゴ Pro W6" pitchFamily="-63" charset="-128"/>
        </a:defRPr>
      </a:lvl6pPr>
      <a:lvl7pPr marL="914400" algn="l" rtl="0" fontAlgn="base">
        <a:spcBef>
          <a:spcPct val="0"/>
        </a:spcBef>
        <a:spcAft>
          <a:spcPct val="0"/>
        </a:spcAft>
        <a:defRPr kumimoji="1" sz="3100">
          <a:solidFill>
            <a:schemeClr val="tx2"/>
          </a:solidFill>
          <a:latin typeface="Helvetica" pitchFamily="-63" charset="0"/>
          <a:ea typeface="ヒラギノ角ゴ Pro W6" pitchFamily="-63" charset="-128"/>
        </a:defRPr>
      </a:lvl7pPr>
      <a:lvl8pPr marL="1371600" algn="l" rtl="0" fontAlgn="base">
        <a:spcBef>
          <a:spcPct val="0"/>
        </a:spcBef>
        <a:spcAft>
          <a:spcPct val="0"/>
        </a:spcAft>
        <a:defRPr kumimoji="1" sz="3100">
          <a:solidFill>
            <a:schemeClr val="tx2"/>
          </a:solidFill>
          <a:latin typeface="Helvetica" pitchFamily="-63" charset="0"/>
          <a:ea typeface="ヒラギノ角ゴ Pro W6" pitchFamily="-63" charset="-128"/>
        </a:defRPr>
      </a:lvl8pPr>
      <a:lvl9pPr marL="1828800" algn="l" rtl="0" fontAlgn="base">
        <a:spcBef>
          <a:spcPct val="0"/>
        </a:spcBef>
        <a:spcAft>
          <a:spcPct val="0"/>
        </a:spcAft>
        <a:defRPr kumimoji="1" sz="3100">
          <a:solidFill>
            <a:schemeClr val="tx2"/>
          </a:solidFill>
          <a:latin typeface="Helvetica" pitchFamily="-63" charset="0"/>
          <a:ea typeface="ヒラギノ角ゴ Pro W6" pitchFamily="-63" charset="-128"/>
        </a:defRPr>
      </a:lvl9pPr>
    </p:titleStyle>
    <p:bodyStyle>
      <a:lvl1pPr marL="342900" indent="-342900" algn="l" rtl="0" fontAlgn="base">
        <a:spcBef>
          <a:spcPct val="20000"/>
        </a:spcBef>
        <a:spcAft>
          <a:spcPct val="0"/>
        </a:spcAft>
        <a:buClr>
          <a:srgbClr val="126CBB"/>
        </a:buClr>
        <a:buSzPct val="110000"/>
        <a:buFont typeface="Osaka" pitchFamily="-63" charset="-128"/>
        <a:buBlip>
          <a:blip r:embed="rId14"/>
        </a:buBlip>
        <a:defRPr kumimoji="1" sz="2400">
          <a:solidFill>
            <a:schemeClr val="tx1"/>
          </a:solidFill>
          <a:latin typeface="+mn-lt"/>
          <a:ea typeface="+mn-ea"/>
          <a:cs typeface="+mn-cs"/>
        </a:defRPr>
      </a:lvl1pPr>
      <a:lvl2pPr marL="742950" indent="-285750" algn="l" rtl="0" fontAlgn="base">
        <a:spcBef>
          <a:spcPct val="20000"/>
        </a:spcBef>
        <a:spcAft>
          <a:spcPct val="0"/>
        </a:spcAft>
        <a:buClr>
          <a:srgbClr val="003687"/>
        </a:buClr>
        <a:buSzPct val="95000"/>
        <a:buFont typeface="Wingdings" pitchFamily="-63" charset="2"/>
        <a:buBlip>
          <a:blip r:embed="rId14"/>
        </a:buBlip>
        <a:defRPr kumimoji="1" sz="2200">
          <a:solidFill>
            <a:schemeClr val="tx1"/>
          </a:solidFill>
          <a:latin typeface="+mn-lt"/>
          <a:ea typeface="+mn-ea"/>
        </a:defRPr>
      </a:lvl2pPr>
      <a:lvl3pPr marL="1143000" indent="-228600" algn="l" rtl="0" fontAlgn="base">
        <a:spcBef>
          <a:spcPct val="20000"/>
        </a:spcBef>
        <a:spcAft>
          <a:spcPct val="0"/>
        </a:spcAft>
        <a:buBlip>
          <a:blip r:embed="rId14"/>
        </a:buBlip>
        <a:defRPr kumimoji="1" sz="2000">
          <a:solidFill>
            <a:schemeClr val="tx1"/>
          </a:solidFill>
          <a:latin typeface="+mn-lt"/>
          <a:ea typeface="+mn-ea"/>
        </a:defRPr>
      </a:lvl3pPr>
      <a:lvl4pPr marL="1600200" indent="-228600" algn="l" rtl="0" fontAlgn="base">
        <a:spcBef>
          <a:spcPct val="20000"/>
        </a:spcBef>
        <a:spcAft>
          <a:spcPct val="0"/>
        </a:spcAft>
        <a:buBlip>
          <a:blip r:embed="rId14"/>
        </a:buBlip>
        <a:defRPr kumimoji="1">
          <a:solidFill>
            <a:schemeClr val="tx1"/>
          </a:solidFill>
          <a:latin typeface="+mn-lt"/>
          <a:ea typeface="+mn-ea"/>
        </a:defRPr>
      </a:lvl4pPr>
      <a:lvl5pPr marL="2057400" indent="-228600" algn="l" rtl="0" fontAlgn="base">
        <a:spcBef>
          <a:spcPct val="20000"/>
        </a:spcBef>
        <a:spcAft>
          <a:spcPct val="0"/>
        </a:spcAft>
        <a:buBlip>
          <a:blip r:embed="rId14"/>
        </a:buBlip>
        <a:defRPr kumimoji="1" sz="1600">
          <a:solidFill>
            <a:schemeClr val="tx1"/>
          </a:solidFill>
          <a:latin typeface="+mn-lt"/>
          <a:ea typeface="+mn-ea"/>
        </a:defRPr>
      </a:lvl5pPr>
      <a:lvl6pPr marL="2514600" indent="-228600" algn="l" rtl="0" fontAlgn="base">
        <a:spcBef>
          <a:spcPct val="20000"/>
        </a:spcBef>
        <a:spcAft>
          <a:spcPct val="0"/>
        </a:spcAft>
        <a:buBlip>
          <a:blip r:embed="rId14"/>
        </a:buBlip>
        <a:defRPr kumimoji="1" sz="1600">
          <a:solidFill>
            <a:schemeClr val="tx1"/>
          </a:solidFill>
          <a:latin typeface="+mn-lt"/>
          <a:ea typeface="+mn-ea"/>
        </a:defRPr>
      </a:lvl6pPr>
      <a:lvl7pPr marL="2971800" indent="-228600" algn="l" rtl="0" fontAlgn="base">
        <a:spcBef>
          <a:spcPct val="20000"/>
        </a:spcBef>
        <a:spcAft>
          <a:spcPct val="0"/>
        </a:spcAft>
        <a:buBlip>
          <a:blip r:embed="rId14"/>
        </a:buBlip>
        <a:defRPr kumimoji="1" sz="1600">
          <a:solidFill>
            <a:schemeClr val="tx1"/>
          </a:solidFill>
          <a:latin typeface="+mn-lt"/>
          <a:ea typeface="+mn-ea"/>
        </a:defRPr>
      </a:lvl7pPr>
      <a:lvl8pPr marL="3429000" indent="-228600" algn="l" rtl="0" fontAlgn="base">
        <a:spcBef>
          <a:spcPct val="20000"/>
        </a:spcBef>
        <a:spcAft>
          <a:spcPct val="0"/>
        </a:spcAft>
        <a:buBlip>
          <a:blip r:embed="rId14"/>
        </a:buBlip>
        <a:defRPr kumimoji="1" sz="1600">
          <a:solidFill>
            <a:schemeClr val="tx1"/>
          </a:solidFill>
          <a:latin typeface="+mn-lt"/>
          <a:ea typeface="+mn-ea"/>
        </a:defRPr>
      </a:lvl8pPr>
      <a:lvl9pPr marL="3886200" indent="-228600" algn="l" rtl="0" fontAlgn="base">
        <a:spcBef>
          <a:spcPct val="20000"/>
        </a:spcBef>
        <a:spcAft>
          <a:spcPct val="0"/>
        </a:spcAft>
        <a:buBlip>
          <a:blip r:embed="rId14"/>
        </a:buBlip>
        <a:defRPr kumimoji="1" sz="16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5.png"/><Relationship Id="rId4" Type="http://schemas.openxmlformats.org/officeDocument/2006/relationships/image" Target="../media/image4.emf"/></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image" Target="../media/image10.jpeg"/><Relationship Id="rId18" Type="http://schemas.openxmlformats.org/officeDocument/2006/relationships/image" Target="../media/image12.png"/><Relationship Id="rId3" Type="http://schemas.openxmlformats.org/officeDocument/2006/relationships/diagramData" Target="../diagrams/data2.xml"/><Relationship Id="rId21" Type="http://schemas.openxmlformats.org/officeDocument/2006/relationships/hyperlink" Target="http://sharepoint/sites/ceto/marcom/Image%20Files/BPI%20Logo/Logo%20-%20BPI%20(No%20reflect).png" TargetMode="External"/><Relationship Id="rId7" Type="http://schemas.microsoft.com/office/2007/relationships/diagramDrawing" Target="../diagrams/drawing2.xml"/><Relationship Id="rId12" Type="http://schemas.microsoft.com/office/2007/relationships/diagramDrawing" Target="../diagrams/drawing3.xml"/><Relationship Id="rId17" Type="http://schemas.openxmlformats.org/officeDocument/2006/relationships/image" Target="../media/image6.png"/><Relationship Id="rId2" Type="http://schemas.openxmlformats.org/officeDocument/2006/relationships/slideLayout" Target="../slideLayouts/slideLayout2.xml"/><Relationship Id="rId16" Type="http://schemas.openxmlformats.org/officeDocument/2006/relationships/oleObject" Target="../embeddings/oleObject3.bin"/><Relationship Id="rId20" Type="http://schemas.openxmlformats.org/officeDocument/2006/relationships/image" Target="../media/image5.png"/><Relationship Id="rId1" Type="http://schemas.openxmlformats.org/officeDocument/2006/relationships/vmlDrawing" Target="../drawings/vmlDrawing3.v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image" Target="../media/image11.gif"/><Relationship Id="rId10" Type="http://schemas.openxmlformats.org/officeDocument/2006/relationships/diagramQuickStyle" Target="../diagrams/quickStyle3.xml"/><Relationship Id="rId19" Type="http://schemas.openxmlformats.org/officeDocument/2006/relationships/image" Target="../media/image4.emf"/><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hyperlink" Target="http://www.trisotech.com/en/bpma/" TargetMode="External"/><Relationship Id="rId22"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harepoint/sites/ceto/marcom/Image%20Files/BPI%20Logo/Logo%20-%20BPI%20(No%20reflect).png" TargetMode="Externa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hyperlink" Target="http://sharepoint/sites/ceto/marcom/Image%20Files/BPI%20Logo/Logo%20-%20BPI%20(No%20reflect).png" TargetMode="External"/><Relationship Id="rId3" Type="http://schemas.openxmlformats.org/officeDocument/2006/relationships/tags" Target="../tags/tag4.xml"/><Relationship Id="rId21" Type="http://schemas.openxmlformats.org/officeDocument/2006/relationships/image" Target="../media/image4.emf"/><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image" Target="../media/image12.png"/><Relationship Id="rId2" Type="http://schemas.openxmlformats.org/officeDocument/2006/relationships/tags" Target="../tags/tag3.xml"/><Relationship Id="rId16" Type="http://schemas.openxmlformats.org/officeDocument/2006/relationships/image" Target="../media/image10.jpeg"/><Relationship Id="rId20" Type="http://schemas.openxmlformats.org/officeDocument/2006/relationships/image" Target="../media/image5.png"/><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slideLayout" Target="../slideLayouts/slideLayout2.xml"/><Relationship Id="rId10" Type="http://schemas.openxmlformats.org/officeDocument/2006/relationships/tags" Target="../tags/tag11.xml"/><Relationship Id="rId19" Type="http://schemas.openxmlformats.org/officeDocument/2006/relationships/image" Target="../media/image9.jpeg"/><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harepoint/sites/ceto/marcom/Image%20Files/BPI%20Logo/Logo%20-%20BPI%20(No%20reflect).png" TargetMode="Externa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hyperlink" Target="http://sharepoint/sites/ceto/marcom/Image%20Files/BPI%20Logo/Logo%20-%20BPI%20(No%20reflect).p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image" Target="../media/image10.jpe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hyperlink" Target="http://sharepoint/sites/ceto/marcom/Image%20Files/BPI%20Logo/Logo%20-%20BPI%20(No%20reflect).png" TargetMode="Externa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harepoint/sites/ceto/marcom/Image%20Files/BPI%20Logo/Logo%20-%20BPI%20(No%20reflect).png" TargetMode="Externa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image" Target="../media/image9.jpeg"/><Relationship Id="rId4" Type="http://schemas.openxmlformats.org/officeDocument/2006/relationships/hyperlink" Target="http://sharepoint/sites/ceto/marcom/Image%20Files/BPI%20Logo/Logo%20-%20BPI%20(No%20reflect).png"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9.jpe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hyperlink" Target="http://sharepoint/sites/ceto/marcom/Image%20Files/BPI%20Logo/Logo%20-%20BPI%20(No%20reflect).png"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diagramColors" Target="../diagrams/colors1.xml"/><Relationship Id="rId11" Type="http://schemas.openxmlformats.org/officeDocument/2006/relationships/image" Target="../media/image8.png"/><Relationship Id="rId5" Type="http://schemas.openxmlformats.org/officeDocument/2006/relationships/diagramQuickStyle" Target="../diagrams/quickStyle1.xml"/><Relationship Id="rId10" Type="http://schemas.openxmlformats.org/officeDocument/2006/relationships/image" Target="../media/image4.emf"/><Relationship Id="rId4" Type="http://schemas.openxmlformats.org/officeDocument/2006/relationships/diagramLayout" Target="../diagrams/layout1.xml"/><Relationship Id="rId9" Type="http://schemas.openxmlformats.org/officeDocument/2006/relationships/image" Target="../media/image6.png"/><Relationship Id="rId1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harepoint/sites/ceto/marcom/Image%20Files/BPI%20Logo/Logo%20-%20BPI%20(No%20reflect).png" TargetMode="External"/><Relationship Id="rId7"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8.wmf"/><Relationship Id="rId4" Type="http://schemas.openxmlformats.org/officeDocument/2006/relationships/image" Target="../media/image9.jpeg"/></Relationships>
</file>

<file path=ppt/slides/_rels/slide27.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hyperlink" Target="http://sharepoint/sites/ceto/marcom/Image%20Files/BPI%20Logo/Logo%20-%20BPI%20(No%20reflect).png" TargetMode="External"/><Relationship Id="rId7" Type="http://schemas.openxmlformats.org/officeDocument/2006/relationships/image" Target="../media/image4.emf"/><Relationship Id="rId12"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22.png"/><Relationship Id="rId5" Type="http://schemas.openxmlformats.org/officeDocument/2006/relationships/image" Target="../media/image18.wmf"/><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9.jpeg"/><Relationship Id="rId9" Type="http://schemas.openxmlformats.org/officeDocument/2006/relationships/image" Target="../media/image20.png"/><Relationship Id="rId1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emf"/><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hyperlink" Target="http://sharepoint/sites/ceto/marcom/Image%20Files/BPI%20Logo/Logo%20-%20BPI%20(No%20reflect).png" TargetMode="External"/></Relationships>
</file>

<file path=ppt/slides/_rels/slide29.xml.rels><?xml version="1.0" encoding="UTF-8" standalone="yes"?>
<Relationships xmlns="http://schemas.openxmlformats.org/package/2006/relationships"><Relationship Id="rId8" Type="http://schemas.openxmlformats.org/officeDocument/2006/relationships/image" Target="../media/image29.jpeg"/><Relationship Id="rId13" Type="http://schemas.openxmlformats.org/officeDocument/2006/relationships/hyperlink" Target="http://www.bizagi.com/index.php" TargetMode="External"/><Relationship Id="rId18" Type="http://schemas.openxmlformats.org/officeDocument/2006/relationships/image" Target="../media/image36.jpeg"/><Relationship Id="rId3" Type="http://schemas.openxmlformats.org/officeDocument/2006/relationships/image" Target="../media/image9.jpeg"/><Relationship Id="rId21" Type="http://schemas.openxmlformats.org/officeDocument/2006/relationships/image" Target="../media/image39.png"/><Relationship Id="rId7" Type="http://schemas.openxmlformats.org/officeDocument/2006/relationships/image" Target="../media/image28.gif"/><Relationship Id="rId12" Type="http://schemas.openxmlformats.org/officeDocument/2006/relationships/image" Target="../media/image31.jpeg"/><Relationship Id="rId17" Type="http://schemas.openxmlformats.org/officeDocument/2006/relationships/image" Target="../media/image35.png"/><Relationship Id="rId2" Type="http://schemas.openxmlformats.org/officeDocument/2006/relationships/hyperlink" Target="http://sharepoint/sites/ceto/marcom/Image%20Files/BPI%20Logo/Logo%20-%20BPI%20(No%20reflect).png" TargetMode="External"/><Relationship Id="rId16" Type="http://schemas.openxmlformats.org/officeDocument/2006/relationships/image" Target="../media/image34.png"/><Relationship Id="rId20" Type="http://schemas.openxmlformats.org/officeDocument/2006/relationships/image" Target="../media/image38.jpe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hyperlink" Target="http://www.simul8.com/" TargetMode="External"/><Relationship Id="rId5" Type="http://schemas.openxmlformats.org/officeDocument/2006/relationships/image" Target="../media/image4.emf"/><Relationship Id="rId15" Type="http://schemas.openxmlformats.org/officeDocument/2006/relationships/image" Target="../media/image33.png"/><Relationship Id="rId23" Type="http://schemas.openxmlformats.org/officeDocument/2006/relationships/image" Target="../media/image41.jpeg"/><Relationship Id="rId10" Type="http://schemas.openxmlformats.org/officeDocument/2006/relationships/image" Target="../media/image30.gif"/><Relationship Id="rId19" Type="http://schemas.openxmlformats.org/officeDocument/2006/relationships/image" Target="../media/image37.jpeg"/><Relationship Id="rId4" Type="http://schemas.openxmlformats.org/officeDocument/2006/relationships/image" Target="../media/image5.png"/><Relationship Id="rId9" Type="http://schemas.openxmlformats.org/officeDocument/2006/relationships/hyperlink" Target="http://www.caci.com/index.shtml" TargetMode="External"/><Relationship Id="rId14" Type="http://schemas.openxmlformats.org/officeDocument/2006/relationships/image" Target="../media/image32.png"/><Relationship Id="rId22" Type="http://schemas.openxmlformats.org/officeDocument/2006/relationships/image" Target="../media/image40.jpe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oleObject" Target="../embeddings/oleObject2.bin"/><Relationship Id="rId7"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hyperlink" Target="http://sharepoint/sites/ceto/marcom/Image%20Files/BPI%20Logo/Logo%20-%20BPI%20(No%20reflect).png" TargetMode="External"/><Relationship Id="rId5" Type="http://schemas.openxmlformats.org/officeDocument/2006/relationships/image" Target="../media/image4.emf"/><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harepoint/sites/ceto/marcom/Image%20Files/BPI%20Logo/Logo%20-%20BPI%20(No%20reflect).png" TargetMode="Externa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hyperlink" Target="http://sharepoint/sites/ceto/marcom/Image%20Files/BPI%20Logo/Logo%20-%20BPI%20(No%20reflect).png"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harepoint/sites/ceto/marcom/Image%20Files/BPI%20Logo/Logo%20-%20BPI%20(No%20reflect).pn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image" Target="../media/image5.pn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hyperlink" Target="http://sharepoint/sites/ceto/marcom/Image%20Files/BPI%20Logo/Logo%20-%20BPI%20(No%20reflect).p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harepoint/sites/ceto/marcom/Image%20Files/BPI%20Logo/Logo%20-%20BPI%20(No%20reflect).png" TargetMode="Externa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9.jpeg"/><Relationship Id="rId4" Type="http://schemas.openxmlformats.org/officeDocument/2006/relationships/hyperlink" Target="http://sharepoint/sites/ceto/marcom/Image%20Files/BPI%20Logo/Logo%20-%20BPI%20(No%20reflect).pn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9.jpeg"/><Relationship Id="rId4" Type="http://schemas.openxmlformats.org/officeDocument/2006/relationships/hyperlink" Target="http://sharepoint/sites/ceto/marcom/Image%20Files/BPI%20Logo/Logo%20-%20BPI%20(No%20reflect).p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228600" y="896582"/>
            <a:ext cx="7772400" cy="1143000"/>
          </a:xfr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CA" b="1" dirty="0" smtClean="0"/>
              <a:t>Business Process Simulation Interchange Standard</a:t>
            </a:r>
            <a:endParaRPr lang="fr-FR" b="1" dirty="0"/>
          </a:p>
        </p:txBody>
      </p:sp>
      <p:sp>
        <p:nvSpPr>
          <p:cNvPr id="6" name="Rectangle 3"/>
          <p:cNvSpPr txBox="1">
            <a:spLocks noChangeArrowheads="1"/>
          </p:cNvSpPr>
          <p:nvPr>
            <p:custDataLst>
              <p:tags r:id="rId1"/>
            </p:custDataLst>
          </p:nvPr>
        </p:nvSpPr>
        <p:spPr bwMode="auto">
          <a:xfrm>
            <a:off x="1331913" y="3068638"/>
            <a:ext cx="48006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l" rtl="0" fontAlgn="base">
              <a:spcBef>
                <a:spcPct val="20000"/>
              </a:spcBef>
              <a:spcAft>
                <a:spcPct val="0"/>
              </a:spcAft>
              <a:buClr>
                <a:srgbClr val="126CBB"/>
              </a:buClr>
              <a:buSzPct val="110000"/>
              <a:buFont typeface="Osaka" pitchFamily="-63" charset="-128"/>
              <a:buNone/>
              <a:defRPr kumimoji="1" sz="2000">
                <a:solidFill>
                  <a:schemeClr val="tx1"/>
                </a:solidFill>
                <a:latin typeface="+mn-lt"/>
                <a:ea typeface="+mn-ea"/>
                <a:cs typeface="+mn-cs"/>
              </a:defRPr>
            </a:lvl1pPr>
            <a:lvl2pPr marL="742950" indent="-285750" algn="l" rtl="0" fontAlgn="base">
              <a:spcBef>
                <a:spcPct val="20000"/>
              </a:spcBef>
              <a:spcAft>
                <a:spcPct val="0"/>
              </a:spcAft>
              <a:buClr>
                <a:srgbClr val="003687"/>
              </a:buClr>
              <a:buSzPct val="95000"/>
              <a:buFont typeface="Wingdings" pitchFamily="2" charset="2"/>
              <a:buBlip>
                <a:blip r:embed="rId3"/>
              </a:buBlip>
              <a:defRPr kumimoji="1" sz="2200">
                <a:solidFill>
                  <a:schemeClr val="tx1"/>
                </a:solidFill>
                <a:latin typeface="+mn-lt"/>
                <a:ea typeface="+mn-ea"/>
              </a:defRPr>
            </a:lvl2pPr>
            <a:lvl3pPr marL="1143000" indent="-228600" algn="l" rtl="0" fontAlgn="base">
              <a:spcBef>
                <a:spcPct val="20000"/>
              </a:spcBef>
              <a:spcAft>
                <a:spcPct val="0"/>
              </a:spcAft>
              <a:buBlip>
                <a:blip r:embed="rId3"/>
              </a:buBlip>
              <a:defRPr kumimoji="1" sz="2000">
                <a:solidFill>
                  <a:schemeClr val="tx1"/>
                </a:solidFill>
                <a:latin typeface="+mn-lt"/>
                <a:ea typeface="+mn-ea"/>
              </a:defRPr>
            </a:lvl3pPr>
            <a:lvl4pPr marL="1600200" indent="-228600" algn="l" rtl="0" fontAlgn="base">
              <a:spcBef>
                <a:spcPct val="20000"/>
              </a:spcBef>
              <a:spcAft>
                <a:spcPct val="0"/>
              </a:spcAft>
              <a:buBlip>
                <a:blip r:embed="rId3"/>
              </a:buBlip>
              <a:defRPr kumimoji="1">
                <a:solidFill>
                  <a:schemeClr val="tx1"/>
                </a:solidFill>
                <a:latin typeface="+mn-lt"/>
                <a:ea typeface="+mn-ea"/>
              </a:defRPr>
            </a:lvl4pPr>
            <a:lvl5pPr marL="2057400" indent="-228600" algn="l" rtl="0" fontAlgn="base">
              <a:spcBef>
                <a:spcPct val="20000"/>
              </a:spcBef>
              <a:spcAft>
                <a:spcPct val="0"/>
              </a:spcAft>
              <a:buBlip>
                <a:blip r:embed="rId3"/>
              </a:buBlip>
              <a:defRPr kumimoji="1" sz="1600">
                <a:solidFill>
                  <a:schemeClr val="tx1"/>
                </a:solidFill>
                <a:latin typeface="+mn-lt"/>
                <a:ea typeface="+mn-ea"/>
              </a:defRPr>
            </a:lvl5pPr>
            <a:lvl6pPr marL="2514600" indent="-228600" algn="l" rtl="0" fontAlgn="base">
              <a:spcBef>
                <a:spcPct val="20000"/>
              </a:spcBef>
              <a:spcAft>
                <a:spcPct val="0"/>
              </a:spcAft>
              <a:buBlip>
                <a:blip r:embed="rId3"/>
              </a:buBlip>
              <a:defRPr kumimoji="1" sz="1600">
                <a:solidFill>
                  <a:schemeClr val="tx1"/>
                </a:solidFill>
                <a:latin typeface="+mn-lt"/>
                <a:ea typeface="+mn-ea"/>
              </a:defRPr>
            </a:lvl6pPr>
            <a:lvl7pPr marL="2971800" indent="-228600" algn="l" rtl="0" fontAlgn="base">
              <a:spcBef>
                <a:spcPct val="20000"/>
              </a:spcBef>
              <a:spcAft>
                <a:spcPct val="0"/>
              </a:spcAft>
              <a:buBlip>
                <a:blip r:embed="rId3"/>
              </a:buBlip>
              <a:defRPr kumimoji="1" sz="1600">
                <a:solidFill>
                  <a:schemeClr val="tx1"/>
                </a:solidFill>
                <a:latin typeface="+mn-lt"/>
                <a:ea typeface="+mn-ea"/>
              </a:defRPr>
            </a:lvl7pPr>
            <a:lvl8pPr marL="3429000" indent="-228600" algn="l" rtl="0" fontAlgn="base">
              <a:spcBef>
                <a:spcPct val="20000"/>
              </a:spcBef>
              <a:spcAft>
                <a:spcPct val="0"/>
              </a:spcAft>
              <a:buBlip>
                <a:blip r:embed="rId3"/>
              </a:buBlip>
              <a:defRPr kumimoji="1" sz="1600">
                <a:solidFill>
                  <a:schemeClr val="tx1"/>
                </a:solidFill>
                <a:latin typeface="+mn-lt"/>
                <a:ea typeface="+mn-ea"/>
              </a:defRPr>
            </a:lvl8pPr>
            <a:lvl9pPr marL="3886200" indent="-228600" algn="l" rtl="0" fontAlgn="base">
              <a:spcBef>
                <a:spcPct val="20000"/>
              </a:spcBef>
              <a:spcAft>
                <a:spcPct val="0"/>
              </a:spcAft>
              <a:buBlip>
                <a:blip r:embed="rId3"/>
              </a:buBlip>
              <a:defRPr kumimoji="1" sz="1600">
                <a:solidFill>
                  <a:schemeClr val="tx1"/>
                </a:solidFill>
                <a:latin typeface="+mn-lt"/>
                <a:ea typeface="+mn-ea"/>
              </a:defRPr>
            </a:lvl9pPr>
          </a:lstStyle>
          <a:p>
            <a:pPr>
              <a:defRPr/>
            </a:pPr>
            <a:r>
              <a:rPr lang="en-US" sz="1600" dirty="0" smtClean="0">
                <a:solidFill>
                  <a:srgbClr val="000000"/>
                </a:solidFill>
              </a:rPr>
              <a:t>Denis Gagné,</a:t>
            </a:r>
            <a:br>
              <a:rPr lang="en-US" sz="1600" dirty="0" smtClean="0">
                <a:solidFill>
                  <a:srgbClr val="000000"/>
                </a:solidFill>
              </a:rPr>
            </a:br>
            <a:r>
              <a:rPr lang="en-US" sz="1600" dirty="0" smtClean="0">
                <a:solidFill>
                  <a:srgbClr val="000000"/>
                </a:solidFill>
              </a:rPr>
              <a:t>www.BusinessProcessIncubator.com</a:t>
            </a:r>
          </a:p>
          <a:p>
            <a:pPr>
              <a:defRPr/>
            </a:pPr>
            <a:r>
              <a:rPr lang="en-US" sz="1050" dirty="0" smtClean="0">
                <a:solidFill>
                  <a:srgbClr val="000000"/>
                </a:solidFill>
              </a:rPr>
              <a:t>Chair BPSWG at WfMC</a:t>
            </a:r>
            <a:endParaRPr lang="fr-FR" sz="1600" dirty="0" smtClean="0">
              <a:solidFill>
                <a:srgbClr val="000000"/>
              </a:solidFill>
            </a:endParaRPr>
          </a:p>
          <a:p>
            <a:pPr>
              <a:defRPr/>
            </a:pPr>
            <a:r>
              <a:rPr lang="en-US" sz="1050" dirty="0" smtClean="0">
                <a:solidFill>
                  <a:srgbClr val="000000"/>
                </a:solidFill>
              </a:rPr>
              <a:t>XPDL Co-Editor at WfMC</a:t>
            </a:r>
          </a:p>
          <a:p>
            <a:pPr>
              <a:defRPr/>
            </a:pPr>
            <a:r>
              <a:rPr lang="en-US" sz="1050" dirty="0" smtClean="0">
                <a:solidFill>
                  <a:srgbClr val="000000"/>
                </a:solidFill>
              </a:rPr>
              <a:t>BPMN 2.0 FTF Member at OMG</a:t>
            </a:r>
          </a:p>
          <a:p>
            <a:pPr>
              <a:defRPr/>
            </a:pPr>
            <a:r>
              <a:rPr lang="en-US" sz="1050" dirty="0" smtClean="0">
                <a:solidFill>
                  <a:srgbClr val="000000"/>
                </a:solidFill>
              </a:rPr>
              <a:t>BPMN 2.1 RTF Member at OMG</a:t>
            </a:r>
          </a:p>
          <a:p>
            <a:pPr>
              <a:defRPr/>
            </a:pPr>
            <a:r>
              <a:rPr lang="en-US" sz="1050" dirty="0" smtClean="0">
                <a:solidFill>
                  <a:srgbClr val="000000"/>
                </a:solidFill>
              </a:rPr>
              <a:t>CMMN Submission at OMG</a:t>
            </a:r>
            <a:endParaRPr lang="fr-FR" sz="1050" dirty="0">
              <a:solidFill>
                <a:srgbClr val="000000"/>
              </a:solidFill>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5215" y="990600"/>
            <a:ext cx="2822762" cy="954964"/>
          </a:xfrm>
          <a:prstGeom prst="rect">
            <a:avLst/>
          </a:prstGeom>
        </p:spPr>
      </p:pic>
      <p:sp>
        <p:nvSpPr>
          <p:cNvPr id="2" name="Rectangle 1"/>
          <p:cNvSpPr/>
          <p:nvPr/>
        </p:nvSpPr>
        <p:spPr bwMode="auto">
          <a:xfrm>
            <a:off x="7315200" y="5791200"/>
            <a:ext cx="1702777" cy="381000"/>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CA" sz="2400" b="0" i="0" u="none" strike="noStrike" cap="none" normalizeH="0" baseline="0" smtClean="0">
              <a:ln>
                <a:noFill/>
              </a:ln>
              <a:solidFill>
                <a:schemeClr val="tx1"/>
              </a:solidFill>
              <a:effectLst/>
              <a:latin typeface="Times" pitchFamily="-63" charset="0"/>
              <a:ea typeface="Osaka" pitchFamily="-63" charset="-128"/>
            </a:endParaRPr>
          </a:p>
        </p:txBody>
      </p:sp>
      <p:pic>
        <p:nvPicPr>
          <p:cNvPr id="8" name="Picture 28" descr="WFM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spTree>
    <p:extLst>
      <p:ext uri="{BB962C8B-B14F-4D97-AF65-F5344CB8AC3E}">
        <p14:creationId xmlns:p14="http://schemas.microsoft.com/office/powerpoint/2010/main" val="2166084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CA" b="1" dirty="0" err="1"/>
              <a:t>BPSim</a:t>
            </a:r>
            <a:r>
              <a:rPr lang="en-CA" b="1" dirty="0"/>
              <a:t> Scope</a:t>
            </a:r>
          </a:p>
        </p:txBody>
      </p:sp>
      <p:sp>
        <p:nvSpPr>
          <p:cNvPr id="3" name="Content Placeholder 2"/>
          <p:cNvSpPr>
            <a:spLocks noGrp="1"/>
          </p:cNvSpPr>
          <p:nvPr>
            <p:ph idx="1"/>
          </p:nvPr>
        </p:nvSpPr>
        <p:spPr/>
        <p:txBody>
          <a:bodyPr/>
          <a:lstStyle/>
          <a:p>
            <a:r>
              <a:rPr lang="en-CA" dirty="0" smtClean="0"/>
              <a:t>Complements existing process modeling standards </a:t>
            </a:r>
          </a:p>
        </p:txBody>
      </p:sp>
      <p:graphicFrame>
        <p:nvGraphicFramePr>
          <p:cNvPr id="4" name="Diagram 3"/>
          <p:cNvGraphicFramePr/>
          <p:nvPr>
            <p:extLst>
              <p:ext uri="{D42A27DB-BD31-4B8C-83A1-F6EECF244321}">
                <p14:modId xmlns:p14="http://schemas.microsoft.com/office/powerpoint/2010/main" val="4170319241"/>
              </p:ext>
            </p:extLst>
          </p:nvPr>
        </p:nvGraphicFramePr>
        <p:xfrm>
          <a:off x="572386" y="2362200"/>
          <a:ext cx="4648200" cy="347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extLst>
              <p:ext uri="{D42A27DB-BD31-4B8C-83A1-F6EECF244321}">
                <p14:modId xmlns:p14="http://schemas.microsoft.com/office/powerpoint/2010/main" val="1965289036"/>
              </p:ext>
            </p:extLst>
          </p:nvPr>
        </p:nvGraphicFramePr>
        <p:xfrm>
          <a:off x="3772786" y="2362200"/>
          <a:ext cx="4648200" cy="3479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6" name="Picture 5" descr="XPDL_logo2_web_002.jpg"/>
          <p:cNvPicPr>
            <a:picLocks noChangeAspect="1"/>
          </p:cNvPicPr>
          <p:nvPr/>
        </p:nvPicPr>
        <p:blipFill>
          <a:blip r:embed="rId13" cstate="print"/>
          <a:stretch>
            <a:fillRect/>
          </a:stretch>
        </p:blipFill>
        <p:spPr>
          <a:xfrm>
            <a:off x="2209800" y="5238750"/>
            <a:ext cx="1562986" cy="685800"/>
          </a:xfrm>
          <a:prstGeom prst="rect">
            <a:avLst/>
          </a:prstGeom>
        </p:spPr>
      </p:pic>
      <p:pic>
        <p:nvPicPr>
          <p:cNvPr id="7" name="Picture 8" descr="OMG">
            <a:hlinkClick r:id="rId14"/>
          </p:cNvPr>
          <p:cNvPicPr>
            <a:picLocks noChangeAspect="1" noChangeArrowheads="1"/>
          </p:cNvPicPr>
          <p:nvPr/>
        </p:nvPicPr>
        <p:blipFill>
          <a:blip r:embed="rId15" cstate="print"/>
          <a:srcRect/>
          <a:stretch>
            <a:fillRect/>
          </a:stretch>
        </p:blipFill>
        <p:spPr bwMode="auto">
          <a:xfrm>
            <a:off x="5607418" y="3505200"/>
            <a:ext cx="1137168" cy="857250"/>
          </a:xfrm>
          <a:prstGeom prst="rect">
            <a:avLst/>
          </a:prstGeom>
          <a:noFill/>
        </p:spPr>
      </p:pic>
      <p:graphicFrame>
        <p:nvGraphicFramePr>
          <p:cNvPr id="8" name="Object 3"/>
          <p:cNvGraphicFramePr>
            <a:graphicFrameLocks noChangeAspect="1"/>
          </p:cNvGraphicFramePr>
          <p:nvPr>
            <p:extLst>
              <p:ext uri="{D42A27DB-BD31-4B8C-83A1-F6EECF244321}">
                <p14:modId xmlns:p14="http://schemas.microsoft.com/office/powerpoint/2010/main" val="1009825189"/>
              </p:ext>
            </p:extLst>
          </p:nvPr>
        </p:nvGraphicFramePr>
        <p:xfrm>
          <a:off x="2401186" y="3505200"/>
          <a:ext cx="1050857" cy="869033"/>
        </p:xfrm>
        <a:graphic>
          <a:graphicData uri="http://schemas.openxmlformats.org/presentationml/2006/ole">
            <mc:AlternateContent xmlns:mc="http://schemas.openxmlformats.org/markup-compatibility/2006">
              <mc:Choice xmlns:v="urn:schemas-microsoft-com:vml" Requires="v">
                <p:oleObj spid="_x0000_s1127" name="Paint Shop Pro Image" r:id="rId16" imgW="6653659" imgH="5502439" progId="">
                  <p:embed/>
                </p:oleObj>
              </mc:Choice>
              <mc:Fallback>
                <p:oleObj name="Paint Shop Pro Image" r:id="rId16" imgW="6653659" imgH="5502439" progId="">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01186" y="3505200"/>
                        <a:ext cx="1050857" cy="869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9" name="Picture 8" descr="http://www.businessprocessincubator.com/media/partners/standards/bpmn_search.png"/>
          <p:cNvPicPr>
            <a:picLocks noChangeAspect="1" noChangeArrowheads="1"/>
          </p:cNvPicPr>
          <p:nvPr/>
        </p:nvPicPr>
        <p:blipFill>
          <a:blip r:embed="rId18" cstate="print"/>
          <a:srcRect/>
          <a:stretch>
            <a:fillRect/>
          </a:stretch>
        </p:blipFill>
        <p:spPr bwMode="auto">
          <a:xfrm>
            <a:off x="5315836" y="5257800"/>
            <a:ext cx="1428750" cy="647700"/>
          </a:xfrm>
          <a:prstGeom prst="rect">
            <a:avLst/>
          </a:prstGeom>
          <a:noFill/>
        </p:spPr>
      </p:pic>
      <p:pic>
        <p:nvPicPr>
          <p:cNvPr id="10" name="Picture 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933237" y="2670244"/>
            <a:ext cx="1874718" cy="634233"/>
          </a:xfrm>
          <a:prstGeom prst="rect">
            <a:avLst/>
          </a:prstGeom>
        </p:spPr>
      </p:pic>
      <p:pic>
        <p:nvPicPr>
          <p:cNvPr id="11" name="Picture 10"/>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184577" y="2645053"/>
            <a:ext cx="1874718" cy="634233"/>
          </a:xfrm>
          <a:prstGeom prst="rect">
            <a:avLst/>
          </a:prstGeom>
        </p:spPr>
      </p:pic>
      <p:pic>
        <p:nvPicPr>
          <p:cNvPr id="12" name="Picture 28" descr="WFMC"/>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pic>
        <p:nvPicPr>
          <p:cNvPr id="14" name="Picture 13" descr="Picture">
            <a:hlinkClick r:id="rId21"/>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3112477" y="6399853"/>
            <a:ext cx="2779928" cy="369332"/>
          </a:xfrm>
          <a:prstGeom prst="rect">
            <a:avLst/>
          </a:prstGeom>
        </p:spPr>
        <p:txBody>
          <a:bodyPr wrap="none">
            <a:spAutoFit/>
          </a:bodyPr>
          <a:lstStyle/>
          <a:p>
            <a:r>
              <a:rPr lang="en-CA" dirty="0" smtClean="0">
                <a:solidFill>
                  <a:schemeClr val="bg1">
                    <a:lumMod val="50000"/>
                  </a:schemeClr>
                </a:solidFill>
              </a:rPr>
              <a:t>“Not </a:t>
            </a:r>
            <a:r>
              <a:rPr lang="en-CA" dirty="0">
                <a:solidFill>
                  <a:schemeClr val="bg1">
                    <a:lumMod val="50000"/>
                  </a:schemeClr>
                </a:solidFill>
              </a:rPr>
              <a:t>Reinvent the </a:t>
            </a:r>
            <a:r>
              <a:rPr lang="en-CA" dirty="0" smtClean="0">
                <a:solidFill>
                  <a:schemeClr val="bg1">
                    <a:lumMod val="50000"/>
                  </a:schemeClr>
                </a:solidFill>
              </a:rPr>
              <a:t>Wheel”</a:t>
            </a:r>
            <a:endParaRPr lang="en-CA" dirty="0">
              <a:solidFill>
                <a:schemeClr val="bg1">
                  <a:lumMod val="50000"/>
                </a:schemeClr>
              </a:solidFill>
            </a:endParaRPr>
          </a:p>
        </p:txBody>
      </p:sp>
    </p:spTree>
    <p:extLst>
      <p:ext uri="{BB962C8B-B14F-4D97-AF65-F5344CB8AC3E}">
        <p14:creationId xmlns:p14="http://schemas.microsoft.com/office/powerpoint/2010/main" val="16280087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CA" b="1" dirty="0" err="1"/>
              <a:t>BPSim</a:t>
            </a:r>
            <a:r>
              <a:rPr lang="en-CA" b="1" dirty="0"/>
              <a:t> Approach</a:t>
            </a:r>
          </a:p>
        </p:txBody>
      </p:sp>
      <p:sp>
        <p:nvSpPr>
          <p:cNvPr id="3" name="Content Placeholder 2"/>
          <p:cNvSpPr>
            <a:spLocks noGrp="1"/>
          </p:cNvSpPr>
          <p:nvPr>
            <p:ph idx="1"/>
          </p:nvPr>
        </p:nvSpPr>
        <p:spPr>
          <a:xfrm>
            <a:off x="165711" y="1986329"/>
            <a:ext cx="8775700" cy="4343400"/>
          </a:xfrm>
        </p:spPr>
        <p:txBody>
          <a:bodyPr/>
          <a:lstStyle/>
          <a:p>
            <a:pPr marL="0" indent="0" algn="ctr">
              <a:buNone/>
            </a:pPr>
            <a:r>
              <a:rPr lang="en-CA" dirty="0" smtClean="0"/>
              <a:t>Parameterization of Business Process Model (BPMN or XPDL) from different perspectives for process analysis, simulation and optimization purposes</a:t>
            </a:r>
          </a:p>
          <a:p>
            <a:pPr marL="457200" lvl="1" indent="0" algn="ctr">
              <a:buNone/>
            </a:pPr>
            <a:endParaRPr lang="en-CA" dirty="0" smtClean="0"/>
          </a:p>
          <a:p>
            <a:pPr lvl="1" algn="ctr"/>
            <a:endParaRPr lang="en-CA" dirty="0" smtClean="0"/>
          </a:p>
        </p:txBody>
      </p:sp>
      <p:pic>
        <p:nvPicPr>
          <p:cNvPr id="4" name="Picture 6" descr="Pictur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8" descr="WFM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grpSp>
        <p:nvGrpSpPr>
          <p:cNvPr id="7" name="Group 4"/>
          <p:cNvGrpSpPr>
            <a:grpSpLocks/>
          </p:cNvGrpSpPr>
          <p:nvPr/>
        </p:nvGrpSpPr>
        <p:grpSpPr bwMode="auto">
          <a:xfrm>
            <a:off x="3162472" y="3200400"/>
            <a:ext cx="2209800" cy="2057400"/>
            <a:chOff x="4840572" y="1803347"/>
            <a:chExt cx="1207571" cy="1124553"/>
          </a:xfrm>
        </p:grpSpPr>
        <p:sp>
          <p:nvSpPr>
            <p:cNvPr id="8" name="5-Point Star 7"/>
            <p:cNvSpPr/>
            <p:nvPr/>
          </p:nvSpPr>
          <p:spPr bwMode="auto">
            <a:xfrm rot="19499744">
              <a:off x="4840572" y="1803347"/>
              <a:ext cx="1207571" cy="1124553"/>
            </a:xfrm>
            <a:prstGeom prst="star5">
              <a:avLst>
                <a:gd name="adj" fmla="val 18345"/>
                <a:gd name="hf" fmla="val 105146"/>
                <a:gd name="vf" fmla="val 110557"/>
              </a:avLst>
            </a:prstGeom>
            <a:solidFill>
              <a:schemeClr val="accent1">
                <a:alpha val="57000"/>
              </a:schemeClr>
            </a:solidFill>
            <a:ln w="9525" cap="flat" cmpd="sng" algn="ctr">
              <a:noFill/>
              <a:prstDash val="solid"/>
              <a:round/>
              <a:headEnd type="none" w="med" len="med"/>
              <a:tailEnd type="none" w="med" len="med"/>
            </a:ln>
            <a:effectLst/>
            <a:extLst/>
          </p:spPr>
          <p:txBody>
            <a:bodyPr/>
            <a:lstStyle/>
            <a:p>
              <a:pPr>
                <a:defRPr/>
              </a:pPr>
              <a:endParaRPr lang="en-CA"/>
            </a:p>
          </p:txBody>
        </p:sp>
        <p:sp>
          <p:nvSpPr>
            <p:cNvPr id="9" name="Regular Pentagon 2"/>
            <p:cNvSpPr>
              <a:spLocks noChangeArrowheads="1"/>
            </p:cNvSpPr>
            <p:nvPr/>
          </p:nvSpPr>
          <p:spPr bwMode="auto">
            <a:xfrm>
              <a:off x="5248385" y="2185603"/>
              <a:ext cx="433774" cy="360040"/>
            </a:xfrm>
            <a:prstGeom prst="pentagon">
              <a:avLst/>
            </a:prstGeom>
            <a:solidFill>
              <a:schemeClr val="bg1">
                <a:alpha val="50195"/>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p>
              <a:pPr algn="ctr"/>
              <a:r>
                <a:rPr lang="en-CA" sz="2000" dirty="0">
                  <a:solidFill>
                    <a:schemeClr val="bg1"/>
                  </a:solidFill>
                </a:rPr>
                <a:t>P</a:t>
              </a:r>
            </a:p>
          </p:txBody>
        </p:sp>
      </p:grpSp>
      <p:sp>
        <p:nvSpPr>
          <p:cNvPr id="10" name="Rectangle 9"/>
          <p:cNvSpPr/>
          <p:nvPr/>
        </p:nvSpPr>
        <p:spPr>
          <a:xfrm>
            <a:off x="2905460" y="6399853"/>
            <a:ext cx="2882520" cy="369332"/>
          </a:xfrm>
          <a:prstGeom prst="rect">
            <a:avLst/>
          </a:prstGeom>
        </p:spPr>
        <p:txBody>
          <a:bodyPr wrap="none">
            <a:spAutoFit/>
          </a:bodyPr>
          <a:lstStyle/>
          <a:p>
            <a:r>
              <a:rPr lang="en-CA" dirty="0" smtClean="0">
                <a:solidFill>
                  <a:schemeClr val="bg1">
                    <a:lumMod val="50000"/>
                  </a:schemeClr>
                </a:solidFill>
              </a:rPr>
              <a:t>“Separations </a:t>
            </a:r>
            <a:r>
              <a:rPr lang="en-CA" dirty="0">
                <a:solidFill>
                  <a:schemeClr val="bg1">
                    <a:lumMod val="50000"/>
                  </a:schemeClr>
                </a:solidFill>
              </a:rPr>
              <a:t>of </a:t>
            </a:r>
            <a:r>
              <a:rPr lang="en-CA" dirty="0" smtClean="0">
                <a:solidFill>
                  <a:schemeClr val="bg1">
                    <a:lumMod val="50000"/>
                  </a:schemeClr>
                </a:solidFill>
              </a:rPr>
              <a:t>Concerns”</a:t>
            </a:r>
            <a:endParaRPr lang="en-CA" dirty="0">
              <a:solidFill>
                <a:schemeClr val="bg1">
                  <a:lumMod val="50000"/>
                </a:schemeClr>
              </a:solidFill>
            </a:endParaRPr>
          </a:p>
        </p:txBody>
      </p:sp>
    </p:spTree>
    <p:extLst>
      <p:ext uri="{BB962C8B-B14F-4D97-AF65-F5344CB8AC3E}">
        <p14:creationId xmlns:p14="http://schemas.microsoft.com/office/powerpoint/2010/main" val="11659656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reeform 12"/>
          <p:cNvSpPr>
            <a:spLocks/>
          </p:cNvSpPr>
          <p:nvPr>
            <p:custDataLst>
              <p:tags r:id="rId1"/>
            </p:custDataLst>
          </p:nvPr>
        </p:nvSpPr>
        <p:spPr bwMode="auto">
          <a:xfrm>
            <a:off x="3150673" y="1627188"/>
            <a:ext cx="2428875" cy="2938462"/>
          </a:xfrm>
          <a:custGeom>
            <a:avLst/>
            <a:gdLst>
              <a:gd name="T0" fmla="*/ 2147483647 w 1530"/>
              <a:gd name="T1" fmla="*/ 2147483647 h 1851"/>
              <a:gd name="T2" fmla="*/ 0 w 1530"/>
              <a:gd name="T3" fmla="*/ 0 h 1851"/>
              <a:gd name="T4" fmla="*/ 2147483647 w 1530"/>
              <a:gd name="T5" fmla="*/ 2147483647 h 1851"/>
              <a:gd name="T6" fmla="*/ 2147483647 w 1530"/>
              <a:gd name="T7" fmla="*/ 2147483647 h 1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30" h="1851">
                <a:moveTo>
                  <a:pt x="1530" y="1096"/>
                </a:moveTo>
                <a:lnTo>
                  <a:pt x="0" y="0"/>
                </a:lnTo>
                <a:lnTo>
                  <a:pt x="565" y="1851"/>
                </a:lnTo>
                <a:lnTo>
                  <a:pt x="1530" y="1096"/>
                </a:lnTo>
                <a:close/>
              </a:path>
            </a:pathLst>
          </a:custGeom>
          <a:solidFill>
            <a:schemeClr val="accent2">
              <a:alpha val="34901"/>
            </a:schemeClr>
          </a:solid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sz="2400">
              <a:solidFill>
                <a:srgbClr val="000000"/>
              </a:solidFill>
              <a:latin typeface="Times" pitchFamily="-63" charset="0"/>
              <a:ea typeface="Osaka" pitchFamily="-63" charset="-128"/>
            </a:endParaRPr>
          </a:p>
        </p:txBody>
      </p:sp>
      <p:sp>
        <p:nvSpPr>
          <p:cNvPr id="48131" name="Freeform 10"/>
          <p:cNvSpPr>
            <a:spLocks/>
          </p:cNvSpPr>
          <p:nvPr>
            <p:custDataLst>
              <p:tags r:id="rId2"/>
            </p:custDataLst>
          </p:nvPr>
        </p:nvSpPr>
        <p:spPr bwMode="auto">
          <a:xfrm>
            <a:off x="4674673" y="2725738"/>
            <a:ext cx="2627313" cy="1873250"/>
          </a:xfrm>
          <a:custGeom>
            <a:avLst/>
            <a:gdLst>
              <a:gd name="T0" fmla="*/ 2147483647 w 1655"/>
              <a:gd name="T1" fmla="*/ 0 h 1180"/>
              <a:gd name="T2" fmla="*/ 2147483647 w 1655"/>
              <a:gd name="T3" fmla="*/ 2147483647 h 1180"/>
              <a:gd name="T4" fmla="*/ 0 w 1655"/>
              <a:gd name="T5" fmla="*/ 2147483647 h 1180"/>
              <a:gd name="T6" fmla="*/ 2147483647 w 1655"/>
              <a:gd name="T7" fmla="*/ 0 h 11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55" h="1180">
                <a:moveTo>
                  <a:pt x="3" y="0"/>
                </a:moveTo>
                <a:lnTo>
                  <a:pt x="1655" y="1180"/>
                </a:lnTo>
                <a:lnTo>
                  <a:pt x="0" y="1168"/>
                </a:lnTo>
                <a:lnTo>
                  <a:pt x="3" y="0"/>
                </a:lnTo>
                <a:close/>
              </a:path>
            </a:pathLst>
          </a:custGeom>
          <a:solidFill>
            <a:schemeClr val="hlink">
              <a:alpha val="34901"/>
            </a:schemeClr>
          </a:solidFill>
          <a:ln w="1905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sz="2400">
              <a:solidFill>
                <a:srgbClr val="000000"/>
              </a:solidFill>
              <a:latin typeface="Times" pitchFamily="-63" charset="0"/>
              <a:ea typeface="Osaka" pitchFamily="-63" charset="-128"/>
            </a:endParaRPr>
          </a:p>
        </p:txBody>
      </p:sp>
      <p:sp>
        <p:nvSpPr>
          <p:cNvPr id="48132" name="Freeform 16"/>
          <p:cNvSpPr>
            <a:spLocks/>
          </p:cNvSpPr>
          <p:nvPr>
            <p:custDataLst>
              <p:tags r:id="rId3"/>
            </p:custDataLst>
          </p:nvPr>
        </p:nvSpPr>
        <p:spPr bwMode="auto">
          <a:xfrm rot="8751596">
            <a:off x="3582473" y="2995613"/>
            <a:ext cx="2509838" cy="2960687"/>
          </a:xfrm>
          <a:custGeom>
            <a:avLst/>
            <a:gdLst>
              <a:gd name="T0" fmla="*/ 0 w 2537"/>
              <a:gd name="T1" fmla="*/ 2147483647 h 2695"/>
              <a:gd name="T2" fmla="*/ 2147483647 w 2537"/>
              <a:gd name="T3" fmla="*/ 0 h 2695"/>
              <a:gd name="T4" fmla="*/ 2147483647 w 2537"/>
              <a:gd name="T5" fmla="*/ 2147483647 h 2695"/>
              <a:gd name="T6" fmla="*/ 0 w 2537"/>
              <a:gd name="T7" fmla="*/ 2147483647 h 26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37" h="2695">
                <a:moveTo>
                  <a:pt x="0" y="1691"/>
                </a:moveTo>
                <a:lnTo>
                  <a:pt x="2537" y="0"/>
                </a:lnTo>
                <a:lnTo>
                  <a:pt x="1625" y="2695"/>
                </a:lnTo>
                <a:lnTo>
                  <a:pt x="0" y="1691"/>
                </a:lnTo>
                <a:close/>
              </a:path>
            </a:pathLst>
          </a:custGeom>
          <a:solidFill>
            <a:schemeClr val="folHlink">
              <a:alpha val="34901"/>
            </a:schemeClr>
          </a:solidFill>
          <a:ln w="1905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sz="2400">
              <a:solidFill>
                <a:srgbClr val="000000"/>
              </a:solidFill>
              <a:latin typeface="Times" pitchFamily="-63" charset="0"/>
              <a:ea typeface="Osaka" pitchFamily="-63" charset="-128"/>
            </a:endParaRPr>
          </a:p>
        </p:txBody>
      </p:sp>
      <p:sp>
        <p:nvSpPr>
          <p:cNvPr id="48133" name="Freeform 14"/>
          <p:cNvSpPr>
            <a:spLocks/>
          </p:cNvSpPr>
          <p:nvPr>
            <p:custDataLst>
              <p:tags r:id="rId4"/>
            </p:custDataLst>
          </p:nvPr>
        </p:nvSpPr>
        <p:spPr bwMode="auto">
          <a:xfrm>
            <a:off x="3726936" y="1555750"/>
            <a:ext cx="2509837" cy="2960688"/>
          </a:xfrm>
          <a:custGeom>
            <a:avLst/>
            <a:gdLst>
              <a:gd name="T0" fmla="*/ 0 w 2537"/>
              <a:gd name="T1" fmla="*/ 2147483647 h 2695"/>
              <a:gd name="T2" fmla="*/ 2147483647 w 2537"/>
              <a:gd name="T3" fmla="*/ 0 h 2695"/>
              <a:gd name="T4" fmla="*/ 2147483647 w 2537"/>
              <a:gd name="T5" fmla="*/ 2147483647 h 2695"/>
              <a:gd name="T6" fmla="*/ 0 w 2537"/>
              <a:gd name="T7" fmla="*/ 2147483647 h 26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37" h="2695">
                <a:moveTo>
                  <a:pt x="0" y="1691"/>
                </a:moveTo>
                <a:lnTo>
                  <a:pt x="2537" y="0"/>
                </a:lnTo>
                <a:lnTo>
                  <a:pt x="1625" y="2695"/>
                </a:lnTo>
                <a:lnTo>
                  <a:pt x="0" y="1691"/>
                </a:lnTo>
                <a:close/>
              </a:path>
            </a:pathLst>
          </a:custGeom>
          <a:solidFill>
            <a:schemeClr val="tx2">
              <a:alpha val="34901"/>
            </a:schemeClr>
          </a:solidFill>
          <a:ln w="19050">
            <a:solidFill>
              <a:srgbClr val="00295B"/>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sz="2400">
              <a:solidFill>
                <a:srgbClr val="000000"/>
              </a:solidFill>
              <a:latin typeface="Times" pitchFamily="-63" charset="0"/>
              <a:ea typeface="Osaka" pitchFamily="-63" charset="-128"/>
            </a:endParaRPr>
          </a:p>
        </p:txBody>
      </p:sp>
      <p:sp>
        <p:nvSpPr>
          <p:cNvPr id="48134" name="Freeform 9"/>
          <p:cNvSpPr>
            <a:spLocks/>
          </p:cNvSpPr>
          <p:nvPr>
            <p:custDataLst>
              <p:tags r:id="rId5"/>
            </p:custDataLst>
          </p:nvPr>
        </p:nvSpPr>
        <p:spPr bwMode="auto">
          <a:xfrm>
            <a:off x="2098161" y="2747963"/>
            <a:ext cx="2581275" cy="1851025"/>
          </a:xfrm>
          <a:custGeom>
            <a:avLst/>
            <a:gdLst>
              <a:gd name="T0" fmla="*/ 2147483647 w 1626"/>
              <a:gd name="T1" fmla="*/ 0 h 1166"/>
              <a:gd name="T2" fmla="*/ 0 w 1626"/>
              <a:gd name="T3" fmla="*/ 2147483647 h 1166"/>
              <a:gd name="T4" fmla="*/ 2147483647 w 1626"/>
              <a:gd name="T5" fmla="*/ 2147483647 h 1166"/>
              <a:gd name="T6" fmla="*/ 2147483647 w 1626"/>
              <a:gd name="T7" fmla="*/ 0 h 116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6" h="1166">
                <a:moveTo>
                  <a:pt x="1626" y="0"/>
                </a:moveTo>
                <a:lnTo>
                  <a:pt x="0" y="1166"/>
                </a:lnTo>
                <a:lnTo>
                  <a:pt x="1616" y="1154"/>
                </a:lnTo>
                <a:lnTo>
                  <a:pt x="1626" y="0"/>
                </a:lnTo>
                <a:close/>
              </a:path>
            </a:pathLst>
          </a:custGeom>
          <a:solidFill>
            <a:schemeClr val="accent1">
              <a:alpha val="34901"/>
            </a:schemeClr>
          </a:solidFill>
          <a:ln w="1905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en-US" sz="2400">
              <a:solidFill>
                <a:srgbClr val="000000"/>
              </a:solidFill>
              <a:latin typeface="Times" pitchFamily="-63" charset="0"/>
              <a:ea typeface="Osaka" pitchFamily="-63" charset="-128"/>
            </a:endParaRPr>
          </a:p>
        </p:txBody>
      </p:sp>
      <p:sp>
        <p:nvSpPr>
          <p:cNvPr id="122882" name="Rectangle 2"/>
          <p:cNvSpPr>
            <a:spLocks noGrp="1" noChangeArrowheads="1"/>
          </p:cNvSpPr>
          <p:nvPr>
            <p:ph type="title"/>
            <p:custDataLst>
              <p:tags r:id="rId6"/>
            </p:custDataLst>
          </p:nvPr>
        </p:nvSpPr>
        <p:spPr>
          <a:xfrm>
            <a:off x="304800" y="685800"/>
            <a:ext cx="6324600" cy="762000"/>
          </a:xfr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b="1" dirty="0" err="1" smtClean="0"/>
              <a:t>BPSim</a:t>
            </a:r>
            <a:r>
              <a:rPr lang="en-US" b="1" dirty="0" smtClean="0"/>
              <a:t> Perspectives</a:t>
            </a:r>
            <a:endParaRPr lang="en-US" b="1" dirty="0"/>
          </a:p>
        </p:txBody>
      </p:sp>
      <p:sp>
        <p:nvSpPr>
          <p:cNvPr id="48136" name="AutoShape 5"/>
          <p:cNvSpPr>
            <a:spLocks noChangeArrowheads="1"/>
          </p:cNvSpPr>
          <p:nvPr>
            <p:custDataLst>
              <p:tags r:id="rId7"/>
            </p:custDataLst>
          </p:nvPr>
        </p:nvSpPr>
        <p:spPr bwMode="auto">
          <a:xfrm>
            <a:off x="3726936" y="2708275"/>
            <a:ext cx="1928812" cy="1843088"/>
          </a:xfrm>
          <a:prstGeom prst="pentagon">
            <a:avLst/>
          </a:prstGeom>
          <a:solidFill>
            <a:schemeClr val="bg1">
              <a:alpha val="50980"/>
            </a:schemeClr>
          </a:solidFill>
          <a:ln w="762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en-US" sz="2400">
              <a:solidFill>
                <a:srgbClr val="000000"/>
              </a:solidFill>
              <a:latin typeface="Times" pitchFamily="-63" charset="0"/>
              <a:ea typeface="Osaka" pitchFamily="-63" charset="-128"/>
            </a:endParaRPr>
          </a:p>
        </p:txBody>
      </p:sp>
      <p:sp>
        <p:nvSpPr>
          <p:cNvPr id="48137" name="Text Box 7"/>
          <p:cNvSpPr txBox="1">
            <a:spLocks noChangeArrowheads="1"/>
          </p:cNvSpPr>
          <p:nvPr>
            <p:custDataLst>
              <p:tags r:id="rId8"/>
            </p:custDataLst>
          </p:nvPr>
        </p:nvSpPr>
        <p:spPr bwMode="auto">
          <a:xfrm>
            <a:off x="1309559" y="4652963"/>
            <a:ext cx="14215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pitchFamily="-63" charset="0"/>
                <a:ea typeface="Osaka" pitchFamily="-63" charset="-128"/>
              </a:defRPr>
            </a:lvl1pPr>
            <a:lvl2pPr marL="742950" indent="-285750" eaLnBrk="0" hangingPunct="0">
              <a:defRPr kumimoji="1" sz="2400">
                <a:solidFill>
                  <a:schemeClr val="tx1"/>
                </a:solidFill>
                <a:latin typeface="Times" pitchFamily="-63" charset="0"/>
                <a:ea typeface="Osaka" pitchFamily="-63" charset="-128"/>
              </a:defRPr>
            </a:lvl2pPr>
            <a:lvl3pPr marL="1143000" indent="-228600" eaLnBrk="0" hangingPunct="0">
              <a:defRPr kumimoji="1" sz="2400">
                <a:solidFill>
                  <a:schemeClr val="tx1"/>
                </a:solidFill>
                <a:latin typeface="Times" pitchFamily="-63" charset="0"/>
                <a:ea typeface="Osaka" pitchFamily="-63" charset="-128"/>
              </a:defRPr>
            </a:lvl3pPr>
            <a:lvl4pPr marL="1600200" indent="-228600" eaLnBrk="0" hangingPunct="0">
              <a:defRPr kumimoji="1" sz="2400">
                <a:solidFill>
                  <a:schemeClr val="tx1"/>
                </a:solidFill>
                <a:latin typeface="Times" pitchFamily="-63" charset="0"/>
                <a:ea typeface="Osaka" pitchFamily="-63" charset="-128"/>
              </a:defRPr>
            </a:lvl4pPr>
            <a:lvl5pPr marL="2057400" indent="-228600" eaLnBrk="0" hangingPunct="0">
              <a:defRPr kumimoji="1" sz="2400">
                <a:solidFill>
                  <a:schemeClr val="tx1"/>
                </a:solidFill>
                <a:latin typeface="Times" pitchFamily="-63" charset="0"/>
                <a:ea typeface="Osaka" pitchFamily="-63" charset="-128"/>
              </a:defRPr>
            </a:lvl5pPr>
            <a:lvl6pPr marL="2514600" indent="-228600" eaLnBrk="0" fontAlgn="base" hangingPunct="0">
              <a:spcBef>
                <a:spcPct val="0"/>
              </a:spcBef>
              <a:spcAft>
                <a:spcPct val="0"/>
              </a:spcAft>
              <a:defRPr kumimoji="1" sz="2400">
                <a:solidFill>
                  <a:schemeClr val="tx1"/>
                </a:solidFill>
                <a:latin typeface="Times" pitchFamily="-63" charset="0"/>
                <a:ea typeface="Osaka" pitchFamily="-63" charset="-128"/>
              </a:defRPr>
            </a:lvl6pPr>
            <a:lvl7pPr marL="2971800" indent="-228600" eaLnBrk="0" fontAlgn="base" hangingPunct="0">
              <a:spcBef>
                <a:spcPct val="0"/>
              </a:spcBef>
              <a:spcAft>
                <a:spcPct val="0"/>
              </a:spcAft>
              <a:defRPr kumimoji="1" sz="2400">
                <a:solidFill>
                  <a:schemeClr val="tx1"/>
                </a:solidFill>
                <a:latin typeface="Times" pitchFamily="-63" charset="0"/>
                <a:ea typeface="Osaka" pitchFamily="-63" charset="-128"/>
              </a:defRPr>
            </a:lvl7pPr>
            <a:lvl8pPr marL="3429000" indent="-228600" eaLnBrk="0" fontAlgn="base" hangingPunct="0">
              <a:spcBef>
                <a:spcPct val="0"/>
              </a:spcBef>
              <a:spcAft>
                <a:spcPct val="0"/>
              </a:spcAft>
              <a:defRPr kumimoji="1" sz="2400">
                <a:solidFill>
                  <a:schemeClr val="tx1"/>
                </a:solidFill>
                <a:latin typeface="Times" pitchFamily="-63" charset="0"/>
                <a:ea typeface="Osaka" pitchFamily="-63" charset="-128"/>
              </a:defRPr>
            </a:lvl8pPr>
            <a:lvl9pPr marL="3886200" indent="-228600" eaLnBrk="0" fontAlgn="base" hangingPunct="0">
              <a:spcBef>
                <a:spcPct val="0"/>
              </a:spcBef>
              <a:spcAft>
                <a:spcPct val="0"/>
              </a:spcAft>
              <a:defRPr kumimoji="1" sz="2400">
                <a:solidFill>
                  <a:schemeClr val="tx1"/>
                </a:solidFill>
                <a:latin typeface="Times" pitchFamily="-63" charset="0"/>
                <a:ea typeface="Osaka" pitchFamily="-63" charset="-128"/>
              </a:defRPr>
            </a:lvl9pPr>
          </a:lstStyle>
          <a:p>
            <a:pPr eaLnBrk="1" fontAlgn="base" hangingPunct="1">
              <a:spcBef>
                <a:spcPct val="0"/>
              </a:spcBef>
              <a:spcAft>
                <a:spcPct val="0"/>
              </a:spcAft>
            </a:pPr>
            <a:r>
              <a:rPr lang="en-US" dirty="0" smtClean="0">
                <a:solidFill>
                  <a:srgbClr val="63A1EE"/>
                </a:solidFill>
                <a:latin typeface="Tahoma" pitchFamily="34" charset="0"/>
              </a:rPr>
              <a:t>Resource</a:t>
            </a:r>
            <a:endParaRPr lang="en-US" dirty="0">
              <a:solidFill>
                <a:srgbClr val="63A1EE"/>
              </a:solidFill>
              <a:latin typeface="Tahoma" pitchFamily="34" charset="0"/>
            </a:endParaRPr>
          </a:p>
        </p:txBody>
      </p:sp>
      <p:sp>
        <p:nvSpPr>
          <p:cNvPr id="48138" name="Text Box 11"/>
          <p:cNvSpPr txBox="1">
            <a:spLocks noChangeArrowheads="1"/>
          </p:cNvSpPr>
          <p:nvPr>
            <p:custDataLst>
              <p:tags r:id="rId9"/>
            </p:custDataLst>
          </p:nvPr>
        </p:nvSpPr>
        <p:spPr bwMode="auto">
          <a:xfrm>
            <a:off x="6822561" y="4652963"/>
            <a:ext cx="776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pitchFamily="-63" charset="0"/>
                <a:ea typeface="Osaka" pitchFamily="-63" charset="-128"/>
              </a:defRPr>
            </a:lvl1pPr>
            <a:lvl2pPr marL="742950" indent="-285750" eaLnBrk="0" hangingPunct="0">
              <a:defRPr kumimoji="1" sz="2400">
                <a:solidFill>
                  <a:schemeClr val="tx1"/>
                </a:solidFill>
                <a:latin typeface="Times" pitchFamily="-63" charset="0"/>
                <a:ea typeface="Osaka" pitchFamily="-63" charset="-128"/>
              </a:defRPr>
            </a:lvl2pPr>
            <a:lvl3pPr marL="1143000" indent="-228600" eaLnBrk="0" hangingPunct="0">
              <a:defRPr kumimoji="1" sz="2400">
                <a:solidFill>
                  <a:schemeClr val="tx1"/>
                </a:solidFill>
                <a:latin typeface="Times" pitchFamily="-63" charset="0"/>
                <a:ea typeface="Osaka" pitchFamily="-63" charset="-128"/>
              </a:defRPr>
            </a:lvl3pPr>
            <a:lvl4pPr marL="1600200" indent="-228600" eaLnBrk="0" hangingPunct="0">
              <a:defRPr kumimoji="1" sz="2400">
                <a:solidFill>
                  <a:schemeClr val="tx1"/>
                </a:solidFill>
                <a:latin typeface="Times" pitchFamily="-63" charset="0"/>
                <a:ea typeface="Osaka" pitchFamily="-63" charset="-128"/>
              </a:defRPr>
            </a:lvl4pPr>
            <a:lvl5pPr marL="2057400" indent="-228600" eaLnBrk="0" hangingPunct="0">
              <a:defRPr kumimoji="1" sz="2400">
                <a:solidFill>
                  <a:schemeClr val="tx1"/>
                </a:solidFill>
                <a:latin typeface="Times" pitchFamily="-63" charset="0"/>
                <a:ea typeface="Osaka" pitchFamily="-63" charset="-128"/>
              </a:defRPr>
            </a:lvl5pPr>
            <a:lvl6pPr marL="2514600" indent="-228600" eaLnBrk="0" fontAlgn="base" hangingPunct="0">
              <a:spcBef>
                <a:spcPct val="0"/>
              </a:spcBef>
              <a:spcAft>
                <a:spcPct val="0"/>
              </a:spcAft>
              <a:defRPr kumimoji="1" sz="2400">
                <a:solidFill>
                  <a:schemeClr val="tx1"/>
                </a:solidFill>
                <a:latin typeface="Times" pitchFamily="-63" charset="0"/>
                <a:ea typeface="Osaka" pitchFamily="-63" charset="-128"/>
              </a:defRPr>
            </a:lvl6pPr>
            <a:lvl7pPr marL="2971800" indent="-228600" eaLnBrk="0" fontAlgn="base" hangingPunct="0">
              <a:spcBef>
                <a:spcPct val="0"/>
              </a:spcBef>
              <a:spcAft>
                <a:spcPct val="0"/>
              </a:spcAft>
              <a:defRPr kumimoji="1" sz="2400">
                <a:solidFill>
                  <a:schemeClr val="tx1"/>
                </a:solidFill>
                <a:latin typeface="Times" pitchFamily="-63" charset="0"/>
                <a:ea typeface="Osaka" pitchFamily="-63" charset="-128"/>
              </a:defRPr>
            </a:lvl7pPr>
            <a:lvl8pPr marL="3429000" indent="-228600" eaLnBrk="0" fontAlgn="base" hangingPunct="0">
              <a:spcBef>
                <a:spcPct val="0"/>
              </a:spcBef>
              <a:spcAft>
                <a:spcPct val="0"/>
              </a:spcAft>
              <a:defRPr kumimoji="1" sz="2400">
                <a:solidFill>
                  <a:schemeClr val="tx1"/>
                </a:solidFill>
                <a:latin typeface="Times" pitchFamily="-63" charset="0"/>
                <a:ea typeface="Osaka" pitchFamily="-63" charset="-128"/>
              </a:defRPr>
            </a:lvl8pPr>
            <a:lvl9pPr marL="3886200" indent="-228600" eaLnBrk="0" fontAlgn="base" hangingPunct="0">
              <a:spcBef>
                <a:spcPct val="0"/>
              </a:spcBef>
              <a:spcAft>
                <a:spcPct val="0"/>
              </a:spcAft>
              <a:defRPr kumimoji="1" sz="2400">
                <a:solidFill>
                  <a:schemeClr val="tx1"/>
                </a:solidFill>
                <a:latin typeface="Times" pitchFamily="-63" charset="0"/>
                <a:ea typeface="Osaka" pitchFamily="-63" charset="-128"/>
              </a:defRPr>
            </a:lvl9pPr>
          </a:lstStyle>
          <a:p>
            <a:pPr eaLnBrk="1" fontAlgn="base" hangingPunct="1">
              <a:spcBef>
                <a:spcPct val="0"/>
              </a:spcBef>
              <a:spcAft>
                <a:spcPct val="0"/>
              </a:spcAft>
            </a:pPr>
            <a:r>
              <a:rPr lang="en-US" dirty="0" smtClean="0">
                <a:solidFill>
                  <a:srgbClr val="C35A00"/>
                </a:solidFill>
                <a:latin typeface="Tahoma" pitchFamily="34" charset="0"/>
              </a:rPr>
              <a:t>Cost</a:t>
            </a:r>
            <a:endParaRPr lang="en-US" dirty="0">
              <a:solidFill>
                <a:srgbClr val="C35A00"/>
              </a:solidFill>
              <a:latin typeface="Tahoma" pitchFamily="34" charset="0"/>
            </a:endParaRPr>
          </a:p>
        </p:txBody>
      </p:sp>
      <p:sp>
        <p:nvSpPr>
          <p:cNvPr id="48139" name="Text Box 13"/>
          <p:cNvSpPr txBox="1">
            <a:spLocks noChangeArrowheads="1"/>
          </p:cNvSpPr>
          <p:nvPr>
            <p:custDataLst>
              <p:tags r:id="rId10"/>
            </p:custDataLst>
          </p:nvPr>
        </p:nvSpPr>
        <p:spPr bwMode="auto">
          <a:xfrm>
            <a:off x="1876381" y="1627188"/>
            <a:ext cx="8547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pitchFamily="-63" charset="0"/>
                <a:ea typeface="Osaka" pitchFamily="-63" charset="-128"/>
              </a:defRPr>
            </a:lvl1pPr>
            <a:lvl2pPr marL="742950" indent="-285750" eaLnBrk="0" hangingPunct="0">
              <a:defRPr kumimoji="1" sz="2400">
                <a:solidFill>
                  <a:schemeClr val="tx1"/>
                </a:solidFill>
                <a:latin typeface="Times" pitchFamily="-63" charset="0"/>
                <a:ea typeface="Osaka" pitchFamily="-63" charset="-128"/>
              </a:defRPr>
            </a:lvl2pPr>
            <a:lvl3pPr marL="1143000" indent="-228600" eaLnBrk="0" hangingPunct="0">
              <a:defRPr kumimoji="1" sz="2400">
                <a:solidFill>
                  <a:schemeClr val="tx1"/>
                </a:solidFill>
                <a:latin typeface="Times" pitchFamily="-63" charset="0"/>
                <a:ea typeface="Osaka" pitchFamily="-63" charset="-128"/>
              </a:defRPr>
            </a:lvl3pPr>
            <a:lvl4pPr marL="1600200" indent="-228600" eaLnBrk="0" hangingPunct="0">
              <a:defRPr kumimoji="1" sz="2400">
                <a:solidFill>
                  <a:schemeClr val="tx1"/>
                </a:solidFill>
                <a:latin typeface="Times" pitchFamily="-63" charset="0"/>
                <a:ea typeface="Osaka" pitchFamily="-63" charset="-128"/>
              </a:defRPr>
            </a:lvl4pPr>
            <a:lvl5pPr marL="2057400" indent="-228600" eaLnBrk="0" hangingPunct="0">
              <a:defRPr kumimoji="1" sz="2400">
                <a:solidFill>
                  <a:schemeClr val="tx1"/>
                </a:solidFill>
                <a:latin typeface="Times" pitchFamily="-63" charset="0"/>
                <a:ea typeface="Osaka" pitchFamily="-63" charset="-128"/>
              </a:defRPr>
            </a:lvl5pPr>
            <a:lvl6pPr marL="2514600" indent="-228600" eaLnBrk="0" fontAlgn="base" hangingPunct="0">
              <a:spcBef>
                <a:spcPct val="0"/>
              </a:spcBef>
              <a:spcAft>
                <a:spcPct val="0"/>
              </a:spcAft>
              <a:defRPr kumimoji="1" sz="2400">
                <a:solidFill>
                  <a:schemeClr val="tx1"/>
                </a:solidFill>
                <a:latin typeface="Times" pitchFamily="-63" charset="0"/>
                <a:ea typeface="Osaka" pitchFamily="-63" charset="-128"/>
              </a:defRPr>
            </a:lvl6pPr>
            <a:lvl7pPr marL="2971800" indent="-228600" eaLnBrk="0" fontAlgn="base" hangingPunct="0">
              <a:spcBef>
                <a:spcPct val="0"/>
              </a:spcBef>
              <a:spcAft>
                <a:spcPct val="0"/>
              </a:spcAft>
              <a:defRPr kumimoji="1" sz="2400">
                <a:solidFill>
                  <a:schemeClr val="tx1"/>
                </a:solidFill>
                <a:latin typeface="Times" pitchFamily="-63" charset="0"/>
                <a:ea typeface="Osaka" pitchFamily="-63" charset="-128"/>
              </a:defRPr>
            </a:lvl7pPr>
            <a:lvl8pPr marL="3429000" indent="-228600" eaLnBrk="0" fontAlgn="base" hangingPunct="0">
              <a:spcBef>
                <a:spcPct val="0"/>
              </a:spcBef>
              <a:spcAft>
                <a:spcPct val="0"/>
              </a:spcAft>
              <a:defRPr kumimoji="1" sz="2400">
                <a:solidFill>
                  <a:schemeClr val="tx1"/>
                </a:solidFill>
                <a:latin typeface="Times" pitchFamily="-63" charset="0"/>
                <a:ea typeface="Osaka" pitchFamily="-63" charset="-128"/>
              </a:defRPr>
            </a:lvl8pPr>
            <a:lvl9pPr marL="3886200" indent="-228600" eaLnBrk="0" fontAlgn="base" hangingPunct="0">
              <a:spcBef>
                <a:spcPct val="0"/>
              </a:spcBef>
              <a:spcAft>
                <a:spcPct val="0"/>
              </a:spcAft>
              <a:defRPr kumimoji="1" sz="2400">
                <a:solidFill>
                  <a:schemeClr val="tx1"/>
                </a:solidFill>
                <a:latin typeface="Times" pitchFamily="-63" charset="0"/>
                <a:ea typeface="Osaka" pitchFamily="-63" charset="-128"/>
              </a:defRPr>
            </a:lvl9pPr>
          </a:lstStyle>
          <a:p>
            <a:pPr eaLnBrk="1" fontAlgn="base" hangingPunct="1">
              <a:spcBef>
                <a:spcPct val="0"/>
              </a:spcBef>
              <a:spcAft>
                <a:spcPct val="0"/>
              </a:spcAft>
            </a:pPr>
            <a:r>
              <a:rPr lang="en-US" dirty="0" smtClean="0">
                <a:solidFill>
                  <a:srgbClr val="5EAC4B"/>
                </a:solidFill>
                <a:latin typeface="Tahoma" pitchFamily="34" charset="0"/>
              </a:rPr>
              <a:t>Time</a:t>
            </a:r>
            <a:endParaRPr lang="en-US" dirty="0">
              <a:solidFill>
                <a:srgbClr val="5EAC4B"/>
              </a:solidFill>
              <a:latin typeface="Tahoma" pitchFamily="34" charset="0"/>
            </a:endParaRPr>
          </a:p>
        </p:txBody>
      </p:sp>
      <p:sp>
        <p:nvSpPr>
          <p:cNvPr id="48140" name="Text Box 15"/>
          <p:cNvSpPr txBox="1">
            <a:spLocks noChangeArrowheads="1"/>
          </p:cNvSpPr>
          <p:nvPr>
            <p:custDataLst>
              <p:tags r:id="rId11"/>
            </p:custDataLst>
          </p:nvPr>
        </p:nvSpPr>
        <p:spPr bwMode="auto">
          <a:xfrm>
            <a:off x="6463786" y="1628775"/>
            <a:ext cx="11562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pitchFamily="-63" charset="0"/>
                <a:ea typeface="Osaka" pitchFamily="-63" charset="-128"/>
              </a:defRPr>
            </a:lvl1pPr>
            <a:lvl2pPr marL="742950" indent="-285750" eaLnBrk="0" hangingPunct="0">
              <a:defRPr kumimoji="1" sz="2400">
                <a:solidFill>
                  <a:schemeClr val="tx1"/>
                </a:solidFill>
                <a:latin typeface="Times" pitchFamily="-63" charset="0"/>
                <a:ea typeface="Osaka" pitchFamily="-63" charset="-128"/>
              </a:defRPr>
            </a:lvl2pPr>
            <a:lvl3pPr marL="1143000" indent="-228600" eaLnBrk="0" hangingPunct="0">
              <a:defRPr kumimoji="1" sz="2400">
                <a:solidFill>
                  <a:schemeClr val="tx1"/>
                </a:solidFill>
                <a:latin typeface="Times" pitchFamily="-63" charset="0"/>
                <a:ea typeface="Osaka" pitchFamily="-63" charset="-128"/>
              </a:defRPr>
            </a:lvl3pPr>
            <a:lvl4pPr marL="1600200" indent="-228600" eaLnBrk="0" hangingPunct="0">
              <a:defRPr kumimoji="1" sz="2400">
                <a:solidFill>
                  <a:schemeClr val="tx1"/>
                </a:solidFill>
                <a:latin typeface="Times" pitchFamily="-63" charset="0"/>
                <a:ea typeface="Osaka" pitchFamily="-63" charset="-128"/>
              </a:defRPr>
            </a:lvl4pPr>
            <a:lvl5pPr marL="2057400" indent="-228600" eaLnBrk="0" hangingPunct="0">
              <a:defRPr kumimoji="1" sz="2400">
                <a:solidFill>
                  <a:schemeClr val="tx1"/>
                </a:solidFill>
                <a:latin typeface="Times" pitchFamily="-63" charset="0"/>
                <a:ea typeface="Osaka" pitchFamily="-63" charset="-128"/>
              </a:defRPr>
            </a:lvl5pPr>
            <a:lvl6pPr marL="2514600" indent="-228600" eaLnBrk="0" fontAlgn="base" hangingPunct="0">
              <a:spcBef>
                <a:spcPct val="0"/>
              </a:spcBef>
              <a:spcAft>
                <a:spcPct val="0"/>
              </a:spcAft>
              <a:defRPr kumimoji="1" sz="2400">
                <a:solidFill>
                  <a:schemeClr val="tx1"/>
                </a:solidFill>
                <a:latin typeface="Times" pitchFamily="-63" charset="0"/>
                <a:ea typeface="Osaka" pitchFamily="-63" charset="-128"/>
              </a:defRPr>
            </a:lvl6pPr>
            <a:lvl7pPr marL="2971800" indent="-228600" eaLnBrk="0" fontAlgn="base" hangingPunct="0">
              <a:spcBef>
                <a:spcPct val="0"/>
              </a:spcBef>
              <a:spcAft>
                <a:spcPct val="0"/>
              </a:spcAft>
              <a:defRPr kumimoji="1" sz="2400">
                <a:solidFill>
                  <a:schemeClr val="tx1"/>
                </a:solidFill>
                <a:latin typeface="Times" pitchFamily="-63" charset="0"/>
                <a:ea typeface="Osaka" pitchFamily="-63" charset="-128"/>
              </a:defRPr>
            </a:lvl7pPr>
            <a:lvl8pPr marL="3429000" indent="-228600" eaLnBrk="0" fontAlgn="base" hangingPunct="0">
              <a:spcBef>
                <a:spcPct val="0"/>
              </a:spcBef>
              <a:spcAft>
                <a:spcPct val="0"/>
              </a:spcAft>
              <a:defRPr kumimoji="1" sz="2400">
                <a:solidFill>
                  <a:schemeClr val="tx1"/>
                </a:solidFill>
                <a:latin typeface="Times" pitchFamily="-63" charset="0"/>
                <a:ea typeface="Osaka" pitchFamily="-63" charset="-128"/>
              </a:defRPr>
            </a:lvl8pPr>
            <a:lvl9pPr marL="3886200" indent="-228600" eaLnBrk="0" fontAlgn="base" hangingPunct="0">
              <a:spcBef>
                <a:spcPct val="0"/>
              </a:spcBef>
              <a:spcAft>
                <a:spcPct val="0"/>
              </a:spcAft>
              <a:defRPr kumimoji="1" sz="2400">
                <a:solidFill>
                  <a:schemeClr val="tx1"/>
                </a:solidFill>
                <a:latin typeface="Times" pitchFamily="-63" charset="0"/>
                <a:ea typeface="Osaka" pitchFamily="-63" charset="-128"/>
              </a:defRPr>
            </a:lvl9pPr>
          </a:lstStyle>
          <a:p>
            <a:pPr eaLnBrk="1" fontAlgn="base" hangingPunct="1">
              <a:spcBef>
                <a:spcPct val="0"/>
              </a:spcBef>
              <a:spcAft>
                <a:spcPct val="0"/>
              </a:spcAft>
            </a:pPr>
            <a:r>
              <a:rPr lang="en-US" dirty="0" smtClean="0">
                <a:solidFill>
                  <a:srgbClr val="00295B"/>
                </a:solidFill>
                <a:latin typeface="Tahoma" pitchFamily="34" charset="0"/>
              </a:rPr>
              <a:t>Control</a:t>
            </a:r>
            <a:endParaRPr lang="en-US" dirty="0">
              <a:solidFill>
                <a:srgbClr val="00295B"/>
              </a:solidFill>
              <a:latin typeface="Tahoma" pitchFamily="34" charset="0"/>
            </a:endParaRPr>
          </a:p>
        </p:txBody>
      </p:sp>
      <p:sp>
        <p:nvSpPr>
          <p:cNvPr id="48141" name="Text Box 17"/>
          <p:cNvSpPr txBox="1">
            <a:spLocks noChangeArrowheads="1"/>
          </p:cNvSpPr>
          <p:nvPr>
            <p:custDataLst>
              <p:tags r:id="rId12"/>
            </p:custDataLst>
          </p:nvPr>
        </p:nvSpPr>
        <p:spPr bwMode="auto">
          <a:xfrm>
            <a:off x="3038785" y="6313609"/>
            <a:ext cx="13263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pitchFamily="-63" charset="0"/>
                <a:ea typeface="Osaka" pitchFamily="-63" charset="-128"/>
              </a:defRPr>
            </a:lvl1pPr>
            <a:lvl2pPr marL="742950" indent="-285750" eaLnBrk="0" hangingPunct="0">
              <a:defRPr kumimoji="1" sz="2400">
                <a:solidFill>
                  <a:schemeClr val="tx1"/>
                </a:solidFill>
                <a:latin typeface="Times" pitchFamily="-63" charset="0"/>
                <a:ea typeface="Osaka" pitchFamily="-63" charset="-128"/>
              </a:defRPr>
            </a:lvl2pPr>
            <a:lvl3pPr marL="1143000" indent="-228600" eaLnBrk="0" hangingPunct="0">
              <a:defRPr kumimoji="1" sz="2400">
                <a:solidFill>
                  <a:schemeClr val="tx1"/>
                </a:solidFill>
                <a:latin typeface="Times" pitchFamily="-63" charset="0"/>
                <a:ea typeface="Osaka" pitchFamily="-63" charset="-128"/>
              </a:defRPr>
            </a:lvl3pPr>
            <a:lvl4pPr marL="1600200" indent="-228600" eaLnBrk="0" hangingPunct="0">
              <a:defRPr kumimoji="1" sz="2400">
                <a:solidFill>
                  <a:schemeClr val="tx1"/>
                </a:solidFill>
                <a:latin typeface="Times" pitchFamily="-63" charset="0"/>
                <a:ea typeface="Osaka" pitchFamily="-63" charset="-128"/>
              </a:defRPr>
            </a:lvl4pPr>
            <a:lvl5pPr marL="2057400" indent="-228600" eaLnBrk="0" hangingPunct="0">
              <a:defRPr kumimoji="1" sz="2400">
                <a:solidFill>
                  <a:schemeClr val="tx1"/>
                </a:solidFill>
                <a:latin typeface="Times" pitchFamily="-63" charset="0"/>
                <a:ea typeface="Osaka" pitchFamily="-63" charset="-128"/>
              </a:defRPr>
            </a:lvl5pPr>
            <a:lvl6pPr marL="2514600" indent="-228600" eaLnBrk="0" fontAlgn="base" hangingPunct="0">
              <a:spcBef>
                <a:spcPct val="0"/>
              </a:spcBef>
              <a:spcAft>
                <a:spcPct val="0"/>
              </a:spcAft>
              <a:defRPr kumimoji="1" sz="2400">
                <a:solidFill>
                  <a:schemeClr val="tx1"/>
                </a:solidFill>
                <a:latin typeface="Times" pitchFamily="-63" charset="0"/>
                <a:ea typeface="Osaka" pitchFamily="-63" charset="-128"/>
              </a:defRPr>
            </a:lvl6pPr>
            <a:lvl7pPr marL="2971800" indent="-228600" eaLnBrk="0" fontAlgn="base" hangingPunct="0">
              <a:spcBef>
                <a:spcPct val="0"/>
              </a:spcBef>
              <a:spcAft>
                <a:spcPct val="0"/>
              </a:spcAft>
              <a:defRPr kumimoji="1" sz="2400">
                <a:solidFill>
                  <a:schemeClr val="tx1"/>
                </a:solidFill>
                <a:latin typeface="Times" pitchFamily="-63" charset="0"/>
                <a:ea typeface="Osaka" pitchFamily="-63" charset="-128"/>
              </a:defRPr>
            </a:lvl7pPr>
            <a:lvl8pPr marL="3429000" indent="-228600" eaLnBrk="0" fontAlgn="base" hangingPunct="0">
              <a:spcBef>
                <a:spcPct val="0"/>
              </a:spcBef>
              <a:spcAft>
                <a:spcPct val="0"/>
              </a:spcAft>
              <a:defRPr kumimoji="1" sz="2400">
                <a:solidFill>
                  <a:schemeClr val="tx1"/>
                </a:solidFill>
                <a:latin typeface="Times" pitchFamily="-63" charset="0"/>
                <a:ea typeface="Osaka" pitchFamily="-63" charset="-128"/>
              </a:defRPr>
            </a:lvl8pPr>
            <a:lvl9pPr marL="3886200" indent="-228600" eaLnBrk="0" fontAlgn="base" hangingPunct="0">
              <a:spcBef>
                <a:spcPct val="0"/>
              </a:spcBef>
              <a:spcAft>
                <a:spcPct val="0"/>
              </a:spcAft>
              <a:defRPr kumimoji="1" sz="2400">
                <a:solidFill>
                  <a:schemeClr val="tx1"/>
                </a:solidFill>
                <a:latin typeface="Times" pitchFamily="-63" charset="0"/>
                <a:ea typeface="Osaka" pitchFamily="-63" charset="-128"/>
              </a:defRPr>
            </a:lvl9pPr>
          </a:lstStyle>
          <a:p>
            <a:pPr eaLnBrk="1" fontAlgn="base" hangingPunct="1">
              <a:spcBef>
                <a:spcPct val="0"/>
              </a:spcBef>
              <a:spcAft>
                <a:spcPct val="0"/>
              </a:spcAft>
            </a:pPr>
            <a:r>
              <a:rPr lang="en-US" dirty="0" smtClean="0">
                <a:solidFill>
                  <a:srgbClr val="9F6F39"/>
                </a:solidFill>
                <a:latin typeface="Tahoma" pitchFamily="34" charset="0"/>
              </a:rPr>
              <a:t>Property</a:t>
            </a:r>
            <a:endParaRPr lang="en-US" dirty="0">
              <a:solidFill>
                <a:srgbClr val="9F6F39"/>
              </a:solidFill>
              <a:latin typeface="Tahoma" pitchFamily="34" charset="0"/>
            </a:endParaRPr>
          </a:p>
        </p:txBody>
      </p:sp>
      <p:sp>
        <p:nvSpPr>
          <p:cNvPr id="48142" name="Text Box 18"/>
          <p:cNvSpPr txBox="1">
            <a:spLocks noChangeArrowheads="1"/>
          </p:cNvSpPr>
          <p:nvPr>
            <p:custDataLst>
              <p:tags r:id="rId13"/>
            </p:custDataLst>
          </p:nvPr>
        </p:nvSpPr>
        <p:spPr bwMode="auto">
          <a:xfrm>
            <a:off x="3988427" y="3511848"/>
            <a:ext cx="13724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pitchFamily="-63" charset="0"/>
                <a:ea typeface="Osaka" pitchFamily="-63" charset="-128"/>
              </a:defRPr>
            </a:lvl1pPr>
            <a:lvl2pPr marL="742950" indent="-285750" eaLnBrk="0" hangingPunct="0">
              <a:defRPr kumimoji="1" sz="2400">
                <a:solidFill>
                  <a:schemeClr val="tx1"/>
                </a:solidFill>
                <a:latin typeface="Times" pitchFamily="-63" charset="0"/>
                <a:ea typeface="Osaka" pitchFamily="-63" charset="-128"/>
              </a:defRPr>
            </a:lvl2pPr>
            <a:lvl3pPr marL="1143000" indent="-228600" eaLnBrk="0" hangingPunct="0">
              <a:defRPr kumimoji="1" sz="2400">
                <a:solidFill>
                  <a:schemeClr val="tx1"/>
                </a:solidFill>
                <a:latin typeface="Times" pitchFamily="-63" charset="0"/>
                <a:ea typeface="Osaka" pitchFamily="-63" charset="-128"/>
              </a:defRPr>
            </a:lvl3pPr>
            <a:lvl4pPr marL="1600200" indent="-228600" eaLnBrk="0" hangingPunct="0">
              <a:defRPr kumimoji="1" sz="2400">
                <a:solidFill>
                  <a:schemeClr val="tx1"/>
                </a:solidFill>
                <a:latin typeface="Times" pitchFamily="-63" charset="0"/>
                <a:ea typeface="Osaka" pitchFamily="-63" charset="-128"/>
              </a:defRPr>
            </a:lvl4pPr>
            <a:lvl5pPr marL="2057400" indent="-228600" eaLnBrk="0" hangingPunct="0">
              <a:defRPr kumimoji="1" sz="2400">
                <a:solidFill>
                  <a:schemeClr val="tx1"/>
                </a:solidFill>
                <a:latin typeface="Times" pitchFamily="-63" charset="0"/>
                <a:ea typeface="Osaka" pitchFamily="-63" charset="-128"/>
              </a:defRPr>
            </a:lvl5pPr>
            <a:lvl6pPr marL="2514600" indent="-228600" eaLnBrk="0" fontAlgn="base" hangingPunct="0">
              <a:spcBef>
                <a:spcPct val="0"/>
              </a:spcBef>
              <a:spcAft>
                <a:spcPct val="0"/>
              </a:spcAft>
              <a:defRPr kumimoji="1" sz="2400">
                <a:solidFill>
                  <a:schemeClr val="tx1"/>
                </a:solidFill>
                <a:latin typeface="Times" pitchFamily="-63" charset="0"/>
                <a:ea typeface="Osaka" pitchFamily="-63" charset="-128"/>
              </a:defRPr>
            </a:lvl6pPr>
            <a:lvl7pPr marL="2971800" indent="-228600" eaLnBrk="0" fontAlgn="base" hangingPunct="0">
              <a:spcBef>
                <a:spcPct val="0"/>
              </a:spcBef>
              <a:spcAft>
                <a:spcPct val="0"/>
              </a:spcAft>
              <a:defRPr kumimoji="1" sz="2400">
                <a:solidFill>
                  <a:schemeClr val="tx1"/>
                </a:solidFill>
                <a:latin typeface="Times" pitchFamily="-63" charset="0"/>
                <a:ea typeface="Osaka" pitchFamily="-63" charset="-128"/>
              </a:defRPr>
            </a:lvl7pPr>
            <a:lvl8pPr marL="3429000" indent="-228600" eaLnBrk="0" fontAlgn="base" hangingPunct="0">
              <a:spcBef>
                <a:spcPct val="0"/>
              </a:spcBef>
              <a:spcAft>
                <a:spcPct val="0"/>
              </a:spcAft>
              <a:defRPr kumimoji="1" sz="2400">
                <a:solidFill>
                  <a:schemeClr val="tx1"/>
                </a:solidFill>
                <a:latin typeface="Times" pitchFamily="-63" charset="0"/>
                <a:ea typeface="Osaka" pitchFamily="-63" charset="-128"/>
              </a:defRPr>
            </a:lvl8pPr>
            <a:lvl9pPr marL="3886200" indent="-228600" eaLnBrk="0" fontAlgn="base" hangingPunct="0">
              <a:spcBef>
                <a:spcPct val="0"/>
              </a:spcBef>
              <a:spcAft>
                <a:spcPct val="0"/>
              </a:spcAft>
              <a:defRPr kumimoji="1" sz="2400">
                <a:solidFill>
                  <a:schemeClr val="tx1"/>
                </a:solidFill>
                <a:latin typeface="Times" pitchFamily="-63" charset="0"/>
                <a:ea typeface="Osaka" pitchFamily="-63" charset="-128"/>
              </a:defRPr>
            </a:lvl9pPr>
          </a:lstStyle>
          <a:p>
            <a:pPr eaLnBrk="1" fontAlgn="base" hangingPunct="1">
              <a:spcBef>
                <a:spcPct val="0"/>
              </a:spcBef>
              <a:spcAft>
                <a:spcPct val="0"/>
              </a:spcAft>
            </a:pPr>
            <a:r>
              <a:rPr lang="en-US" b="1" dirty="0" smtClean="0">
                <a:solidFill>
                  <a:srgbClr val="FFFFFF"/>
                </a:solidFill>
                <a:latin typeface="Tahoma" pitchFamily="34" charset="0"/>
              </a:rPr>
              <a:t>Process</a:t>
            </a:r>
            <a:endParaRPr lang="en-US" b="1" dirty="0">
              <a:solidFill>
                <a:srgbClr val="FFFFFF"/>
              </a:solidFill>
              <a:latin typeface="Tahoma" pitchFamily="34" charset="0"/>
            </a:endParaRPr>
          </a:p>
        </p:txBody>
      </p:sp>
      <p:sp>
        <p:nvSpPr>
          <p:cNvPr id="20" name="Text Box 17"/>
          <p:cNvSpPr txBox="1">
            <a:spLocks noChangeArrowheads="1"/>
          </p:cNvSpPr>
          <p:nvPr>
            <p:custDataLst>
              <p:tags r:id="rId14"/>
            </p:custDataLst>
          </p:nvPr>
        </p:nvSpPr>
        <p:spPr bwMode="auto">
          <a:xfrm>
            <a:off x="4981854" y="6320135"/>
            <a:ext cx="11376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pitchFamily="-63" charset="0"/>
                <a:ea typeface="Osaka" pitchFamily="-63" charset="-128"/>
              </a:defRPr>
            </a:lvl1pPr>
            <a:lvl2pPr marL="742950" indent="-285750" eaLnBrk="0" hangingPunct="0">
              <a:defRPr kumimoji="1" sz="2400">
                <a:solidFill>
                  <a:schemeClr val="tx1"/>
                </a:solidFill>
                <a:latin typeface="Times" pitchFamily="-63" charset="0"/>
                <a:ea typeface="Osaka" pitchFamily="-63" charset="-128"/>
              </a:defRPr>
            </a:lvl2pPr>
            <a:lvl3pPr marL="1143000" indent="-228600" eaLnBrk="0" hangingPunct="0">
              <a:defRPr kumimoji="1" sz="2400">
                <a:solidFill>
                  <a:schemeClr val="tx1"/>
                </a:solidFill>
                <a:latin typeface="Times" pitchFamily="-63" charset="0"/>
                <a:ea typeface="Osaka" pitchFamily="-63" charset="-128"/>
              </a:defRPr>
            </a:lvl3pPr>
            <a:lvl4pPr marL="1600200" indent="-228600" eaLnBrk="0" hangingPunct="0">
              <a:defRPr kumimoji="1" sz="2400">
                <a:solidFill>
                  <a:schemeClr val="tx1"/>
                </a:solidFill>
                <a:latin typeface="Times" pitchFamily="-63" charset="0"/>
                <a:ea typeface="Osaka" pitchFamily="-63" charset="-128"/>
              </a:defRPr>
            </a:lvl4pPr>
            <a:lvl5pPr marL="2057400" indent="-228600" eaLnBrk="0" hangingPunct="0">
              <a:defRPr kumimoji="1" sz="2400">
                <a:solidFill>
                  <a:schemeClr val="tx1"/>
                </a:solidFill>
                <a:latin typeface="Times" pitchFamily="-63" charset="0"/>
                <a:ea typeface="Osaka" pitchFamily="-63" charset="-128"/>
              </a:defRPr>
            </a:lvl5pPr>
            <a:lvl6pPr marL="2514600" indent="-228600" eaLnBrk="0" fontAlgn="base" hangingPunct="0">
              <a:spcBef>
                <a:spcPct val="0"/>
              </a:spcBef>
              <a:spcAft>
                <a:spcPct val="0"/>
              </a:spcAft>
              <a:defRPr kumimoji="1" sz="2400">
                <a:solidFill>
                  <a:schemeClr val="tx1"/>
                </a:solidFill>
                <a:latin typeface="Times" pitchFamily="-63" charset="0"/>
                <a:ea typeface="Osaka" pitchFamily="-63" charset="-128"/>
              </a:defRPr>
            </a:lvl6pPr>
            <a:lvl7pPr marL="2971800" indent="-228600" eaLnBrk="0" fontAlgn="base" hangingPunct="0">
              <a:spcBef>
                <a:spcPct val="0"/>
              </a:spcBef>
              <a:spcAft>
                <a:spcPct val="0"/>
              </a:spcAft>
              <a:defRPr kumimoji="1" sz="2400">
                <a:solidFill>
                  <a:schemeClr val="tx1"/>
                </a:solidFill>
                <a:latin typeface="Times" pitchFamily="-63" charset="0"/>
                <a:ea typeface="Osaka" pitchFamily="-63" charset="-128"/>
              </a:defRPr>
            </a:lvl7pPr>
            <a:lvl8pPr marL="3429000" indent="-228600" eaLnBrk="0" fontAlgn="base" hangingPunct="0">
              <a:spcBef>
                <a:spcPct val="0"/>
              </a:spcBef>
              <a:spcAft>
                <a:spcPct val="0"/>
              </a:spcAft>
              <a:defRPr kumimoji="1" sz="2400">
                <a:solidFill>
                  <a:schemeClr val="tx1"/>
                </a:solidFill>
                <a:latin typeface="Times" pitchFamily="-63" charset="0"/>
                <a:ea typeface="Osaka" pitchFamily="-63" charset="-128"/>
              </a:defRPr>
            </a:lvl8pPr>
            <a:lvl9pPr marL="3886200" indent="-228600" eaLnBrk="0" fontAlgn="base" hangingPunct="0">
              <a:spcBef>
                <a:spcPct val="0"/>
              </a:spcBef>
              <a:spcAft>
                <a:spcPct val="0"/>
              </a:spcAft>
              <a:defRPr kumimoji="1" sz="2400">
                <a:solidFill>
                  <a:schemeClr val="tx1"/>
                </a:solidFill>
                <a:latin typeface="Times" pitchFamily="-63" charset="0"/>
                <a:ea typeface="Osaka" pitchFamily="-63" charset="-128"/>
              </a:defRPr>
            </a:lvl9pPr>
          </a:lstStyle>
          <a:p>
            <a:pPr eaLnBrk="1" fontAlgn="base" hangingPunct="1">
              <a:spcBef>
                <a:spcPct val="0"/>
              </a:spcBef>
              <a:spcAft>
                <a:spcPct val="0"/>
              </a:spcAft>
            </a:pPr>
            <a:r>
              <a:rPr lang="en-US" dirty="0" smtClean="0">
                <a:solidFill>
                  <a:srgbClr val="9F6F39"/>
                </a:solidFill>
                <a:latin typeface="Tahoma" pitchFamily="34" charset="0"/>
              </a:rPr>
              <a:t>Priority</a:t>
            </a:r>
            <a:endParaRPr lang="en-US" dirty="0">
              <a:solidFill>
                <a:srgbClr val="9F6F39"/>
              </a:solidFill>
              <a:latin typeface="Tahoma" pitchFamily="34" charset="0"/>
            </a:endParaRPr>
          </a:p>
        </p:txBody>
      </p:sp>
      <p:pic>
        <p:nvPicPr>
          <p:cNvPr id="21" name="Picture 21" descr="XPDL_logo2_web_002.jpg"/>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4314686" y="3161803"/>
            <a:ext cx="849603"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2" descr="http://www.businessprocessincubator.com/media/partners/standards/bpmn_search.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64680" y="3973513"/>
            <a:ext cx="990600"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6" descr="Picture">
            <a:hlinkClick r:id="rId18"/>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8" descr="WFMC"/>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3"/>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spTree>
    <p:extLst>
      <p:ext uri="{BB962C8B-B14F-4D97-AF65-F5344CB8AC3E}">
        <p14:creationId xmlns:p14="http://schemas.microsoft.com/office/powerpoint/2010/main" val="33815872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b="1" dirty="0" err="1" smtClean="0"/>
              <a:t>BPSim</a:t>
            </a:r>
            <a:r>
              <a:rPr lang="en-US" b="1" dirty="0" smtClean="0"/>
              <a:t> Scenario</a:t>
            </a:r>
            <a:endParaRPr lang="en-US" b="1" dirty="0"/>
          </a:p>
        </p:txBody>
      </p:sp>
      <p:sp>
        <p:nvSpPr>
          <p:cNvPr id="3" name="Content Placeholder 2"/>
          <p:cNvSpPr>
            <a:spLocks noGrp="1"/>
          </p:cNvSpPr>
          <p:nvPr>
            <p:ph idx="1"/>
          </p:nvPr>
        </p:nvSpPr>
        <p:spPr/>
        <p:txBody>
          <a:bodyPr/>
          <a:lstStyle/>
          <a:p>
            <a:r>
              <a:rPr lang="en-GB" sz="2000" dirty="0" smtClean="0"/>
              <a:t>Collections of Scenarios containing Collections of Element Parameters</a:t>
            </a:r>
          </a:p>
          <a:p>
            <a:r>
              <a:rPr lang="en-GB" sz="2000" dirty="0" smtClean="0"/>
              <a:t>Used </a:t>
            </a:r>
            <a:r>
              <a:rPr lang="en-GB" sz="2000" dirty="0"/>
              <a:t>to provide complementary information to a BPMN or XPDL business process model in the context of process analysis, simulation and </a:t>
            </a:r>
            <a:r>
              <a:rPr lang="en-GB" sz="2000" dirty="0" smtClean="0"/>
              <a:t>optimization (ASO)</a:t>
            </a:r>
          </a:p>
          <a:p>
            <a:endParaRPr lang="en-GB" sz="1200" dirty="0" smtClean="0"/>
          </a:p>
          <a:p>
            <a:r>
              <a:rPr lang="en-GB" sz="2000" dirty="0" smtClean="0"/>
              <a:t>A collection of Element Parameters augmenting the Business Process Model</a:t>
            </a:r>
          </a:p>
          <a:p>
            <a:endParaRPr lang="en-GB" sz="1200" dirty="0"/>
          </a:p>
          <a:p>
            <a:r>
              <a:rPr lang="en-GB" sz="2000" dirty="0" smtClean="0"/>
              <a:t>A Scenario can capture: </a:t>
            </a:r>
          </a:p>
          <a:p>
            <a:pPr lvl="1"/>
            <a:r>
              <a:rPr lang="en-GB" sz="2000" dirty="0" smtClean="0"/>
              <a:t>input </a:t>
            </a:r>
            <a:r>
              <a:rPr lang="en-GB" sz="2000" dirty="0"/>
              <a:t>parameter </a:t>
            </a:r>
            <a:r>
              <a:rPr lang="en-GB" sz="2000" dirty="0" smtClean="0"/>
              <a:t>specification for ASO; </a:t>
            </a:r>
            <a:r>
              <a:rPr lang="en-GB" sz="2000" dirty="0"/>
              <a:t>or </a:t>
            </a:r>
            <a:endParaRPr lang="en-GB" sz="2000" dirty="0" smtClean="0"/>
          </a:p>
          <a:p>
            <a:pPr lvl="1"/>
            <a:r>
              <a:rPr lang="en-GB" sz="2000" dirty="0" smtClean="0"/>
              <a:t>results from ASO; </a:t>
            </a:r>
            <a:r>
              <a:rPr lang="en-GB" sz="2000" dirty="0"/>
              <a:t>or </a:t>
            </a:r>
            <a:endParaRPr lang="en-GB" sz="2000" dirty="0" smtClean="0"/>
          </a:p>
          <a:p>
            <a:pPr lvl="1"/>
            <a:r>
              <a:rPr lang="en-GB" sz="2000" dirty="0" smtClean="0"/>
              <a:t>historical </a:t>
            </a:r>
            <a:r>
              <a:rPr lang="en-GB" sz="2000" dirty="0"/>
              <a:t>data from past real world execution of the business process model. </a:t>
            </a:r>
            <a:endParaRPr lang="en-GB" sz="2000" dirty="0" smtClean="0"/>
          </a:p>
          <a:p>
            <a:endParaRPr lang="en-US" sz="2000" dirty="0"/>
          </a:p>
        </p:txBody>
      </p:sp>
      <p:pic>
        <p:nvPicPr>
          <p:cNvPr id="4" name="Picture 6" descr="Pictur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8" descr="WFM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sp>
        <p:nvSpPr>
          <p:cNvPr id="6" name="Rectangle 5"/>
          <p:cNvSpPr/>
          <p:nvPr/>
        </p:nvSpPr>
        <p:spPr>
          <a:xfrm>
            <a:off x="3657600" y="6399853"/>
            <a:ext cx="1612942" cy="369332"/>
          </a:xfrm>
          <a:prstGeom prst="rect">
            <a:avLst/>
          </a:prstGeom>
        </p:spPr>
        <p:txBody>
          <a:bodyPr wrap="none">
            <a:spAutoFit/>
          </a:bodyPr>
          <a:lstStyle/>
          <a:p>
            <a:r>
              <a:rPr lang="en-CA" dirty="0">
                <a:solidFill>
                  <a:schemeClr val="bg1">
                    <a:lumMod val="50000"/>
                  </a:schemeClr>
                </a:solidFill>
              </a:rPr>
              <a:t>“Reductionist”</a:t>
            </a:r>
          </a:p>
        </p:txBody>
      </p:sp>
    </p:spTree>
    <p:extLst>
      <p:ext uri="{BB962C8B-B14F-4D97-AF65-F5344CB8AC3E}">
        <p14:creationId xmlns:p14="http://schemas.microsoft.com/office/powerpoint/2010/main" val="22126856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Some </a:t>
            </a:r>
            <a:r>
              <a:rPr lang="en-US" b="1" dirty="0" smtClean="0"/>
              <a:t>Concepts and Terms</a:t>
            </a:r>
            <a:endParaRPr lang="en-US" b="1" dirty="0"/>
          </a:p>
        </p:txBody>
      </p:sp>
      <p:sp>
        <p:nvSpPr>
          <p:cNvPr id="4" name="Rectangle 3"/>
          <p:cNvSpPr/>
          <p:nvPr/>
        </p:nvSpPr>
        <p:spPr bwMode="auto">
          <a:xfrm>
            <a:off x="4414663" y="3578734"/>
            <a:ext cx="1219200"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1" dirty="0" smtClean="0">
                <a:latin typeface="+mj-lt"/>
              </a:rPr>
              <a:t>Concrete</a:t>
            </a:r>
          </a:p>
          <a:p>
            <a:pPr marL="0" marR="0" indent="0" algn="ctr" defTabSz="914400" rtl="0" eaLnBrk="1" fontAlgn="base" latinLnBrk="0" hangingPunct="1">
              <a:lnSpc>
                <a:spcPct val="100000"/>
              </a:lnSpc>
              <a:spcBef>
                <a:spcPct val="0"/>
              </a:spcBef>
              <a:spcAft>
                <a:spcPct val="0"/>
              </a:spcAft>
              <a:buClrTx/>
              <a:buSzTx/>
              <a:buFontTx/>
              <a:buNone/>
              <a:tabLst/>
            </a:pPr>
            <a:r>
              <a:rPr kumimoji="1" lang="en-US" sz="1400" b="1" i="0" u="none" strike="noStrike" cap="none" normalizeH="0" baseline="0" dirty="0" smtClean="0">
                <a:ln>
                  <a:noFill/>
                </a:ln>
                <a:solidFill>
                  <a:schemeClr val="tx1"/>
                </a:solidFill>
                <a:effectLst/>
                <a:latin typeface="+mj-lt"/>
                <a:ea typeface="Osaka" pitchFamily="-63" charset="-128"/>
              </a:rPr>
              <a:t>Syntax</a:t>
            </a:r>
          </a:p>
        </p:txBody>
      </p:sp>
      <p:sp>
        <p:nvSpPr>
          <p:cNvPr id="5" name="Rectangle 4"/>
          <p:cNvSpPr/>
          <p:nvPr/>
        </p:nvSpPr>
        <p:spPr bwMode="auto">
          <a:xfrm>
            <a:off x="2204863" y="3578734"/>
            <a:ext cx="1219200"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1" dirty="0" smtClean="0">
                <a:latin typeface="+mj-lt"/>
              </a:rPr>
              <a:t>Abstract</a:t>
            </a:r>
          </a:p>
          <a:p>
            <a:pPr marL="0" marR="0" indent="0" algn="ctr" defTabSz="914400" rtl="0" eaLnBrk="1" fontAlgn="base" latinLnBrk="0" hangingPunct="1">
              <a:lnSpc>
                <a:spcPct val="100000"/>
              </a:lnSpc>
              <a:spcBef>
                <a:spcPct val="0"/>
              </a:spcBef>
              <a:spcAft>
                <a:spcPct val="0"/>
              </a:spcAft>
              <a:buClrTx/>
              <a:buSzTx/>
              <a:buFontTx/>
              <a:buNone/>
              <a:tabLst/>
            </a:pPr>
            <a:r>
              <a:rPr kumimoji="1" lang="en-US" sz="1400" b="1" i="0" u="none" strike="noStrike" cap="none" normalizeH="0" baseline="0" dirty="0" smtClean="0">
                <a:ln>
                  <a:noFill/>
                </a:ln>
                <a:solidFill>
                  <a:schemeClr val="tx1"/>
                </a:solidFill>
                <a:effectLst/>
                <a:latin typeface="+mj-lt"/>
                <a:ea typeface="Osaka" pitchFamily="-63" charset="-128"/>
              </a:rPr>
              <a:t>Syntax</a:t>
            </a:r>
          </a:p>
        </p:txBody>
      </p:sp>
      <p:sp>
        <p:nvSpPr>
          <p:cNvPr id="6" name="Rectangle 5"/>
          <p:cNvSpPr/>
          <p:nvPr/>
        </p:nvSpPr>
        <p:spPr bwMode="auto">
          <a:xfrm>
            <a:off x="4414663" y="5255134"/>
            <a:ext cx="1219200"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1400" b="1" i="0" u="none" strike="noStrike" cap="none" normalizeH="0" baseline="0" dirty="0" smtClean="0">
                <a:ln>
                  <a:noFill/>
                </a:ln>
                <a:solidFill>
                  <a:schemeClr val="tx1"/>
                </a:solidFill>
                <a:effectLst/>
                <a:latin typeface="+mj-lt"/>
                <a:ea typeface="Osaka" pitchFamily="-63" charset="-128"/>
              </a:rPr>
              <a:t>Diagram</a:t>
            </a:r>
          </a:p>
        </p:txBody>
      </p:sp>
      <p:sp>
        <p:nvSpPr>
          <p:cNvPr id="7" name="Rectangle 6"/>
          <p:cNvSpPr/>
          <p:nvPr/>
        </p:nvSpPr>
        <p:spPr bwMode="auto">
          <a:xfrm>
            <a:off x="2204863" y="5255134"/>
            <a:ext cx="1219200"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1" dirty="0" smtClean="0">
                <a:latin typeface="+mj-lt"/>
              </a:rPr>
              <a:t>Model</a:t>
            </a:r>
            <a:endParaRPr kumimoji="1" lang="en-US" sz="1400" b="1" i="0" u="none" strike="noStrike" cap="none" normalizeH="0" baseline="0" dirty="0" smtClean="0">
              <a:ln>
                <a:noFill/>
              </a:ln>
              <a:solidFill>
                <a:schemeClr val="tx1"/>
              </a:solidFill>
              <a:effectLst/>
              <a:latin typeface="+mj-lt"/>
              <a:ea typeface="Osaka" pitchFamily="-63" charset="-128"/>
            </a:endParaRPr>
          </a:p>
        </p:txBody>
      </p:sp>
      <p:sp>
        <p:nvSpPr>
          <p:cNvPr id="8" name="Rectangle 7"/>
          <p:cNvSpPr/>
          <p:nvPr/>
        </p:nvSpPr>
        <p:spPr bwMode="auto">
          <a:xfrm>
            <a:off x="1976264" y="3121534"/>
            <a:ext cx="4038600" cy="1219200"/>
          </a:xfrm>
          <a:prstGeom prst="rect">
            <a:avLst/>
          </a:prstGeom>
          <a:noFill/>
          <a:ln w="25400" cap="flat" cmpd="sng" algn="ctr">
            <a:solidFill>
              <a:srgbClr val="5EAC4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1" lang="en-US" sz="1400" b="1" i="0" u="none" strike="noStrike" cap="none" normalizeH="0" baseline="0" dirty="0" smtClean="0">
              <a:ln>
                <a:noFill/>
              </a:ln>
              <a:solidFill>
                <a:schemeClr val="tx1"/>
              </a:solidFill>
              <a:effectLst/>
              <a:latin typeface="+mj-lt"/>
              <a:ea typeface="Osaka" pitchFamily="-63" charset="-128"/>
            </a:endParaRPr>
          </a:p>
        </p:txBody>
      </p:sp>
      <p:sp>
        <p:nvSpPr>
          <p:cNvPr id="9" name="Rectangle 8"/>
          <p:cNvSpPr/>
          <p:nvPr/>
        </p:nvSpPr>
        <p:spPr bwMode="auto">
          <a:xfrm>
            <a:off x="1976263" y="5102734"/>
            <a:ext cx="3962400" cy="782960"/>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n-US" sz="1400" b="1" i="0" u="none" strike="noStrike" cap="none" normalizeH="0" dirty="0" smtClean="0">
                <a:ln>
                  <a:noFill/>
                </a:ln>
                <a:solidFill>
                  <a:schemeClr val="tx1"/>
                </a:solidFill>
                <a:effectLst/>
                <a:latin typeface="+mj-lt"/>
                <a:ea typeface="Osaka" pitchFamily="-63" charset="-128"/>
              </a:rPr>
              <a:t> </a:t>
            </a:r>
            <a:endParaRPr kumimoji="1" lang="en-US" sz="1400" b="1" i="0" u="none" strike="noStrike" cap="none" normalizeH="0" baseline="0" dirty="0" smtClean="0">
              <a:ln>
                <a:noFill/>
              </a:ln>
              <a:solidFill>
                <a:schemeClr val="tx1"/>
              </a:solidFill>
              <a:effectLst/>
              <a:latin typeface="+mj-lt"/>
              <a:ea typeface="Osaka" pitchFamily="-63" charset="-128"/>
            </a:endParaRPr>
          </a:p>
        </p:txBody>
      </p:sp>
      <p:cxnSp>
        <p:nvCxnSpPr>
          <p:cNvPr id="10" name="Straight Arrow Connector 9"/>
          <p:cNvCxnSpPr>
            <a:stCxn id="7" idx="0"/>
            <a:endCxn id="5" idx="2"/>
          </p:cNvCxnSpPr>
          <p:nvPr/>
        </p:nvCxnSpPr>
        <p:spPr bwMode="auto">
          <a:xfrm rot="5400000" flipH="1" flipV="1">
            <a:off x="2204863" y="4645534"/>
            <a:ext cx="1219200" cy="1588"/>
          </a:xfrm>
          <a:prstGeom prst="straightConnector1">
            <a:avLst/>
          </a:prstGeom>
          <a:solidFill>
            <a:schemeClr val="accent1"/>
          </a:solidFill>
          <a:ln w="9525" cap="flat" cmpd="sng" algn="ctr">
            <a:solidFill>
              <a:schemeClr val="tx1"/>
            </a:solidFill>
            <a:prstDash val="dash"/>
            <a:round/>
            <a:headEnd type="none" w="med" len="med"/>
            <a:tailEnd type="arrow"/>
          </a:ln>
          <a:effectLst/>
        </p:spPr>
      </p:cxnSp>
      <p:cxnSp>
        <p:nvCxnSpPr>
          <p:cNvPr id="11" name="Straight Arrow Connector 10"/>
          <p:cNvCxnSpPr>
            <a:stCxn id="6" idx="0"/>
            <a:endCxn id="4" idx="2"/>
          </p:cNvCxnSpPr>
          <p:nvPr/>
        </p:nvCxnSpPr>
        <p:spPr bwMode="auto">
          <a:xfrm rot="5400000" flipH="1" flipV="1">
            <a:off x="4414663" y="4645534"/>
            <a:ext cx="1219200" cy="1588"/>
          </a:xfrm>
          <a:prstGeom prst="straightConnector1">
            <a:avLst/>
          </a:prstGeom>
          <a:solidFill>
            <a:schemeClr val="accent1"/>
          </a:solidFill>
          <a:ln w="9525" cap="flat" cmpd="sng" algn="ctr">
            <a:solidFill>
              <a:schemeClr val="tx1"/>
            </a:solidFill>
            <a:prstDash val="dash"/>
            <a:round/>
            <a:headEnd type="none" w="med" len="med"/>
            <a:tailEnd type="arrow"/>
          </a:ln>
          <a:effectLst/>
        </p:spPr>
      </p:cxnSp>
      <p:cxnSp>
        <p:nvCxnSpPr>
          <p:cNvPr id="12" name="Straight Arrow Connector 11"/>
          <p:cNvCxnSpPr>
            <a:stCxn id="4" idx="1"/>
            <a:endCxn id="5" idx="3"/>
          </p:cNvCxnSpPr>
          <p:nvPr/>
        </p:nvCxnSpPr>
        <p:spPr bwMode="auto">
          <a:xfrm rot="10800000">
            <a:off x="3424063" y="3807334"/>
            <a:ext cx="9906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 name="Straight Arrow Connector 12"/>
          <p:cNvCxnSpPr>
            <a:stCxn id="6" idx="1"/>
            <a:endCxn id="7" idx="3"/>
          </p:cNvCxnSpPr>
          <p:nvPr/>
        </p:nvCxnSpPr>
        <p:spPr bwMode="auto">
          <a:xfrm rot="10800000">
            <a:off x="3424063" y="5483734"/>
            <a:ext cx="9906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4" name="TextBox 13"/>
          <p:cNvSpPr txBox="1"/>
          <p:nvPr/>
        </p:nvSpPr>
        <p:spPr>
          <a:xfrm>
            <a:off x="3500263" y="3502534"/>
            <a:ext cx="891591" cy="276999"/>
          </a:xfrm>
          <a:prstGeom prst="rect">
            <a:avLst/>
          </a:prstGeom>
          <a:noFill/>
        </p:spPr>
        <p:txBody>
          <a:bodyPr wrap="none" rtlCol="0">
            <a:spAutoFit/>
          </a:bodyPr>
          <a:lstStyle/>
          <a:p>
            <a:r>
              <a:rPr lang="en-US" sz="1200" dirty="0" smtClean="0">
                <a:latin typeface="+mj-lt"/>
              </a:rPr>
              <a:t>Reference</a:t>
            </a:r>
            <a:endParaRPr lang="en-US" sz="1200" dirty="0">
              <a:latin typeface="+mj-lt"/>
            </a:endParaRPr>
          </a:p>
        </p:txBody>
      </p:sp>
      <p:sp>
        <p:nvSpPr>
          <p:cNvPr id="15" name="TextBox 14"/>
          <p:cNvSpPr txBox="1"/>
          <p:nvPr/>
        </p:nvSpPr>
        <p:spPr>
          <a:xfrm>
            <a:off x="3500263" y="5206735"/>
            <a:ext cx="891591" cy="276999"/>
          </a:xfrm>
          <a:prstGeom prst="rect">
            <a:avLst/>
          </a:prstGeom>
          <a:noFill/>
        </p:spPr>
        <p:txBody>
          <a:bodyPr wrap="none" rtlCol="0">
            <a:spAutoFit/>
          </a:bodyPr>
          <a:lstStyle/>
          <a:p>
            <a:r>
              <a:rPr lang="en-US" sz="1200" dirty="0" smtClean="0">
                <a:latin typeface="+mj-lt"/>
              </a:rPr>
              <a:t>Reference</a:t>
            </a:r>
            <a:endParaRPr lang="en-US" sz="1200" dirty="0">
              <a:latin typeface="+mj-lt"/>
            </a:endParaRPr>
          </a:p>
        </p:txBody>
      </p:sp>
      <p:sp>
        <p:nvSpPr>
          <p:cNvPr id="16" name="TextBox 15"/>
          <p:cNvSpPr txBox="1"/>
          <p:nvPr/>
        </p:nvSpPr>
        <p:spPr>
          <a:xfrm>
            <a:off x="2814463" y="4569334"/>
            <a:ext cx="755335" cy="276999"/>
          </a:xfrm>
          <a:prstGeom prst="rect">
            <a:avLst/>
          </a:prstGeom>
          <a:noFill/>
        </p:spPr>
        <p:txBody>
          <a:bodyPr wrap="none" rtlCol="0">
            <a:spAutoFit/>
          </a:bodyPr>
          <a:lstStyle/>
          <a:p>
            <a:r>
              <a:rPr lang="en-US" sz="1200" dirty="0" smtClean="0">
                <a:latin typeface="+mj-lt"/>
              </a:rPr>
              <a:t>instance</a:t>
            </a:r>
            <a:endParaRPr lang="en-US" sz="1200" dirty="0">
              <a:latin typeface="+mj-lt"/>
            </a:endParaRPr>
          </a:p>
        </p:txBody>
      </p:sp>
      <p:sp>
        <p:nvSpPr>
          <p:cNvPr id="17" name="TextBox 16"/>
          <p:cNvSpPr txBox="1"/>
          <p:nvPr/>
        </p:nvSpPr>
        <p:spPr>
          <a:xfrm>
            <a:off x="5024263" y="4569334"/>
            <a:ext cx="755335" cy="276999"/>
          </a:xfrm>
          <a:prstGeom prst="rect">
            <a:avLst/>
          </a:prstGeom>
          <a:noFill/>
        </p:spPr>
        <p:txBody>
          <a:bodyPr wrap="none" rtlCol="0">
            <a:spAutoFit/>
          </a:bodyPr>
          <a:lstStyle/>
          <a:p>
            <a:r>
              <a:rPr lang="en-US" sz="1200" dirty="0" smtClean="0">
                <a:latin typeface="+mj-lt"/>
              </a:rPr>
              <a:t>instance</a:t>
            </a:r>
            <a:endParaRPr lang="en-US" sz="1200" dirty="0">
              <a:latin typeface="+mj-lt"/>
            </a:endParaRPr>
          </a:p>
        </p:txBody>
      </p:sp>
      <p:sp>
        <p:nvSpPr>
          <p:cNvPr id="20" name="TextBox 19"/>
          <p:cNvSpPr txBox="1"/>
          <p:nvPr/>
        </p:nvSpPr>
        <p:spPr>
          <a:xfrm>
            <a:off x="4171352" y="2084980"/>
            <a:ext cx="1828800" cy="738664"/>
          </a:xfrm>
          <a:prstGeom prst="rect">
            <a:avLst/>
          </a:prstGeom>
          <a:noFill/>
        </p:spPr>
        <p:txBody>
          <a:bodyPr wrap="square" rtlCol="0">
            <a:spAutoFit/>
          </a:bodyPr>
          <a:lstStyle/>
          <a:p>
            <a:pPr algn="ctr"/>
            <a:r>
              <a:rPr lang="en-US" sz="1400" dirty="0" smtClean="0">
                <a:solidFill>
                  <a:schemeClr val="tx2">
                    <a:lumMod val="50000"/>
                    <a:lumOff val="50000"/>
                  </a:schemeClr>
                </a:solidFill>
                <a:latin typeface="+mj-lt"/>
              </a:rPr>
              <a:t>Notational symbols and graphical representation</a:t>
            </a:r>
          </a:p>
        </p:txBody>
      </p:sp>
      <p:sp>
        <p:nvSpPr>
          <p:cNvPr id="21" name="TextBox 20"/>
          <p:cNvSpPr txBox="1"/>
          <p:nvPr/>
        </p:nvSpPr>
        <p:spPr>
          <a:xfrm>
            <a:off x="1925047" y="2079092"/>
            <a:ext cx="1892424" cy="738664"/>
          </a:xfrm>
          <a:prstGeom prst="rect">
            <a:avLst/>
          </a:prstGeom>
          <a:noFill/>
        </p:spPr>
        <p:txBody>
          <a:bodyPr wrap="square" rtlCol="0">
            <a:spAutoFit/>
          </a:bodyPr>
          <a:lstStyle/>
          <a:p>
            <a:pPr algn="ctr"/>
            <a:r>
              <a:rPr lang="en-US" sz="1400" dirty="0" smtClean="0">
                <a:solidFill>
                  <a:schemeClr val="tx2">
                    <a:lumMod val="50000"/>
                    <a:lumOff val="50000"/>
                  </a:schemeClr>
                </a:solidFill>
                <a:latin typeface="+mj-lt"/>
              </a:rPr>
              <a:t>underlying computer-interpretable representation</a:t>
            </a:r>
            <a:endParaRPr lang="en-US" sz="1400" b="1" dirty="0">
              <a:solidFill>
                <a:schemeClr val="tx2">
                  <a:lumMod val="50000"/>
                  <a:lumOff val="50000"/>
                </a:schemeClr>
              </a:solidFill>
              <a:latin typeface="+mj-lt"/>
            </a:endParaRPr>
          </a:p>
        </p:txBody>
      </p:sp>
      <p:sp>
        <p:nvSpPr>
          <p:cNvPr id="22" name="Down Arrow 21"/>
          <p:cNvSpPr/>
          <p:nvPr/>
        </p:nvSpPr>
        <p:spPr>
          <a:xfrm flipH="1">
            <a:off x="2524167" y="2866502"/>
            <a:ext cx="694184" cy="499329"/>
          </a:xfrm>
          <a:prstGeom prst="downArrow">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23" name="Down Arrow 22"/>
          <p:cNvSpPr/>
          <p:nvPr/>
        </p:nvSpPr>
        <p:spPr>
          <a:xfrm flipH="1">
            <a:off x="4677965" y="2863800"/>
            <a:ext cx="694184" cy="499329"/>
          </a:xfrm>
          <a:prstGeom prst="downArrow">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24" name="Down Arrow 23"/>
          <p:cNvSpPr/>
          <p:nvPr/>
        </p:nvSpPr>
        <p:spPr>
          <a:xfrm rot="16200000">
            <a:off x="5949651" y="5195329"/>
            <a:ext cx="679377" cy="597768"/>
          </a:xfrm>
          <a:prstGeom prst="downArrow">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a:lstStyle/>
          <a:p>
            <a:endParaRPr lang="en-CA" dirty="0"/>
          </a:p>
        </p:txBody>
      </p:sp>
      <p:sp>
        <p:nvSpPr>
          <p:cNvPr id="26" name="TextBox 25"/>
          <p:cNvSpPr txBox="1"/>
          <p:nvPr/>
        </p:nvSpPr>
        <p:spPr>
          <a:xfrm>
            <a:off x="4166223" y="1700809"/>
            <a:ext cx="1828800" cy="461665"/>
          </a:xfrm>
          <a:prstGeom prst="rect">
            <a:avLst/>
          </a:prstGeom>
          <a:noFill/>
        </p:spPr>
        <p:txBody>
          <a:bodyPr wrap="square" rtlCol="0">
            <a:spAutoFit/>
          </a:bodyPr>
          <a:lstStyle/>
          <a:p>
            <a:pPr algn="ctr"/>
            <a:r>
              <a:rPr lang="en-US" b="1" dirty="0" smtClean="0">
                <a:solidFill>
                  <a:schemeClr val="tx2">
                    <a:lumMod val="50000"/>
                    <a:lumOff val="50000"/>
                  </a:schemeClr>
                </a:solidFill>
                <a:latin typeface="+mj-lt"/>
              </a:rPr>
              <a:t>Notation</a:t>
            </a:r>
          </a:p>
        </p:txBody>
      </p:sp>
      <p:sp>
        <p:nvSpPr>
          <p:cNvPr id="27" name="TextBox 26"/>
          <p:cNvSpPr txBox="1"/>
          <p:nvPr/>
        </p:nvSpPr>
        <p:spPr>
          <a:xfrm>
            <a:off x="1693235" y="1700808"/>
            <a:ext cx="2356048" cy="461665"/>
          </a:xfrm>
          <a:prstGeom prst="rect">
            <a:avLst/>
          </a:prstGeom>
          <a:noFill/>
        </p:spPr>
        <p:txBody>
          <a:bodyPr wrap="square" rtlCol="0">
            <a:spAutoFit/>
          </a:bodyPr>
          <a:lstStyle/>
          <a:p>
            <a:pPr algn="ctr"/>
            <a:r>
              <a:rPr lang="en-US" b="1" dirty="0" smtClean="0">
                <a:solidFill>
                  <a:schemeClr val="tx2">
                    <a:lumMod val="50000"/>
                    <a:lumOff val="50000"/>
                  </a:schemeClr>
                </a:solidFill>
                <a:latin typeface="+mj-lt"/>
              </a:rPr>
              <a:t>Meta-model</a:t>
            </a:r>
          </a:p>
        </p:txBody>
      </p:sp>
      <p:sp>
        <p:nvSpPr>
          <p:cNvPr id="28" name="TextBox 27"/>
          <p:cNvSpPr txBox="1"/>
          <p:nvPr/>
        </p:nvSpPr>
        <p:spPr>
          <a:xfrm>
            <a:off x="6588224" y="4992230"/>
            <a:ext cx="2356048" cy="830997"/>
          </a:xfrm>
          <a:prstGeom prst="rect">
            <a:avLst/>
          </a:prstGeom>
          <a:noFill/>
        </p:spPr>
        <p:txBody>
          <a:bodyPr wrap="square" rtlCol="0">
            <a:spAutoFit/>
          </a:bodyPr>
          <a:lstStyle/>
          <a:p>
            <a:pPr algn="ctr"/>
            <a:r>
              <a:rPr lang="en-US" b="1" dirty="0" smtClean="0">
                <a:solidFill>
                  <a:schemeClr val="tx2">
                    <a:lumMod val="50000"/>
                    <a:lumOff val="50000"/>
                  </a:schemeClr>
                </a:solidFill>
                <a:latin typeface="+mj-lt"/>
              </a:rPr>
              <a:t>Interchange</a:t>
            </a:r>
          </a:p>
          <a:p>
            <a:pPr algn="ctr"/>
            <a:r>
              <a:rPr lang="en-US" b="1" dirty="0" smtClean="0">
                <a:solidFill>
                  <a:schemeClr val="tx2">
                    <a:lumMod val="50000"/>
                    <a:lumOff val="50000"/>
                  </a:schemeClr>
                </a:solidFill>
                <a:latin typeface="+mj-lt"/>
              </a:rPr>
              <a:t>Format</a:t>
            </a:r>
          </a:p>
        </p:txBody>
      </p:sp>
      <p:sp>
        <p:nvSpPr>
          <p:cNvPr id="29" name="TextBox 28"/>
          <p:cNvSpPr txBox="1"/>
          <p:nvPr/>
        </p:nvSpPr>
        <p:spPr>
          <a:xfrm>
            <a:off x="175015" y="3102424"/>
            <a:ext cx="2356048" cy="400110"/>
          </a:xfrm>
          <a:prstGeom prst="rect">
            <a:avLst/>
          </a:prstGeom>
          <a:noFill/>
        </p:spPr>
        <p:txBody>
          <a:bodyPr wrap="square" rtlCol="0">
            <a:spAutoFit/>
          </a:bodyPr>
          <a:lstStyle/>
          <a:p>
            <a:pPr algn="ctr"/>
            <a:r>
              <a:rPr lang="en-US" sz="2000" b="1" dirty="0" smtClean="0">
                <a:solidFill>
                  <a:srgbClr val="5EAC4B"/>
                </a:solidFill>
                <a:latin typeface="+mj-lt"/>
              </a:rPr>
              <a:t>Standard</a:t>
            </a:r>
            <a:endParaRPr lang="en-US" b="1" dirty="0" smtClean="0">
              <a:solidFill>
                <a:srgbClr val="5EAC4B"/>
              </a:solidFill>
              <a:latin typeface="+mj-lt"/>
            </a:endParaRPr>
          </a:p>
        </p:txBody>
      </p:sp>
      <p:sp>
        <p:nvSpPr>
          <p:cNvPr id="30" name="TextBox 29"/>
          <p:cNvSpPr txBox="1"/>
          <p:nvPr/>
        </p:nvSpPr>
        <p:spPr>
          <a:xfrm>
            <a:off x="127720" y="5053536"/>
            <a:ext cx="2356048" cy="400110"/>
          </a:xfrm>
          <a:prstGeom prst="rect">
            <a:avLst/>
          </a:prstGeom>
          <a:noFill/>
        </p:spPr>
        <p:txBody>
          <a:bodyPr wrap="square" rtlCol="0">
            <a:spAutoFit/>
          </a:bodyPr>
          <a:lstStyle/>
          <a:p>
            <a:pPr algn="ctr"/>
            <a:r>
              <a:rPr lang="en-US" sz="2000" b="1" dirty="0" smtClean="0">
                <a:solidFill>
                  <a:srgbClr val="C00000"/>
                </a:solidFill>
                <a:latin typeface="+mj-lt"/>
              </a:rPr>
              <a:t>Your Work</a:t>
            </a:r>
            <a:endParaRPr lang="en-US" b="1" dirty="0" smtClean="0">
              <a:solidFill>
                <a:srgbClr val="C00000"/>
              </a:solidFill>
              <a:latin typeface="+mj-lt"/>
            </a:endParaRPr>
          </a:p>
        </p:txBody>
      </p:sp>
      <p:sp>
        <p:nvSpPr>
          <p:cNvPr id="31" name="TextBox 30"/>
          <p:cNvSpPr txBox="1"/>
          <p:nvPr/>
        </p:nvSpPr>
        <p:spPr>
          <a:xfrm>
            <a:off x="6438781" y="5798318"/>
            <a:ext cx="2654933" cy="954107"/>
          </a:xfrm>
          <a:prstGeom prst="rect">
            <a:avLst/>
          </a:prstGeom>
          <a:noFill/>
        </p:spPr>
        <p:txBody>
          <a:bodyPr wrap="square" rtlCol="0">
            <a:spAutoFit/>
          </a:bodyPr>
          <a:lstStyle/>
          <a:p>
            <a:pPr algn="ctr"/>
            <a:r>
              <a:rPr lang="en-CA" sz="1400" dirty="0">
                <a:solidFill>
                  <a:schemeClr val="tx2">
                    <a:lumMod val="50000"/>
                    <a:lumOff val="50000"/>
                  </a:schemeClr>
                </a:solidFill>
                <a:latin typeface="+mj-lt"/>
              </a:rPr>
              <a:t>electronic file format that eases the safeguard and transfer of this data between different tools</a:t>
            </a:r>
            <a:endParaRPr lang="en-US" sz="1400" b="1" dirty="0">
              <a:solidFill>
                <a:schemeClr val="tx2">
                  <a:lumMod val="50000"/>
                  <a:lumOff val="50000"/>
                </a:schemeClr>
              </a:solidFill>
              <a:latin typeface="+mj-lt"/>
            </a:endParaRPr>
          </a:p>
        </p:txBody>
      </p:sp>
      <p:sp>
        <p:nvSpPr>
          <p:cNvPr id="32" name="TextBox 31"/>
          <p:cNvSpPr txBox="1"/>
          <p:nvPr/>
        </p:nvSpPr>
        <p:spPr>
          <a:xfrm>
            <a:off x="693904" y="6085379"/>
            <a:ext cx="5976664" cy="646331"/>
          </a:xfrm>
          <a:prstGeom prst="rect">
            <a:avLst/>
          </a:prstGeom>
          <a:noFill/>
        </p:spPr>
        <p:txBody>
          <a:bodyPr wrap="square" rtlCol="0">
            <a:spAutoFit/>
          </a:bodyPr>
          <a:lstStyle/>
          <a:p>
            <a:pPr marL="285750" indent="-285750">
              <a:buFont typeface="Arial" pitchFamily="34" charset="0"/>
              <a:buChar char="•"/>
            </a:pPr>
            <a:r>
              <a:rPr lang="en-CA" sz="1200" dirty="0">
                <a:solidFill>
                  <a:srgbClr val="C00000"/>
                </a:solidFill>
                <a:latin typeface="+mj-lt"/>
              </a:rPr>
              <a:t>Process diagrams can be considered like pictures of the process model. </a:t>
            </a:r>
          </a:p>
          <a:p>
            <a:pPr marL="285750" indent="-285750">
              <a:buFont typeface="Arial" pitchFamily="34" charset="0"/>
              <a:buChar char="•"/>
            </a:pPr>
            <a:r>
              <a:rPr lang="en-CA" sz="1200" dirty="0">
                <a:solidFill>
                  <a:srgbClr val="C00000"/>
                </a:solidFill>
                <a:latin typeface="+mj-lt"/>
              </a:rPr>
              <a:t>Many diagrams (or pictures) of the same process model are possible, each showing or hiding various aspects of the process model details. </a:t>
            </a:r>
          </a:p>
        </p:txBody>
      </p:sp>
      <p:pic>
        <p:nvPicPr>
          <p:cNvPr id="33" name="Picture 6" descr="Pictur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10946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b="1" dirty="0" err="1"/>
              <a:t>BPSim</a:t>
            </a:r>
            <a:r>
              <a:rPr lang="en-US" b="1" dirty="0"/>
              <a:t> Conceptual Model</a:t>
            </a:r>
          </a:p>
        </p:txBody>
      </p:sp>
      <p:sp>
        <p:nvSpPr>
          <p:cNvPr id="31" name="Rectangle 30"/>
          <p:cNvSpPr/>
          <p:nvPr/>
        </p:nvSpPr>
        <p:spPr bwMode="auto">
          <a:xfrm>
            <a:off x="4654550" y="2286000"/>
            <a:ext cx="3575050" cy="762000"/>
          </a:xfrm>
          <a:prstGeom prst="rect">
            <a:avLst/>
          </a:prstGeom>
          <a:noFill/>
          <a:ln w="9525" cap="flat" cmpd="sng" algn="ctr">
            <a:solidFill>
              <a:schemeClr val="tx1"/>
            </a:solidFill>
            <a:prstDash val="solid"/>
            <a:round/>
            <a:headEnd type="none" w="med" len="med"/>
            <a:tailEnd type="none" w="med" len="med"/>
          </a:ln>
          <a:effectLst/>
        </p:spPr>
        <p:txBody>
          <a:bodyPr anchor="ctr"/>
          <a:lstStyle/>
          <a:p>
            <a:pPr algn="ctr" fontAlgn="base">
              <a:spcBef>
                <a:spcPct val="0"/>
              </a:spcBef>
              <a:spcAft>
                <a:spcPct val="0"/>
              </a:spcAft>
              <a:defRPr/>
            </a:pPr>
            <a:endParaRPr kumimoji="1" lang="en-US" sz="1400" b="1" dirty="0">
              <a:solidFill>
                <a:srgbClr val="000000"/>
              </a:solidFill>
              <a:ea typeface="Osaka" pitchFamily="-63" charset="-128"/>
            </a:endParaRPr>
          </a:p>
        </p:txBody>
      </p:sp>
      <p:sp>
        <p:nvSpPr>
          <p:cNvPr id="32" name="Rectangle 31"/>
          <p:cNvSpPr/>
          <p:nvPr/>
        </p:nvSpPr>
        <p:spPr bwMode="auto">
          <a:xfrm>
            <a:off x="2444750" y="2286000"/>
            <a:ext cx="1219200" cy="762000"/>
          </a:xfrm>
          <a:prstGeom prst="rect">
            <a:avLst/>
          </a:prstGeom>
          <a:noFill/>
          <a:ln w="9525" cap="flat" cmpd="sng" algn="ctr">
            <a:solidFill>
              <a:schemeClr val="tx1"/>
            </a:solidFill>
            <a:prstDash val="solid"/>
            <a:round/>
            <a:headEnd type="none" w="med" len="med"/>
            <a:tailEnd type="none" w="med" len="med"/>
          </a:ln>
          <a:effectLst/>
        </p:spPr>
        <p:txBody>
          <a:bodyPr anchor="ctr"/>
          <a:lstStyle/>
          <a:p>
            <a:pPr algn="ctr" fontAlgn="base">
              <a:spcBef>
                <a:spcPct val="0"/>
              </a:spcBef>
              <a:spcAft>
                <a:spcPct val="0"/>
              </a:spcAft>
              <a:defRPr/>
            </a:pPr>
            <a:r>
              <a:rPr kumimoji="1" lang="en-US" sz="1400" b="1" dirty="0">
                <a:solidFill>
                  <a:srgbClr val="000000"/>
                </a:solidFill>
                <a:ea typeface="Osaka" pitchFamily="-63" charset="-128"/>
              </a:rPr>
              <a:t>BPMN or</a:t>
            </a:r>
          </a:p>
          <a:p>
            <a:pPr algn="ctr" fontAlgn="base">
              <a:spcBef>
                <a:spcPct val="0"/>
              </a:spcBef>
              <a:spcAft>
                <a:spcPct val="0"/>
              </a:spcAft>
              <a:defRPr/>
            </a:pPr>
            <a:r>
              <a:rPr kumimoji="1" lang="en-US" sz="1400" b="1" dirty="0">
                <a:solidFill>
                  <a:srgbClr val="000000"/>
                </a:solidFill>
                <a:ea typeface="Osaka" pitchFamily="-63" charset="-128"/>
              </a:rPr>
              <a:t>XPDL</a:t>
            </a:r>
          </a:p>
        </p:txBody>
      </p:sp>
      <p:sp>
        <p:nvSpPr>
          <p:cNvPr id="33" name="Rectangle 32"/>
          <p:cNvSpPr/>
          <p:nvPr/>
        </p:nvSpPr>
        <p:spPr bwMode="auto">
          <a:xfrm>
            <a:off x="4654550" y="4267200"/>
            <a:ext cx="1219200" cy="457200"/>
          </a:xfrm>
          <a:prstGeom prst="rect">
            <a:avLst/>
          </a:prstGeom>
          <a:noFill/>
          <a:ln w="9525" cap="flat" cmpd="sng" algn="ctr">
            <a:solidFill>
              <a:schemeClr val="tx1"/>
            </a:solidFill>
            <a:prstDash val="solid"/>
            <a:round/>
            <a:headEnd type="none" w="med" len="med"/>
            <a:tailEnd type="none" w="med" len="med"/>
          </a:ln>
          <a:effectLst/>
        </p:spPr>
        <p:txBody>
          <a:bodyPr anchor="ctr"/>
          <a:lstStyle/>
          <a:p>
            <a:pPr algn="ctr" fontAlgn="base">
              <a:spcBef>
                <a:spcPct val="0"/>
              </a:spcBef>
              <a:spcAft>
                <a:spcPct val="0"/>
              </a:spcAft>
              <a:defRPr/>
            </a:pPr>
            <a:r>
              <a:rPr kumimoji="1" lang="en-US" sz="1400" b="1" dirty="0">
                <a:solidFill>
                  <a:srgbClr val="000000"/>
                </a:solidFill>
                <a:ea typeface="Osaka" pitchFamily="-63" charset="-128"/>
              </a:rPr>
              <a:t>Scenario</a:t>
            </a:r>
          </a:p>
          <a:p>
            <a:pPr algn="ctr" fontAlgn="base">
              <a:spcBef>
                <a:spcPct val="0"/>
              </a:spcBef>
              <a:spcAft>
                <a:spcPct val="0"/>
              </a:spcAft>
              <a:defRPr/>
            </a:pPr>
            <a:r>
              <a:rPr kumimoji="1" lang="en-US" sz="1400" b="1" dirty="0">
                <a:solidFill>
                  <a:srgbClr val="000000"/>
                </a:solidFill>
                <a:ea typeface="Osaka" pitchFamily="-63" charset="-128"/>
              </a:rPr>
              <a:t>(Input)</a:t>
            </a:r>
          </a:p>
        </p:txBody>
      </p:sp>
      <p:sp>
        <p:nvSpPr>
          <p:cNvPr id="34" name="Rectangle 33"/>
          <p:cNvSpPr/>
          <p:nvPr/>
        </p:nvSpPr>
        <p:spPr bwMode="auto">
          <a:xfrm>
            <a:off x="2444750" y="4267200"/>
            <a:ext cx="1219200" cy="990600"/>
          </a:xfrm>
          <a:prstGeom prst="rect">
            <a:avLst/>
          </a:prstGeom>
          <a:noFill/>
          <a:ln w="9525" cap="flat" cmpd="sng" algn="ctr">
            <a:solidFill>
              <a:schemeClr val="tx1"/>
            </a:solidFill>
            <a:prstDash val="solid"/>
            <a:round/>
            <a:headEnd type="none" w="med" len="med"/>
            <a:tailEnd type="none" w="med" len="med"/>
          </a:ln>
          <a:effectLst/>
        </p:spPr>
        <p:txBody>
          <a:bodyPr anchor="ctr"/>
          <a:lstStyle/>
          <a:p>
            <a:pPr algn="ctr" fontAlgn="base">
              <a:spcBef>
                <a:spcPct val="0"/>
              </a:spcBef>
              <a:spcAft>
                <a:spcPct val="0"/>
              </a:spcAft>
              <a:defRPr/>
            </a:pPr>
            <a:r>
              <a:rPr kumimoji="1" lang="en-US" sz="1400" b="1" dirty="0">
                <a:solidFill>
                  <a:srgbClr val="000000"/>
                </a:solidFill>
                <a:ea typeface="Osaka" pitchFamily="-63" charset="-128"/>
              </a:rPr>
              <a:t>Process</a:t>
            </a:r>
          </a:p>
          <a:p>
            <a:pPr algn="ctr" fontAlgn="base">
              <a:spcBef>
                <a:spcPct val="0"/>
              </a:spcBef>
              <a:spcAft>
                <a:spcPct val="0"/>
              </a:spcAft>
              <a:defRPr/>
            </a:pPr>
            <a:r>
              <a:rPr kumimoji="1" lang="en-US" sz="1400" b="1" dirty="0">
                <a:solidFill>
                  <a:srgbClr val="000000"/>
                </a:solidFill>
                <a:ea typeface="Osaka" pitchFamily="-63" charset="-128"/>
              </a:rPr>
              <a:t>Model</a:t>
            </a:r>
          </a:p>
        </p:txBody>
      </p:sp>
      <p:cxnSp>
        <p:nvCxnSpPr>
          <p:cNvPr id="28679" name="Straight Arrow Connector 34"/>
          <p:cNvCxnSpPr>
            <a:cxnSpLocks noChangeShapeType="1"/>
            <a:stCxn id="34" idx="0"/>
            <a:endCxn id="32" idx="2"/>
          </p:cNvCxnSpPr>
          <p:nvPr/>
        </p:nvCxnSpPr>
        <p:spPr bwMode="auto">
          <a:xfrm rot="5400000" flipH="1" flipV="1">
            <a:off x="2445544" y="3658394"/>
            <a:ext cx="1219200" cy="1588"/>
          </a:xfrm>
          <a:prstGeom prst="straightConnector1">
            <a:avLst/>
          </a:prstGeom>
          <a:noFill/>
          <a:ln w="9525" algn="ctr">
            <a:solidFill>
              <a:schemeClr val="tx1"/>
            </a:solidFill>
            <a:prstDash val="dash"/>
            <a:round/>
            <a:headEnd/>
            <a:tailEnd type="arrow" w="med" len="med"/>
          </a:ln>
          <a:extLst>
            <a:ext uri="{909E8E84-426E-40DD-AFC4-6F175D3DCCD1}">
              <a14:hiddenFill xmlns:a14="http://schemas.microsoft.com/office/drawing/2010/main">
                <a:noFill/>
              </a14:hiddenFill>
            </a:ext>
          </a:extLst>
        </p:spPr>
      </p:cxnSp>
      <p:cxnSp>
        <p:nvCxnSpPr>
          <p:cNvPr id="28680" name="Straight Arrow Connector 35"/>
          <p:cNvCxnSpPr>
            <a:cxnSpLocks noChangeShapeType="1"/>
            <a:stCxn id="33" idx="0"/>
          </p:cNvCxnSpPr>
          <p:nvPr/>
        </p:nvCxnSpPr>
        <p:spPr bwMode="auto">
          <a:xfrm rot="16200000" flipV="1">
            <a:off x="4651375" y="3654425"/>
            <a:ext cx="1219200" cy="6350"/>
          </a:xfrm>
          <a:prstGeom prst="straightConnector1">
            <a:avLst/>
          </a:prstGeom>
          <a:noFill/>
          <a:ln w="9525" algn="ctr">
            <a:solidFill>
              <a:schemeClr val="tx1"/>
            </a:solidFill>
            <a:prstDash val="dash"/>
            <a:round/>
            <a:headEnd/>
            <a:tailEnd type="arrow" w="med" len="med"/>
          </a:ln>
          <a:extLst>
            <a:ext uri="{909E8E84-426E-40DD-AFC4-6F175D3DCCD1}">
              <a14:hiddenFill xmlns:a14="http://schemas.microsoft.com/office/drawing/2010/main">
                <a:noFill/>
              </a14:hiddenFill>
            </a:ext>
          </a:extLst>
        </p:spPr>
      </p:cxnSp>
      <p:cxnSp>
        <p:nvCxnSpPr>
          <p:cNvPr id="28681" name="Straight Arrow Connector 36"/>
          <p:cNvCxnSpPr>
            <a:cxnSpLocks noChangeShapeType="1"/>
            <a:stCxn id="31" idx="1"/>
            <a:endCxn id="32" idx="3"/>
          </p:cNvCxnSpPr>
          <p:nvPr/>
        </p:nvCxnSpPr>
        <p:spPr bwMode="auto">
          <a:xfrm rot="10800000">
            <a:off x="3663950" y="2667000"/>
            <a:ext cx="9906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8682" name="Straight Arrow Connector 37"/>
          <p:cNvCxnSpPr>
            <a:cxnSpLocks noChangeShapeType="1"/>
            <a:stCxn id="33" idx="1"/>
          </p:cNvCxnSpPr>
          <p:nvPr/>
        </p:nvCxnSpPr>
        <p:spPr bwMode="auto">
          <a:xfrm rot="10800000">
            <a:off x="3663950" y="4495800"/>
            <a:ext cx="9906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9" name="TextBox 38"/>
          <p:cNvSpPr txBox="1"/>
          <p:nvPr/>
        </p:nvSpPr>
        <p:spPr>
          <a:xfrm>
            <a:off x="3740150" y="2438400"/>
            <a:ext cx="892175" cy="276225"/>
          </a:xfrm>
          <a:prstGeom prst="rect">
            <a:avLst/>
          </a:prstGeom>
          <a:noFill/>
        </p:spPr>
        <p:txBody>
          <a:bodyPr wrap="none">
            <a:spAutoFit/>
          </a:bodyPr>
          <a:lstStyle/>
          <a:p>
            <a:pPr fontAlgn="base">
              <a:spcBef>
                <a:spcPct val="0"/>
              </a:spcBef>
              <a:spcAft>
                <a:spcPct val="0"/>
              </a:spcAft>
              <a:defRPr/>
            </a:pPr>
            <a:r>
              <a:rPr kumimoji="1" lang="en-US" sz="1200" dirty="0">
                <a:solidFill>
                  <a:srgbClr val="000000"/>
                </a:solidFill>
                <a:ea typeface="Osaka" pitchFamily="-63" charset="-128"/>
              </a:rPr>
              <a:t>Reference</a:t>
            </a:r>
          </a:p>
        </p:txBody>
      </p:sp>
      <p:sp>
        <p:nvSpPr>
          <p:cNvPr id="40" name="TextBox 39"/>
          <p:cNvSpPr txBox="1"/>
          <p:nvPr/>
        </p:nvSpPr>
        <p:spPr>
          <a:xfrm>
            <a:off x="3740150" y="4219575"/>
            <a:ext cx="892175" cy="276225"/>
          </a:xfrm>
          <a:prstGeom prst="rect">
            <a:avLst/>
          </a:prstGeom>
          <a:noFill/>
        </p:spPr>
        <p:txBody>
          <a:bodyPr wrap="none">
            <a:spAutoFit/>
          </a:bodyPr>
          <a:lstStyle/>
          <a:p>
            <a:pPr fontAlgn="base">
              <a:spcBef>
                <a:spcPct val="0"/>
              </a:spcBef>
              <a:spcAft>
                <a:spcPct val="0"/>
              </a:spcAft>
              <a:defRPr/>
            </a:pPr>
            <a:r>
              <a:rPr kumimoji="1" lang="en-US" sz="1200" dirty="0">
                <a:solidFill>
                  <a:srgbClr val="000000"/>
                </a:solidFill>
                <a:ea typeface="Osaka" pitchFamily="-63" charset="-128"/>
              </a:rPr>
              <a:t>Reference</a:t>
            </a:r>
          </a:p>
        </p:txBody>
      </p:sp>
      <p:sp>
        <p:nvSpPr>
          <p:cNvPr id="41" name="TextBox 40"/>
          <p:cNvSpPr txBox="1"/>
          <p:nvPr/>
        </p:nvSpPr>
        <p:spPr>
          <a:xfrm>
            <a:off x="3054350" y="3581400"/>
            <a:ext cx="755650" cy="276225"/>
          </a:xfrm>
          <a:prstGeom prst="rect">
            <a:avLst/>
          </a:prstGeom>
          <a:noFill/>
        </p:spPr>
        <p:txBody>
          <a:bodyPr wrap="none">
            <a:spAutoFit/>
          </a:bodyPr>
          <a:lstStyle/>
          <a:p>
            <a:pPr fontAlgn="base">
              <a:spcBef>
                <a:spcPct val="0"/>
              </a:spcBef>
              <a:spcAft>
                <a:spcPct val="0"/>
              </a:spcAft>
              <a:defRPr/>
            </a:pPr>
            <a:r>
              <a:rPr kumimoji="1" lang="en-US" sz="1200" dirty="0">
                <a:solidFill>
                  <a:srgbClr val="000000"/>
                </a:solidFill>
                <a:ea typeface="Osaka" pitchFamily="-63" charset="-128"/>
              </a:rPr>
              <a:t>instance</a:t>
            </a:r>
          </a:p>
        </p:txBody>
      </p:sp>
      <p:sp>
        <p:nvSpPr>
          <p:cNvPr id="42" name="TextBox 41"/>
          <p:cNvSpPr txBox="1"/>
          <p:nvPr/>
        </p:nvSpPr>
        <p:spPr>
          <a:xfrm>
            <a:off x="5264150" y="3581400"/>
            <a:ext cx="755650" cy="276225"/>
          </a:xfrm>
          <a:prstGeom prst="rect">
            <a:avLst/>
          </a:prstGeom>
          <a:noFill/>
        </p:spPr>
        <p:txBody>
          <a:bodyPr wrap="none">
            <a:spAutoFit/>
          </a:bodyPr>
          <a:lstStyle/>
          <a:p>
            <a:pPr fontAlgn="base">
              <a:spcBef>
                <a:spcPct val="0"/>
              </a:spcBef>
              <a:spcAft>
                <a:spcPct val="0"/>
              </a:spcAft>
              <a:defRPr/>
            </a:pPr>
            <a:r>
              <a:rPr kumimoji="1" lang="en-US" sz="1200" dirty="0">
                <a:solidFill>
                  <a:srgbClr val="000000"/>
                </a:solidFill>
                <a:ea typeface="Osaka" pitchFamily="-63" charset="-128"/>
              </a:rPr>
              <a:t>instance</a:t>
            </a:r>
          </a:p>
        </p:txBody>
      </p:sp>
      <p:sp>
        <p:nvSpPr>
          <p:cNvPr id="43" name="Rectangle 42"/>
          <p:cNvSpPr/>
          <p:nvPr/>
        </p:nvSpPr>
        <p:spPr bwMode="auto">
          <a:xfrm>
            <a:off x="6858000" y="4267200"/>
            <a:ext cx="1219200" cy="1066800"/>
          </a:xfrm>
          <a:prstGeom prst="rect">
            <a:avLst/>
          </a:prstGeom>
          <a:noFill/>
          <a:ln w="9525" cap="flat" cmpd="sng" algn="ctr">
            <a:solidFill>
              <a:schemeClr val="tx1"/>
            </a:solidFill>
            <a:prstDash val="solid"/>
            <a:round/>
            <a:headEnd type="none" w="med" len="med"/>
            <a:tailEnd type="none" w="med" len="med"/>
          </a:ln>
          <a:effectLst/>
        </p:spPr>
        <p:txBody>
          <a:bodyPr anchor="ctr"/>
          <a:lstStyle/>
          <a:p>
            <a:pPr algn="ctr" fontAlgn="base">
              <a:spcBef>
                <a:spcPct val="0"/>
              </a:spcBef>
              <a:spcAft>
                <a:spcPct val="0"/>
              </a:spcAft>
              <a:defRPr/>
            </a:pPr>
            <a:r>
              <a:rPr kumimoji="1" lang="en-US" sz="1400" b="1" dirty="0">
                <a:solidFill>
                  <a:srgbClr val="000000"/>
                </a:solidFill>
                <a:ea typeface="Osaka" pitchFamily="-63" charset="-128"/>
              </a:rPr>
              <a:t>Scenario</a:t>
            </a:r>
          </a:p>
          <a:p>
            <a:pPr algn="ctr" fontAlgn="base">
              <a:spcBef>
                <a:spcPct val="0"/>
              </a:spcBef>
              <a:spcAft>
                <a:spcPct val="0"/>
              </a:spcAft>
              <a:defRPr/>
            </a:pPr>
            <a:r>
              <a:rPr kumimoji="1" lang="en-US" sz="1400" b="1" dirty="0">
                <a:solidFill>
                  <a:srgbClr val="000000"/>
                </a:solidFill>
                <a:ea typeface="Osaka" pitchFamily="-63" charset="-128"/>
              </a:rPr>
              <a:t>(Output)</a:t>
            </a:r>
          </a:p>
        </p:txBody>
      </p:sp>
      <p:cxnSp>
        <p:nvCxnSpPr>
          <p:cNvPr id="28688" name="Straight Arrow Connector 43"/>
          <p:cNvCxnSpPr>
            <a:cxnSpLocks noChangeShapeType="1"/>
            <a:stCxn id="43" idx="0"/>
          </p:cNvCxnSpPr>
          <p:nvPr/>
        </p:nvCxnSpPr>
        <p:spPr bwMode="auto">
          <a:xfrm rot="5400000" flipH="1" flipV="1">
            <a:off x="6859588" y="3657600"/>
            <a:ext cx="1217612" cy="1588"/>
          </a:xfrm>
          <a:prstGeom prst="straightConnector1">
            <a:avLst/>
          </a:prstGeom>
          <a:noFill/>
          <a:ln w="9525" algn="ctr">
            <a:solidFill>
              <a:schemeClr val="tx1"/>
            </a:solidFill>
            <a:prstDash val="dash"/>
            <a:round/>
            <a:headEnd/>
            <a:tailEnd type="arrow" w="med" len="med"/>
          </a:ln>
          <a:extLst>
            <a:ext uri="{909E8E84-426E-40DD-AFC4-6F175D3DCCD1}">
              <a14:hiddenFill xmlns:a14="http://schemas.microsoft.com/office/drawing/2010/main">
                <a:noFill/>
              </a14:hiddenFill>
            </a:ext>
          </a:extLst>
        </p:spPr>
      </p:cxnSp>
      <p:cxnSp>
        <p:nvCxnSpPr>
          <p:cNvPr id="28689" name="Straight Arrow Connector 44"/>
          <p:cNvCxnSpPr>
            <a:cxnSpLocks noChangeShapeType="1"/>
          </p:cNvCxnSpPr>
          <p:nvPr/>
        </p:nvCxnSpPr>
        <p:spPr bwMode="auto">
          <a:xfrm rot="10800000">
            <a:off x="5873750" y="4495800"/>
            <a:ext cx="9906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6" name="TextBox 45"/>
          <p:cNvSpPr txBox="1"/>
          <p:nvPr/>
        </p:nvSpPr>
        <p:spPr>
          <a:xfrm>
            <a:off x="5943600" y="4219575"/>
            <a:ext cx="892175" cy="276225"/>
          </a:xfrm>
          <a:prstGeom prst="rect">
            <a:avLst/>
          </a:prstGeom>
          <a:noFill/>
        </p:spPr>
        <p:txBody>
          <a:bodyPr wrap="none">
            <a:spAutoFit/>
          </a:bodyPr>
          <a:lstStyle/>
          <a:p>
            <a:pPr fontAlgn="base">
              <a:spcBef>
                <a:spcPct val="0"/>
              </a:spcBef>
              <a:spcAft>
                <a:spcPct val="0"/>
              </a:spcAft>
              <a:defRPr/>
            </a:pPr>
            <a:r>
              <a:rPr kumimoji="1" lang="en-US" sz="1200" dirty="0">
                <a:solidFill>
                  <a:srgbClr val="000000"/>
                </a:solidFill>
                <a:ea typeface="Osaka" pitchFamily="-63" charset="-128"/>
              </a:rPr>
              <a:t>Reference</a:t>
            </a:r>
          </a:p>
        </p:txBody>
      </p:sp>
      <p:sp>
        <p:nvSpPr>
          <p:cNvPr id="47" name="TextBox 46"/>
          <p:cNvSpPr txBox="1"/>
          <p:nvPr/>
        </p:nvSpPr>
        <p:spPr>
          <a:xfrm>
            <a:off x="7467600" y="3581400"/>
            <a:ext cx="755650" cy="276225"/>
          </a:xfrm>
          <a:prstGeom prst="rect">
            <a:avLst/>
          </a:prstGeom>
          <a:noFill/>
        </p:spPr>
        <p:txBody>
          <a:bodyPr wrap="none">
            <a:spAutoFit/>
          </a:bodyPr>
          <a:lstStyle/>
          <a:p>
            <a:pPr fontAlgn="base">
              <a:spcBef>
                <a:spcPct val="0"/>
              </a:spcBef>
              <a:spcAft>
                <a:spcPct val="0"/>
              </a:spcAft>
              <a:defRPr/>
            </a:pPr>
            <a:r>
              <a:rPr kumimoji="1" lang="en-US" sz="1200" dirty="0">
                <a:solidFill>
                  <a:srgbClr val="000000"/>
                </a:solidFill>
                <a:ea typeface="Osaka" pitchFamily="-63" charset="-128"/>
              </a:rPr>
              <a:t>instance</a:t>
            </a:r>
          </a:p>
        </p:txBody>
      </p:sp>
      <p:sp>
        <p:nvSpPr>
          <p:cNvPr id="26" name="TextBox 25"/>
          <p:cNvSpPr txBox="1"/>
          <p:nvPr/>
        </p:nvSpPr>
        <p:spPr>
          <a:xfrm>
            <a:off x="5949950" y="4800600"/>
            <a:ext cx="892175" cy="276225"/>
          </a:xfrm>
          <a:prstGeom prst="rect">
            <a:avLst/>
          </a:prstGeom>
          <a:noFill/>
        </p:spPr>
        <p:txBody>
          <a:bodyPr wrap="none">
            <a:spAutoFit/>
          </a:bodyPr>
          <a:lstStyle/>
          <a:p>
            <a:pPr fontAlgn="base">
              <a:spcBef>
                <a:spcPct val="0"/>
              </a:spcBef>
              <a:spcAft>
                <a:spcPct val="0"/>
              </a:spcAft>
              <a:defRPr/>
            </a:pPr>
            <a:r>
              <a:rPr kumimoji="1" lang="en-US" sz="1200" dirty="0">
                <a:solidFill>
                  <a:srgbClr val="000000"/>
                </a:solidFill>
                <a:ea typeface="Osaka" pitchFamily="-63" charset="-128"/>
              </a:rPr>
              <a:t>Reference</a:t>
            </a:r>
          </a:p>
        </p:txBody>
      </p:sp>
      <p:cxnSp>
        <p:nvCxnSpPr>
          <p:cNvPr id="28693" name="Straight Arrow Connector 26"/>
          <p:cNvCxnSpPr>
            <a:cxnSpLocks noChangeShapeType="1"/>
          </p:cNvCxnSpPr>
          <p:nvPr/>
        </p:nvCxnSpPr>
        <p:spPr bwMode="auto">
          <a:xfrm rot="10800000">
            <a:off x="3663950" y="5105400"/>
            <a:ext cx="32004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pic>
        <p:nvPicPr>
          <p:cNvPr id="28694" name="Picture 21" descr="XPDL_logo2_web_002.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01750" y="3276600"/>
            <a:ext cx="9906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95" name="Picture 22" descr="http://www.businessprocessincubator.com/media/partners/standards/bpmn_search.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1750" y="3810000"/>
            <a:ext cx="990600"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96" name="Rounded Rectangle 23"/>
          <p:cNvSpPr>
            <a:spLocks noChangeArrowheads="1"/>
          </p:cNvSpPr>
          <p:nvPr/>
        </p:nvSpPr>
        <p:spPr bwMode="auto">
          <a:xfrm>
            <a:off x="996950" y="1905000"/>
            <a:ext cx="2819400" cy="3733800"/>
          </a:xfrm>
          <a:prstGeom prst="roundRect">
            <a:avLst>
              <a:gd name="adj" fmla="val 16667"/>
            </a:avLst>
          </a:prstGeom>
          <a:noFill/>
          <a:ln w="22225" algn="ctr">
            <a:solidFill>
              <a:srgbClr val="00B0F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kumimoji="1" lang="en-US" sz="2400">
              <a:solidFill>
                <a:srgbClr val="000000"/>
              </a:solidFill>
              <a:latin typeface="Times" pitchFamily="-63" charset="0"/>
              <a:ea typeface="Osaka" pitchFamily="-63" charset="-128"/>
            </a:endParaRPr>
          </a:p>
        </p:txBody>
      </p:sp>
      <p:pic>
        <p:nvPicPr>
          <p:cNvPr id="28697" name="Picture 6" descr="Picture">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98" name="Picture 28" descr="WFMC"/>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92599" y="2404320"/>
            <a:ext cx="1552900" cy="525359"/>
          </a:xfrm>
          <a:prstGeom prst="rect">
            <a:avLst/>
          </a:prstGeom>
        </p:spPr>
      </p:pic>
      <p:pic>
        <p:nvPicPr>
          <p:cNvPr id="28" name="Picture 2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spTree>
    <p:extLst>
      <p:ext uri="{BB962C8B-B14F-4D97-AF65-F5344CB8AC3E}">
        <p14:creationId xmlns:p14="http://schemas.microsoft.com/office/powerpoint/2010/main" val="34423378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CA" b="1" dirty="0" err="1"/>
              <a:t>BPSim</a:t>
            </a:r>
            <a:r>
              <a:rPr lang="en-CA" b="1" dirty="0"/>
              <a:t> Interchange Format Characteristics</a:t>
            </a:r>
          </a:p>
        </p:txBody>
      </p:sp>
      <p:sp>
        <p:nvSpPr>
          <p:cNvPr id="3" name="Content Placeholder 2"/>
          <p:cNvSpPr>
            <a:spLocks noGrp="1"/>
          </p:cNvSpPr>
          <p:nvPr>
            <p:ph idx="1"/>
          </p:nvPr>
        </p:nvSpPr>
        <p:spPr>
          <a:xfrm>
            <a:off x="457200" y="2057400"/>
            <a:ext cx="8458200" cy="4191000"/>
          </a:xfrm>
        </p:spPr>
        <p:txBody>
          <a:bodyPr/>
          <a:lstStyle/>
          <a:p>
            <a:r>
              <a:rPr lang="en-CA" dirty="0"/>
              <a:t>Can be transported </a:t>
            </a:r>
            <a:r>
              <a:rPr lang="en-CA" dirty="0" smtClean="0"/>
              <a:t>within the </a:t>
            </a:r>
            <a:r>
              <a:rPr lang="en-CA" dirty="0"/>
              <a:t>process </a:t>
            </a:r>
            <a:r>
              <a:rPr lang="en-CA" dirty="0" smtClean="0"/>
              <a:t>model file </a:t>
            </a:r>
            <a:r>
              <a:rPr lang="en-CA" dirty="0"/>
              <a:t>or outside</a:t>
            </a:r>
          </a:p>
          <a:p>
            <a:pPr lvl="1"/>
            <a:r>
              <a:rPr lang="en-CA" dirty="0" smtClean="0"/>
              <a:t>Proper extension to XPDL</a:t>
            </a:r>
          </a:p>
          <a:p>
            <a:pPr lvl="1"/>
            <a:r>
              <a:rPr lang="en-CA" dirty="0" smtClean="0"/>
              <a:t>Proper extension to BPMN</a:t>
            </a:r>
          </a:p>
          <a:p>
            <a:pPr lvl="1"/>
            <a:endParaRPr lang="en-CA" sz="1200" dirty="0" smtClean="0"/>
          </a:p>
          <a:p>
            <a:r>
              <a:rPr lang="en-CA" dirty="0"/>
              <a:t>Can transport Input s</a:t>
            </a:r>
            <a:r>
              <a:rPr lang="en-CA" dirty="0" smtClean="0"/>
              <a:t>cenarios </a:t>
            </a:r>
            <a:r>
              <a:rPr lang="en-CA" dirty="0"/>
              <a:t>and </a:t>
            </a:r>
            <a:r>
              <a:rPr lang="en-CA" dirty="0" smtClean="0"/>
              <a:t>Output scenarios</a:t>
            </a:r>
          </a:p>
          <a:p>
            <a:endParaRPr lang="en-CA" sz="1200" dirty="0"/>
          </a:p>
          <a:p>
            <a:r>
              <a:rPr lang="en-CA" dirty="0" smtClean="0"/>
              <a:t>Human Consumable (Readability) of the Resulting XML</a:t>
            </a:r>
          </a:p>
        </p:txBody>
      </p:sp>
      <p:pic>
        <p:nvPicPr>
          <p:cNvPr id="4" name="Picture 6" descr="Pictur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981200" y="6381321"/>
            <a:ext cx="5391284" cy="369332"/>
          </a:xfrm>
          <a:prstGeom prst="rect">
            <a:avLst/>
          </a:prstGeom>
        </p:spPr>
        <p:txBody>
          <a:bodyPr wrap="none">
            <a:spAutoFit/>
          </a:bodyPr>
          <a:lstStyle/>
          <a:p>
            <a:r>
              <a:rPr lang="en-CA" dirty="0">
                <a:solidFill>
                  <a:schemeClr val="bg1">
                    <a:lumMod val="50000"/>
                  </a:schemeClr>
                </a:solidFill>
              </a:rPr>
              <a:t>“Human Consumable over Conceptual Abstraction”</a:t>
            </a:r>
          </a:p>
        </p:txBody>
      </p:sp>
      <p:pic>
        <p:nvPicPr>
          <p:cNvPr id="6" name="Picture 28" descr="WFM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spTree>
    <p:extLst>
      <p:ext uri="{BB962C8B-B14F-4D97-AF65-F5344CB8AC3E}">
        <p14:creationId xmlns:p14="http://schemas.microsoft.com/office/powerpoint/2010/main" val="22923469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b="1" dirty="0" err="1"/>
              <a:t>BPSim</a:t>
            </a:r>
            <a:r>
              <a:rPr lang="en-US" b="1" dirty="0"/>
              <a:t> Element Parameters</a:t>
            </a:r>
            <a:endParaRPr lang="en-CA" b="1" dirty="0"/>
          </a:p>
        </p:txBody>
      </p:sp>
      <p:sp>
        <p:nvSpPr>
          <p:cNvPr id="3" name="Content Placeholder 2"/>
          <p:cNvSpPr>
            <a:spLocks noGrp="1"/>
          </p:cNvSpPr>
          <p:nvPr>
            <p:ph idx="1"/>
          </p:nvPr>
        </p:nvSpPr>
        <p:spPr/>
        <p:txBody>
          <a:bodyPr/>
          <a:lstStyle/>
          <a:p>
            <a:r>
              <a:rPr lang="en-CA" sz="2000" dirty="0" smtClean="0"/>
              <a:t>Each </a:t>
            </a:r>
            <a:r>
              <a:rPr lang="en-CA" sz="2000" dirty="0"/>
              <a:t>element parameter of a scenario references a specific element of a process within the business process </a:t>
            </a:r>
            <a:r>
              <a:rPr lang="en-CA" sz="2000" dirty="0" smtClean="0"/>
              <a:t>model</a:t>
            </a:r>
          </a:p>
          <a:p>
            <a:endParaRPr lang="en-CA" sz="1200" dirty="0" smtClean="0"/>
          </a:p>
          <a:p>
            <a:r>
              <a:rPr lang="en-CA" sz="2000" dirty="0" smtClean="0"/>
              <a:t>Each element of the business process model may be parameterized with zero or multiple element parameters</a:t>
            </a:r>
            <a:endParaRPr lang="en-CA" sz="2000" dirty="0"/>
          </a:p>
        </p:txBody>
      </p:sp>
      <p:grpSp>
        <p:nvGrpSpPr>
          <p:cNvPr id="4" name="Group 4"/>
          <p:cNvGrpSpPr>
            <a:grpSpLocks/>
          </p:cNvGrpSpPr>
          <p:nvPr/>
        </p:nvGrpSpPr>
        <p:grpSpPr bwMode="auto">
          <a:xfrm>
            <a:off x="600075" y="4268787"/>
            <a:ext cx="1208087" cy="1125538"/>
            <a:chOff x="4840572" y="1803347"/>
            <a:chExt cx="1207571" cy="1124553"/>
          </a:xfrm>
        </p:grpSpPr>
        <p:sp>
          <p:nvSpPr>
            <p:cNvPr id="5" name="5-Point Star 4"/>
            <p:cNvSpPr/>
            <p:nvPr/>
          </p:nvSpPr>
          <p:spPr bwMode="auto">
            <a:xfrm rot="19499744">
              <a:off x="4840572" y="1803347"/>
              <a:ext cx="1207571" cy="1124553"/>
            </a:xfrm>
            <a:prstGeom prst="star5">
              <a:avLst>
                <a:gd name="adj" fmla="val 18345"/>
                <a:gd name="hf" fmla="val 105146"/>
                <a:gd name="vf" fmla="val 110557"/>
              </a:avLst>
            </a:prstGeom>
            <a:solidFill>
              <a:schemeClr val="accent1">
                <a:alpha val="57000"/>
              </a:schemeClr>
            </a:solidFill>
            <a:ln w="9525" cap="flat" cmpd="sng" algn="ctr">
              <a:noFill/>
              <a:prstDash val="solid"/>
              <a:round/>
              <a:headEnd type="none" w="med" len="med"/>
              <a:tailEnd type="none" w="med" len="med"/>
            </a:ln>
            <a:effectLst/>
            <a:extLst/>
          </p:spPr>
          <p:txBody>
            <a:bodyPr/>
            <a:lstStyle/>
            <a:p>
              <a:pPr>
                <a:defRPr/>
              </a:pPr>
              <a:endParaRPr lang="en-CA"/>
            </a:p>
          </p:txBody>
        </p:sp>
        <p:sp>
          <p:nvSpPr>
            <p:cNvPr id="6" name="Regular Pentagon 2"/>
            <p:cNvSpPr>
              <a:spLocks noChangeArrowheads="1"/>
            </p:cNvSpPr>
            <p:nvPr/>
          </p:nvSpPr>
          <p:spPr bwMode="auto">
            <a:xfrm>
              <a:off x="5248385" y="2185603"/>
              <a:ext cx="433774" cy="360040"/>
            </a:xfrm>
            <a:prstGeom prst="pentagon">
              <a:avLst/>
            </a:prstGeom>
            <a:solidFill>
              <a:schemeClr val="bg1">
                <a:alpha val="50195"/>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p>
              <a:pPr algn="ctr"/>
              <a:r>
                <a:rPr lang="en-CA" sz="2000" dirty="0">
                  <a:solidFill>
                    <a:schemeClr val="bg1"/>
                  </a:solidFill>
                </a:rPr>
                <a:t>P</a:t>
              </a:r>
            </a:p>
          </p:txBody>
        </p:sp>
      </p:grpSp>
      <p:sp>
        <p:nvSpPr>
          <p:cNvPr id="7" name="TextBox 6"/>
          <p:cNvSpPr txBox="1"/>
          <p:nvPr/>
        </p:nvSpPr>
        <p:spPr>
          <a:xfrm>
            <a:off x="1828800" y="4268787"/>
            <a:ext cx="1563687" cy="1293813"/>
          </a:xfrm>
          <a:prstGeom prst="rect">
            <a:avLst/>
          </a:prstGeom>
          <a:noFill/>
        </p:spPr>
        <p:txBody>
          <a:bodyPr wrap="none">
            <a:spAutoFit/>
          </a:bodyPr>
          <a:lstStyle/>
          <a:p>
            <a:pPr>
              <a:defRPr/>
            </a:pPr>
            <a:r>
              <a:rPr lang="en-CA" sz="1200" b="1" dirty="0">
                <a:latin typeface="+mj-lt"/>
              </a:rPr>
              <a:t>Perspectives</a:t>
            </a:r>
          </a:p>
          <a:p>
            <a:pPr marL="228600" indent="-228600">
              <a:buFont typeface="Wingdings" pitchFamily="2" charset="2"/>
              <a:buChar char="v"/>
              <a:defRPr/>
            </a:pPr>
            <a:r>
              <a:rPr lang="en-CA" sz="1100" dirty="0" err="1" smtClean="0"/>
              <a:t>TimeParameters</a:t>
            </a:r>
            <a:endParaRPr lang="en-CA" sz="1100" dirty="0"/>
          </a:p>
          <a:p>
            <a:pPr marL="228600" indent="-228600">
              <a:buFont typeface="Wingdings" pitchFamily="2" charset="2"/>
              <a:buChar char="v"/>
              <a:defRPr/>
            </a:pPr>
            <a:r>
              <a:rPr lang="en-CA" sz="1100" dirty="0" err="1" smtClean="0"/>
              <a:t>ControlParameters</a:t>
            </a:r>
            <a:endParaRPr lang="en-CA" sz="1100" dirty="0"/>
          </a:p>
          <a:p>
            <a:pPr marL="228600" indent="-228600">
              <a:buFont typeface="Wingdings" pitchFamily="2" charset="2"/>
              <a:buChar char="v"/>
              <a:defRPr/>
            </a:pPr>
            <a:r>
              <a:rPr lang="en-CA" sz="1100" dirty="0" err="1"/>
              <a:t>ResourceParameters</a:t>
            </a:r>
            <a:endParaRPr lang="en-CA" sz="1100" dirty="0"/>
          </a:p>
          <a:p>
            <a:pPr marL="228600" indent="-228600">
              <a:buFont typeface="Wingdings" pitchFamily="2" charset="2"/>
              <a:buChar char="v"/>
              <a:defRPr/>
            </a:pPr>
            <a:r>
              <a:rPr lang="en-CA" sz="1100" dirty="0" err="1"/>
              <a:t>CostParameters</a:t>
            </a:r>
            <a:endParaRPr lang="en-CA" sz="1100" dirty="0"/>
          </a:p>
          <a:p>
            <a:pPr marL="228600" indent="-228600">
              <a:buFont typeface="Wingdings" pitchFamily="2" charset="2"/>
              <a:buChar char="v"/>
              <a:defRPr/>
            </a:pPr>
            <a:r>
              <a:rPr lang="en-CA" sz="1100" dirty="0" err="1"/>
              <a:t>InstanceParameters</a:t>
            </a:r>
            <a:endParaRPr lang="en-CA" sz="1100" dirty="0"/>
          </a:p>
          <a:p>
            <a:pPr marL="228600" indent="-228600">
              <a:buFont typeface="Wingdings" pitchFamily="2" charset="2"/>
              <a:buChar char="v"/>
              <a:defRPr/>
            </a:pPr>
            <a:r>
              <a:rPr lang="en-CA" sz="1100" dirty="0" err="1"/>
              <a:t>PriorityParameters</a:t>
            </a:r>
            <a:endParaRPr lang="en-CA" sz="1100" dirty="0"/>
          </a:p>
        </p:txBody>
      </p:sp>
      <p:pic>
        <p:nvPicPr>
          <p:cNvPr id="8" name="Picture 28" descr="WFM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pic>
        <p:nvPicPr>
          <p:cNvPr id="10" name="Picture 6" descr="Picture">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05325" y="3810000"/>
            <a:ext cx="3724275" cy="2085975"/>
          </a:xfrm>
          <a:prstGeom prst="rect">
            <a:avLst/>
          </a:prstGeom>
        </p:spPr>
      </p:pic>
      <p:grpSp>
        <p:nvGrpSpPr>
          <p:cNvPr id="12" name="Group 4"/>
          <p:cNvGrpSpPr>
            <a:grpSpLocks/>
          </p:cNvGrpSpPr>
          <p:nvPr/>
        </p:nvGrpSpPr>
        <p:grpSpPr bwMode="auto">
          <a:xfrm>
            <a:off x="6038240" y="3888977"/>
            <a:ext cx="496282" cy="480220"/>
            <a:chOff x="4840572" y="1803347"/>
            <a:chExt cx="1207571" cy="1124553"/>
          </a:xfrm>
        </p:grpSpPr>
        <p:sp>
          <p:nvSpPr>
            <p:cNvPr id="13" name="5-Point Star 12"/>
            <p:cNvSpPr/>
            <p:nvPr/>
          </p:nvSpPr>
          <p:spPr bwMode="auto">
            <a:xfrm rot="19499744">
              <a:off x="4840572" y="1803347"/>
              <a:ext cx="1207571" cy="1124553"/>
            </a:xfrm>
            <a:prstGeom prst="star5">
              <a:avLst>
                <a:gd name="adj" fmla="val 18345"/>
                <a:gd name="hf" fmla="val 105146"/>
                <a:gd name="vf" fmla="val 110557"/>
              </a:avLst>
            </a:prstGeom>
            <a:solidFill>
              <a:schemeClr val="accent1">
                <a:alpha val="57000"/>
              </a:schemeClr>
            </a:solidFill>
            <a:ln w="9525" cap="flat" cmpd="sng" algn="ctr">
              <a:noFill/>
              <a:prstDash val="solid"/>
              <a:round/>
              <a:headEnd type="none" w="med" len="med"/>
              <a:tailEnd type="none" w="med" len="med"/>
            </a:ln>
            <a:effectLst/>
            <a:extLst/>
          </p:spPr>
          <p:txBody>
            <a:bodyPr/>
            <a:lstStyle/>
            <a:p>
              <a:pPr>
                <a:defRPr/>
              </a:pPr>
              <a:endParaRPr lang="en-CA" sz="1050"/>
            </a:p>
          </p:txBody>
        </p:sp>
        <p:sp>
          <p:nvSpPr>
            <p:cNvPr id="14" name="Regular Pentagon 2"/>
            <p:cNvSpPr>
              <a:spLocks noChangeArrowheads="1"/>
            </p:cNvSpPr>
            <p:nvPr/>
          </p:nvSpPr>
          <p:spPr bwMode="auto">
            <a:xfrm>
              <a:off x="5248385" y="2185603"/>
              <a:ext cx="433774" cy="360040"/>
            </a:xfrm>
            <a:prstGeom prst="pentagon">
              <a:avLst/>
            </a:prstGeom>
            <a:solidFill>
              <a:schemeClr val="bg1">
                <a:alpha val="50195"/>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p>
              <a:pPr algn="ctr"/>
              <a:endParaRPr lang="en-CA" sz="1100" dirty="0">
                <a:solidFill>
                  <a:schemeClr val="bg1"/>
                </a:solidFill>
              </a:endParaRPr>
            </a:p>
          </p:txBody>
        </p:sp>
      </p:grpSp>
      <p:grpSp>
        <p:nvGrpSpPr>
          <p:cNvPr id="15" name="Group 4"/>
          <p:cNvGrpSpPr>
            <a:grpSpLocks/>
          </p:cNvGrpSpPr>
          <p:nvPr/>
        </p:nvGrpSpPr>
        <p:grpSpPr bwMode="auto">
          <a:xfrm>
            <a:off x="4438040" y="4612877"/>
            <a:ext cx="496282" cy="480220"/>
            <a:chOff x="4840572" y="1803347"/>
            <a:chExt cx="1207571" cy="1124553"/>
          </a:xfrm>
        </p:grpSpPr>
        <p:sp>
          <p:nvSpPr>
            <p:cNvPr id="16" name="5-Point Star 15"/>
            <p:cNvSpPr/>
            <p:nvPr/>
          </p:nvSpPr>
          <p:spPr bwMode="auto">
            <a:xfrm rot="19499744">
              <a:off x="4840572" y="1803347"/>
              <a:ext cx="1207571" cy="1124553"/>
            </a:xfrm>
            <a:prstGeom prst="star5">
              <a:avLst>
                <a:gd name="adj" fmla="val 18345"/>
                <a:gd name="hf" fmla="val 105146"/>
                <a:gd name="vf" fmla="val 110557"/>
              </a:avLst>
            </a:prstGeom>
            <a:solidFill>
              <a:schemeClr val="accent1">
                <a:alpha val="57000"/>
              </a:schemeClr>
            </a:solidFill>
            <a:ln w="9525" cap="flat" cmpd="sng" algn="ctr">
              <a:noFill/>
              <a:prstDash val="solid"/>
              <a:round/>
              <a:headEnd type="none" w="med" len="med"/>
              <a:tailEnd type="none" w="med" len="med"/>
            </a:ln>
            <a:effectLst/>
            <a:extLst/>
          </p:spPr>
          <p:txBody>
            <a:bodyPr/>
            <a:lstStyle/>
            <a:p>
              <a:pPr>
                <a:defRPr/>
              </a:pPr>
              <a:endParaRPr lang="en-CA" sz="1050"/>
            </a:p>
          </p:txBody>
        </p:sp>
        <p:sp>
          <p:nvSpPr>
            <p:cNvPr id="17" name="Regular Pentagon 2"/>
            <p:cNvSpPr>
              <a:spLocks noChangeArrowheads="1"/>
            </p:cNvSpPr>
            <p:nvPr/>
          </p:nvSpPr>
          <p:spPr bwMode="auto">
            <a:xfrm>
              <a:off x="5248385" y="2185603"/>
              <a:ext cx="433774" cy="360040"/>
            </a:xfrm>
            <a:prstGeom prst="pentagon">
              <a:avLst/>
            </a:prstGeom>
            <a:solidFill>
              <a:schemeClr val="bg1">
                <a:alpha val="50195"/>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p>
              <a:pPr algn="ctr"/>
              <a:endParaRPr lang="en-CA" sz="1100" dirty="0">
                <a:solidFill>
                  <a:schemeClr val="bg1"/>
                </a:solidFill>
              </a:endParaRPr>
            </a:p>
          </p:txBody>
        </p:sp>
      </p:grpSp>
      <p:grpSp>
        <p:nvGrpSpPr>
          <p:cNvPr id="18" name="Group 4"/>
          <p:cNvGrpSpPr>
            <a:grpSpLocks/>
          </p:cNvGrpSpPr>
          <p:nvPr/>
        </p:nvGrpSpPr>
        <p:grpSpPr bwMode="auto">
          <a:xfrm>
            <a:off x="5084758" y="4602042"/>
            <a:ext cx="496282" cy="480220"/>
            <a:chOff x="4840572" y="1803347"/>
            <a:chExt cx="1207571" cy="1124553"/>
          </a:xfrm>
        </p:grpSpPr>
        <p:sp>
          <p:nvSpPr>
            <p:cNvPr id="19" name="5-Point Star 18"/>
            <p:cNvSpPr/>
            <p:nvPr/>
          </p:nvSpPr>
          <p:spPr bwMode="auto">
            <a:xfrm rot="19499744">
              <a:off x="4840572" y="1803347"/>
              <a:ext cx="1207571" cy="1124553"/>
            </a:xfrm>
            <a:prstGeom prst="star5">
              <a:avLst>
                <a:gd name="adj" fmla="val 18345"/>
                <a:gd name="hf" fmla="val 105146"/>
                <a:gd name="vf" fmla="val 110557"/>
              </a:avLst>
            </a:prstGeom>
            <a:solidFill>
              <a:schemeClr val="accent1">
                <a:alpha val="57000"/>
              </a:schemeClr>
            </a:solidFill>
            <a:ln w="9525" cap="flat" cmpd="sng" algn="ctr">
              <a:noFill/>
              <a:prstDash val="solid"/>
              <a:round/>
              <a:headEnd type="none" w="med" len="med"/>
              <a:tailEnd type="none" w="med" len="med"/>
            </a:ln>
            <a:effectLst/>
            <a:extLst/>
          </p:spPr>
          <p:txBody>
            <a:bodyPr/>
            <a:lstStyle/>
            <a:p>
              <a:pPr>
                <a:defRPr/>
              </a:pPr>
              <a:endParaRPr lang="en-CA" sz="1050"/>
            </a:p>
          </p:txBody>
        </p:sp>
        <p:sp>
          <p:nvSpPr>
            <p:cNvPr id="20" name="Regular Pentagon 2"/>
            <p:cNvSpPr>
              <a:spLocks noChangeArrowheads="1"/>
            </p:cNvSpPr>
            <p:nvPr/>
          </p:nvSpPr>
          <p:spPr bwMode="auto">
            <a:xfrm>
              <a:off x="5248385" y="2185603"/>
              <a:ext cx="433774" cy="360040"/>
            </a:xfrm>
            <a:prstGeom prst="pentagon">
              <a:avLst/>
            </a:prstGeom>
            <a:solidFill>
              <a:schemeClr val="bg1">
                <a:alpha val="50195"/>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p>
              <a:pPr algn="ctr"/>
              <a:endParaRPr lang="en-CA" sz="1100" dirty="0">
                <a:solidFill>
                  <a:schemeClr val="bg1"/>
                </a:solidFill>
              </a:endParaRPr>
            </a:p>
          </p:txBody>
        </p:sp>
      </p:grpSp>
      <p:grpSp>
        <p:nvGrpSpPr>
          <p:cNvPr id="21" name="Group 4"/>
          <p:cNvGrpSpPr>
            <a:grpSpLocks/>
          </p:cNvGrpSpPr>
          <p:nvPr/>
        </p:nvGrpSpPr>
        <p:grpSpPr bwMode="auto">
          <a:xfrm>
            <a:off x="6046835" y="5307716"/>
            <a:ext cx="496282" cy="480220"/>
            <a:chOff x="4840572" y="1803347"/>
            <a:chExt cx="1207571" cy="1124553"/>
          </a:xfrm>
        </p:grpSpPr>
        <p:sp>
          <p:nvSpPr>
            <p:cNvPr id="22" name="5-Point Star 21"/>
            <p:cNvSpPr/>
            <p:nvPr/>
          </p:nvSpPr>
          <p:spPr bwMode="auto">
            <a:xfrm rot="19499744">
              <a:off x="4840572" y="1803347"/>
              <a:ext cx="1207571" cy="1124553"/>
            </a:xfrm>
            <a:prstGeom prst="star5">
              <a:avLst>
                <a:gd name="adj" fmla="val 18345"/>
                <a:gd name="hf" fmla="val 105146"/>
                <a:gd name="vf" fmla="val 110557"/>
              </a:avLst>
            </a:prstGeom>
            <a:solidFill>
              <a:schemeClr val="accent1">
                <a:alpha val="57000"/>
              </a:schemeClr>
            </a:solidFill>
            <a:ln w="9525" cap="flat" cmpd="sng" algn="ctr">
              <a:noFill/>
              <a:prstDash val="solid"/>
              <a:round/>
              <a:headEnd type="none" w="med" len="med"/>
              <a:tailEnd type="none" w="med" len="med"/>
            </a:ln>
            <a:effectLst/>
            <a:extLst/>
          </p:spPr>
          <p:txBody>
            <a:bodyPr/>
            <a:lstStyle/>
            <a:p>
              <a:pPr>
                <a:defRPr/>
              </a:pPr>
              <a:endParaRPr lang="en-CA" sz="1050"/>
            </a:p>
          </p:txBody>
        </p:sp>
        <p:sp>
          <p:nvSpPr>
            <p:cNvPr id="23" name="Regular Pentagon 2"/>
            <p:cNvSpPr>
              <a:spLocks noChangeArrowheads="1"/>
            </p:cNvSpPr>
            <p:nvPr/>
          </p:nvSpPr>
          <p:spPr bwMode="auto">
            <a:xfrm>
              <a:off x="5248385" y="2185603"/>
              <a:ext cx="433774" cy="360040"/>
            </a:xfrm>
            <a:prstGeom prst="pentagon">
              <a:avLst/>
            </a:prstGeom>
            <a:solidFill>
              <a:schemeClr val="bg1">
                <a:alpha val="50195"/>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p>
              <a:pPr algn="ctr"/>
              <a:endParaRPr lang="en-CA" sz="1100" dirty="0">
                <a:solidFill>
                  <a:schemeClr val="bg1"/>
                </a:solidFill>
              </a:endParaRPr>
            </a:p>
          </p:txBody>
        </p:sp>
      </p:grpSp>
      <p:grpSp>
        <p:nvGrpSpPr>
          <p:cNvPr id="31" name="Group 4"/>
          <p:cNvGrpSpPr>
            <a:grpSpLocks/>
          </p:cNvGrpSpPr>
          <p:nvPr/>
        </p:nvGrpSpPr>
        <p:grpSpPr bwMode="auto">
          <a:xfrm>
            <a:off x="5068553" y="3944397"/>
            <a:ext cx="496282" cy="480220"/>
            <a:chOff x="4840572" y="1803347"/>
            <a:chExt cx="1207571" cy="1124553"/>
          </a:xfrm>
        </p:grpSpPr>
        <p:sp>
          <p:nvSpPr>
            <p:cNvPr id="32" name="5-Point Star 31"/>
            <p:cNvSpPr/>
            <p:nvPr/>
          </p:nvSpPr>
          <p:spPr bwMode="auto">
            <a:xfrm rot="19499744">
              <a:off x="4840572" y="1803347"/>
              <a:ext cx="1207571" cy="1124553"/>
            </a:xfrm>
            <a:prstGeom prst="star5">
              <a:avLst>
                <a:gd name="adj" fmla="val 18345"/>
                <a:gd name="hf" fmla="val 105146"/>
                <a:gd name="vf" fmla="val 110557"/>
              </a:avLst>
            </a:prstGeom>
            <a:solidFill>
              <a:schemeClr val="accent1">
                <a:alpha val="57000"/>
              </a:schemeClr>
            </a:solidFill>
            <a:ln w="9525" cap="flat" cmpd="sng" algn="ctr">
              <a:noFill/>
              <a:prstDash val="solid"/>
              <a:round/>
              <a:headEnd type="none" w="med" len="med"/>
              <a:tailEnd type="none" w="med" len="med"/>
            </a:ln>
            <a:effectLst/>
            <a:extLst/>
          </p:spPr>
          <p:txBody>
            <a:bodyPr/>
            <a:lstStyle/>
            <a:p>
              <a:pPr>
                <a:defRPr/>
              </a:pPr>
              <a:endParaRPr lang="en-CA" sz="1050"/>
            </a:p>
          </p:txBody>
        </p:sp>
        <p:sp>
          <p:nvSpPr>
            <p:cNvPr id="33" name="Regular Pentagon 2"/>
            <p:cNvSpPr>
              <a:spLocks noChangeArrowheads="1"/>
            </p:cNvSpPr>
            <p:nvPr/>
          </p:nvSpPr>
          <p:spPr bwMode="auto">
            <a:xfrm>
              <a:off x="5248385" y="2185603"/>
              <a:ext cx="433774" cy="360040"/>
            </a:xfrm>
            <a:prstGeom prst="pentagon">
              <a:avLst/>
            </a:prstGeom>
            <a:solidFill>
              <a:schemeClr val="bg1">
                <a:alpha val="50195"/>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p>
              <a:pPr algn="ctr"/>
              <a:endParaRPr lang="en-CA" sz="1100" dirty="0">
                <a:solidFill>
                  <a:schemeClr val="bg1"/>
                </a:solidFill>
              </a:endParaRPr>
            </a:p>
          </p:txBody>
        </p:sp>
      </p:grpSp>
      <p:grpSp>
        <p:nvGrpSpPr>
          <p:cNvPr id="37" name="Group 4"/>
          <p:cNvGrpSpPr>
            <a:grpSpLocks/>
          </p:cNvGrpSpPr>
          <p:nvPr/>
        </p:nvGrpSpPr>
        <p:grpSpPr bwMode="auto">
          <a:xfrm>
            <a:off x="6935990" y="3888977"/>
            <a:ext cx="496282" cy="480220"/>
            <a:chOff x="4840572" y="1803347"/>
            <a:chExt cx="1207571" cy="1124553"/>
          </a:xfrm>
        </p:grpSpPr>
        <p:sp>
          <p:nvSpPr>
            <p:cNvPr id="38" name="5-Point Star 37"/>
            <p:cNvSpPr/>
            <p:nvPr/>
          </p:nvSpPr>
          <p:spPr bwMode="auto">
            <a:xfrm rot="19499744">
              <a:off x="4840572" y="1803347"/>
              <a:ext cx="1207571" cy="1124553"/>
            </a:xfrm>
            <a:prstGeom prst="star5">
              <a:avLst>
                <a:gd name="adj" fmla="val 18345"/>
                <a:gd name="hf" fmla="val 105146"/>
                <a:gd name="vf" fmla="val 110557"/>
              </a:avLst>
            </a:prstGeom>
            <a:solidFill>
              <a:schemeClr val="accent1">
                <a:alpha val="57000"/>
              </a:schemeClr>
            </a:solidFill>
            <a:ln w="9525" cap="flat" cmpd="sng" algn="ctr">
              <a:noFill/>
              <a:prstDash val="solid"/>
              <a:round/>
              <a:headEnd type="none" w="med" len="med"/>
              <a:tailEnd type="none" w="med" len="med"/>
            </a:ln>
            <a:effectLst/>
            <a:extLst/>
          </p:spPr>
          <p:txBody>
            <a:bodyPr/>
            <a:lstStyle/>
            <a:p>
              <a:pPr>
                <a:defRPr/>
              </a:pPr>
              <a:endParaRPr lang="en-CA" sz="1050"/>
            </a:p>
          </p:txBody>
        </p:sp>
        <p:sp>
          <p:nvSpPr>
            <p:cNvPr id="39" name="Regular Pentagon 2"/>
            <p:cNvSpPr>
              <a:spLocks noChangeArrowheads="1"/>
            </p:cNvSpPr>
            <p:nvPr/>
          </p:nvSpPr>
          <p:spPr bwMode="auto">
            <a:xfrm>
              <a:off x="5248385" y="2185603"/>
              <a:ext cx="433774" cy="360040"/>
            </a:xfrm>
            <a:prstGeom prst="pentagon">
              <a:avLst/>
            </a:prstGeom>
            <a:solidFill>
              <a:schemeClr val="bg1">
                <a:alpha val="50195"/>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p>
              <a:pPr algn="ctr"/>
              <a:endParaRPr lang="en-CA" sz="1100" dirty="0">
                <a:solidFill>
                  <a:schemeClr val="bg1"/>
                </a:solidFill>
              </a:endParaRPr>
            </a:p>
          </p:txBody>
        </p:sp>
      </p:grpSp>
      <p:grpSp>
        <p:nvGrpSpPr>
          <p:cNvPr id="40" name="Group 4"/>
          <p:cNvGrpSpPr>
            <a:grpSpLocks/>
          </p:cNvGrpSpPr>
          <p:nvPr/>
        </p:nvGrpSpPr>
        <p:grpSpPr bwMode="auto">
          <a:xfrm>
            <a:off x="6993831" y="5296881"/>
            <a:ext cx="496282" cy="480220"/>
            <a:chOff x="4840572" y="1803347"/>
            <a:chExt cx="1207571" cy="1124553"/>
          </a:xfrm>
        </p:grpSpPr>
        <p:sp>
          <p:nvSpPr>
            <p:cNvPr id="41" name="5-Point Star 40"/>
            <p:cNvSpPr/>
            <p:nvPr/>
          </p:nvSpPr>
          <p:spPr bwMode="auto">
            <a:xfrm rot="19499744">
              <a:off x="4840572" y="1803347"/>
              <a:ext cx="1207571" cy="1124553"/>
            </a:xfrm>
            <a:prstGeom prst="star5">
              <a:avLst>
                <a:gd name="adj" fmla="val 18345"/>
                <a:gd name="hf" fmla="val 105146"/>
                <a:gd name="vf" fmla="val 110557"/>
              </a:avLst>
            </a:prstGeom>
            <a:solidFill>
              <a:schemeClr val="accent1">
                <a:alpha val="57000"/>
              </a:schemeClr>
            </a:solidFill>
            <a:ln w="9525" cap="flat" cmpd="sng" algn="ctr">
              <a:noFill/>
              <a:prstDash val="solid"/>
              <a:round/>
              <a:headEnd type="none" w="med" len="med"/>
              <a:tailEnd type="none" w="med" len="med"/>
            </a:ln>
            <a:effectLst/>
            <a:extLst/>
          </p:spPr>
          <p:txBody>
            <a:bodyPr/>
            <a:lstStyle/>
            <a:p>
              <a:pPr>
                <a:defRPr/>
              </a:pPr>
              <a:endParaRPr lang="en-CA" sz="1050"/>
            </a:p>
          </p:txBody>
        </p:sp>
        <p:sp>
          <p:nvSpPr>
            <p:cNvPr id="42" name="Regular Pentagon 2"/>
            <p:cNvSpPr>
              <a:spLocks noChangeArrowheads="1"/>
            </p:cNvSpPr>
            <p:nvPr/>
          </p:nvSpPr>
          <p:spPr bwMode="auto">
            <a:xfrm>
              <a:off x="5248385" y="2185603"/>
              <a:ext cx="433774" cy="360040"/>
            </a:xfrm>
            <a:prstGeom prst="pentagon">
              <a:avLst/>
            </a:prstGeom>
            <a:solidFill>
              <a:schemeClr val="bg1">
                <a:alpha val="50195"/>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p>
              <a:pPr algn="ctr"/>
              <a:endParaRPr lang="en-CA" sz="1100" dirty="0">
                <a:solidFill>
                  <a:schemeClr val="bg1"/>
                </a:solidFill>
              </a:endParaRPr>
            </a:p>
          </p:txBody>
        </p:sp>
      </p:grpSp>
    </p:spTree>
    <p:extLst>
      <p:ext uri="{BB962C8B-B14F-4D97-AF65-F5344CB8AC3E}">
        <p14:creationId xmlns:p14="http://schemas.microsoft.com/office/powerpoint/2010/main" val="8499061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2057400"/>
            <a:ext cx="8437284" cy="3526800"/>
          </a:xfrm>
          <a:prstGeom prst="rect">
            <a:avLst/>
          </a:prstGeom>
          <a:noFill/>
          <a:ln>
            <a:noFill/>
          </a:ln>
        </p:spPr>
      </p:pic>
    </p:spTree>
    <p:extLst>
      <p:ext uri="{BB962C8B-B14F-4D97-AF65-F5344CB8AC3E}">
        <p14:creationId xmlns:p14="http://schemas.microsoft.com/office/powerpoint/2010/main" val="3487962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2133600"/>
            <a:ext cx="8186908" cy="3810000"/>
          </a:xfrm>
          <a:prstGeom prst="rect">
            <a:avLst/>
          </a:prstGeom>
          <a:noFill/>
          <a:ln>
            <a:noFill/>
          </a:ln>
        </p:spPr>
      </p:pic>
    </p:spTree>
    <p:extLst>
      <p:ext uri="{BB962C8B-B14F-4D97-AF65-F5344CB8AC3E}">
        <p14:creationId xmlns:p14="http://schemas.microsoft.com/office/powerpoint/2010/main" val="21013479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763000" cy="762000"/>
          </a:xfr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CA" b="1" dirty="0"/>
              <a:t>Business Process Simulation Working Group</a:t>
            </a:r>
          </a:p>
        </p:txBody>
      </p:sp>
      <p:graphicFrame>
        <p:nvGraphicFramePr>
          <p:cNvPr id="4" name="Diagram 3"/>
          <p:cNvGraphicFramePr/>
          <p:nvPr>
            <p:extLst>
              <p:ext uri="{D42A27DB-BD31-4B8C-83A1-F6EECF244321}">
                <p14:modId xmlns:p14="http://schemas.microsoft.com/office/powerpoint/2010/main" val="3391908678"/>
              </p:ext>
            </p:extLst>
          </p:nvPr>
        </p:nvGraphicFramePr>
        <p:xfrm>
          <a:off x="2286000" y="1828800"/>
          <a:ext cx="4648200" cy="347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Object 3"/>
          <p:cNvGraphicFramePr>
            <a:graphicFrameLocks noChangeAspect="1"/>
          </p:cNvGraphicFramePr>
          <p:nvPr>
            <p:extLst>
              <p:ext uri="{D42A27DB-BD31-4B8C-83A1-F6EECF244321}">
                <p14:modId xmlns:p14="http://schemas.microsoft.com/office/powerpoint/2010/main" val="1106001233"/>
              </p:ext>
            </p:extLst>
          </p:nvPr>
        </p:nvGraphicFramePr>
        <p:xfrm>
          <a:off x="4142164" y="3048000"/>
          <a:ext cx="1050857" cy="869033"/>
        </p:xfrm>
        <a:graphic>
          <a:graphicData uri="http://schemas.openxmlformats.org/presentationml/2006/ole">
            <mc:AlternateContent xmlns:mc="http://schemas.openxmlformats.org/markup-compatibility/2006">
              <mc:Choice xmlns:v="urn:schemas-microsoft-com:vml" Requires="v">
                <p:oleObj spid="_x0000_s2143" name="Paint Shop Pro Image" r:id="rId8" imgW="6653659" imgH="5502439" progId="">
                  <p:embed/>
                </p:oleObj>
              </mc:Choice>
              <mc:Fallback>
                <p:oleObj name="Paint Shop Pro Image" r:id="rId8" imgW="6653659" imgH="5502439"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42164" y="3048000"/>
                        <a:ext cx="1050857" cy="869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 name="Picture 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27192" y="4800600"/>
            <a:ext cx="2438399" cy="824931"/>
          </a:xfrm>
          <a:prstGeom prst="rect">
            <a:avLst/>
          </a:prstGeom>
        </p:spPr>
      </p:pic>
      <p:sp>
        <p:nvSpPr>
          <p:cNvPr id="7" name="TextBox 6"/>
          <p:cNvSpPr txBox="1"/>
          <p:nvPr/>
        </p:nvSpPr>
        <p:spPr>
          <a:xfrm>
            <a:off x="3607193" y="2079486"/>
            <a:ext cx="2121093" cy="707886"/>
          </a:xfrm>
          <a:prstGeom prst="rect">
            <a:avLst/>
          </a:prstGeom>
          <a:noFill/>
        </p:spPr>
        <p:txBody>
          <a:bodyPr wrap="none" rtlCol="0">
            <a:spAutoFit/>
          </a:bodyPr>
          <a:lstStyle/>
          <a:p>
            <a:r>
              <a:rPr lang="en-CA" sz="4000" b="1" dirty="0" smtClean="0">
                <a:solidFill>
                  <a:srgbClr val="FFC000"/>
                </a:solidFill>
              </a:rPr>
              <a:t>BPSWG</a:t>
            </a:r>
            <a:endParaRPr lang="en-CA" sz="4000" b="1" dirty="0">
              <a:solidFill>
                <a:srgbClr val="FFC000"/>
              </a:solidFill>
            </a:endParaRPr>
          </a:p>
        </p:txBody>
      </p:sp>
      <p:pic>
        <p:nvPicPr>
          <p:cNvPr id="2050" name="Picture 2" descr="Creative Commons Licens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79068" y="6434011"/>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075732" y="5852668"/>
            <a:ext cx="2941318" cy="523220"/>
          </a:xfrm>
          <a:prstGeom prst="rect">
            <a:avLst/>
          </a:prstGeom>
          <a:noFill/>
        </p:spPr>
        <p:txBody>
          <a:bodyPr wrap="none" rtlCol="0">
            <a:spAutoFit/>
          </a:bodyPr>
          <a:lstStyle/>
          <a:p>
            <a:r>
              <a:rPr lang="en-CA" sz="2800" b="1" dirty="0" smtClean="0">
                <a:solidFill>
                  <a:schemeClr val="bg1">
                    <a:lumMod val="75000"/>
                  </a:schemeClr>
                </a:solidFill>
              </a:rPr>
              <a:t>www.</a:t>
            </a:r>
            <a:r>
              <a:rPr lang="en-CA" sz="2800" b="1" dirty="0" smtClean="0"/>
              <a:t>BPSim</a:t>
            </a:r>
            <a:r>
              <a:rPr lang="en-CA" sz="2800" b="1" dirty="0" smtClean="0">
                <a:solidFill>
                  <a:schemeClr val="bg1">
                    <a:lumMod val="75000"/>
                  </a:schemeClr>
                </a:solidFill>
              </a:rPr>
              <a:t>.org</a:t>
            </a:r>
            <a:endParaRPr lang="en-CA" sz="2800" b="1" dirty="0">
              <a:solidFill>
                <a:schemeClr val="bg1">
                  <a:lumMod val="75000"/>
                </a:schemeClr>
              </a:solidFill>
            </a:endParaRPr>
          </a:p>
        </p:txBody>
      </p:sp>
      <p:pic>
        <p:nvPicPr>
          <p:cNvPr id="10" name="Picture 6" descr="Picture">
            <a:hlinkClick r:id="rId12"/>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8" descr="WFMC"/>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spTree>
    <p:extLst>
      <p:ext uri="{BB962C8B-B14F-4D97-AF65-F5344CB8AC3E}">
        <p14:creationId xmlns:p14="http://schemas.microsoft.com/office/powerpoint/2010/main" val="29906788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5780" y="1600200"/>
            <a:ext cx="6834230" cy="4419600"/>
          </a:xfrm>
          <a:prstGeom prst="rect">
            <a:avLst/>
          </a:prstGeom>
          <a:noFill/>
          <a:ln>
            <a:noFill/>
          </a:ln>
        </p:spPr>
      </p:pic>
    </p:spTree>
    <p:extLst>
      <p:ext uri="{BB962C8B-B14F-4D97-AF65-F5344CB8AC3E}">
        <p14:creationId xmlns:p14="http://schemas.microsoft.com/office/powerpoint/2010/main" val="19865992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Usage - Constants</a:t>
            </a:r>
            <a:endParaRPr lang="en-CA" dirty="0"/>
          </a:p>
        </p:txBody>
      </p:sp>
      <p:sp>
        <p:nvSpPr>
          <p:cNvPr id="3" name="Content Placeholder 2"/>
          <p:cNvSpPr>
            <a:spLocks noGrp="1"/>
          </p:cNvSpPr>
          <p:nvPr>
            <p:ph idx="1"/>
          </p:nvPr>
        </p:nvSpPr>
        <p:spPr>
          <a:xfrm>
            <a:off x="123568" y="3884140"/>
            <a:ext cx="4191000" cy="2076450"/>
          </a:xfrm>
        </p:spPr>
        <p:txBody>
          <a:bodyPr/>
          <a:lstStyle/>
          <a:p>
            <a:pPr marL="0" indent="0">
              <a:buNone/>
            </a:pPr>
            <a:r>
              <a:rPr lang="en-CA" sz="1100" b="1" dirty="0" smtClean="0"/>
              <a:t>Duration</a:t>
            </a:r>
            <a:endParaRPr lang="en-CA" sz="1100" b="1" dirty="0"/>
          </a:p>
          <a:p>
            <a:pPr marL="0" indent="0">
              <a:buNone/>
            </a:pPr>
            <a:r>
              <a:rPr lang="en-CA" sz="1100" dirty="0"/>
              <a:t>You can set the duration for the Task to 5 minutes using </a:t>
            </a:r>
            <a:r>
              <a:rPr lang="en-CA" sz="1100" dirty="0" smtClean="0"/>
              <a:t>a Duration Parameter.</a:t>
            </a:r>
            <a:endParaRPr lang="en-CA" sz="1100" dirty="0"/>
          </a:p>
          <a:p>
            <a:pPr marL="0" indent="0">
              <a:buNone/>
            </a:pPr>
            <a:r>
              <a:rPr lang="en-CA" sz="1100" dirty="0"/>
              <a:t>      &lt;</a:t>
            </a:r>
            <a:r>
              <a:rPr lang="en-CA" sz="1100" dirty="0" err="1"/>
              <a:t>ElementParameters</a:t>
            </a:r>
            <a:r>
              <a:rPr lang="en-CA" sz="1100" dirty="0"/>
              <a:t> </a:t>
            </a:r>
            <a:r>
              <a:rPr lang="en-CA" sz="1100" dirty="0" err="1"/>
              <a:t>elementRef</a:t>
            </a:r>
            <a:r>
              <a:rPr lang="en-CA" sz="1100" dirty="0"/>
              <a:t>="task"&gt;</a:t>
            </a:r>
          </a:p>
          <a:p>
            <a:pPr marL="0" indent="0">
              <a:buNone/>
            </a:pPr>
            <a:r>
              <a:rPr lang="en-CA" sz="1100" dirty="0"/>
              <a:t>          &lt;</a:t>
            </a:r>
            <a:r>
              <a:rPr lang="en-CA" sz="1100" dirty="0" err="1"/>
              <a:t>TimeParameters</a:t>
            </a:r>
            <a:r>
              <a:rPr lang="en-CA" sz="1100" dirty="0"/>
              <a:t>&gt;</a:t>
            </a:r>
          </a:p>
          <a:p>
            <a:pPr marL="0" indent="0">
              <a:buNone/>
            </a:pPr>
            <a:r>
              <a:rPr lang="en-CA" sz="1100" dirty="0"/>
              <a:t>              &lt;</a:t>
            </a:r>
            <a:r>
              <a:rPr lang="en-CA" sz="1100" dirty="0" err="1"/>
              <a:t>ProcessingTime</a:t>
            </a:r>
            <a:r>
              <a:rPr lang="en-CA" sz="1100" dirty="0"/>
              <a:t>&gt;</a:t>
            </a:r>
          </a:p>
          <a:p>
            <a:pPr marL="0" indent="0">
              <a:buNone/>
            </a:pPr>
            <a:r>
              <a:rPr lang="en-CA" sz="1100" dirty="0">
                <a:solidFill>
                  <a:schemeClr val="tx2">
                    <a:lumMod val="90000"/>
                    <a:lumOff val="10000"/>
                  </a:schemeClr>
                </a:solidFill>
              </a:rPr>
              <a:t>                  &lt;</a:t>
            </a:r>
            <a:r>
              <a:rPr lang="en-CA" sz="1100" dirty="0" err="1">
                <a:solidFill>
                  <a:schemeClr val="tx2">
                    <a:lumMod val="90000"/>
                    <a:lumOff val="10000"/>
                  </a:schemeClr>
                </a:solidFill>
              </a:rPr>
              <a:t>DurationParameter</a:t>
            </a:r>
            <a:r>
              <a:rPr lang="en-CA" sz="1100" dirty="0">
                <a:solidFill>
                  <a:schemeClr val="tx2">
                    <a:lumMod val="90000"/>
                    <a:lumOff val="10000"/>
                  </a:schemeClr>
                </a:solidFill>
              </a:rPr>
              <a:t> value="PT5M"/&gt;</a:t>
            </a:r>
          </a:p>
          <a:p>
            <a:pPr marL="0" indent="0">
              <a:buNone/>
            </a:pPr>
            <a:r>
              <a:rPr lang="en-CA" sz="1100" dirty="0"/>
              <a:t>              &lt;/</a:t>
            </a:r>
            <a:r>
              <a:rPr lang="en-CA" sz="1100" dirty="0" err="1"/>
              <a:t>ProcessingTime</a:t>
            </a:r>
            <a:r>
              <a:rPr lang="en-CA" sz="1100" dirty="0"/>
              <a:t>&gt;</a:t>
            </a:r>
          </a:p>
          <a:p>
            <a:pPr marL="0" indent="0">
              <a:buNone/>
            </a:pPr>
            <a:r>
              <a:rPr lang="en-CA" sz="1100" dirty="0"/>
              <a:t>          &lt;/</a:t>
            </a:r>
            <a:r>
              <a:rPr lang="en-CA" sz="1100" dirty="0" err="1"/>
              <a:t>TimeParameters</a:t>
            </a:r>
            <a:r>
              <a:rPr lang="en-CA" sz="1100" dirty="0"/>
              <a:t>&gt;</a:t>
            </a:r>
          </a:p>
          <a:p>
            <a:pPr marL="0" indent="0">
              <a:buNone/>
            </a:pPr>
            <a:r>
              <a:rPr lang="en-CA" sz="1100" dirty="0"/>
              <a:t>      &lt;/</a:t>
            </a:r>
            <a:r>
              <a:rPr lang="en-CA" sz="1100" dirty="0" err="1"/>
              <a:t>ElementParameters</a:t>
            </a:r>
            <a:r>
              <a:rPr lang="en-CA" sz="1100" dirty="0"/>
              <a:t>&gt;</a:t>
            </a:r>
          </a:p>
          <a:p>
            <a:pPr marL="0" indent="0">
              <a:buNone/>
            </a:pPr>
            <a:endParaRPr lang="en-CA" sz="1100"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690810" y="1752600"/>
            <a:ext cx="3762375" cy="1504950"/>
          </a:xfrm>
          <a:prstGeom prst="rect">
            <a:avLst/>
          </a:prstGeom>
          <a:noFill/>
          <a:ln>
            <a:noFill/>
          </a:ln>
        </p:spPr>
      </p:pic>
      <p:sp>
        <p:nvSpPr>
          <p:cNvPr id="6" name="Content Placeholder 2"/>
          <p:cNvSpPr txBox="1">
            <a:spLocks/>
          </p:cNvSpPr>
          <p:nvPr/>
        </p:nvSpPr>
        <p:spPr bwMode="auto">
          <a:xfrm>
            <a:off x="4390768" y="3886200"/>
            <a:ext cx="47244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rgbClr val="126CBB"/>
              </a:buClr>
              <a:buSzPct val="110000"/>
              <a:buFont typeface="Osaka" pitchFamily="-63" charset="-128"/>
              <a:buBlip>
                <a:blip r:embed="rId3"/>
              </a:buBlip>
              <a:defRPr kumimoji="1" sz="2400">
                <a:solidFill>
                  <a:schemeClr val="tx1"/>
                </a:solidFill>
                <a:latin typeface="+mn-lt"/>
                <a:ea typeface="+mn-ea"/>
                <a:cs typeface="+mn-cs"/>
              </a:defRPr>
            </a:lvl1pPr>
            <a:lvl2pPr marL="742950" indent="-285750" algn="l" rtl="0" fontAlgn="base">
              <a:spcBef>
                <a:spcPct val="20000"/>
              </a:spcBef>
              <a:spcAft>
                <a:spcPct val="0"/>
              </a:spcAft>
              <a:buClr>
                <a:srgbClr val="003687"/>
              </a:buClr>
              <a:buSzPct val="95000"/>
              <a:buFont typeface="Wingdings" pitchFamily="-63" charset="2"/>
              <a:buBlip>
                <a:blip r:embed="rId3"/>
              </a:buBlip>
              <a:defRPr kumimoji="1" sz="2200">
                <a:solidFill>
                  <a:schemeClr val="tx1"/>
                </a:solidFill>
                <a:latin typeface="+mn-lt"/>
                <a:ea typeface="+mn-ea"/>
              </a:defRPr>
            </a:lvl2pPr>
            <a:lvl3pPr marL="1143000" indent="-228600" algn="l" rtl="0" fontAlgn="base">
              <a:spcBef>
                <a:spcPct val="20000"/>
              </a:spcBef>
              <a:spcAft>
                <a:spcPct val="0"/>
              </a:spcAft>
              <a:buBlip>
                <a:blip r:embed="rId3"/>
              </a:buBlip>
              <a:defRPr kumimoji="1" sz="2000">
                <a:solidFill>
                  <a:schemeClr val="tx1"/>
                </a:solidFill>
                <a:latin typeface="+mn-lt"/>
                <a:ea typeface="+mn-ea"/>
              </a:defRPr>
            </a:lvl3pPr>
            <a:lvl4pPr marL="1600200" indent="-228600" algn="l" rtl="0" fontAlgn="base">
              <a:spcBef>
                <a:spcPct val="20000"/>
              </a:spcBef>
              <a:spcAft>
                <a:spcPct val="0"/>
              </a:spcAft>
              <a:buBlip>
                <a:blip r:embed="rId3"/>
              </a:buBlip>
              <a:defRPr kumimoji="1">
                <a:solidFill>
                  <a:schemeClr val="tx1"/>
                </a:solidFill>
                <a:latin typeface="+mn-lt"/>
                <a:ea typeface="+mn-ea"/>
              </a:defRPr>
            </a:lvl4pPr>
            <a:lvl5pPr marL="2057400" indent="-228600" algn="l" rtl="0" fontAlgn="base">
              <a:spcBef>
                <a:spcPct val="20000"/>
              </a:spcBef>
              <a:spcAft>
                <a:spcPct val="0"/>
              </a:spcAft>
              <a:buBlip>
                <a:blip r:embed="rId3"/>
              </a:buBlip>
              <a:defRPr kumimoji="1" sz="1600">
                <a:solidFill>
                  <a:schemeClr val="tx1"/>
                </a:solidFill>
                <a:latin typeface="+mn-lt"/>
                <a:ea typeface="+mn-ea"/>
              </a:defRPr>
            </a:lvl5pPr>
            <a:lvl6pPr marL="2514600" indent="-228600" algn="l" rtl="0" fontAlgn="base">
              <a:spcBef>
                <a:spcPct val="20000"/>
              </a:spcBef>
              <a:spcAft>
                <a:spcPct val="0"/>
              </a:spcAft>
              <a:buBlip>
                <a:blip r:embed="rId3"/>
              </a:buBlip>
              <a:defRPr kumimoji="1" sz="1600">
                <a:solidFill>
                  <a:schemeClr val="tx1"/>
                </a:solidFill>
                <a:latin typeface="+mn-lt"/>
                <a:ea typeface="+mn-ea"/>
              </a:defRPr>
            </a:lvl6pPr>
            <a:lvl7pPr marL="2971800" indent="-228600" algn="l" rtl="0" fontAlgn="base">
              <a:spcBef>
                <a:spcPct val="20000"/>
              </a:spcBef>
              <a:spcAft>
                <a:spcPct val="0"/>
              </a:spcAft>
              <a:buBlip>
                <a:blip r:embed="rId3"/>
              </a:buBlip>
              <a:defRPr kumimoji="1" sz="1600">
                <a:solidFill>
                  <a:schemeClr val="tx1"/>
                </a:solidFill>
                <a:latin typeface="+mn-lt"/>
                <a:ea typeface="+mn-ea"/>
              </a:defRPr>
            </a:lvl7pPr>
            <a:lvl8pPr marL="3429000" indent="-228600" algn="l" rtl="0" fontAlgn="base">
              <a:spcBef>
                <a:spcPct val="20000"/>
              </a:spcBef>
              <a:spcAft>
                <a:spcPct val="0"/>
              </a:spcAft>
              <a:buBlip>
                <a:blip r:embed="rId3"/>
              </a:buBlip>
              <a:defRPr kumimoji="1" sz="1600">
                <a:solidFill>
                  <a:schemeClr val="tx1"/>
                </a:solidFill>
                <a:latin typeface="+mn-lt"/>
                <a:ea typeface="+mn-ea"/>
              </a:defRPr>
            </a:lvl8pPr>
            <a:lvl9pPr marL="3886200" indent="-228600" algn="l" rtl="0" fontAlgn="base">
              <a:spcBef>
                <a:spcPct val="20000"/>
              </a:spcBef>
              <a:spcAft>
                <a:spcPct val="0"/>
              </a:spcAft>
              <a:buBlip>
                <a:blip r:embed="rId3"/>
              </a:buBlip>
              <a:defRPr kumimoji="1" sz="1600">
                <a:solidFill>
                  <a:schemeClr val="tx1"/>
                </a:solidFill>
                <a:latin typeface="+mn-lt"/>
                <a:ea typeface="+mn-ea"/>
              </a:defRPr>
            </a:lvl9pPr>
          </a:lstStyle>
          <a:p>
            <a:pPr marL="0" indent="0">
              <a:buNone/>
            </a:pPr>
            <a:r>
              <a:rPr lang="en-CA" sz="1100" b="1" dirty="0" err="1" smtClean="0"/>
              <a:t>IntegerParameter</a:t>
            </a:r>
            <a:endParaRPr lang="en-CA" sz="1100" b="1" dirty="0"/>
          </a:p>
          <a:p>
            <a:pPr marL="0" indent="0">
              <a:buNone/>
            </a:pPr>
            <a:r>
              <a:rPr lang="en-CA" sz="1100" dirty="0"/>
              <a:t>You can set the duration for the Task to 5 minutes using </a:t>
            </a:r>
            <a:r>
              <a:rPr lang="en-CA" sz="1100" dirty="0" smtClean="0"/>
              <a:t>an Integer </a:t>
            </a:r>
            <a:r>
              <a:rPr lang="en-CA" sz="1100" dirty="0"/>
              <a:t>Parameter.</a:t>
            </a:r>
          </a:p>
          <a:p>
            <a:pPr marL="0" indent="0">
              <a:buNone/>
            </a:pPr>
            <a:r>
              <a:rPr lang="en-CA" sz="1100" dirty="0"/>
              <a:t>      &lt;</a:t>
            </a:r>
            <a:r>
              <a:rPr lang="en-CA" sz="1100" dirty="0" err="1"/>
              <a:t>ElementParameters</a:t>
            </a:r>
            <a:r>
              <a:rPr lang="en-CA" sz="1100" dirty="0"/>
              <a:t> </a:t>
            </a:r>
            <a:r>
              <a:rPr lang="en-CA" sz="1100" dirty="0" err="1"/>
              <a:t>elementRef</a:t>
            </a:r>
            <a:r>
              <a:rPr lang="en-CA" sz="1100" dirty="0"/>
              <a:t>="task"&gt;</a:t>
            </a:r>
          </a:p>
          <a:p>
            <a:pPr marL="0" indent="0">
              <a:buNone/>
            </a:pPr>
            <a:r>
              <a:rPr lang="en-CA" sz="1100" dirty="0"/>
              <a:t>          &lt;</a:t>
            </a:r>
            <a:r>
              <a:rPr lang="en-CA" sz="1100" dirty="0" err="1"/>
              <a:t>TimeParameters</a:t>
            </a:r>
            <a:r>
              <a:rPr lang="en-CA" sz="1100" dirty="0"/>
              <a:t>&gt;</a:t>
            </a:r>
          </a:p>
          <a:p>
            <a:pPr marL="0" indent="0">
              <a:buNone/>
            </a:pPr>
            <a:r>
              <a:rPr lang="en-CA" sz="1100" dirty="0"/>
              <a:t>              &lt;</a:t>
            </a:r>
            <a:r>
              <a:rPr lang="en-CA" sz="1100" dirty="0" err="1"/>
              <a:t>ProcessingTime</a:t>
            </a:r>
            <a:r>
              <a:rPr lang="en-CA" sz="1100" dirty="0"/>
              <a:t>&gt;</a:t>
            </a:r>
          </a:p>
          <a:p>
            <a:pPr marL="0" indent="0">
              <a:buNone/>
            </a:pPr>
            <a:r>
              <a:rPr lang="en-CA" sz="1100" dirty="0">
                <a:solidFill>
                  <a:schemeClr val="tx2">
                    <a:lumMod val="90000"/>
                    <a:lumOff val="10000"/>
                  </a:schemeClr>
                </a:solidFill>
              </a:rPr>
              <a:t>                  </a:t>
            </a:r>
            <a:r>
              <a:rPr lang="en-CA" sz="1100" dirty="0" smtClean="0">
                <a:solidFill>
                  <a:schemeClr val="tx2">
                    <a:lumMod val="90000"/>
                    <a:lumOff val="10000"/>
                  </a:schemeClr>
                </a:solidFill>
              </a:rPr>
              <a:t>&lt;</a:t>
            </a:r>
            <a:r>
              <a:rPr lang="en-CA" sz="1100" dirty="0" err="1" smtClean="0">
                <a:solidFill>
                  <a:schemeClr val="tx2">
                    <a:lumMod val="90000"/>
                    <a:lumOff val="10000"/>
                  </a:schemeClr>
                </a:solidFill>
              </a:rPr>
              <a:t>IntegerParameter</a:t>
            </a:r>
            <a:r>
              <a:rPr lang="en-CA" sz="1100" dirty="0" smtClean="0">
                <a:solidFill>
                  <a:schemeClr val="tx2">
                    <a:lumMod val="90000"/>
                    <a:lumOff val="10000"/>
                  </a:schemeClr>
                </a:solidFill>
              </a:rPr>
              <a:t> </a:t>
            </a:r>
            <a:r>
              <a:rPr lang="en-CA" sz="1100" dirty="0">
                <a:solidFill>
                  <a:schemeClr val="tx2">
                    <a:lumMod val="90000"/>
                    <a:lumOff val="10000"/>
                  </a:schemeClr>
                </a:solidFill>
              </a:rPr>
              <a:t>value</a:t>
            </a:r>
            <a:r>
              <a:rPr lang="en-CA" sz="1100" dirty="0" smtClean="0">
                <a:solidFill>
                  <a:schemeClr val="tx2">
                    <a:lumMod val="90000"/>
                    <a:lumOff val="10000"/>
                  </a:schemeClr>
                </a:solidFill>
              </a:rPr>
              <a:t>=“5” </a:t>
            </a:r>
            <a:r>
              <a:rPr lang="en-CA" sz="1100" dirty="0" err="1" smtClean="0">
                <a:solidFill>
                  <a:schemeClr val="tx2">
                    <a:lumMod val="90000"/>
                    <a:lumOff val="10000"/>
                  </a:schemeClr>
                </a:solidFill>
              </a:rPr>
              <a:t>timeUnit</a:t>
            </a:r>
            <a:r>
              <a:rPr lang="en-CA" sz="1100" dirty="0" smtClean="0">
                <a:solidFill>
                  <a:schemeClr val="tx2">
                    <a:lumMod val="90000"/>
                    <a:lumOff val="10000"/>
                  </a:schemeClr>
                </a:solidFill>
              </a:rPr>
              <a:t>=“min”/&gt;</a:t>
            </a:r>
            <a:endParaRPr lang="en-CA" sz="1100" dirty="0">
              <a:solidFill>
                <a:schemeClr val="tx2">
                  <a:lumMod val="90000"/>
                  <a:lumOff val="10000"/>
                </a:schemeClr>
              </a:solidFill>
            </a:endParaRPr>
          </a:p>
          <a:p>
            <a:pPr marL="0" indent="0">
              <a:buNone/>
            </a:pPr>
            <a:r>
              <a:rPr lang="en-CA" sz="1100" dirty="0"/>
              <a:t>              &lt;/</a:t>
            </a:r>
            <a:r>
              <a:rPr lang="en-CA" sz="1100" dirty="0" err="1"/>
              <a:t>ProcessingTime</a:t>
            </a:r>
            <a:r>
              <a:rPr lang="en-CA" sz="1100" dirty="0"/>
              <a:t>&gt;</a:t>
            </a:r>
          </a:p>
          <a:p>
            <a:pPr marL="0" indent="0">
              <a:buNone/>
            </a:pPr>
            <a:r>
              <a:rPr lang="en-CA" sz="1100" dirty="0"/>
              <a:t>          &lt;/</a:t>
            </a:r>
            <a:r>
              <a:rPr lang="en-CA" sz="1100" dirty="0" err="1"/>
              <a:t>TimeParameters</a:t>
            </a:r>
            <a:r>
              <a:rPr lang="en-CA" sz="1100" dirty="0"/>
              <a:t>&gt;</a:t>
            </a:r>
          </a:p>
          <a:p>
            <a:pPr marL="0" indent="0">
              <a:buNone/>
            </a:pPr>
            <a:r>
              <a:rPr lang="en-CA" sz="1100" dirty="0"/>
              <a:t>      &lt;/</a:t>
            </a:r>
            <a:r>
              <a:rPr lang="en-CA" sz="1100" dirty="0" err="1"/>
              <a:t>ElementParameters</a:t>
            </a:r>
            <a:r>
              <a:rPr lang="en-CA" sz="1100" dirty="0"/>
              <a:t>&gt;</a:t>
            </a:r>
          </a:p>
        </p:txBody>
      </p:sp>
    </p:spTree>
    <p:extLst>
      <p:ext uri="{BB962C8B-B14F-4D97-AF65-F5344CB8AC3E}">
        <p14:creationId xmlns:p14="http://schemas.microsoft.com/office/powerpoint/2010/main" val="15509116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7924800" cy="762000"/>
          </a:xfrm>
        </p:spPr>
        <p:txBody>
          <a:bodyPr/>
          <a:lstStyle/>
          <a:p>
            <a:r>
              <a:rPr lang="en-US" dirty="0"/>
              <a:t>Parameter Usage - </a:t>
            </a:r>
            <a:r>
              <a:rPr lang="en-US" dirty="0" smtClean="0"/>
              <a:t>Distributions</a:t>
            </a:r>
            <a:endParaRPr lang="en-CA"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690810" y="1752600"/>
            <a:ext cx="3762375" cy="1504950"/>
          </a:xfrm>
          <a:prstGeom prst="rect">
            <a:avLst/>
          </a:prstGeom>
          <a:noFill/>
          <a:ln>
            <a:noFill/>
          </a:ln>
        </p:spPr>
      </p:pic>
      <p:sp>
        <p:nvSpPr>
          <p:cNvPr id="8" name="Content Placeholder 2"/>
          <p:cNvSpPr txBox="1">
            <a:spLocks/>
          </p:cNvSpPr>
          <p:nvPr/>
        </p:nvSpPr>
        <p:spPr bwMode="auto">
          <a:xfrm>
            <a:off x="123568" y="3884140"/>
            <a:ext cx="4191000"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rgbClr val="126CBB"/>
              </a:buClr>
              <a:buSzPct val="110000"/>
              <a:buFont typeface="Osaka" pitchFamily="-63" charset="-128"/>
              <a:buBlip>
                <a:blip r:embed="rId3"/>
              </a:buBlip>
              <a:defRPr kumimoji="1" sz="2400">
                <a:solidFill>
                  <a:schemeClr val="tx1"/>
                </a:solidFill>
                <a:latin typeface="+mn-lt"/>
                <a:ea typeface="+mn-ea"/>
                <a:cs typeface="+mn-cs"/>
              </a:defRPr>
            </a:lvl1pPr>
            <a:lvl2pPr marL="742950" indent="-285750" algn="l" rtl="0" fontAlgn="base">
              <a:spcBef>
                <a:spcPct val="20000"/>
              </a:spcBef>
              <a:spcAft>
                <a:spcPct val="0"/>
              </a:spcAft>
              <a:buClr>
                <a:srgbClr val="003687"/>
              </a:buClr>
              <a:buSzPct val="95000"/>
              <a:buFont typeface="Wingdings" pitchFamily="-63" charset="2"/>
              <a:buBlip>
                <a:blip r:embed="rId3"/>
              </a:buBlip>
              <a:defRPr kumimoji="1" sz="2200">
                <a:solidFill>
                  <a:schemeClr val="tx1"/>
                </a:solidFill>
                <a:latin typeface="+mn-lt"/>
                <a:ea typeface="+mn-ea"/>
              </a:defRPr>
            </a:lvl2pPr>
            <a:lvl3pPr marL="1143000" indent="-228600" algn="l" rtl="0" fontAlgn="base">
              <a:spcBef>
                <a:spcPct val="20000"/>
              </a:spcBef>
              <a:spcAft>
                <a:spcPct val="0"/>
              </a:spcAft>
              <a:buBlip>
                <a:blip r:embed="rId3"/>
              </a:buBlip>
              <a:defRPr kumimoji="1" sz="2000">
                <a:solidFill>
                  <a:schemeClr val="tx1"/>
                </a:solidFill>
                <a:latin typeface="+mn-lt"/>
                <a:ea typeface="+mn-ea"/>
              </a:defRPr>
            </a:lvl3pPr>
            <a:lvl4pPr marL="1600200" indent="-228600" algn="l" rtl="0" fontAlgn="base">
              <a:spcBef>
                <a:spcPct val="20000"/>
              </a:spcBef>
              <a:spcAft>
                <a:spcPct val="0"/>
              </a:spcAft>
              <a:buBlip>
                <a:blip r:embed="rId3"/>
              </a:buBlip>
              <a:defRPr kumimoji="1">
                <a:solidFill>
                  <a:schemeClr val="tx1"/>
                </a:solidFill>
                <a:latin typeface="+mn-lt"/>
                <a:ea typeface="+mn-ea"/>
              </a:defRPr>
            </a:lvl4pPr>
            <a:lvl5pPr marL="2057400" indent="-228600" algn="l" rtl="0" fontAlgn="base">
              <a:spcBef>
                <a:spcPct val="20000"/>
              </a:spcBef>
              <a:spcAft>
                <a:spcPct val="0"/>
              </a:spcAft>
              <a:buBlip>
                <a:blip r:embed="rId3"/>
              </a:buBlip>
              <a:defRPr kumimoji="1" sz="1600">
                <a:solidFill>
                  <a:schemeClr val="tx1"/>
                </a:solidFill>
                <a:latin typeface="+mn-lt"/>
                <a:ea typeface="+mn-ea"/>
              </a:defRPr>
            </a:lvl5pPr>
            <a:lvl6pPr marL="2514600" indent="-228600" algn="l" rtl="0" fontAlgn="base">
              <a:spcBef>
                <a:spcPct val="20000"/>
              </a:spcBef>
              <a:spcAft>
                <a:spcPct val="0"/>
              </a:spcAft>
              <a:buBlip>
                <a:blip r:embed="rId3"/>
              </a:buBlip>
              <a:defRPr kumimoji="1" sz="1600">
                <a:solidFill>
                  <a:schemeClr val="tx1"/>
                </a:solidFill>
                <a:latin typeface="+mn-lt"/>
                <a:ea typeface="+mn-ea"/>
              </a:defRPr>
            </a:lvl6pPr>
            <a:lvl7pPr marL="2971800" indent="-228600" algn="l" rtl="0" fontAlgn="base">
              <a:spcBef>
                <a:spcPct val="20000"/>
              </a:spcBef>
              <a:spcAft>
                <a:spcPct val="0"/>
              </a:spcAft>
              <a:buBlip>
                <a:blip r:embed="rId3"/>
              </a:buBlip>
              <a:defRPr kumimoji="1" sz="1600">
                <a:solidFill>
                  <a:schemeClr val="tx1"/>
                </a:solidFill>
                <a:latin typeface="+mn-lt"/>
                <a:ea typeface="+mn-ea"/>
              </a:defRPr>
            </a:lvl7pPr>
            <a:lvl8pPr marL="3429000" indent="-228600" algn="l" rtl="0" fontAlgn="base">
              <a:spcBef>
                <a:spcPct val="20000"/>
              </a:spcBef>
              <a:spcAft>
                <a:spcPct val="0"/>
              </a:spcAft>
              <a:buBlip>
                <a:blip r:embed="rId3"/>
              </a:buBlip>
              <a:defRPr kumimoji="1" sz="1600">
                <a:solidFill>
                  <a:schemeClr val="tx1"/>
                </a:solidFill>
                <a:latin typeface="+mn-lt"/>
                <a:ea typeface="+mn-ea"/>
              </a:defRPr>
            </a:lvl8pPr>
            <a:lvl9pPr marL="3886200" indent="-228600" algn="l" rtl="0" fontAlgn="base">
              <a:spcBef>
                <a:spcPct val="20000"/>
              </a:spcBef>
              <a:spcAft>
                <a:spcPct val="0"/>
              </a:spcAft>
              <a:buBlip>
                <a:blip r:embed="rId3"/>
              </a:buBlip>
              <a:defRPr kumimoji="1" sz="1600">
                <a:solidFill>
                  <a:schemeClr val="tx1"/>
                </a:solidFill>
                <a:latin typeface="+mn-lt"/>
                <a:ea typeface="+mn-ea"/>
              </a:defRPr>
            </a:lvl9pPr>
          </a:lstStyle>
          <a:p>
            <a:pPr marL="0" indent="0">
              <a:buFont typeface="Osaka" pitchFamily="-63" charset="-128"/>
              <a:buNone/>
            </a:pPr>
            <a:r>
              <a:rPr lang="en-CA" sz="1100" b="1" kern="0" dirty="0" smtClean="0"/>
              <a:t>Distributions</a:t>
            </a:r>
          </a:p>
          <a:p>
            <a:pPr marL="0" indent="0">
              <a:buFont typeface="Osaka" pitchFamily="-63" charset="-128"/>
              <a:buNone/>
            </a:pPr>
            <a:r>
              <a:rPr lang="en-CA" sz="1100" kern="0" dirty="0" smtClean="0"/>
              <a:t>You can set the duration for the Task to be uniformly distributed between 3 and 10 minutes using the processing time. &lt;</a:t>
            </a:r>
            <a:r>
              <a:rPr lang="en-CA" sz="1100" kern="0" dirty="0" err="1" smtClean="0"/>
              <a:t>ElementParameters</a:t>
            </a:r>
            <a:r>
              <a:rPr lang="en-CA" sz="1100" kern="0" dirty="0" smtClean="0"/>
              <a:t> </a:t>
            </a:r>
            <a:r>
              <a:rPr lang="en-CA" sz="1100" kern="0" dirty="0" err="1" smtClean="0"/>
              <a:t>elementRef</a:t>
            </a:r>
            <a:r>
              <a:rPr lang="en-CA" sz="1100" kern="0" dirty="0" smtClean="0"/>
              <a:t>="task"&gt;</a:t>
            </a:r>
          </a:p>
          <a:p>
            <a:pPr marL="0" indent="0">
              <a:buFont typeface="Osaka" pitchFamily="-63" charset="-128"/>
              <a:buNone/>
            </a:pPr>
            <a:r>
              <a:rPr lang="en-CA" sz="1100" kern="0" dirty="0" smtClean="0"/>
              <a:t>      &lt;</a:t>
            </a:r>
            <a:r>
              <a:rPr lang="en-CA" sz="1100" kern="0" dirty="0" err="1" smtClean="0"/>
              <a:t>TimeParameters</a:t>
            </a:r>
            <a:r>
              <a:rPr lang="en-CA" sz="1100" kern="0" dirty="0" smtClean="0"/>
              <a:t>&gt;</a:t>
            </a:r>
          </a:p>
          <a:p>
            <a:pPr marL="0" indent="0">
              <a:buFont typeface="Osaka" pitchFamily="-63" charset="-128"/>
              <a:buNone/>
            </a:pPr>
            <a:r>
              <a:rPr lang="en-CA" sz="1100" kern="0" dirty="0" smtClean="0"/>
              <a:t>          &lt;</a:t>
            </a:r>
            <a:r>
              <a:rPr lang="en-CA" sz="1100" kern="0" dirty="0" err="1" smtClean="0"/>
              <a:t>ProcessingTime</a:t>
            </a:r>
            <a:r>
              <a:rPr lang="en-CA" sz="1100" kern="0" dirty="0" smtClean="0"/>
              <a:t>&gt;</a:t>
            </a:r>
          </a:p>
          <a:p>
            <a:pPr marL="0" indent="0">
              <a:buFont typeface="Osaka" pitchFamily="-63" charset="-128"/>
              <a:buNone/>
            </a:pPr>
            <a:r>
              <a:rPr lang="en-CA" sz="1100" kern="0" dirty="0" smtClean="0"/>
              <a:t>             </a:t>
            </a:r>
            <a:r>
              <a:rPr lang="en-CA" sz="1100" kern="0" dirty="0" smtClean="0">
                <a:solidFill>
                  <a:schemeClr val="tx2">
                    <a:lumMod val="90000"/>
                    <a:lumOff val="10000"/>
                  </a:schemeClr>
                </a:solidFill>
              </a:rPr>
              <a:t>&lt;</a:t>
            </a:r>
            <a:r>
              <a:rPr lang="en-CA" sz="1100" kern="0" dirty="0" err="1" smtClean="0">
                <a:solidFill>
                  <a:schemeClr val="tx2">
                    <a:lumMod val="90000"/>
                    <a:lumOff val="10000"/>
                  </a:schemeClr>
                </a:solidFill>
              </a:rPr>
              <a:t>UniformDistribution</a:t>
            </a:r>
            <a:r>
              <a:rPr lang="en-CA" sz="1100" kern="0" dirty="0" smtClean="0">
                <a:solidFill>
                  <a:schemeClr val="tx2">
                    <a:lumMod val="90000"/>
                    <a:lumOff val="10000"/>
                  </a:schemeClr>
                </a:solidFill>
              </a:rPr>
              <a:t> min=“3” max=“10” </a:t>
            </a:r>
            <a:r>
              <a:rPr lang="en-CA" sz="1100" kern="0" dirty="0" err="1" smtClean="0">
                <a:solidFill>
                  <a:schemeClr val="tx2">
                    <a:lumMod val="90000"/>
                    <a:lumOff val="10000"/>
                  </a:schemeClr>
                </a:solidFill>
              </a:rPr>
              <a:t>timeUnit</a:t>
            </a:r>
            <a:r>
              <a:rPr lang="en-CA" sz="1100" kern="0" dirty="0" smtClean="0">
                <a:solidFill>
                  <a:schemeClr val="tx2">
                    <a:lumMod val="90000"/>
                    <a:lumOff val="10000"/>
                  </a:schemeClr>
                </a:solidFill>
              </a:rPr>
              <a:t>=“min”/&gt;</a:t>
            </a:r>
          </a:p>
          <a:p>
            <a:pPr marL="0" indent="0">
              <a:buFont typeface="Osaka" pitchFamily="-63" charset="-128"/>
              <a:buNone/>
            </a:pPr>
            <a:r>
              <a:rPr lang="en-CA" sz="1100" kern="0" dirty="0" smtClean="0"/>
              <a:t>         &lt;/</a:t>
            </a:r>
            <a:r>
              <a:rPr lang="en-CA" sz="1100" kern="0" dirty="0" err="1" smtClean="0"/>
              <a:t>ProcessingTime</a:t>
            </a:r>
            <a:r>
              <a:rPr lang="en-CA" sz="1100" kern="0" dirty="0" smtClean="0"/>
              <a:t>&gt;</a:t>
            </a:r>
          </a:p>
          <a:p>
            <a:pPr marL="0" indent="0">
              <a:buFont typeface="Osaka" pitchFamily="-63" charset="-128"/>
              <a:buNone/>
            </a:pPr>
            <a:r>
              <a:rPr lang="en-CA" sz="1100" kern="0" dirty="0" smtClean="0"/>
              <a:t>     &lt;/</a:t>
            </a:r>
            <a:r>
              <a:rPr lang="en-CA" sz="1100" kern="0" dirty="0" err="1" smtClean="0"/>
              <a:t>TimeParameters</a:t>
            </a:r>
            <a:r>
              <a:rPr lang="en-CA" sz="1100" kern="0" dirty="0" smtClean="0"/>
              <a:t>&gt;</a:t>
            </a:r>
          </a:p>
          <a:p>
            <a:pPr marL="0" indent="0">
              <a:buFont typeface="Osaka" pitchFamily="-63" charset="-128"/>
              <a:buNone/>
            </a:pPr>
            <a:r>
              <a:rPr lang="en-CA" sz="1100" kern="0" dirty="0" smtClean="0"/>
              <a:t>&lt;/</a:t>
            </a:r>
            <a:r>
              <a:rPr lang="en-CA" sz="1100" kern="0" dirty="0" err="1" smtClean="0"/>
              <a:t>ElementParameters</a:t>
            </a:r>
            <a:r>
              <a:rPr lang="en-CA" sz="1100" kern="0" dirty="0" smtClean="0"/>
              <a:t>&gt;</a:t>
            </a:r>
          </a:p>
          <a:p>
            <a:pPr marL="0" indent="0">
              <a:buFont typeface="Osaka" pitchFamily="-63" charset="-128"/>
              <a:buNone/>
            </a:pPr>
            <a:endParaRPr lang="en-CA" sz="1100" kern="0" dirty="0"/>
          </a:p>
        </p:txBody>
      </p:sp>
      <p:sp>
        <p:nvSpPr>
          <p:cNvPr id="9" name="Content Placeholder 2"/>
          <p:cNvSpPr>
            <a:spLocks noGrp="1"/>
          </p:cNvSpPr>
          <p:nvPr>
            <p:ph idx="1"/>
          </p:nvPr>
        </p:nvSpPr>
        <p:spPr>
          <a:xfrm>
            <a:off x="4571997" y="3285428"/>
            <a:ext cx="4191000" cy="3429000"/>
          </a:xfrm>
        </p:spPr>
        <p:txBody>
          <a:bodyPr/>
          <a:lstStyle/>
          <a:p>
            <a:pPr marL="0" indent="0">
              <a:buNone/>
            </a:pPr>
            <a:r>
              <a:rPr lang="en-CA" sz="1100" b="1" dirty="0" smtClean="0"/>
              <a:t>User Distribution</a:t>
            </a:r>
            <a:endParaRPr lang="en-CA" sz="1100" b="1" dirty="0"/>
          </a:p>
          <a:p>
            <a:pPr marL="0" indent="0">
              <a:buNone/>
            </a:pPr>
            <a:r>
              <a:rPr lang="en-CA" sz="1100" dirty="0"/>
              <a:t>You can set the duration for the Task to 5 </a:t>
            </a:r>
            <a:r>
              <a:rPr lang="en-CA" sz="1100" dirty="0" smtClean="0"/>
              <a:t>minutes 90% of the times and 10 minutes 10% of the times using </a:t>
            </a:r>
            <a:r>
              <a:rPr lang="en-CA" sz="1100" dirty="0"/>
              <a:t>the processing time.</a:t>
            </a:r>
          </a:p>
          <a:p>
            <a:pPr marL="0" indent="0">
              <a:buNone/>
            </a:pPr>
            <a:r>
              <a:rPr lang="en-CA" sz="1100" dirty="0"/>
              <a:t>      &lt;</a:t>
            </a:r>
            <a:r>
              <a:rPr lang="en-CA" sz="1100" dirty="0" err="1"/>
              <a:t>ElementParameters</a:t>
            </a:r>
            <a:r>
              <a:rPr lang="en-CA" sz="1100" dirty="0"/>
              <a:t> </a:t>
            </a:r>
            <a:r>
              <a:rPr lang="en-CA" sz="1100" dirty="0" err="1"/>
              <a:t>elementRef</a:t>
            </a:r>
            <a:r>
              <a:rPr lang="en-CA" sz="1100" dirty="0"/>
              <a:t>="task"&gt;</a:t>
            </a:r>
          </a:p>
          <a:p>
            <a:pPr marL="0" indent="0">
              <a:buNone/>
            </a:pPr>
            <a:r>
              <a:rPr lang="en-CA" sz="1100" dirty="0"/>
              <a:t>          &lt;</a:t>
            </a:r>
            <a:r>
              <a:rPr lang="en-CA" sz="1100" dirty="0" err="1"/>
              <a:t>TimeParameters</a:t>
            </a:r>
            <a:r>
              <a:rPr lang="en-CA" sz="1100" dirty="0"/>
              <a:t>&gt;</a:t>
            </a:r>
          </a:p>
          <a:p>
            <a:pPr marL="0" indent="0">
              <a:buNone/>
            </a:pPr>
            <a:r>
              <a:rPr lang="en-CA" sz="1100" dirty="0"/>
              <a:t>              &lt;</a:t>
            </a:r>
            <a:r>
              <a:rPr lang="en-CA" sz="1100" dirty="0" err="1"/>
              <a:t>ProcessingTime</a:t>
            </a:r>
            <a:r>
              <a:rPr lang="en-CA" sz="1100" dirty="0"/>
              <a:t>&gt;</a:t>
            </a:r>
          </a:p>
          <a:p>
            <a:pPr marL="0" indent="0">
              <a:buNone/>
            </a:pPr>
            <a:r>
              <a:rPr lang="en-CA" sz="1100" dirty="0"/>
              <a:t>                  </a:t>
            </a:r>
            <a:r>
              <a:rPr lang="en-CA" sz="1100" dirty="0" smtClean="0">
                <a:solidFill>
                  <a:schemeClr val="tx2">
                    <a:lumMod val="90000"/>
                    <a:lumOff val="10000"/>
                  </a:schemeClr>
                </a:solidFill>
              </a:rPr>
              <a:t>&lt;</a:t>
            </a:r>
            <a:r>
              <a:rPr lang="en-CA" sz="1100" dirty="0" err="1" smtClean="0">
                <a:solidFill>
                  <a:schemeClr val="tx2">
                    <a:lumMod val="90000"/>
                    <a:lumOff val="10000"/>
                  </a:schemeClr>
                </a:solidFill>
              </a:rPr>
              <a:t>UserDistribution</a:t>
            </a:r>
            <a:r>
              <a:rPr lang="en-CA" sz="1100" dirty="0" smtClean="0">
                <a:solidFill>
                  <a:schemeClr val="tx2">
                    <a:lumMod val="90000"/>
                    <a:lumOff val="10000"/>
                  </a:schemeClr>
                </a:solidFill>
              </a:rPr>
              <a:t>&gt;</a:t>
            </a:r>
          </a:p>
          <a:p>
            <a:pPr marL="0" indent="0">
              <a:buNone/>
            </a:pPr>
            <a:r>
              <a:rPr lang="en-US" sz="1100" dirty="0">
                <a:solidFill>
                  <a:schemeClr val="tx2">
                    <a:lumMod val="90000"/>
                    <a:lumOff val="10000"/>
                  </a:schemeClr>
                </a:solidFill>
              </a:rPr>
              <a:t> </a:t>
            </a:r>
            <a:r>
              <a:rPr lang="en-US" sz="1100" dirty="0" smtClean="0">
                <a:solidFill>
                  <a:schemeClr val="tx2">
                    <a:lumMod val="90000"/>
                    <a:lumOff val="10000"/>
                  </a:schemeClr>
                </a:solidFill>
              </a:rPr>
              <a:t>                      &lt;</a:t>
            </a:r>
            <a:r>
              <a:rPr lang="en-US" sz="1100" dirty="0" err="1" smtClean="0">
                <a:solidFill>
                  <a:schemeClr val="tx2">
                    <a:lumMod val="90000"/>
                    <a:lumOff val="10000"/>
                  </a:schemeClr>
                </a:solidFill>
              </a:rPr>
              <a:t>UserDistributionDataPoint</a:t>
            </a:r>
            <a:r>
              <a:rPr lang="en-US" sz="1100" dirty="0" smtClean="0">
                <a:solidFill>
                  <a:schemeClr val="tx2">
                    <a:lumMod val="90000"/>
                    <a:lumOff val="10000"/>
                  </a:schemeClr>
                </a:solidFill>
              </a:rPr>
              <a:t> probability=“0.9”&gt;</a:t>
            </a:r>
          </a:p>
          <a:p>
            <a:pPr marL="0" indent="0">
              <a:buNone/>
            </a:pPr>
            <a:r>
              <a:rPr lang="en-US" sz="1100" dirty="0">
                <a:solidFill>
                  <a:schemeClr val="tx2">
                    <a:lumMod val="90000"/>
                    <a:lumOff val="10000"/>
                  </a:schemeClr>
                </a:solidFill>
              </a:rPr>
              <a:t> </a:t>
            </a:r>
            <a:r>
              <a:rPr lang="en-US" sz="1100" dirty="0" smtClean="0">
                <a:solidFill>
                  <a:schemeClr val="tx2">
                    <a:lumMod val="90000"/>
                    <a:lumOff val="10000"/>
                  </a:schemeClr>
                </a:solidFill>
              </a:rPr>
              <a:t>                           &lt;</a:t>
            </a:r>
            <a:r>
              <a:rPr lang="en-US" sz="1100" dirty="0" err="1" smtClean="0">
                <a:solidFill>
                  <a:schemeClr val="tx2">
                    <a:lumMod val="90000"/>
                    <a:lumOff val="10000"/>
                  </a:schemeClr>
                </a:solidFill>
              </a:rPr>
              <a:t>DurationParameter</a:t>
            </a:r>
            <a:r>
              <a:rPr lang="en-US" sz="1100" dirty="0" smtClean="0">
                <a:solidFill>
                  <a:schemeClr val="tx2">
                    <a:lumMod val="90000"/>
                    <a:lumOff val="10000"/>
                  </a:schemeClr>
                </a:solidFill>
              </a:rPr>
              <a:t> value=“PT5M”/&gt;</a:t>
            </a:r>
          </a:p>
          <a:p>
            <a:pPr marL="0" indent="0">
              <a:buNone/>
            </a:pPr>
            <a:r>
              <a:rPr lang="en-US" sz="1100" dirty="0">
                <a:solidFill>
                  <a:schemeClr val="tx2">
                    <a:lumMod val="90000"/>
                    <a:lumOff val="10000"/>
                  </a:schemeClr>
                </a:solidFill>
              </a:rPr>
              <a:t>	</a:t>
            </a:r>
            <a:r>
              <a:rPr lang="en-US" sz="1100" dirty="0" smtClean="0">
                <a:solidFill>
                  <a:schemeClr val="tx2">
                    <a:lumMod val="90000"/>
                    <a:lumOff val="10000"/>
                  </a:schemeClr>
                </a:solidFill>
              </a:rPr>
              <a:t>&lt;/</a:t>
            </a:r>
            <a:r>
              <a:rPr lang="en-US" sz="1100" dirty="0" err="1" smtClean="0">
                <a:solidFill>
                  <a:schemeClr val="tx2">
                    <a:lumMod val="90000"/>
                    <a:lumOff val="10000"/>
                  </a:schemeClr>
                </a:solidFill>
              </a:rPr>
              <a:t>UserDistributionDataPoint</a:t>
            </a:r>
            <a:r>
              <a:rPr lang="en-US" sz="1100" dirty="0">
                <a:solidFill>
                  <a:schemeClr val="tx2">
                    <a:lumMod val="90000"/>
                    <a:lumOff val="10000"/>
                  </a:schemeClr>
                </a:solidFill>
              </a:rPr>
              <a:t>&gt;</a:t>
            </a:r>
            <a:r>
              <a:rPr lang="en-US" sz="1100" dirty="0" smtClean="0">
                <a:solidFill>
                  <a:schemeClr val="tx2">
                    <a:lumMod val="90000"/>
                    <a:lumOff val="10000"/>
                  </a:schemeClr>
                </a:solidFill>
              </a:rPr>
              <a:t> </a:t>
            </a:r>
            <a:endParaRPr lang="en-CA" sz="1100" dirty="0" smtClean="0">
              <a:solidFill>
                <a:schemeClr val="tx2">
                  <a:lumMod val="90000"/>
                  <a:lumOff val="10000"/>
                </a:schemeClr>
              </a:solidFill>
            </a:endParaRPr>
          </a:p>
          <a:p>
            <a:pPr marL="0" indent="0">
              <a:buNone/>
            </a:pPr>
            <a:r>
              <a:rPr lang="en-US" sz="1100" dirty="0">
                <a:solidFill>
                  <a:schemeClr val="tx2">
                    <a:lumMod val="90000"/>
                    <a:lumOff val="10000"/>
                  </a:schemeClr>
                </a:solidFill>
              </a:rPr>
              <a:t>	</a:t>
            </a:r>
            <a:r>
              <a:rPr lang="en-US" sz="1100" dirty="0" smtClean="0">
                <a:solidFill>
                  <a:schemeClr val="tx2">
                    <a:lumMod val="90000"/>
                    <a:lumOff val="10000"/>
                  </a:schemeClr>
                </a:solidFill>
              </a:rPr>
              <a:t>&lt;</a:t>
            </a:r>
            <a:r>
              <a:rPr lang="en-US" sz="1100" dirty="0" err="1">
                <a:solidFill>
                  <a:schemeClr val="tx2">
                    <a:lumMod val="90000"/>
                    <a:lumOff val="10000"/>
                  </a:schemeClr>
                </a:solidFill>
              </a:rPr>
              <a:t>UserDistributionDataPoint</a:t>
            </a:r>
            <a:r>
              <a:rPr lang="en-US" sz="1100" dirty="0">
                <a:solidFill>
                  <a:schemeClr val="tx2">
                    <a:lumMod val="90000"/>
                    <a:lumOff val="10000"/>
                  </a:schemeClr>
                </a:solidFill>
              </a:rPr>
              <a:t> probability=“</a:t>
            </a:r>
            <a:r>
              <a:rPr lang="en-US" sz="1100" dirty="0" smtClean="0">
                <a:solidFill>
                  <a:schemeClr val="tx2">
                    <a:lumMod val="90000"/>
                    <a:lumOff val="10000"/>
                  </a:schemeClr>
                </a:solidFill>
              </a:rPr>
              <a:t>0.1”&gt;</a:t>
            </a:r>
            <a:endParaRPr lang="en-US" sz="1100" dirty="0">
              <a:solidFill>
                <a:schemeClr val="tx2">
                  <a:lumMod val="90000"/>
                  <a:lumOff val="10000"/>
                </a:schemeClr>
              </a:solidFill>
            </a:endParaRPr>
          </a:p>
          <a:p>
            <a:pPr marL="0" indent="0">
              <a:buNone/>
            </a:pPr>
            <a:r>
              <a:rPr lang="en-US" sz="1100" dirty="0">
                <a:solidFill>
                  <a:schemeClr val="tx2">
                    <a:lumMod val="90000"/>
                    <a:lumOff val="10000"/>
                  </a:schemeClr>
                </a:solidFill>
              </a:rPr>
              <a:t>                            &lt;</a:t>
            </a:r>
            <a:r>
              <a:rPr lang="en-US" sz="1100" dirty="0" err="1">
                <a:solidFill>
                  <a:schemeClr val="tx2">
                    <a:lumMod val="90000"/>
                    <a:lumOff val="10000"/>
                  </a:schemeClr>
                </a:solidFill>
              </a:rPr>
              <a:t>DurationParameter</a:t>
            </a:r>
            <a:r>
              <a:rPr lang="en-US" sz="1100" dirty="0">
                <a:solidFill>
                  <a:schemeClr val="tx2">
                    <a:lumMod val="90000"/>
                    <a:lumOff val="10000"/>
                  </a:schemeClr>
                </a:solidFill>
              </a:rPr>
              <a:t> value=“</a:t>
            </a:r>
            <a:r>
              <a:rPr lang="en-US" sz="1100" dirty="0" smtClean="0">
                <a:solidFill>
                  <a:schemeClr val="tx2">
                    <a:lumMod val="90000"/>
                    <a:lumOff val="10000"/>
                  </a:schemeClr>
                </a:solidFill>
              </a:rPr>
              <a:t>PT10M</a:t>
            </a:r>
            <a:r>
              <a:rPr lang="en-US" sz="1100" dirty="0">
                <a:solidFill>
                  <a:schemeClr val="tx2">
                    <a:lumMod val="90000"/>
                    <a:lumOff val="10000"/>
                  </a:schemeClr>
                </a:solidFill>
              </a:rPr>
              <a:t>”/&gt;</a:t>
            </a:r>
          </a:p>
          <a:p>
            <a:pPr marL="0" indent="0">
              <a:buNone/>
            </a:pPr>
            <a:r>
              <a:rPr lang="en-US" sz="1100" dirty="0">
                <a:solidFill>
                  <a:schemeClr val="tx2">
                    <a:lumMod val="90000"/>
                    <a:lumOff val="10000"/>
                  </a:schemeClr>
                </a:solidFill>
              </a:rPr>
              <a:t>	</a:t>
            </a:r>
            <a:r>
              <a:rPr lang="en-US" sz="1100" dirty="0" smtClean="0">
                <a:solidFill>
                  <a:schemeClr val="tx2">
                    <a:lumMod val="90000"/>
                    <a:lumOff val="10000"/>
                  </a:schemeClr>
                </a:solidFill>
              </a:rPr>
              <a:t> &lt;/</a:t>
            </a:r>
            <a:r>
              <a:rPr lang="en-US" sz="1100" dirty="0" err="1" smtClean="0">
                <a:solidFill>
                  <a:schemeClr val="tx2">
                    <a:lumMod val="90000"/>
                    <a:lumOff val="10000"/>
                  </a:schemeClr>
                </a:solidFill>
              </a:rPr>
              <a:t>UserDistributionDataPoint</a:t>
            </a:r>
            <a:r>
              <a:rPr lang="en-US" sz="1100" dirty="0" smtClean="0">
                <a:solidFill>
                  <a:schemeClr val="tx2">
                    <a:lumMod val="90000"/>
                    <a:lumOff val="10000"/>
                  </a:schemeClr>
                </a:solidFill>
              </a:rPr>
              <a:t>&gt;</a:t>
            </a:r>
          </a:p>
          <a:p>
            <a:pPr marL="0" indent="0">
              <a:buNone/>
            </a:pPr>
            <a:r>
              <a:rPr lang="en-US" sz="1100" dirty="0" smtClean="0">
                <a:solidFill>
                  <a:schemeClr val="tx2">
                    <a:lumMod val="90000"/>
                    <a:lumOff val="10000"/>
                  </a:schemeClr>
                </a:solidFill>
              </a:rPr>
              <a:t>                 &lt;/</a:t>
            </a:r>
            <a:r>
              <a:rPr lang="en-US" sz="1100" dirty="0" err="1" smtClean="0">
                <a:solidFill>
                  <a:schemeClr val="tx2">
                    <a:lumMod val="90000"/>
                    <a:lumOff val="10000"/>
                  </a:schemeClr>
                </a:solidFill>
              </a:rPr>
              <a:t>UserDistribution</a:t>
            </a:r>
            <a:r>
              <a:rPr lang="en-US" sz="1100" dirty="0" smtClean="0">
                <a:solidFill>
                  <a:schemeClr val="tx2">
                    <a:lumMod val="90000"/>
                    <a:lumOff val="10000"/>
                  </a:schemeClr>
                </a:solidFill>
              </a:rPr>
              <a:t>&gt;</a:t>
            </a:r>
            <a:endParaRPr lang="en-CA" sz="1100" dirty="0" smtClean="0">
              <a:solidFill>
                <a:schemeClr val="tx2">
                  <a:lumMod val="90000"/>
                  <a:lumOff val="10000"/>
                </a:schemeClr>
              </a:solidFill>
            </a:endParaRPr>
          </a:p>
          <a:p>
            <a:pPr marL="0" indent="0">
              <a:buNone/>
            </a:pPr>
            <a:r>
              <a:rPr lang="en-CA" sz="1100" dirty="0" smtClean="0"/>
              <a:t>               &lt;/</a:t>
            </a:r>
            <a:r>
              <a:rPr lang="en-CA" sz="1100" dirty="0" err="1"/>
              <a:t>ProcessingTime</a:t>
            </a:r>
            <a:r>
              <a:rPr lang="en-CA" sz="1100" dirty="0"/>
              <a:t>&gt;</a:t>
            </a:r>
          </a:p>
          <a:p>
            <a:pPr marL="0" indent="0">
              <a:buNone/>
            </a:pPr>
            <a:r>
              <a:rPr lang="en-CA" sz="1100" dirty="0"/>
              <a:t>          &lt;/</a:t>
            </a:r>
            <a:r>
              <a:rPr lang="en-CA" sz="1100" dirty="0" err="1"/>
              <a:t>TimeParameters</a:t>
            </a:r>
            <a:r>
              <a:rPr lang="en-CA" sz="1100" dirty="0"/>
              <a:t>&gt;</a:t>
            </a:r>
          </a:p>
          <a:p>
            <a:pPr marL="0" indent="0">
              <a:buNone/>
            </a:pPr>
            <a:r>
              <a:rPr lang="en-CA" sz="1100" dirty="0"/>
              <a:t>      &lt;/</a:t>
            </a:r>
            <a:r>
              <a:rPr lang="en-CA" sz="1100" dirty="0" err="1"/>
              <a:t>ElementParameters</a:t>
            </a:r>
            <a:r>
              <a:rPr lang="en-CA" sz="1100" dirty="0"/>
              <a:t>&gt;</a:t>
            </a:r>
          </a:p>
          <a:p>
            <a:pPr marL="0" indent="0">
              <a:buNone/>
            </a:pPr>
            <a:endParaRPr lang="en-CA" sz="1100" dirty="0"/>
          </a:p>
        </p:txBody>
      </p:sp>
    </p:spTree>
    <p:extLst>
      <p:ext uri="{BB962C8B-B14F-4D97-AF65-F5344CB8AC3E}">
        <p14:creationId xmlns:p14="http://schemas.microsoft.com/office/powerpoint/2010/main" val="41046090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7924800" cy="762000"/>
          </a:xfrm>
        </p:spPr>
        <p:txBody>
          <a:bodyPr/>
          <a:lstStyle/>
          <a:p>
            <a:r>
              <a:rPr lang="en-US" dirty="0"/>
              <a:t>Parameter Usage - </a:t>
            </a:r>
            <a:r>
              <a:rPr lang="en-US" dirty="0" smtClean="0"/>
              <a:t>Enumeration</a:t>
            </a:r>
            <a:endParaRPr lang="en-CA"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690810" y="1752600"/>
            <a:ext cx="3762375" cy="1504950"/>
          </a:xfrm>
          <a:prstGeom prst="rect">
            <a:avLst/>
          </a:prstGeom>
          <a:noFill/>
          <a:ln>
            <a:noFill/>
          </a:ln>
        </p:spPr>
      </p:pic>
      <p:sp>
        <p:nvSpPr>
          <p:cNvPr id="9" name="Content Placeholder 2"/>
          <p:cNvSpPr>
            <a:spLocks noGrp="1"/>
          </p:cNvSpPr>
          <p:nvPr>
            <p:ph idx="1"/>
          </p:nvPr>
        </p:nvSpPr>
        <p:spPr>
          <a:xfrm>
            <a:off x="152400" y="3247793"/>
            <a:ext cx="4191000" cy="3429000"/>
          </a:xfrm>
        </p:spPr>
        <p:txBody>
          <a:bodyPr/>
          <a:lstStyle/>
          <a:p>
            <a:pPr marL="0" indent="0">
              <a:buNone/>
            </a:pPr>
            <a:r>
              <a:rPr lang="en-CA" sz="1100" b="1" dirty="0" smtClean="0"/>
              <a:t>Enumeration</a:t>
            </a:r>
            <a:endParaRPr lang="en-CA" sz="1100" b="1" dirty="0"/>
          </a:p>
          <a:p>
            <a:pPr marL="0" indent="0">
              <a:buNone/>
            </a:pPr>
            <a:r>
              <a:rPr lang="en-CA" sz="1100" dirty="0"/>
              <a:t>You can set the duration for the Task to </a:t>
            </a:r>
            <a:r>
              <a:rPr lang="en-CA" sz="1100" dirty="0" smtClean="0"/>
              <a:t>5, 3 and 4  </a:t>
            </a:r>
            <a:r>
              <a:rPr lang="en-CA" sz="1100" dirty="0"/>
              <a:t>minutes </a:t>
            </a:r>
            <a:r>
              <a:rPr lang="en-CA" sz="1100" dirty="0" smtClean="0"/>
              <a:t>using </a:t>
            </a:r>
            <a:r>
              <a:rPr lang="en-CA" sz="1100" dirty="0"/>
              <a:t>the processing time.</a:t>
            </a:r>
          </a:p>
          <a:p>
            <a:pPr marL="0" indent="0">
              <a:buNone/>
            </a:pPr>
            <a:r>
              <a:rPr lang="en-CA" sz="1100" dirty="0"/>
              <a:t>      &lt;</a:t>
            </a:r>
            <a:r>
              <a:rPr lang="en-CA" sz="1100" dirty="0" err="1"/>
              <a:t>ElementParameters</a:t>
            </a:r>
            <a:r>
              <a:rPr lang="en-CA" sz="1100" dirty="0"/>
              <a:t> </a:t>
            </a:r>
            <a:r>
              <a:rPr lang="en-CA" sz="1100" dirty="0" err="1"/>
              <a:t>elementRef</a:t>
            </a:r>
            <a:r>
              <a:rPr lang="en-CA" sz="1100" dirty="0"/>
              <a:t>="task"&gt;</a:t>
            </a:r>
          </a:p>
          <a:p>
            <a:pPr marL="0" indent="0">
              <a:buNone/>
            </a:pPr>
            <a:r>
              <a:rPr lang="en-CA" sz="1100" dirty="0"/>
              <a:t>          &lt;</a:t>
            </a:r>
            <a:r>
              <a:rPr lang="en-CA" sz="1100" dirty="0" err="1"/>
              <a:t>TimeParameters</a:t>
            </a:r>
            <a:r>
              <a:rPr lang="en-CA" sz="1100" dirty="0"/>
              <a:t>&gt;</a:t>
            </a:r>
          </a:p>
          <a:p>
            <a:pPr marL="0" indent="0">
              <a:buNone/>
            </a:pPr>
            <a:r>
              <a:rPr lang="en-CA" sz="1100" dirty="0"/>
              <a:t>              &lt;</a:t>
            </a:r>
            <a:r>
              <a:rPr lang="en-CA" sz="1100" dirty="0" err="1"/>
              <a:t>ProcessingTime</a:t>
            </a:r>
            <a:r>
              <a:rPr lang="en-CA" sz="1100" dirty="0"/>
              <a:t>&gt;</a:t>
            </a:r>
          </a:p>
          <a:p>
            <a:pPr marL="0" indent="0">
              <a:buNone/>
            </a:pPr>
            <a:r>
              <a:rPr lang="en-CA" sz="1100" dirty="0"/>
              <a:t>                  </a:t>
            </a:r>
            <a:r>
              <a:rPr lang="en-CA" sz="1100" dirty="0" smtClean="0">
                <a:solidFill>
                  <a:schemeClr val="tx2">
                    <a:lumMod val="90000"/>
                    <a:lumOff val="10000"/>
                  </a:schemeClr>
                </a:solidFill>
              </a:rPr>
              <a:t>&lt;</a:t>
            </a:r>
            <a:r>
              <a:rPr lang="en-CA" sz="1100" dirty="0" err="1" smtClean="0">
                <a:solidFill>
                  <a:schemeClr val="tx2">
                    <a:lumMod val="90000"/>
                    <a:lumOff val="10000"/>
                  </a:schemeClr>
                </a:solidFill>
              </a:rPr>
              <a:t>EnumParameter</a:t>
            </a:r>
            <a:r>
              <a:rPr lang="en-CA" sz="1100" dirty="0" smtClean="0">
                <a:solidFill>
                  <a:schemeClr val="tx2">
                    <a:lumMod val="90000"/>
                    <a:lumOff val="10000"/>
                  </a:schemeClr>
                </a:solidFill>
              </a:rPr>
              <a:t>&gt;</a:t>
            </a:r>
          </a:p>
          <a:p>
            <a:pPr marL="0" indent="0">
              <a:buNone/>
            </a:pPr>
            <a:r>
              <a:rPr lang="en-US" sz="1100" dirty="0">
                <a:solidFill>
                  <a:schemeClr val="tx2">
                    <a:lumMod val="90000"/>
                    <a:lumOff val="10000"/>
                  </a:schemeClr>
                </a:solidFill>
              </a:rPr>
              <a:t>	&lt;</a:t>
            </a:r>
            <a:r>
              <a:rPr lang="en-US" sz="1100" dirty="0" err="1">
                <a:solidFill>
                  <a:schemeClr val="tx2">
                    <a:lumMod val="90000"/>
                    <a:lumOff val="10000"/>
                  </a:schemeClr>
                </a:solidFill>
              </a:rPr>
              <a:t>DurationParameter</a:t>
            </a:r>
            <a:r>
              <a:rPr lang="en-US" sz="1100" dirty="0">
                <a:solidFill>
                  <a:schemeClr val="tx2">
                    <a:lumMod val="90000"/>
                    <a:lumOff val="10000"/>
                  </a:schemeClr>
                </a:solidFill>
              </a:rPr>
              <a:t> value=“PT5M”/&gt;</a:t>
            </a:r>
          </a:p>
          <a:p>
            <a:pPr marL="0" indent="0">
              <a:buNone/>
            </a:pPr>
            <a:r>
              <a:rPr lang="en-US" sz="1100" dirty="0" smtClean="0">
                <a:solidFill>
                  <a:schemeClr val="tx2">
                    <a:lumMod val="90000"/>
                    <a:lumOff val="10000"/>
                  </a:schemeClr>
                </a:solidFill>
              </a:rPr>
              <a:t>	&lt;</a:t>
            </a:r>
            <a:r>
              <a:rPr lang="en-US" sz="1100" dirty="0" err="1" smtClean="0">
                <a:solidFill>
                  <a:schemeClr val="tx2">
                    <a:lumMod val="90000"/>
                    <a:lumOff val="10000"/>
                  </a:schemeClr>
                </a:solidFill>
              </a:rPr>
              <a:t>DurationParameter</a:t>
            </a:r>
            <a:r>
              <a:rPr lang="en-US" sz="1100" dirty="0" smtClean="0">
                <a:solidFill>
                  <a:schemeClr val="tx2">
                    <a:lumMod val="90000"/>
                    <a:lumOff val="10000"/>
                  </a:schemeClr>
                </a:solidFill>
              </a:rPr>
              <a:t> value=“PT3M”/&gt;</a:t>
            </a:r>
          </a:p>
          <a:p>
            <a:pPr marL="0" indent="0">
              <a:buNone/>
            </a:pPr>
            <a:r>
              <a:rPr lang="en-US" sz="1100" dirty="0" smtClean="0">
                <a:solidFill>
                  <a:schemeClr val="tx2">
                    <a:lumMod val="90000"/>
                    <a:lumOff val="10000"/>
                  </a:schemeClr>
                </a:solidFill>
              </a:rPr>
              <a:t>	&lt;</a:t>
            </a:r>
            <a:r>
              <a:rPr lang="en-US" sz="1100" dirty="0" err="1">
                <a:solidFill>
                  <a:schemeClr val="tx2">
                    <a:lumMod val="90000"/>
                    <a:lumOff val="10000"/>
                  </a:schemeClr>
                </a:solidFill>
              </a:rPr>
              <a:t>DurationParameter</a:t>
            </a:r>
            <a:r>
              <a:rPr lang="en-US" sz="1100" dirty="0">
                <a:solidFill>
                  <a:schemeClr val="tx2">
                    <a:lumMod val="90000"/>
                    <a:lumOff val="10000"/>
                  </a:schemeClr>
                </a:solidFill>
              </a:rPr>
              <a:t> value=“</a:t>
            </a:r>
            <a:r>
              <a:rPr lang="en-US" sz="1100" dirty="0" smtClean="0">
                <a:solidFill>
                  <a:schemeClr val="tx2">
                    <a:lumMod val="90000"/>
                    <a:lumOff val="10000"/>
                  </a:schemeClr>
                </a:solidFill>
              </a:rPr>
              <a:t>PT4M</a:t>
            </a:r>
            <a:r>
              <a:rPr lang="en-US" sz="1100" dirty="0">
                <a:solidFill>
                  <a:schemeClr val="tx2">
                    <a:lumMod val="90000"/>
                    <a:lumOff val="10000"/>
                  </a:schemeClr>
                </a:solidFill>
              </a:rPr>
              <a:t>”/&gt;</a:t>
            </a:r>
          </a:p>
          <a:p>
            <a:pPr marL="0" indent="0">
              <a:buNone/>
            </a:pPr>
            <a:r>
              <a:rPr lang="en-US" sz="1100" dirty="0">
                <a:solidFill>
                  <a:schemeClr val="tx2">
                    <a:lumMod val="90000"/>
                    <a:lumOff val="10000"/>
                  </a:schemeClr>
                </a:solidFill>
              </a:rPr>
              <a:t> </a:t>
            </a:r>
            <a:r>
              <a:rPr lang="en-US" sz="1100" dirty="0" smtClean="0">
                <a:solidFill>
                  <a:schemeClr val="tx2">
                    <a:lumMod val="90000"/>
                    <a:lumOff val="10000"/>
                  </a:schemeClr>
                </a:solidFill>
              </a:rPr>
              <a:t>                    &lt;/</a:t>
            </a:r>
            <a:r>
              <a:rPr lang="en-CA" sz="1100" dirty="0" smtClean="0">
                <a:solidFill>
                  <a:schemeClr val="tx2">
                    <a:lumMod val="90000"/>
                    <a:lumOff val="10000"/>
                  </a:schemeClr>
                </a:solidFill>
              </a:rPr>
              <a:t> </a:t>
            </a:r>
            <a:r>
              <a:rPr lang="en-CA" sz="1100" dirty="0" err="1">
                <a:solidFill>
                  <a:schemeClr val="tx2">
                    <a:lumMod val="90000"/>
                    <a:lumOff val="10000"/>
                  </a:schemeClr>
                </a:solidFill>
              </a:rPr>
              <a:t>EnumParameter</a:t>
            </a:r>
            <a:r>
              <a:rPr lang="en-CA" sz="1100" dirty="0">
                <a:solidFill>
                  <a:schemeClr val="tx2">
                    <a:lumMod val="90000"/>
                    <a:lumOff val="10000"/>
                  </a:schemeClr>
                </a:solidFill>
              </a:rPr>
              <a:t> </a:t>
            </a:r>
            <a:r>
              <a:rPr lang="en-US" sz="1100" dirty="0" smtClean="0">
                <a:solidFill>
                  <a:schemeClr val="tx2">
                    <a:lumMod val="90000"/>
                    <a:lumOff val="10000"/>
                  </a:schemeClr>
                </a:solidFill>
              </a:rPr>
              <a:t>&gt;</a:t>
            </a:r>
            <a:endParaRPr lang="en-CA" sz="1100" dirty="0" smtClean="0">
              <a:solidFill>
                <a:schemeClr val="tx2">
                  <a:lumMod val="90000"/>
                  <a:lumOff val="10000"/>
                </a:schemeClr>
              </a:solidFill>
            </a:endParaRPr>
          </a:p>
          <a:p>
            <a:pPr marL="0" indent="0">
              <a:buNone/>
            </a:pPr>
            <a:r>
              <a:rPr lang="en-CA" sz="1100" dirty="0" smtClean="0"/>
              <a:t>               &lt;/</a:t>
            </a:r>
            <a:r>
              <a:rPr lang="en-CA" sz="1100" dirty="0" err="1"/>
              <a:t>ProcessingTime</a:t>
            </a:r>
            <a:r>
              <a:rPr lang="en-CA" sz="1100" dirty="0"/>
              <a:t>&gt;</a:t>
            </a:r>
          </a:p>
          <a:p>
            <a:pPr marL="0" indent="0">
              <a:buNone/>
            </a:pPr>
            <a:r>
              <a:rPr lang="en-CA" sz="1100" dirty="0"/>
              <a:t>          &lt;/</a:t>
            </a:r>
            <a:r>
              <a:rPr lang="en-CA" sz="1100" dirty="0" err="1"/>
              <a:t>TimeParameters</a:t>
            </a:r>
            <a:r>
              <a:rPr lang="en-CA" sz="1100" dirty="0"/>
              <a:t>&gt;</a:t>
            </a:r>
          </a:p>
          <a:p>
            <a:pPr marL="0" indent="0">
              <a:buNone/>
            </a:pPr>
            <a:r>
              <a:rPr lang="en-CA" sz="1100" dirty="0"/>
              <a:t>      &lt;/</a:t>
            </a:r>
            <a:r>
              <a:rPr lang="en-CA" sz="1100" dirty="0" err="1"/>
              <a:t>ElementParameters</a:t>
            </a:r>
            <a:r>
              <a:rPr lang="en-CA" sz="1100" dirty="0"/>
              <a:t>&gt;</a:t>
            </a:r>
          </a:p>
          <a:p>
            <a:pPr marL="0" indent="0">
              <a:buNone/>
            </a:pPr>
            <a:endParaRPr lang="en-CA" sz="1100" dirty="0"/>
          </a:p>
        </p:txBody>
      </p:sp>
    </p:spTree>
    <p:extLst>
      <p:ext uri="{BB962C8B-B14F-4D97-AF65-F5344CB8AC3E}">
        <p14:creationId xmlns:p14="http://schemas.microsoft.com/office/powerpoint/2010/main" val="7470641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7924800" cy="762000"/>
          </a:xfrm>
        </p:spPr>
        <p:txBody>
          <a:bodyPr/>
          <a:lstStyle/>
          <a:p>
            <a:r>
              <a:rPr lang="en-US" dirty="0"/>
              <a:t>Parameter Usage - </a:t>
            </a:r>
            <a:r>
              <a:rPr lang="en-US" dirty="0" smtClean="0"/>
              <a:t>Expression</a:t>
            </a:r>
            <a:endParaRPr lang="en-CA"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690810" y="1752600"/>
            <a:ext cx="3762375" cy="1504950"/>
          </a:xfrm>
          <a:prstGeom prst="rect">
            <a:avLst/>
          </a:prstGeom>
          <a:noFill/>
          <a:ln>
            <a:noFill/>
          </a:ln>
        </p:spPr>
      </p:pic>
      <p:sp>
        <p:nvSpPr>
          <p:cNvPr id="9" name="Content Placeholder 2"/>
          <p:cNvSpPr>
            <a:spLocks noGrp="1"/>
          </p:cNvSpPr>
          <p:nvPr>
            <p:ph idx="1"/>
          </p:nvPr>
        </p:nvSpPr>
        <p:spPr>
          <a:xfrm>
            <a:off x="152400" y="3247793"/>
            <a:ext cx="4191000" cy="3429000"/>
          </a:xfrm>
        </p:spPr>
        <p:txBody>
          <a:bodyPr/>
          <a:lstStyle/>
          <a:p>
            <a:pPr marL="0" indent="0">
              <a:buNone/>
            </a:pPr>
            <a:r>
              <a:rPr lang="en-CA" sz="1100" b="1" dirty="0" smtClean="0"/>
              <a:t>Expression</a:t>
            </a:r>
            <a:endParaRPr lang="en-CA" sz="1100" b="1" dirty="0"/>
          </a:p>
          <a:p>
            <a:pPr marL="0" indent="0">
              <a:buNone/>
            </a:pPr>
            <a:r>
              <a:rPr lang="en-CA" sz="1100" dirty="0"/>
              <a:t>You can set the duration for the Task </a:t>
            </a:r>
            <a:r>
              <a:rPr lang="en-CA" sz="1100" dirty="0" smtClean="0"/>
              <a:t>according to an expression  using </a:t>
            </a:r>
            <a:r>
              <a:rPr lang="en-CA" sz="1100" dirty="0"/>
              <a:t>the processing time.</a:t>
            </a:r>
          </a:p>
          <a:p>
            <a:pPr marL="0" indent="0">
              <a:buNone/>
            </a:pPr>
            <a:r>
              <a:rPr lang="en-CA" sz="1100" dirty="0"/>
              <a:t>      &lt;</a:t>
            </a:r>
            <a:r>
              <a:rPr lang="en-CA" sz="1100" dirty="0" err="1"/>
              <a:t>ElementParameters</a:t>
            </a:r>
            <a:r>
              <a:rPr lang="en-CA" sz="1100" dirty="0"/>
              <a:t> </a:t>
            </a:r>
            <a:r>
              <a:rPr lang="en-CA" sz="1100" dirty="0" err="1"/>
              <a:t>elementRef</a:t>
            </a:r>
            <a:r>
              <a:rPr lang="en-CA" sz="1100" dirty="0"/>
              <a:t>="task"&gt;</a:t>
            </a:r>
          </a:p>
          <a:p>
            <a:pPr marL="0" indent="0">
              <a:buNone/>
            </a:pPr>
            <a:r>
              <a:rPr lang="en-CA" sz="1100" dirty="0"/>
              <a:t>          &lt;</a:t>
            </a:r>
            <a:r>
              <a:rPr lang="en-CA" sz="1100" dirty="0" err="1"/>
              <a:t>TimeParameters</a:t>
            </a:r>
            <a:r>
              <a:rPr lang="en-CA" sz="1100" dirty="0"/>
              <a:t>&gt;</a:t>
            </a:r>
          </a:p>
          <a:p>
            <a:pPr marL="0" indent="0">
              <a:buNone/>
            </a:pPr>
            <a:r>
              <a:rPr lang="en-CA" sz="1100" dirty="0"/>
              <a:t>              &lt;</a:t>
            </a:r>
            <a:r>
              <a:rPr lang="en-CA" sz="1100" dirty="0" err="1"/>
              <a:t>ProcessingTime</a:t>
            </a:r>
            <a:r>
              <a:rPr lang="en-CA" sz="1100" dirty="0"/>
              <a:t>&gt;</a:t>
            </a:r>
          </a:p>
          <a:p>
            <a:pPr marL="0" indent="0">
              <a:buNone/>
            </a:pPr>
            <a:r>
              <a:rPr lang="en-CA" sz="1100" dirty="0"/>
              <a:t>                  </a:t>
            </a:r>
            <a:r>
              <a:rPr lang="en-CA" sz="1100" dirty="0" smtClean="0">
                <a:solidFill>
                  <a:schemeClr val="tx2">
                    <a:lumMod val="90000"/>
                    <a:lumOff val="10000"/>
                  </a:schemeClr>
                </a:solidFill>
              </a:rPr>
              <a:t>&lt;</a:t>
            </a:r>
            <a:r>
              <a:rPr lang="en-CA" sz="1100" dirty="0" err="1" smtClean="0">
                <a:solidFill>
                  <a:schemeClr val="tx2">
                    <a:lumMod val="90000"/>
                    <a:lumOff val="10000"/>
                  </a:schemeClr>
                </a:solidFill>
              </a:rPr>
              <a:t>ExpressionParameter</a:t>
            </a:r>
            <a:r>
              <a:rPr lang="en-CA" sz="1100" dirty="0" smtClean="0">
                <a:solidFill>
                  <a:schemeClr val="tx2">
                    <a:lumMod val="90000"/>
                    <a:lumOff val="10000"/>
                  </a:schemeClr>
                </a:solidFill>
              </a:rPr>
              <a:t> value=</a:t>
            </a:r>
          </a:p>
          <a:p>
            <a:pPr marL="0" indent="0">
              <a:buNone/>
            </a:pPr>
            <a:r>
              <a:rPr lang="en-CA" sz="1100" dirty="0" smtClean="0">
                <a:solidFill>
                  <a:schemeClr val="tx2">
                    <a:lumMod val="90000"/>
                    <a:lumOff val="10000"/>
                  </a:schemeClr>
                </a:solidFill>
              </a:rPr>
              <a:t>	“</a:t>
            </a:r>
            <a:r>
              <a:rPr lang="en-CA" sz="1100" dirty="0" err="1" smtClean="0">
                <a:solidFill>
                  <a:schemeClr val="tx2">
                    <a:lumMod val="90000"/>
                    <a:lumOff val="10000"/>
                  </a:schemeClr>
                </a:solidFill>
              </a:rPr>
              <a:t>bpsim:getProperty</a:t>
            </a:r>
            <a:r>
              <a:rPr lang="en-CA" sz="1100" dirty="0" smtClean="0">
                <a:solidFill>
                  <a:schemeClr val="tx2">
                    <a:lumMod val="90000"/>
                    <a:lumOff val="10000"/>
                  </a:schemeClr>
                </a:solidFill>
              </a:rPr>
              <a:t>(‘duration’)” /&gt;</a:t>
            </a:r>
          </a:p>
          <a:p>
            <a:pPr marL="0" indent="0">
              <a:buNone/>
            </a:pPr>
            <a:r>
              <a:rPr lang="en-CA" sz="1100" dirty="0" smtClean="0"/>
              <a:t>               &lt;/</a:t>
            </a:r>
            <a:r>
              <a:rPr lang="en-CA" sz="1100" dirty="0" err="1"/>
              <a:t>ProcessingTime</a:t>
            </a:r>
            <a:r>
              <a:rPr lang="en-CA" sz="1100" dirty="0"/>
              <a:t>&gt;</a:t>
            </a:r>
          </a:p>
          <a:p>
            <a:pPr marL="0" indent="0">
              <a:buNone/>
            </a:pPr>
            <a:r>
              <a:rPr lang="en-CA" sz="1100" dirty="0"/>
              <a:t>          &lt;/</a:t>
            </a:r>
            <a:r>
              <a:rPr lang="en-CA" sz="1100" dirty="0" err="1"/>
              <a:t>TimeParameters</a:t>
            </a:r>
            <a:r>
              <a:rPr lang="en-CA" sz="1100" dirty="0"/>
              <a:t>&gt;</a:t>
            </a:r>
          </a:p>
          <a:p>
            <a:pPr marL="0" indent="0">
              <a:buNone/>
            </a:pPr>
            <a:r>
              <a:rPr lang="en-CA" sz="1100" dirty="0"/>
              <a:t>      &lt;/</a:t>
            </a:r>
            <a:r>
              <a:rPr lang="en-CA" sz="1100" dirty="0" err="1"/>
              <a:t>ElementParameters</a:t>
            </a:r>
            <a:r>
              <a:rPr lang="en-CA" sz="1100" dirty="0"/>
              <a:t>&gt;</a:t>
            </a:r>
          </a:p>
          <a:p>
            <a:pPr marL="0" indent="0">
              <a:buNone/>
            </a:pPr>
            <a:endParaRPr lang="en-CA" sz="1100" dirty="0"/>
          </a:p>
        </p:txBody>
      </p:sp>
    </p:spTree>
    <p:extLst>
      <p:ext uri="{BB962C8B-B14F-4D97-AF65-F5344CB8AC3E}">
        <p14:creationId xmlns:p14="http://schemas.microsoft.com/office/powerpoint/2010/main" val="3339871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7924800" cy="762000"/>
          </a:xfrm>
        </p:spPr>
        <p:txBody>
          <a:bodyPr/>
          <a:lstStyle/>
          <a:p>
            <a:r>
              <a:rPr lang="en-US" dirty="0"/>
              <a:t>Parameter Usage - </a:t>
            </a:r>
            <a:r>
              <a:rPr lang="en-US" dirty="0" smtClean="0"/>
              <a:t>Calendar</a:t>
            </a:r>
            <a:endParaRPr lang="en-CA"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690810" y="1752600"/>
            <a:ext cx="3762375" cy="1504950"/>
          </a:xfrm>
          <a:prstGeom prst="rect">
            <a:avLst/>
          </a:prstGeom>
          <a:noFill/>
          <a:ln>
            <a:noFill/>
          </a:ln>
        </p:spPr>
      </p:pic>
      <p:sp>
        <p:nvSpPr>
          <p:cNvPr id="9" name="Content Placeholder 2"/>
          <p:cNvSpPr>
            <a:spLocks noGrp="1"/>
          </p:cNvSpPr>
          <p:nvPr>
            <p:ph idx="1"/>
          </p:nvPr>
        </p:nvSpPr>
        <p:spPr>
          <a:xfrm>
            <a:off x="152400" y="3247793"/>
            <a:ext cx="4191000" cy="2772007"/>
          </a:xfrm>
        </p:spPr>
        <p:txBody>
          <a:bodyPr/>
          <a:lstStyle/>
          <a:p>
            <a:pPr marL="0" indent="0">
              <a:buNone/>
            </a:pPr>
            <a:r>
              <a:rPr lang="en-CA" sz="1100" b="1" dirty="0" smtClean="0"/>
              <a:t>Varying value according to a Calendar</a:t>
            </a:r>
            <a:endParaRPr lang="en-CA" sz="1100" b="1" dirty="0"/>
          </a:p>
          <a:p>
            <a:pPr marL="0" indent="0">
              <a:buNone/>
            </a:pPr>
            <a:r>
              <a:rPr lang="en-CA" sz="1100" dirty="0"/>
              <a:t>You can set the duration for the Task </a:t>
            </a:r>
            <a:r>
              <a:rPr lang="en-CA" sz="1100" dirty="0" smtClean="0"/>
              <a:t>to 5 minutes but on Friday afternoon to 7 minutes using </a:t>
            </a:r>
            <a:r>
              <a:rPr lang="en-CA" sz="1100" dirty="0"/>
              <a:t>the processing time.</a:t>
            </a:r>
          </a:p>
          <a:p>
            <a:pPr marL="0" indent="0">
              <a:buNone/>
            </a:pPr>
            <a:r>
              <a:rPr lang="en-CA" sz="1100" dirty="0"/>
              <a:t>      &lt;</a:t>
            </a:r>
            <a:r>
              <a:rPr lang="en-CA" sz="1100" dirty="0" err="1"/>
              <a:t>ElementParameters</a:t>
            </a:r>
            <a:r>
              <a:rPr lang="en-CA" sz="1100" dirty="0"/>
              <a:t> </a:t>
            </a:r>
            <a:r>
              <a:rPr lang="en-CA" sz="1100" dirty="0" err="1"/>
              <a:t>elementRef</a:t>
            </a:r>
            <a:r>
              <a:rPr lang="en-CA" sz="1100" dirty="0"/>
              <a:t>="task"&gt;</a:t>
            </a:r>
          </a:p>
          <a:p>
            <a:pPr marL="0" indent="0">
              <a:buNone/>
            </a:pPr>
            <a:r>
              <a:rPr lang="en-CA" sz="1100" dirty="0"/>
              <a:t>          &lt;</a:t>
            </a:r>
            <a:r>
              <a:rPr lang="en-CA" sz="1100" dirty="0" err="1"/>
              <a:t>TimeParameters</a:t>
            </a:r>
            <a:r>
              <a:rPr lang="en-CA" sz="1100" dirty="0"/>
              <a:t>&gt;</a:t>
            </a:r>
          </a:p>
          <a:p>
            <a:pPr marL="0" indent="0">
              <a:buNone/>
            </a:pPr>
            <a:r>
              <a:rPr lang="en-CA" sz="1100" dirty="0"/>
              <a:t>              &lt;</a:t>
            </a:r>
            <a:r>
              <a:rPr lang="en-CA" sz="1100" dirty="0" err="1"/>
              <a:t>ProcessingTime</a:t>
            </a:r>
            <a:r>
              <a:rPr lang="en-CA" sz="1100" dirty="0" smtClean="0"/>
              <a:t>&gt;</a:t>
            </a:r>
            <a:endParaRPr lang="en-CA" sz="1100" dirty="0"/>
          </a:p>
          <a:p>
            <a:pPr marL="0" indent="0">
              <a:buNone/>
            </a:pPr>
            <a:r>
              <a:rPr lang="en-CA" sz="1100" dirty="0"/>
              <a:t>                  </a:t>
            </a:r>
            <a:r>
              <a:rPr lang="en-US" sz="1100" dirty="0">
                <a:solidFill>
                  <a:schemeClr val="tx2">
                    <a:lumMod val="90000"/>
                    <a:lumOff val="10000"/>
                  </a:schemeClr>
                </a:solidFill>
              </a:rPr>
              <a:t>&lt;</a:t>
            </a:r>
            <a:r>
              <a:rPr lang="en-US" sz="1100" dirty="0" err="1">
                <a:solidFill>
                  <a:schemeClr val="tx2">
                    <a:lumMod val="90000"/>
                    <a:lumOff val="10000"/>
                  </a:schemeClr>
                </a:solidFill>
              </a:rPr>
              <a:t>DurationParameter</a:t>
            </a:r>
            <a:r>
              <a:rPr lang="en-US" sz="1100" dirty="0">
                <a:solidFill>
                  <a:schemeClr val="tx2">
                    <a:lumMod val="90000"/>
                    <a:lumOff val="10000"/>
                  </a:schemeClr>
                </a:solidFill>
              </a:rPr>
              <a:t> value=“PT5M”/&gt;</a:t>
            </a:r>
          </a:p>
          <a:p>
            <a:pPr marL="0" indent="0">
              <a:buNone/>
            </a:pPr>
            <a:r>
              <a:rPr lang="en-US" sz="1100" dirty="0" smtClean="0">
                <a:solidFill>
                  <a:schemeClr val="tx2">
                    <a:lumMod val="90000"/>
                    <a:lumOff val="10000"/>
                  </a:schemeClr>
                </a:solidFill>
              </a:rPr>
              <a:t>                  &lt;</a:t>
            </a:r>
            <a:r>
              <a:rPr lang="en-US" sz="1100" dirty="0" err="1">
                <a:solidFill>
                  <a:schemeClr val="tx2">
                    <a:lumMod val="90000"/>
                    <a:lumOff val="10000"/>
                  </a:schemeClr>
                </a:solidFill>
              </a:rPr>
              <a:t>DurationParameter</a:t>
            </a:r>
            <a:r>
              <a:rPr lang="en-US" sz="1100" dirty="0">
                <a:solidFill>
                  <a:schemeClr val="tx2">
                    <a:lumMod val="90000"/>
                    <a:lumOff val="10000"/>
                  </a:schemeClr>
                </a:solidFill>
              </a:rPr>
              <a:t> value=“</a:t>
            </a:r>
            <a:r>
              <a:rPr lang="en-US" sz="1100" dirty="0" smtClean="0">
                <a:solidFill>
                  <a:schemeClr val="tx2">
                    <a:lumMod val="90000"/>
                    <a:lumOff val="10000"/>
                  </a:schemeClr>
                </a:solidFill>
              </a:rPr>
              <a:t>PT7M” </a:t>
            </a:r>
            <a:r>
              <a:rPr lang="en-US" sz="1100" dirty="0" err="1" smtClean="0">
                <a:solidFill>
                  <a:schemeClr val="tx2">
                    <a:lumMod val="90000"/>
                    <a:lumOff val="10000"/>
                  </a:schemeClr>
                </a:solidFill>
              </a:rPr>
              <a:t>validFor</a:t>
            </a:r>
            <a:r>
              <a:rPr lang="en-US" sz="1100" dirty="0" smtClean="0">
                <a:solidFill>
                  <a:schemeClr val="tx2">
                    <a:lumMod val="90000"/>
                    <a:lumOff val="10000"/>
                  </a:schemeClr>
                </a:solidFill>
              </a:rPr>
              <a:t>=“C1”/&gt;</a:t>
            </a:r>
            <a:endParaRPr lang="en-US" sz="1100" dirty="0">
              <a:solidFill>
                <a:schemeClr val="tx2">
                  <a:lumMod val="90000"/>
                  <a:lumOff val="10000"/>
                </a:schemeClr>
              </a:solidFill>
            </a:endParaRPr>
          </a:p>
          <a:p>
            <a:pPr marL="0" indent="0">
              <a:buNone/>
            </a:pPr>
            <a:r>
              <a:rPr lang="en-CA" sz="1100" dirty="0" smtClean="0"/>
              <a:t>               &lt;/</a:t>
            </a:r>
            <a:r>
              <a:rPr lang="en-CA" sz="1100" dirty="0" err="1"/>
              <a:t>ProcessingTime</a:t>
            </a:r>
            <a:r>
              <a:rPr lang="en-CA" sz="1100" dirty="0"/>
              <a:t>&gt;</a:t>
            </a:r>
          </a:p>
          <a:p>
            <a:pPr marL="0" indent="0">
              <a:buNone/>
            </a:pPr>
            <a:r>
              <a:rPr lang="en-CA" sz="1100" dirty="0"/>
              <a:t>          &lt;/</a:t>
            </a:r>
            <a:r>
              <a:rPr lang="en-CA" sz="1100" dirty="0" err="1"/>
              <a:t>TimeParameters</a:t>
            </a:r>
            <a:r>
              <a:rPr lang="en-CA" sz="1100" dirty="0"/>
              <a:t>&gt;</a:t>
            </a:r>
          </a:p>
          <a:p>
            <a:pPr marL="0" indent="0">
              <a:buNone/>
            </a:pPr>
            <a:r>
              <a:rPr lang="en-CA" sz="1100" dirty="0"/>
              <a:t>      &lt;/</a:t>
            </a:r>
            <a:r>
              <a:rPr lang="en-CA" sz="1100" dirty="0" err="1"/>
              <a:t>ElementParameters</a:t>
            </a:r>
            <a:r>
              <a:rPr lang="en-CA" sz="1100" dirty="0"/>
              <a:t>&gt;</a:t>
            </a:r>
          </a:p>
          <a:p>
            <a:pPr marL="0" indent="0">
              <a:buNone/>
            </a:pPr>
            <a:endParaRPr lang="en-CA" sz="1100" dirty="0"/>
          </a:p>
        </p:txBody>
      </p:sp>
      <p:sp>
        <p:nvSpPr>
          <p:cNvPr id="5" name="Content Placeholder 2"/>
          <p:cNvSpPr txBox="1">
            <a:spLocks/>
          </p:cNvSpPr>
          <p:nvPr/>
        </p:nvSpPr>
        <p:spPr bwMode="auto">
          <a:xfrm>
            <a:off x="4724400" y="3388113"/>
            <a:ext cx="4191000" cy="2772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rgbClr val="126CBB"/>
              </a:buClr>
              <a:buSzPct val="110000"/>
              <a:buFont typeface="Osaka" pitchFamily="-63" charset="-128"/>
              <a:buBlip>
                <a:blip r:embed="rId3"/>
              </a:buBlip>
              <a:defRPr kumimoji="1" sz="2400">
                <a:solidFill>
                  <a:schemeClr val="tx1"/>
                </a:solidFill>
                <a:latin typeface="+mn-lt"/>
                <a:ea typeface="+mn-ea"/>
                <a:cs typeface="+mn-cs"/>
              </a:defRPr>
            </a:lvl1pPr>
            <a:lvl2pPr marL="742950" indent="-285750" algn="l" rtl="0" fontAlgn="base">
              <a:spcBef>
                <a:spcPct val="20000"/>
              </a:spcBef>
              <a:spcAft>
                <a:spcPct val="0"/>
              </a:spcAft>
              <a:buClr>
                <a:srgbClr val="003687"/>
              </a:buClr>
              <a:buSzPct val="95000"/>
              <a:buFont typeface="Wingdings" pitchFamily="-63" charset="2"/>
              <a:buBlip>
                <a:blip r:embed="rId3"/>
              </a:buBlip>
              <a:defRPr kumimoji="1" sz="2200">
                <a:solidFill>
                  <a:schemeClr val="tx1"/>
                </a:solidFill>
                <a:latin typeface="+mn-lt"/>
                <a:ea typeface="+mn-ea"/>
              </a:defRPr>
            </a:lvl2pPr>
            <a:lvl3pPr marL="1143000" indent="-228600" algn="l" rtl="0" fontAlgn="base">
              <a:spcBef>
                <a:spcPct val="20000"/>
              </a:spcBef>
              <a:spcAft>
                <a:spcPct val="0"/>
              </a:spcAft>
              <a:buBlip>
                <a:blip r:embed="rId3"/>
              </a:buBlip>
              <a:defRPr kumimoji="1" sz="2000">
                <a:solidFill>
                  <a:schemeClr val="tx1"/>
                </a:solidFill>
                <a:latin typeface="+mn-lt"/>
                <a:ea typeface="+mn-ea"/>
              </a:defRPr>
            </a:lvl3pPr>
            <a:lvl4pPr marL="1600200" indent="-228600" algn="l" rtl="0" fontAlgn="base">
              <a:spcBef>
                <a:spcPct val="20000"/>
              </a:spcBef>
              <a:spcAft>
                <a:spcPct val="0"/>
              </a:spcAft>
              <a:buBlip>
                <a:blip r:embed="rId3"/>
              </a:buBlip>
              <a:defRPr kumimoji="1">
                <a:solidFill>
                  <a:schemeClr val="tx1"/>
                </a:solidFill>
                <a:latin typeface="+mn-lt"/>
                <a:ea typeface="+mn-ea"/>
              </a:defRPr>
            </a:lvl4pPr>
            <a:lvl5pPr marL="2057400" indent="-228600" algn="l" rtl="0" fontAlgn="base">
              <a:spcBef>
                <a:spcPct val="20000"/>
              </a:spcBef>
              <a:spcAft>
                <a:spcPct val="0"/>
              </a:spcAft>
              <a:buBlip>
                <a:blip r:embed="rId3"/>
              </a:buBlip>
              <a:defRPr kumimoji="1" sz="1600">
                <a:solidFill>
                  <a:schemeClr val="tx1"/>
                </a:solidFill>
                <a:latin typeface="+mn-lt"/>
                <a:ea typeface="+mn-ea"/>
              </a:defRPr>
            </a:lvl5pPr>
            <a:lvl6pPr marL="2514600" indent="-228600" algn="l" rtl="0" fontAlgn="base">
              <a:spcBef>
                <a:spcPct val="20000"/>
              </a:spcBef>
              <a:spcAft>
                <a:spcPct val="0"/>
              </a:spcAft>
              <a:buBlip>
                <a:blip r:embed="rId3"/>
              </a:buBlip>
              <a:defRPr kumimoji="1" sz="1600">
                <a:solidFill>
                  <a:schemeClr val="tx1"/>
                </a:solidFill>
                <a:latin typeface="+mn-lt"/>
                <a:ea typeface="+mn-ea"/>
              </a:defRPr>
            </a:lvl6pPr>
            <a:lvl7pPr marL="2971800" indent="-228600" algn="l" rtl="0" fontAlgn="base">
              <a:spcBef>
                <a:spcPct val="20000"/>
              </a:spcBef>
              <a:spcAft>
                <a:spcPct val="0"/>
              </a:spcAft>
              <a:buBlip>
                <a:blip r:embed="rId3"/>
              </a:buBlip>
              <a:defRPr kumimoji="1" sz="1600">
                <a:solidFill>
                  <a:schemeClr val="tx1"/>
                </a:solidFill>
                <a:latin typeface="+mn-lt"/>
                <a:ea typeface="+mn-ea"/>
              </a:defRPr>
            </a:lvl7pPr>
            <a:lvl8pPr marL="3429000" indent="-228600" algn="l" rtl="0" fontAlgn="base">
              <a:spcBef>
                <a:spcPct val="20000"/>
              </a:spcBef>
              <a:spcAft>
                <a:spcPct val="0"/>
              </a:spcAft>
              <a:buBlip>
                <a:blip r:embed="rId3"/>
              </a:buBlip>
              <a:defRPr kumimoji="1" sz="1600">
                <a:solidFill>
                  <a:schemeClr val="tx1"/>
                </a:solidFill>
                <a:latin typeface="+mn-lt"/>
                <a:ea typeface="+mn-ea"/>
              </a:defRPr>
            </a:lvl8pPr>
            <a:lvl9pPr marL="3886200" indent="-228600" algn="l" rtl="0" fontAlgn="base">
              <a:spcBef>
                <a:spcPct val="20000"/>
              </a:spcBef>
              <a:spcAft>
                <a:spcPct val="0"/>
              </a:spcAft>
              <a:buBlip>
                <a:blip r:embed="rId3"/>
              </a:buBlip>
              <a:defRPr kumimoji="1" sz="1600">
                <a:solidFill>
                  <a:schemeClr val="tx1"/>
                </a:solidFill>
                <a:latin typeface="+mn-lt"/>
                <a:ea typeface="+mn-ea"/>
              </a:defRPr>
            </a:lvl9pPr>
          </a:lstStyle>
          <a:p>
            <a:pPr marL="0" indent="0">
              <a:buNone/>
            </a:pPr>
            <a:r>
              <a:rPr lang="en-CA" sz="1100" dirty="0"/>
              <a:t>&lt;Calendar id="C1" name="Friday </a:t>
            </a:r>
            <a:r>
              <a:rPr lang="en-CA" sz="1100" dirty="0" smtClean="0"/>
              <a:t>Afternoon"&gt;</a:t>
            </a:r>
          </a:p>
          <a:p>
            <a:r>
              <a:rPr lang="en-CA" sz="1100" dirty="0" smtClean="0"/>
              <a:t>BEGIN:VCALENDAR </a:t>
            </a:r>
            <a:endParaRPr lang="en-CA" sz="1100" dirty="0"/>
          </a:p>
          <a:p>
            <a:r>
              <a:rPr lang="en-CA" sz="1100" dirty="0"/>
              <a:t>BEGIN:VEVENT </a:t>
            </a:r>
          </a:p>
          <a:p>
            <a:r>
              <a:rPr lang="en-CA" sz="1100" dirty="0"/>
              <a:t>DTSTAMP:20120525T142704 </a:t>
            </a:r>
          </a:p>
          <a:p>
            <a:r>
              <a:rPr lang="en-CA" sz="1100" dirty="0"/>
              <a:t>UID:1337970424871@localhost </a:t>
            </a:r>
          </a:p>
          <a:p>
            <a:r>
              <a:rPr lang="en-CA" sz="1100" dirty="0"/>
              <a:t>DTSTART:20020101T120000 </a:t>
            </a:r>
          </a:p>
          <a:p>
            <a:r>
              <a:rPr lang="en-CA" sz="1100" dirty="0"/>
              <a:t>DTEND:20020101T170000 </a:t>
            </a:r>
          </a:p>
          <a:p>
            <a:r>
              <a:rPr lang="en-CA" sz="1100" dirty="0"/>
              <a:t>RRULE:FREQ=WEEKLY;BYDAY=FR </a:t>
            </a:r>
          </a:p>
          <a:p>
            <a:r>
              <a:rPr lang="en-CA" sz="1100" dirty="0"/>
              <a:t>END:VEVENT </a:t>
            </a:r>
          </a:p>
          <a:p>
            <a:r>
              <a:rPr lang="en-CA" sz="1100" dirty="0"/>
              <a:t>PRODID:PAF Editor </a:t>
            </a:r>
          </a:p>
          <a:p>
            <a:r>
              <a:rPr lang="en-CA" sz="1100" dirty="0"/>
              <a:t>VERSION:2.0 </a:t>
            </a:r>
          </a:p>
          <a:p>
            <a:r>
              <a:rPr lang="en-CA" sz="1100" dirty="0"/>
              <a:t>END:VCALENDAR </a:t>
            </a:r>
          </a:p>
          <a:p>
            <a:pPr marL="0" indent="0">
              <a:buNone/>
            </a:pPr>
            <a:r>
              <a:rPr lang="en-CA" sz="1100" dirty="0"/>
              <a:t>&lt;/Calendar&gt; </a:t>
            </a:r>
            <a:endParaRPr lang="en-CA" sz="1100" kern="0" dirty="0"/>
          </a:p>
        </p:txBody>
      </p:sp>
    </p:spTree>
    <p:extLst>
      <p:ext uri="{BB962C8B-B14F-4D97-AF65-F5344CB8AC3E}">
        <p14:creationId xmlns:p14="http://schemas.microsoft.com/office/powerpoint/2010/main" val="25889239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b="1" dirty="0"/>
              <a:t>BPMN Example</a:t>
            </a:r>
          </a:p>
        </p:txBody>
      </p:sp>
      <p:pic>
        <p:nvPicPr>
          <p:cNvPr id="4" name="Picture 6" descr="Pictur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331" y="2362200"/>
            <a:ext cx="7934325" cy="3438525"/>
          </a:xfrm>
          <a:prstGeom prst="rect">
            <a:avLst/>
          </a:prstGeom>
        </p:spPr>
      </p:pic>
      <p:pic>
        <p:nvPicPr>
          <p:cNvPr id="6" name="Picture 28" descr="WFM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spTree>
    <p:extLst>
      <p:ext uri="{BB962C8B-B14F-4D97-AF65-F5344CB8AC3E}">
        <p14:creationId xmlns:p14="http://schemas.microsoft.com/office/powerpoint/2010/main" val="23195746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b="1" dirty="0" smtClean="0"/>
              <a:t>Input Scenario </a:t>
            </a:r>
            <a:r>
              <a:rPr lang="en-US" b="1" dirty="0"/>
              <a:t>Example</a:t>
            </a:r>
          </a:p>
        </p:txBody>
      </p:sp>
      <p:pic>
        <p:nvPicPr>
          <p:cNvPr id="4" name="Picture 6" descr="Pictur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0075" y="2514416"/>
            <a:ext cx="7934325" cy="3438525"/>
          </a:xfrm>
          <a:prstGeom prst="rect">
            <a:avLst/>
          </a:prstGeom>
        </p:spPr>
      </p:pic>
      <p:pic>
        <p:nvPicPr>
          <p:cNvPr id="6" name="Picture 28" descr="WFM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pic>
        <p:nvPicPr>
          <p:cNvPr id="819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177" y="1671087"/>
            <a:ext cx="3325333" cy="685800"/>
          </a:xfrm>
          <a:prstGeom prst="rect">
            <a:avLst/>
          </a:prstGeom>
          <a:noFill/>
          <a:ln w="31750">
            <a:solidFill>
              <a:schemeClr val="bg1">
                <a:lumMod val="75000"/>
              </a:schemeClr>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 y="4968984"/>
            <a:ext cx="2635250" cy="842279"/>
          </a:xfrm>
          <a:prstGeom prst="rect">
            <a:avLst/>
          </a:prstGeom>
          <a:noFill/>
          <a:ln w="31750">
            <a:solidFill>
              <a:schemeClr val="bg1">
                <a:lumMod val="75000"/>
              </a:schemeClr>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45836" y="6086481"/>
            <a:ext cx="2371725" cy="707098"/>
          </a:xfrm>
          <a:prstGeom prst="rect">
            <a:avLst/>
          </a:prstGeom>
          <a:noFill/>
          <a:ln w="31750">
            <a:solidFill>
              <a:schemeClr val="bg1">
                <a:lumMod val="75000"/>
              </a:schemeClr>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9"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59473" y="2800358"/>
            <a:ext cx="2488039" cy="718431"/>
          </a:xfrm>
          <a:prstGeom prst="rect">
            <a:avLst/>
          </a:prstGeom>
          <a:noFill/>
          <a:ln w="31750">
            <a:solidFill>
              <a:schemeClr val="bg1">
                <a:lumMod val="75000"/>
              </a:schemeClr>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0"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98556" y="1600200"/>
            <a:ext cx="2590800" cy="774819"/>
          </a:xfrm>
          <a:prstGeom prst="rect">
            <a:avLst/>
          </a:prstGeom>
          <a:noFill/>
          <a:ln w="31750">
            <a:solidFill>
              <a:schemeClr val="bg1">
                <a:lumMod val="75000"/>
              </a:schemeClr>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1" name="Picture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39986" y="3066526"/>
            <a:ext cx="2531452" cy="741845"/>
          </a:xfrm>
          <a:prstGeom prst="rect">
            <a:avLst/>
          </a:prstGeom>
          <a:noFill/>
          <a:ln w="31750">
            <a:solidFill>
              <a:schemeClr val="bg1">
                <a:lumMod val="75000"/>
              </a:schemeClr>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7"/>
          <p:cNvCxnSpPr>
            <a:stCxn id="5" idx="2"/>
          </p:cNvCxnSpPr>
          <p:nvPr/>
        </p:nvCxnSpPr>
        <p:spPr bwMode="auto">
          <a:xfrm>
            <a:off x="1471778" y="3683044"/>
            <a:ext cx="453065" cy="474434"/>
          </a:xfrm>
          <a:prstGeom prst="straightConnector1">
            <a:avLst/>
          </a:prstGeom>
          <a:solidFill>
            <a:schemeClr val="accent1"/>
          </a:solidFill>
          <a:ln w="34925" cap="flat" cmpd="sng" algn="ctr">
            <a:solidFill>
              <a:schemeClr val="bg1">
                <a:lumMod val="65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Arrow Connector 16"/>
          <p:cNvCxnSpPr/>
          <p:nvPr/>
        </p:nvCxnSpPr>
        <p:spPr bwMode="auto">
          <a:xfrm flipH="1" flipV="1">
            <a:off x="762000" y="4428941"/>
            <a:ext cx="817802" cy="540044"/>
          </a:xfrm>
          <a:prstGeom prst="straightConnector1">
            <a:avLst/>
          </a:prstGeom>
          <a:solidFill>
            <a:schemeClr val="accent1"/>
          </a:solidFill>
          <a:ln w="34925" cap="flat" cmpd="sng" algn="ctr">
            <a:solidFill>
              <a:schemeClr val="bg1">
                <a:lumMod val="65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Arrow Connector 22"/>
          <p:cNvCxnSpPr>
            <a:stCxn id="8197" idx="0"/>
          </p:cNvCxnSpPr>
          <p:nvPr/>
        </p:nvCxnSpPr>
        <p:spPr bwMode="auto">
          <a:xfrm flipV="1">
            <a:off x="3031699" y="4428941"/>
            <a:ext cx="473501" cy="1657540"/>
          </a:xfrm>
          <a:prstGeom prst="straightConnector1">
            <a:avLst/>
          </a:prstGeom>
          <a:solidFill>
            <a:schemeClr val="accent1"/>
          </a:solidFill>
          <a:ln w="34925" cap="flat" cmpd="sng" algn="ctr">
            <a:solidFill>
              <a:schemeClr val="bg1">
                <a:lumMod val="65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Arrow Connector 25"/>
          <p:cNvCxnSpPr>
            <a:stCxn id="8200" idx="2"/>
          </p:cNvCxnSpPr>
          <p:nvPr/>
        </p:nvCxnSpPr>
        <p:spPr bwMode="auto">
          <a:xfrm flipH="1">
            <a:off x="6012656" y="2375019"/>
            <a:ext cx="581300" cy="301322"/>
          </a:xfrm>
          <a:prstGeom prst="straightConnector1">
            <a:avLst/>
          </a:prstGeom>
          <a:solidFill>
            <a:schemeClr val="accent1"/>
          </a:solidFill>
          <a:ln w="34925" cap="flat" cmpd="sng" algn="ctr">
            <a:solidFill>
              <a:schemeClr val="bg1">
                <a:lumMod val="65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Arrow Connector 28"/>
          <p:cNvCxnSpPr>
            <a:stCxn id="8199" idx="2"/>
          </p:cNvCxnSpPr>
          <p:nvPr/>
        </p:nvCxnSpPr>
        <p:spPr bwMode="auto">
          <a:xfrm>
            <a:off x="4503493" y="3518789"/>
            <a:ext cx="220907" cy="186095"/>
          </a:xfrm>
          <a:prstGeom prst="straightConnector1">
            <a:avLst/>
          </a:prstGeom>
          <a:solidFill>
            <a:schemeClr val="accent1"/>
          </a:solidFill>
          <a:ln w="34925" cap="flat" cmpd="sng" algn="ctr">
            <a:solidFill>
              <a:schemeClr val="bg1">
                <a:lumMod val="65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Arrow Connector 31"/>
          <p:cNvCxnSpPr/>
          <p:nvPr/>
        </p:nvCxnSpPr>
        <p:spPr bwMode="auto">
          <a:xfrm flipH="1" flipV="1">
            <a:off x="5181601" y="5232250"/>
            <a:ext cx="1013952" cy="644491"/>
          </a:xfrm>
          <a:prstGeom prst="straightConnector1">
            <a:avLst/>
          </a:prstGeom>
          <a:solidFill>
            <a:schemeClr val="accent1"/>
          </a:solidFill>
          <a:ln w="34925" cap="flat" cmpd="sng" algn="ctr">
            <a:solidFill>
              <a:schemeClr val="bg1">
                <a:lumMod val="65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Arrow Connector 34"/>
          <p:cNvCxnSpPr/>
          <p:nvPr/>
        </p:nvCxnSpPr>
        <p:spPr bwMode="auto">
          <a:xfrm flipH="1">
            <a:off x="7113526" y="3808371"/>
            <a:ext cx="328124" cy="451338"/>
          </a:xfrm>
          <a:prstGeom prst="straightConnector1">
            <a:avLst/>
          </a:prstGeom>
          <a:solidFill>
            <a:schemeClr val="accent1"/>
          </a:solidFill>
          <a:ln w="34925" cap="flat" cmpd="sng" algn="ctr">
            <a:solidFill>
              <a:schemeClr val="bg1">
                <a:lumMod val="65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202"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29869" y="5902202"/>
            <a:ext cx="3331368" cy="788787"/>
          </a:xfrm>
          <a:prstGeom prst="rect">
            <a:avLst/>
          </a:prstGeom>
          <a:noFill/>
          <a:ln w="31750">
            <a:solidFill>
              <a:schemeClr val="bg1">
                <a:lumMod val="75000"/>
              </a:schemeClr>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9234" y="2914582"/>
            <a:ext cx="2605087" cy="768462"/>
          </a:xfrm>
          <a:prstGeom prst="rect">
            <a:avLst/>
          </a:prstGeom>
          <a:noFill/>
          <a:ln w="31750">
            <a:solidFill>
              <a:schemeClr val="bg1">
                <a:lumMod val="75000"/>
              </a:schemeClr>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74030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CA" b="1" dirty="0"/>
              <a:t>Discussions &amp; Questions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7084" y="2409825"/>
            <a:ext cx="4454716" cy="1507068"/>
          </a:xfrm>
          <a:prstGeom prst="rect">
            <a:avLst/>
          </a:prstGeom>
        </p:spPr>
      </p:pic>
      <p:pic>
        <p:nvPicPr>
          <p:cNvPr id="5" name="Picture 2" descr="Creative Commons Licen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4317" y="5114925"/>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975482" y="4296430"/>
            <a:ext cx="2941318" cy="523220"/>
          </a:xfrm>
          <a:prstGeom prst="rect">
            <a:avLst/>
          </a:prstGeom>
          <a:noFill/>
        </p:spPr>
        <p:txBody>
          <a:bodyPr wrap="none" rtlCol="0">
            <a:spAutoFit/>
          </a:bodyPr>
          <a:lstStyle/>
          <a:p>
            <a:r>
              <a:rPr lang="en-CA" sz="2800" b="1" dirty="0" smtClean="0">
                <a:solidFill>
                  <a:schemeClr val="bg1">
                    <a:lumMod val="75000"/>
                  </a:schemeClr>
                </a:solidFill>
              </a:rPr>
              <a:t>www.</a:t>
            </a:r>
            <a:r>
              <a:rPr lang="en-CA" sz="2800" b="1" dirty="0" smtClean="0"/>
              <a:t>BPSim</a:t>
            </a:r>
            <a:r>
              <a:rPr lang="en-CA" sz="2800" b="1" dirty="0" smtClean="0">
                <a:solidFill>
                  <a:schemeClr val="bg1">
                    <a:lumMod val="75000"/>
                  </a:schemeClr>
                </a:solidFill>
              </a:rPr>
              <a:t>.org</a:t>
            </a:r>
            <a:endParaRPr lang="en-CA" sz="2800" b="1" dirty="0">
              <a:solidFill>
                <a:schemeClr val="bg1">
                  <a:lumMod val="75000"/>
                </a:schemeClr>
              </a:solidFill>
            </a:endParaRPr>
          </a:p>
        </p:txBody>
      </p:sp>
      <p:pic>
        <p:nvPicPr>
          <p:cNvPr id="7" name="Picture 6" descr="Picture">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94437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CA" b="1" dirty="0" err="1" smtClean="0"/>
              <a:t>BPSim</a:t>
            </a:r>
            <a:r>
              <a:rPr lang="en-CA" b="1" dirty="0" smtClean="0"/>
              <a:t> Contributors</a:t>
            </a:r>
            <a:endParaRPr lang="en-CA" b="1" dirty="0"/>
          </a:p>
        </p:txBody>
      </p:sp>
      <p:sp>
        <p:nvSpPr>
          <p:cNvPr id="4" name="Rectangle 3"/>
          <p:cNvSpPr/>
          <p:nvPr/>
        </p:nvSpPr>
        <p:spPr>
          <a:xfrm>
            <a:off x="2819400" y="6400800"/>
            <a:ext cx="3575081" cy="369332"/>
          </a:xfrm>
          <a:prstGeom prst="rect">
            <a:avLst/>
          </a:prstGeom>
        </p:spPr>
        <p:txBody>
          <a:bodyPr wrap="none">
            <a:spAutoFit/>
          </a:bodyPr>
          <a:lstStyle/>
          <a:p>
            <a:r>
              <a:rPr lang="en-CA" dirty="0">
                <a:solidFill>
                  <a:schemeClr val="bg1">
                    <a:lumMod val="50000"/>
                  </a:schemeClr>
                </a:solidFill>
              </a:rPr>
              <a:t>“Success Measured by Adoption”</a:t>
            </a:r>
          </a:p>
        </p:txBody>
      </p:sp>
      <p:pic>
        <p:nvPicPr>
          <p:cNvPr id="5" name="Picture 6" descr="Pictur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8" descr="WFM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3400" y="1995794"/>
            <a:ext cx="1633018" cy="624731"/>
          </a:xfrm>
          <a:prstGeom prst="rect">
            <a:avLst/>
          </a:prstGeom>
        </p:spPr>
      </p:pic>
      <p:pic>
        <p:nvPicPr>
          <p:cNvPr id="9" name="Picture 2" descr="C:\Documents and Settings\dgagne\Local Settings\Temporary Internet Files\Content.Outlook\W7UZNH27\lanner GIF.gif"/>
          <p:cNvPicPr>
            <a:picLocks noChangeAspect="1" noChangeArrowheads="1"/>
          </p:cNvPicPr>
          <p:nvPr/>
        </p:nvPicPr>
        <p:blipFill>
          <a:blip r:embed="rId7" cstate="print"/>
          <a:srcRect/>
          <a:stretch>
            <a:fillRect/>
          </a:stretch>
        </p:blipFill>
        <p:spPr bwMode="auto">
          <a:xfrm>
            <a:off x="2590800" y="2297663"/>
            <a:ext cx="1844400" cy="152400"/>
          </a:xfrm>
          <a:prstGeom prst="rect">
            <a:avLst/>
          </a:prstGeom>
          <a:noFill/>
        </p:spPr>
      </p:pic>
      <p:pic>
        <p:nvPicPr>
          <p:cNvPr id="10" name="Picture 4" descr="http://www.businessprocessincubator.com/media/partners/processanalytica/processanalytica_partner.jpg"/>
          <p:cNvPicPr>
            <a:picLocks noChangeAspect="1" noChangeArrowheads="1"/>
          </p:cNvPicPr>
          <p:nvPr/>
        </p:nvPicPr>
        <p:blipFill>
          <a:blip r:embed="rId8" cstate="print"/>
          <a:srcRect/>
          <a:stretch>
            <a:fillRect/>
          </a:stretch>
        </p:blipFill>
        <p:spPr bwMode="auto">
          <a:xfrm>
            <a:off x="5029200" y="2053420"/>
            <a:ext cx="1640416" cy="590551"/>
          </a:xfrm>
          <a:prstGeom prst="rect">
            <a:avLst/>
          </a:prstGeom>
          <a:noFill/>
        </p:spPr>
      </p:pic>
      <p:pic>
        <p:nvPicPr>
          <p:cNvPr id="11" name="Picture 10" descr="www.caci.com homepage">
            <a:hlinkClick r:id="rId9"/>
          </p:cNvPr>
          <p:cNvPicPr>
            <a:picLocks noChangeAspect="1" noChangeArrowheads="1"/>
          </p:cNvPicPr>
          <p:nvPr/>
        </p:nvPicPr>
        <p:blipFill>
          <a:blip r:embed="rId10" cstate="print"/>
          <a:srcRect/>
          <a:stretch>
            <a:fillRect/>
          </a:stretch>
        </p:blipFill>
        <p:spPr bwMode="auto">
          <a:xfrm>
            <a:off x="3025790" y="4430300"/>
            <a:ext cx="990600" cy="571500"/>
          </a:xfrm>
          <a:prstGeom prst="rect">
            <a:avLst/>
          </a:prstGeom>
          <a:noFill/>
        </p:spPr>
      </p:pic>
      <p:pic>
        <p:nvPicPr>
          <p:cNvPr id="12" name="Picture 2" descr="http://www.simul8.com/NewBanners/SIMUL8_Logo.jpg">
            <a:hlinkClick r:id="rId11"/>
          </p:cNvPr>
          <p:cNvPicPr>
            <a:picLocks noChangeAspect="1" noChangeArrowheads="1"/>
          </p:cNvPicPr>
          <p:nvPr/>
        </p:nvPicPr>
        <p:blipFill>
          <a:blip r:embed="rId12" cstate="print"/>
          <a:srcRect/>
          <a:stretch>
            <a:fillRect/>
          </a:stretch>
        </p:blipFill>
        <p:spPr bwMode="auto">
          <a:xfrm>
            <a:off x="7302100" y="2069845"/>
            <a:ext cx="1333500" cy="542926"/>
          </a:xfrm>
          <a:prstGeom prst="rect">
            <a:avLst/>
          </a:prstGeom>
          <a:noFill/>
        </p:spPr>
      </p:pic>
      <p:pic>
        <p:nvPicPr>
          <p:cNvPr id="4098" name="Picture 2" descr="http://www.bizagi.com/images/branding/logo_blue.png">
            <a:hlinkClick r:id="rId13"/>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41867" y="4642896"/>
            <a:ext cx="876300" cy="314326"/>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ttp://blogs.mulesoft.org/wp-content/uploads/2010/04/jbpm_logo.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6462" y="3213405"/>
            <a:ext cx="1807109" cy="862628"/>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http://www.mgs-tech.com/images/OpenText_Logo_Black.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973108" y="3256129"/>
            <a:ext cx="1752600" cy="765455"/>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http://www.w4global.com/sites/default/files/themes/myImages/W4/logow4-75x75.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22829" y="5310494"/>
            <a:ext cx="714375" cy="714375"/>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http://upload.wikimedia.org/wikipedia/en/2/25/Tibco_Software_Logo.jp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025790" y="5577194"/>
            <a:ext cx="1348742" cy="317137"/>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descr="http://newsroom.unl.edu/announce/files/file16757.jp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116629" y="3213405"/>
            <a:ext cx="1838652" cy="1126175"/>
          </a:xfrm>
          <a:prstGeom prst="rect">
            <a:avLst/>
          </a:prstGeom>
          <a:noFill/>
          <a:extLst>
            <a:ext uri="{909E8E84-426E-40DD-AFC4-6F175D3DCCD1}">
              <a14:hiddenFill xmlns:a14="http://schemas.microsoft.com/office/drawing/2010/main">
                <a:solidFill>
                  <a:srgbClr val="FFFFFF"/>
                </a:solidFill>
              </a14:hiddenFill>
            </a:ext>
          </a:extLst>
        </p:spPr>
      </p:pic>
      <p:pic>
        <p:nvPicPr>
          <p:cNvPr id="4114" name="Picture 18" descr="http://www.webshopapps.com/blog/wp-content/uploads/fedex-logo-arrow1.jpe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868040" y="3408104"/>
            <a:ext cx="1289919" cy="461504"/>
          </a:xfrm>
          <a:prstGeom prst="rect">
            <a:avLst/>
          </a:prstGeom>
          <a:noFill/>
          <a:extLst>
            <a:ext uri="{909E8E84-426E-40DD-AFC4-6F175D3DCCD1}">
              <a14:hiddenFill xmlns:a14="http://schemas.microsoft.com/office/drawing/2010/main">
                <a:solidFill>
                  <a:srgbClr val="FFFFFF"/>
                </a:solidFill>
              </a14:hiddenFill>
            </a:ext>
          </a:extLst>
        </p:spPr>
      </p:pic>
      <p:pic>
        <p:nvPicPr>
          <p:cNvPr id="4115" name="Picture 1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043854" y="4550265"/>
            <a:ext cx="1728787"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7183735" y="5735276"/>
            <a:ext cx="1656223" cy="261610"/>
          </a:xfrm>
          <a:prstGeom prst="rect">
            <a:avLst/>
          </a:prstGeom>
          <a:noFill/>
        </p:spPr>
        <p:txBody>
          <a:bodyPr wrap="none" rtlCol="0">
            <a:spAutoFit/>
          </a:bodyPr>
          <a:lstStyle/>
          <a:p>
            <a:r>
              <a:rPr lang="en-CA" sz="1050" dirty="0"/>
              <a:t>a</a:t>
            </a:r>
            <a:r>
              <a:rPr lang="en-CA" sz="1050" dirty="0" smtClean="0"/>
              <a:t>nd numerous others…</a:t>
            </a:r>
            <a:endParaRPr lang="en-CA" sz="1050" dirty="0"/>
          </a:p>
        </p:txBody>
      </p:sp>
      <p:pic>
        <p:nvPicPr>
          <p:cNvPr id="4117" name="Picture 21" descr="http://fluxicon.com/blog/wp-content/uploads/2011/07/processsphere.jpg"/>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7183735" y="4498078"/>
            <a:ext cx="1704441" cy="435944"/>
          </a:xfrm>
          <a:prstGeom prst="rect">
            <a:avLst/>
          </a:prstGeom>
          <a:noFill/>
          <a:extLst>
            <a:ext uri="{909E8E84-426E-40DD-AFC4-6F175D3DCCD1}">
              <a14:hiddenFill xmlns:a14="http://schemas.microsoft.com/office/drawing/2010/main">
                <a:solidFill>
                  <a:srgbClr val="FFFFFF"/>
                </a:solidFill>
              </a14:hiddenFill>
            </a:ext>
          </a:extLst>
        </p:spPr>
      </p:pic>
      <p:pic>
        <p:nvPicPr>
          <p:cNvPr id="4120" name="Picture 24" descr="http://www.baystreet-it.com/wp-content/uploads/2011/09/ibm-big1.jpg"/>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5437498" y="5351098"/>
            <a:ext cx="1196949" cy="784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7152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Straight Connector 42"/>
          <p:cNvCxnSpPr>
            <a:stCxn id="12" idx="6"/>
            <a:endCxn id="3" idx="5"/>
          </p:cNvCxnSpPr>
          <p:nvPr/>
        </p:nvCxnSpPr>
        <p:spPr bwMode="auto">
          <a:xfrm flipV="1">
            <a:off x="7696200" y="1905001"/>
            <a:ext cx="597754" cy="114300"/>
          </a:xfrm>
          <a:prstGeom prst="line">
            <a:avLst/>
          </a:prstGeom>
          <a:solidFill>
            <a:schemeClr val="accent1"/>
          </a:solidFill>
          <a:ln w="25400" cap="flat" cmpd="sng" algn="ctr">
            <a:solidFill>
              <a:schemeClr val="bg1"/>
            </a:solidFill>
            <a:prstDash val="solid"/>
            <a:round/>
            <a:headEnd type="none" w="med" len="med"/>
            <a:tailEnd type="none" w="med" len="med"/>
          </a:ln>
          <a:effectLst>
            <a:glow rad="63500">
              <a:schemeClr val="accent1">
                <a:satMod val="175000"/>
                <a:alpha val="40000"/>
              </a:schemeClr>
            </a:glow>
            <a:outerShdw dist="35921" dir="2700000" algn="ctr" rotWithShape="0">
              <a:schemeClr val="bg2"/>
            </a:outerShdw>
          </a:effectLst>
          <a:extLst/>
        </p:spPr>
      </p:cxnSp>
      <p:cxnSp>
        <p:nvCxnSpPr>
          <p:cNvPr id="40" name="Straight Connector 39"/>
          <p:cNvCxnSpPr>
            <a:stCxn id="33" idx="1"/>
            <a:endCxn id="12" idx="2"/>
          </p:cNvCxnSpPr>
          <p:nvPr/>
        </p:nvCxnSpPr>
        <p:spPr bwMode="auto">
          <a:xfrm flipV="1">
            <a:off x="5523035" y="2019301"/>
            <a:ext cx="1944565" cy="221872"/>
          </a:xfrm>
          <a:prstGeom prst="line">
            <a:avLst/>
          </a:prstGeom>
          <a:solidFill>
            <a:schemeClr val="accent1"/>
          </a:solidFill>
          <a:ln w="25400" cap="flat" cmpd="sng" algn="ctr">
            <a:solidFill>
              <a:schemeClr val="bg1"/>
            </a:solidFill>
            <a:prstDash val="solid"/>
            <a:round/>
            <a:headEnd type="none" w="med" len="med"/>
            <a:tailEnd type="none" w="med" len="med"/>
          </a:ln>
          <a:effectLst>
            <a:glow rad="63500">
              <a:schemeClr val="accent1">
                <a:satMod val="175000"/>
                <a:alpha val="40000"/>
              </a:schemeClr>
            </a:glow>
            <a:outerShdw dist="35921" dir="2700000" algn="ctr" rotWithShape="0">
              <a:schemeClr val="bg2"/>
            </a:outerShdw>
          </a:effectLst>
          <a:extLst/>
        </p:spPr>
      </p:cxnSp>
      <p:cxnSp>
        <p:nvCxnSpPr>
          <p:cNvPr id="38" name="Straight Connector 37"/>
          <p:cNvCxnSpPr>
            <a:stCxn id="7" idx="6"/>
            <a:endCxn id="33" idx="5"/>
          </p:cNvCxnSpPr>
          <p:nvPr/>
        </p:nvCxnSpPr>
        <p:spPr bwMode="auto">
          <a:xfrm flipV="1">
            <a:off x="3967831" y="2241173"/>
            <a:ext cx="1429913" cy="325966"/>
          </a:xfrm>
          <a:prstGeom prst="line">
            <a:avLst/>
          </a:prstGeom>
          <a:solidFill>
            <a:schemeClr val="accent1"/>
          </a:solidFill>
          <a:ln w="25400" cap="flat" cmpd="sng" algn="ctr">
            <a:solidFill>
              <a:schemeClr val="bg1"/>
            </a:solidFill>
            <a:prstDash val="solid"/>
            <a:round/>
            <a:headEnd type="none" w="med" len="med"/>
            <a:tailEnd type="none" w="med" len="med"/>
          </a:ln>
          <a:effectLst>
            <a:glow rad="63500">
              <a:schemeClr val="accent1">
                <a:satMod val="175000"/>
                <a:alpha val="40000"/>
              </a:schemeClr>
            </a:glow>
            <a:outerShdw dist="35921" dir="2700000" algn="ctr" rotWithShape="0">
              <a:schemeClr val="bg2"/>
            </a:outerShdw>
          </a:effectLst>
          <a:extLst/>
        </p:spPr>
      </p:cxnSp>
      <p:cxnSp>
        <p:nvCxnSpPr>
          <p:cNvPr id="32" name="Straight Connector 31"/>
          <p:cNvCxnSpPr>
            <a:stCxn id="6" idx="6"/>
            <a:endCxn id="7" idx="2"/>
          </p:cNvCxnSpPr>
          <p:nvPr/>
        </p:nvCxnSpPr>
        <p:spPr bwMode="auto">
          <a:xfrm flipV="1">
            <a:off x="2300304" y="2608607"/>
            <a:ext cx="1442719" cy="219806"/>
          </a:xfrm>
          <a:prstGeom prst="line">
            <a:avLst/>
          </a:prstGeom>
          <a:solidFill>
            <a:schemeClr val="accent1"/>
          </a:solidFill>
          <a:ln w="25400" cap="flat" cmpd="sng" algn="ctr">
            <a:solidFill>
              <a:schemeClr val="bg1"/>
            </a:solidFill>
            <a:prstDash val="solid"/>
            <a:round/>
            <a:headEnd type="none" w="med" len="med"/>
            <a:tailEnd type="none" w="med" len="med"/>
          </a:ln>
          <a:effectLst>
            <a:glow rad="63500">
              <a:schemeClr val="accent1">
                <a:satMod val="175000"/>
                <a:alpha val="40000"/>
              </a:schemeClr>
            </a:glow>
            <a:outerShdw dist="35921" dir="2700000" algn="ctr" rotWithShape="0">
              <a:schemeClr val="bg2"/>
            </a:outerShdw>
          </a:effectLst>
          <a:extLst/>
        </p:spPr>
      </p:cxnSp>
      <p:cxnSp>
        <p:nvCxnSpPr>
          <p:cNvPr id="31" name="Straight Connector 30"/>
          <p:cNvCxnSpPr>
            <a:stCxn id="5" idx="6"/>
            <a:endCxn id="6" idx="2"/>
          </p:cNvCxnSpPr>
          <p:nvPr/>
        </p:nvCxnSpPr>
        <p:spPr bwMode="auto">
          <a:xfrm flipV="1">
            <a:off x="844061" y="2869001"/>
            <a:ext cx="1231275" cy="351915"/>
          </a:xfrm>
          <a:prstGeom prst="line">
            <a:avLst/>
          </a:prstGeom>
          <a:solidFill>
            <a:schemeClr val="accent1"/>
          </a:solidFill>
          <a:ln w="25400" cap="flat" cmpd="sng" algn="ctr">
            <a:solidFill>
              <a:schemeClr val="bg1"/>
            </a:solidFill>
            <a:prstDash val="solid"/>
            <a:round/>
            <a:headEnd type="none" w="med" len="med"/>
            <a:tailEnd type="none" w="med" len="med"/>
          </a:ln>
          <a:effectLst>
            <a:glow rad="63500">
              <a:schemeClr val="accent1">
                <a:satMod val="175000"/>
                <a:alpha val="40000"/>
              </a:schemeClr>
            </a:glow>
            <a:outerShdw dist="35921" dir="2700000" algn="ctr" rotWithShape="0">
              <a:schemeClr val="bg2"/>
            </a:outerShdw>
          </a:effectLst>
          <a:extLst/>
        </p:spPr>
      </p:cxnSp>
      <p:sp>
        <p:nvSpPr>
          <p:cNvPr id="2" name="Title 1"/>
          <p:cNvSpPr>
            <a:spLocks noGrp="1"/>
          </p:cNvSpPr>
          <p:nvPr>
            <p:ph type="title"/>
          </p:nvPr>
        </p:nvSpPr>
        <p:spPr>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CA" b="1" dirty="0" err="1"/>
              <a:t>BPSim</a:t>
            </a:r>
            <a:r>
              <a:rPr lang="en-CA" b="1" dirty="0"/>
              <a:t> Inception</a:t>
            </a:r>
          </a:p>
        </p:txBody>
      </p:sp>
      <p:sp>
        <p:nvSpPr>
          <p:cNvPr id="5" name="Flowchart: Connector 4"/>
          <p:cNvSpPr/>
          <p:nvPr/>
        </p:nvSpPr>
        <p:spPr bwMode="auto">
          <a:xfrm>
            <a:off x="615461" y="3106616"/>
            <a:ext cx="228600" cy="228600"/>
          </a:xfrm>
          <a:prstGeom prst="flowChartConnector">
            <a:avLst/>
          </a:prstGeom>
          <a:solidFill>
            <a:schemeClr val="accent1"/>
          </a:solidFill>
          <a:ln w="25400" cap="flat" cmpd="sng" algn="ctr">
            <a:solidFill>
              <a:schemeClr val="bg1"/>
            </a:solidFill>
            <a:prstDash val="solid"/>
            <a:round/>
            <a:headEnd type="none" w="med" len="med"/>
            <a:tailEnd type="none" w="med" len="med"/>
          </a:ln>
          <a:effectLst>
            <a:glow rad="63500">
              <a:schemeClr val="accent1">
                <a:satMod val="175000"/>
                <a:alpha val="40000"/>
              </a:schemeClr>
            </a:glow>
            <a:outerShdw dist="35921" dir="2700000" algn="ctr" rotWithShape="0">
              <a:schemeClr val="bg2"/>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CA" sz="2400" b="0" i="0" u="none" strike="noStrike" cap="none" normalizeH="0" baseline="0" smtClean="0">
              <a:ln>
                <a:noFill/>
              </a:ln>
              <a:solidFill>
                <a:schemeClr val="tx1"/>
              </a:solidFill>
              <a:effectLst/>
              <a:latin typeface="Times" pitchFamily="-63" charset="0"/>
              <a:ea typeface="Osaka" pitchFamily="-63" charset="-128"/>
            </a:endParaRPr>
          </a:p>
        </p:txBody>
      </p:sp>
      <p:sp>
        <p:nvSpPr>
          <p:cNvPr id="6" name="Flowchart: Connector 5"/>
          <p:cNvSpPr/>
          <p:nvPr/>
        </p:nvSpPr>
        <p:spPr bwMode="auto">
          <a:xfrm rot="20986360">
            <a:off x="2073520" y="2734407"/>
            <a:ext cx="228600" cy="228600"/>
          </a:xfrm>
          <a:prstGeom prst="flowChartConnector">
            <a:avLst/>
          </a:prstGeom>
          <a:solidFill>
            <a:schemeClr val="accent1"/>
          </a:solidFill>
          <a:ln w="25400" cap="flat" cmpd="sng" algn="ctr">
            <a:solidFill>
              <a:schemeClr val="bg1"/>
            </a:solidFill>
            <a:prstDash val="solid"/>
            <a:round/>
            <a:headEnd type="none" w="med" len="med"/>
            <a:tailEnd type="none" w="med" len="med"/>
          </a:ln>
          <a:effectLst>
            <a:glow rad="63500">
              <a:schemeClr val="accent1">
                <a:satMod val="175000"/>
                <a:alpha val="40000"/>
              </a:schemeClr>
            </a:glow>
            <a:outerShdw dist="35921" dir="2700000" algn="ctr" rotWithShape="0">
              <a:schemeClr val="bg2"/>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CA" sz="2400" b="0" i="0" u="none" strike="noStrike" cap="none" normalizeH="0" baseline="0" smtClean="0">
              <a:ln>
                <a:noFill/>
              </a:ln>
              <a:solidFill>
                <a:schemeClr val="tx1"/>
              </a:solidFill>
              <a:effectLst/>
              <a:latin typeface="Times" pitchFamily="-63" charset="0"/>
              <a:ea typeface="Osaka" pitchFamily="-63" charset="-128"/>
            </a:endParaRPr>
          </a:p>
        </p:txBody>
      </p:sp>
      <p:sp>
        <p:nvSpPr>
          <p:cNvPr id="7" name="Flowchart: Connector 6"/>
          <p:cNvSpPr/>
          <p:nvPr/>
        </p:nvSpPr>
        <p:spPr bwMode="auto">
          <a:xfrm rot="20972916">
            <a:off x="3741127" y="2473573"/>
            <a:ext cx="228600" cy="228600"/>
          </a:xfrm>
          <a:prstGeom prst="flowChartConnector">
            <a:avLst/>
          </a:prstGeom>
          <a:solidFill>
            <a:schemeClr val="accent1"/>
          </a:solidFill>
          <a:ln w="25400" cap="flat" cmpd="sng" algn="ctr">
            <a:solidFill>
              <a:schemeClr val="bg1"/>
            </a:solidFill>
            <a:prstDash val="solid"/>
            <a:round/>
            <a:headEnd type="none" w="med" len="med"/>
            <a:tailEnd type="none" w="med" len="med"/>
          </a:ln>
          <a:effectLst>
            <a:glow rad="63500">
              <a:schemeClr val="accent1">
                <a:satMod val="175000"/>
                <a:alpha val="40000"/>
              </a:schemeClr>
            </a:glow>
            <a:outerShdw dist="35921" dir="2700000" algn="ctr" rotWithShape="0">
              <a:schemeClr val="bg2"/>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CA" sz="2400" b="0" i="0" u="none" strike="noStrike" cap="none" normalizeH="0" baseline="0" smtClean="0">
              <a:ln>
                <a:noFill/>
              </a:ln>
              <a:solidFill>
                <a:schemeClr val="tx1"/>
              </a:solidFill>
              <a:effectLst/>
              <a:latin typeface="Times" pitchFamily="-63" charset="0"/>
              <a:ea typeface="Osaka" pitchFamily="-63" charset="-128"/>
            </a:endParaRPr>
          </a:p>
        </p:txBody>
      </p:sp>
      <p:sp>
        <p:nvSpPr>
          <p:cNvPr id="12" name="Flowchart: Connector 11"/>
          <p:cNvSpPr/>
          <p:nvPr/>
        </p:nvSpPr>
        <p:spPr bwMode="auto">
          <a:xfrm>
            <a:off x="7467600" y="1905001"/>
            <a:ext cx="228600" cy="228600"/>
          </a:xfrm>
          <a:prstGeom prst="flowChartConnector">
            <a:avLst/>
          </a:prstGeom>
          <a:solidFill>
            <a:schemeClr val="accent1"/>
          </a:solidFill>
          <a:ln w="25400" cap="flat" cmpd="sng" algn="ctr">
            <a:solidFill>
              <a:schemeClr val="bg1"/>
            </a:solidFill>
            <a:prstDash val="solid"/>
            <a:round/>
            <a:headEnd type="none" w="med" len="med"/>
            <a:tailEnd type="none" w="med" len="med"/>
          </a:ln>
          <a:effectLst>
            <a:glow rad="63500">
              <a:schemeClr val="accent1">
                <a:satMod val="175000"/>
                <a:alpha val="40000"/>
              </a:schemeClr>
            </a:glow>
            <a:outerShdw dist="35921" dir="2700000" algn="ctr" rotWithShape="0">
              <a:schemeClr val="bg2"/>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CA" sz="2400" b="0" i="0" u="none" strike="noStrike" cap="none" normalizeH="0" baseline="0" smtClean="0">
              <a:ln>
                <a:noFill/>
              </a:ln>
              <a:solidFill>
                <a:schemeClr val="tx1"/>
              </a:solidFill>
              <a:effectLst/>
              <a:latin typeface="Times" pitchFamily="-63" charset="0"/>
              <a:ea typeface="Osaka" pitchFamily="-63" charset="-128"/>
            </a:endParaRPr>
          </a:p>
        </p:txBody>
      </p:sp>
      <p:sp>
        <p:nvSpPr>
          <p:cNvPr id="13" name="TextBox 12"/>
          <p:cNvSpPr txBox="1"/>
          <p:nvPr/>
        </p:nvSpPr>
        <p:spPr>
          <a:xfrm>
            <a:off x="0" y="3505200"/>
            <a:ext cx="1459522" cy="1138773"/>
          </a:xfrm>
          <a:prstGeom prst="rect">
            <a:avLst/>
          </a:prstGeom>
          <a:noFill/>
        </p:spPr>
        <p:txBody>
          <a:bodyPr wrap="square" rtlCol="0">
            <a:spAutoFit/>
          </a:bodyPr>
          <a:lstStyle/>
          <a:p>
            <a:pPr algn="ctr"/>
            <a:r>
              <a:rPr lang="en-US" sz="1000" b="1" dirty="0" err="1" smtClean="0">
                <a:solidFill>
                  <a:schemeClr val="tx2">
                    <a:lumMod val="50000"/>
                    <a:lumOff val="50000"/>
                  </a:schemeClr>
                </a:solidFill>
              </a:rPr>
              <a:t>ModSim</a:t>
            </a:r>
            <a:r>
              <a:rPr lang="en-US" sz="1000" b="1" dirty="0" smtClean="0">
                <a:solidFill>
                  <a:schemeClr val="tx2">
                    <a:lumMod val="50000"/>
                    <a:lumOff val="50000"/>
                  </a:schemeClr>
                </a:solidFill>
              </a:rPr>
              <a:t> 2009</a:t>
            </a:r>
          </a:p>
          <a:p>
            <a:endParaRPr lang="en-US" sz="1000" dirty="0" smtClean="0"/>
          </a:p>
          <a:p>
            <a:r>
              <a:rPr lang="en-US" sz="900" dirty="0" smtClean="0"/>
              <a:t>Denis </a:t>
            </a:r>
            <a:r>
              <a:rPr lang="en-US" sz="900" dirty="0" err="1"/>
              <a:t>Gagn</a:t>
            </a:r>
            <a:r>
              <a:rPr lang="fr-CA" sz="900" dirty="0"/>
              <a:t>é </a:t>
            </a:r>
            <a:r>
              <a:rPr lang="fr-CA" sz="900" dirty="0" err="1"/>
              <a:t>presented</a:t>
            </a:r>
            <a:r>
              <a:rPr lang="fr-CA" sz="900" dirty="0"/>
              <a:t>: </a:t>
            </a:r>
            <a:r>
              <a:rPr lang="fr-CA" sz="900" dirty="0" smtClean="0"/>
              <a:t>«</a:t>
            </a:r>
            <a:r>
              <a:rPr lang="fr-CA" sz="900" dirty="0" err="1" smtClean="0"/>
              <a:t>Modeling</a:t>
            </a:r>
            <a:r>
              <a:rPr lang="fr-CA" sz="900" dirty="0" smtClean="0"/>
              <a:t> </a:t>
            </a:r>
            <a:r>
              <a:rPr lang="fr-CA" sz="900" dirty="0"/>
              <a:t>and Simulation in Business Process </a:t>
            </a:r>
            <a:r>
              <a:rPr lang="fr-CA" sz="900" dirty="0" smtClean="0"/>
              <a:t>Management» </a:t>
            </a:r>
            <a:endParaRPr lang="fr-CA" sz="900" dirty="0"/>
          </a:p>
          <a:p>
            <a:endParaRPr lang="en-CA" sz="1200" dirty="0"/>
          </a:p>
        </p:txBody>
      </p:sp>
      <p:sp>
        <p:nvSpPr>
          <p:cNvPr id="14" name="TextBox 13"/>
          <p:cNvSpPr txBox="1"/>
          <p:nvPr/>
        </p:nvSpPr>
        <p:spPr>
          <a:xfrm>
            <a:off x="1333500" y="3217745"/>
            <a:ext cx="1708639" cy="3585597"/>
          </a:xfrm>
          <a:prstGeom prst="rect">
            <a:avLst/>
          </a:prstGeom>
          <a:noFill/>
          <a:ln>
            <a:noFill/>
          </a:ln>
        </p:spPr>
        <p:txBody>
          <a:bodyPr wrap="square" rtlCol="0">
            <a:spAutoFit/>
          </a:bodyPr>
          <a:lstStyle>
            <a:defPPr>
              <a:defRPr lang="en-US"/>
            </a:defPPr>
            <a:lvl1pPr>
              <a:defRPr sz="1000"/>
            </a:lvl1pPr>
          </a:lstStyle>
          <a:p>
            <a:r>
              <a:rPr lang="en-US" b="1" dirty="0" smtClean="0">
                <a:solidFill>
                  <a:schemeClr val="tx2">
                    <a:lumMod val="50000"/>
                    <a:lumOff val="50000"/>
                  </a:schemeClr>
                </a:solidFill>
              </a:rPr>
              <a:t>XPDL4BPMN 2010 </a:t>
            </a:r>
          </a:p>
          <a:p>
            <a:endParaRPr lang="en-US" dirty="0" smtClean="0"/>
          </a:p>
          <a:p>
            <a:r>
              <a:rPr lang="en-US" sz="900" dirty="0" smtClean="0"/>
              <a:t>John </a:t>
            </a:r>
            <a:r>
              <a:rPr lang="en-US" sz="900" dirty="0"/>
              <a:t>Januszczak presented: </a:t>
            </a:r>
            <a:r>
              <a:rPr lang="fr-CA" sz="900" dirty="0" smtClean="0"/>
              <a:t>«</a:t>
            </a:r>
            <a:r>
              <a:rPr lang="en-US" sz="900" dirty="0" smtClean="0"/>
              <a:t>Simulation </a:t>
            </a:r>
            <a:r>
              <a:rPr lang="en-US" sz="900" dirty="0"/>
              <a:t>for Business Process </a:t>
            </a:r>
            <a:r>
              <a:rPr lang="en-US" sz="900" dirty="0" smtClean="0"/>
              <a:t>Management</a:t>
            </a:r>
            <a:r>
              <a:rPr lang="fr-CA" sz="900" dirty="0" smtClean="0"/>
              <a:t>»</a:t>
            </a:r>
            <a:r>
              <a:rPr lang="en-US" sz="900" dirty="0" smtClean="0"/>
              <a:t> Proposed </a:t>
            </a:r>
            <a:r>
              <a:rPr lang="en-US" sz="900" dirty="0"/>
              <a:t>a first draft specification of Business Process Simulation Scenarios (</a:t>
            </a:r>
            <a:r>
              <a:rPr lang="en-US" sz="900" dirty="0" smtClean="0"/>
              <a:t>SIM4BPM)</a:t>
            </a:r>
          </a:p>
          <a:p>
            <a:endParaRPr lang="en-US" sz="900" dirty="0"/>
          </a:p>
          <a:p>
            <a:r>
              <a:rPr lang="en-US" sz="900" dirty="0" smtClean="0"/>
              <a:t>Robert </a:t>
            </a:r>
            <a:r>
              <a:rPr lang="en-US" sz="900" dirty="0"/>
              <a:t>Shapiro presented: </a:t>
            </a:r>
            <a:r>
              <a:rPr lang="fr-CA" sz="900" dirty="0" smtClean="0"/>
              <a:t>«</a:t>
            </a:r>
            <a:r>
              <a:rPr lang="en-US" sz="900" dirty="0" smtClean="0"/>
              <a:t>Analytics </a:t>
            </a:r>
            <a:r>
              <a:rPr lang="en-US" sz="900" dirty="0"/>
              <a:t>for Performance Optimization of BPMN 2.0 Business </a:t>
            </a:r>
            <a:r>
              <a:rPr lang="en-US" sz="900" dirty="0" smtClean="0"/>
              <a:t>Processes</a:t>
            </a:r>
            <a:r>
              <a:rPr lang="fr-CA" sz="900" dirty="0" smtClean="0"/>
              <a:t>»</a:t>
            </a:r>
            <a:r>
              <a:rPr lang="en-US" sz="900" dirty="0" smtClean="0"/>
              <a:t> Combined </a:t>
            </a:r>
            <a:r>
              <a:rPr lang="en-US" sz="900" dirty="0"/>
              <a:t>use </a:t>
            </a:r>
            <a:r>
              <a:rPr lang="en-US" sz="900" dirty="0" smtClean="0"/>
              <a:t>of statistics </a:t>
            </a:r>
            <a:r>
              <a:rPr lang="en-US" sz="900" dirty="0"/>
              <a:t>and simulation  for structural </a:t>
            </a:r>
            <a:r>
              <a:rPr lang="en-US" sz="900" dirty="0" smtClean="0"/>
              <a:t>optimization</a:t>
            </a:r>
          </a:p>
          <a:p>
            <a:endParaRPr lang="en-US" sz="900" dirty="0" smtClean="0"/>
          </a:p>
          <a:p>
            <a:r>
              <a:rPr lang="en-US" sz="900" dirty="0" smtClean="0"/>
              <a:t>Town </a:t>
            </a:r>
            <a:r>
              <a:rPr lang="en-US" sz="900" dirty="0"/>
              <a:t>Hall </a:t>
            </a:r>
            <a:r>
              <a:rPr lang="en-US" sz="900" dirty="0" smtClean="0"/>
              <a:t>Discussions Participants </a:t>
            </a:r>
            <a:r>
              <a:rPr lang="en-US" sz="900" dirty="0"/>
              <a:t>expressed the desire for a standardized transport of analysis and simulation parameters along with results of simulation </a:t>
            </a:r>
            <a:r>
              <a:rPr lang="en-US" sz="900" dirty="0" smtClean="0"/>
              <a:t>runs</a:t>
            </a:r>
            <a:endParaRPr lang="en-US" sz="900" dirty="0"/>
          </a:p>
          <a:p>
            <a:endParaRPr lang="en-CA" sz="900" dirty="0"/>
          </a:p>
        </p:txBody>
      </p:sp>
      <p:sp>
        <p:nvSpPr>
          <p:cNvPr id="15" name="Rectangle 14"/>
          <p:cNvSpPr/>
          <p:nvPr/>
        </p:nvSpPr>
        <p:spPr>
          <a:xfrm>
            <a:off x="3013563" y="2839915"/>
            <a:ext cx="1683727" cy="1969770"/>
          </a:xfrm>
          <a:prstGeom prst="rect">
            <a:avLst/>
          </a:prstGeom>
        </p:spPr>
        <p:txBody>
          <a:bodyPr wrap="square">
            <a:spAutoFit/>
          </a:bodyPr>
          <a:lstStyle/>
          <a:p>
            <a:pPr algn="ctr"/>
            <a:r>
              <a:rPr lang="en-US" sz="1000" b="1" dirty="0" smtClean="0">
                <a:solidFill>
                  <a:schemeClr val="tx2">
                    <a:lumMod val="50000"/>
                    <a:lumOff val="50000"/>
                  </a:schemeClr>
                </a:solidFill>
              </a:rPr>
              <a:t>2011 </a:t>
            </a:r>
          </a:p>
          <a:p>
            <a:pPr algn="ctr"/>
            <a:endParaRPr lang="en-US" sz="1000" dirty="0" smtClean="0">
              <a:solidFill>
                <a:schemeClr val="tx2">
                  <a:lumMod val="50000"/>
                  <a:lumOff val="50000"/>
                </a:schemeClr>
              </a:solidFill>
            </a:endParaRPr>
          </a:p>
          <a:p>
            <a:r>
              <a:rPr lang="en-US" sz="1000" dirty="0" err="1" smtClean="0"/>
              <a:t>Trisotech</a:t>
            </a:r>
            <a:r>
              <a:rPr lang="en-US" sz="1000" dirty="0" smtClean="0"/>
              <a:t> </a:t>
            </a:r>
            <a:r>
              <a:rPr lang="en-US" sz="1000" dirty="0"/>
              <a:t>and Lanner </a:t>
            </a:r>
            <a:r>
              <a:rPr lang="en-US" sz="1000" dirty="0" smtClean="0"/>
              <a:t>cooperation</a:t>
            </a:r>
          </a:p>
          <a:p>
            <a:endParaRPr lang="en-US" sz="1000" dirty="0"/>
          </a:p>
          <a:p>
            <a:r>
              <a:rPr lang="en-US" sz="900" dirty="0" smtClean="0"/>
              <a:t>Creation </a:t>
            </a:r>
            <a:r>
              <a:rPr lang="en-US" sz="900" dirty="0"/>
              <a:t>of the Process Analysis Framework (PAF) with intent to submit as an Open </a:t>
            </a:r>
            <a:r>
              <a:rPr lang="en-US" sz="900" dirty="0" smtClean="0"/>
              <a:t>Standard</a:t>
            </a:r>
          </a:p>
          <a:p>
            <a:endParaRPr lang="en-US" sz="900" dirty="0" smtClean="0"/>
          </a:p>
          <a:p>
            <a:r>
              <a:rPr lang="en-US" sz="900" dirty="0" smtClean="0"/>
              <a:t>PAF </a:t>
            </a:r>
            <a:r>
              <a:rPr lang="en-US" sz="900" dirty="0"/>
              <a:t>mapping to </a:t>
            </a:r>
            <a:r>
              <a:rPr lang="en-US" sz="900" dirty="0" smtClean="0"/>
              <a:t>L-</a:t>
            </a:r>
            <a:r>
              <a:rPr lang="en-US" sz="900" dirty="0" err="1" smtClean="0"/>
              <a:t>Sim</a:t>
            </a:r>
            <a:r>
              <a:rPr lang="en-US" sz="900" dirty="0" smtClean="0"/>
              <a:t>, Process </a:t>
            </a:r>
            <a:r>
              <a:rPr lang="en-US" sz="900" dirty="0" err="1"/>
              <a:t>Analytica</a:t>
            </a:r>
            <a:r>
              <a:rPr lang="en-US" sz="900" dirty="0"/>
              <a:t> and Sim4BPM</a:t>
            </a:r>
          </a:p>
        </p:txBody>
      </p:sp>
      <p:sp>
        <p:nvSpPr>
          <p:cNvPr id="16" name="Rectangle 15"/>
          <p:cNvSpPr/>
          <p:nvPr/>
        </p:nvSpPr>
        <p:spPr>
          <a:xfrm>
            <a:off x="4810858" y="2582376"/>
            <a:ext cx="1424355" cy="2446824"/>
          </a:xfrm>
          <a:prstGeom prst="rect">
            <a:avLst/>
          </a:prstGeom>
        </p:spPr>
        <p:txBody>
          <a:bodyPr wrap="square">
            <a:spAutoFit/>
          </a:bodyPr>
          <a:lstStyle/>
          <a:p>
            <a:pPr algn="ctr"/>
            <a:r>
              <a:rPr lang="en-US" sz="900" b="1" dirty="0">
                <a:solidFill>
                  <a:schemeClr val="tx2">
                    <a:lumMod val="50000"/>
                    <a:lumOff val="50000"/>
                  </a:schemeClr>
                </a:solidFill>
              </a:rPr>
              <a:t>Q3 </a:t>
            </a:r>
            <a:r>
              <a:rPr lang="en-US" sz="900" b="1" dirty="0" smtClean="0">
                <a:solidFill>
                  <a:schemeClr val="tx2">
                    <a:lumMod val="50000"/>
                    <a:lumOff val="50000"/>
                  </a:schemeClr>
                </a:solidFill>
              </a:rPr>
              <a:t>2011</a:t>
            </a:r>
          </a:p>
          <a:p>
            <a:endParaRPr lang="en-US" sz="900" dirty="0" smtClean="0"/>
          </a:p>
          <a:p>
            <a:endParaRPr lang="en-US" sz="900" dirty="0" smtClean="0"/>
          </a:p>
          <a:p>
            <a:endParaRPr lang="en-US" sz="900" dirty="0"/>
          </a:p>
          <a:p>
            <a:endParaRPr lang="en-US" sz="900" dirty="0" smtClean="0"/>
          </a:p>
          <a:p>
            <a:r>
              <a:rPr lang="en-US" sz="900" dirty="0" smtClean="0"/>
              <a:t>WfMC </a:t>
            </a:r>
            <a:r>
              <a:rPr lang="en-US" sz="900" dirty="0"/>
              <a:t>Establishes the Business Process Simulation Working Group (BSWG</a:t>
            </a:r>
            <a:r>
              <a:rPr lang="en-US" sz="900" dirty="0" smtClean="0"/>
              <a:t>)</a:t>
            </a:r>
          </a:p>
          <a:p>
            <a:endParaRPr lang="en-US" sz="900" dirty="0"/>
          </a:p>
          <a:p>
            <a:r>
              <a:rPr lang="en-US" sz="900" dirty="0" err="1" smtClean="0"/>
              <a:t>Trisotech</a:t>
            </a:r>
            <a:r>
              <a:rPr lang="en-US" sz="900" dirty="0" smtClean="0"/>
              <a:t> and Lanner contributes</a:t>
            </a:r>
            <a:r>
              <a:rPr lang="en-CA" sz="900" dirty="0" smtClean="0"/>
              <a:t> </a:t>
            </a:r>
            <a:r>
              <a:rPr lang="en-CA" sz="900" dirty="0"/>
              <a:t>the Process Analysis Framework (PAF</a:t>
            </a:r>
            <a:endParaRPr lang="en-US" sz="900" dirty="0" smtClean="0"/>
          </a:p>
          <a:p>
            <a:endParaRPr lang="en-US" sz="900" dirty="0"/>
          </a:p>
          <a:p>
            <a:r>
              <a:rPr lang="en-US" sz="900" dirty="0" smtClean="0"/>
              <a:t>66 individual members</a:t>
            </a:r>
          </a:p>
          <a:p>
            <a:r>
              <a:rPr lang="en-US" sz="900" dirty="0"/>
              <a:t>j</a:t>
            </a:r>
            <a:r>
              <a:rPr lang="en-US" sz="900" dirty="0" smtClean="0"/>
              <a:t>oins the effort</a:t>
            </a:r>
            <a:endParaRPr lang="en-US" sz="900" dirty="0"/>
          </a:p>
        </p:txBody>
      </p:sp>
      <p:graphicFrame>
        <p:nvGraphicFramePr>
          <p:cNvPr id="17" name="Object 16"/>
          <p:cNvGraphicFramePr>
            <a:graphicFrameLocks noChangeAspect="1"/>
          </p:cNvGraphicFramePr>
          <p:nvPr>
            <p:extLst>
              <p:ext uri="{D42A27DB-BD31-4B8C-83A1-F6EECF244321}">
                <p14:modId xmlns:p14="http://schemas.microsoft.com/office/powerpoint/2010/main" val="3391170631"/>
              </p:ext>
            </p:extLst>
          </p:nvPr>
        </p:nvGraphicFramePr>
        <p:xfrm>
          <a:off x="5320629" y="2840809"/>
          <a:ext cx="404812" cy="334490"/>
        </p:xfrm>
        <a:graphic>
          <a:graphicData uri="http://schemas.openxmlformats.org/presentationml/2006/ole">
            <mc:AlternateContent xmlns:mc="http://schemas.openxmlformats.org/markup-compatibility/2006">
              <mc:Choice xmlns:v="urn:schemas-microsoft-com:vml" Requires="v">
                <p:oleObj spid="_x0000_s3147" name="Paint Shop Pro Image" r:id="rId3" imgW="6653659" imgH="5502439" progId="">
                  <p:embed/>
                </p:oleObj>
              </mc:Choice>
              <mc:Fallback>
                <p:oleObj name="Paint Shop Pro Image" r:id="rId3" imgW="6653659" imgH="5502439"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0629" y="2840809"/>
                        <a:ext cx="404812" cy="334490"/>
                      </a:xfrm>
                      <a:prstGeom prst="rect">
                        <a:avLst/>
                      </a:prstGeom>
                      <a:noFill/>
                      <a:ln>
                        <a:noFill/>
                      </a:ln>
                      <a:effectLst/>
                    </p:spPr>
                  </p:pic>
                </p:oleObj>
              </mc:Fallback>
            </mc:AlternateContent>
          </a:graphicData>
        </a:graphic>
      </p:graphicFrame>
      <p:sp>
        <p:nvSpPr>
          <p:cNvPr id="18" name="Rectangle 17"/>
          <p:cNvSpPr/>
          <p:nvPr/>
        </p:nvSpPr>
        <p:spPr>
          <a:xfrm>
            <a:off x="6311900" y="2489537"/>
            <a:ext cx="1320800" cy="1585049"/>
          </a:xfrm>
          <a:prstGeom prst="rect">
            <a:avLst/>
          </a:prstGeom>
        </p:spPr>
        <p:txBody>
          <a:bodyPr wrap="square">
            <a:spAutoFit/>
          </a:bodyPr>
          <a:lstStyle/>
          <a:p>
            <a:pPr algn="ctr"/>
            <a:r>
              <a:rPr lang="en-US" sz="1000" b="1" dirty="0" smtClean="0">
                <a:solidFill>
                  <a:schemeClr val="tx2">
                    <a:lumMod val="50000"/>
                    <a:lumOff val="50000"/>
                  </a:schemeClr>
                </a:solidFill>
              </a:rPr>
              <a:t>2012 </a:t>
            </a:r>
          </a:p>
          <a:p>
            <a:endParaRPr lang="en-US" sz="1000" dirty="0" smtClean="0"/>
          </a:p>
          <a:p>
            <a:r>
              <a:rPr lang="en-US" sz="1000" dirty="0" smtClean="0"/>
              <a:t>Meeting in Paris, </a:t>
            </a:r>
          </a:p>
          <a:p>
            <a:r>
              <a:rPr lang="en-US" sz="1000" dirty="0" smtClean="0"/>
              <a:t>Fr.</a:t>
            </a:r>
          </a:p>
          <a:p>
            <a:r>
              <a:rPr lang="en-US" sz="1000" dirty="0" smtClean="0"/>
              <a:t>Meeting in Nashua, USA</a:t>
            </a:r>
          </a:p>
          <a:p>
            <a:endParaRPr lang="en-US" sz="1000" dirty="0" smtClean="0"/>
          </a:p>
          <a:p>
            <a:r>
              <a:rPr lang="en-US" sz="900" dirty="0" err="1" smtClean="0"/>
              <a:t>BPSim</a:t>
            </a:r>
            <a:r>
              <a:rPr lang="en-US" sz="900" dirty="0" smtClean="0"/>
              <a:t> sandboxed by many of the </a:t>
            </a:r>
            <a:r>
              <a:rPr lang="en-US" sz="900" dirty="0" err="1" smtClean="0"/>
              <a:t>contributers</a:t>
            </a:r>
            <a:endParaRPr lang="en-US" sz="900" dirty="0"/>
          </a:p>
        </p:txBody>
      </p:sp>
      <p:sp>
        <p:nvSpPr>
          <p:cNvPr id="20" name="Rectangle 19"/>
          <p:cNvSpPr/>
          <p:nvPr/>
        </p:nvSpPr>
        <p:spPr>
          <a:xfrm>
            <a:off x="7632700" y="2209800"/>
            <a:ext cx="1447800" cy="1015663"/>
          </a:xfrm>
          <a:prstGeom prst="rect">
            <a:avLst/>
          </a:prstGeom>
        </p:spPr>
        <p:txBody>
          <a:bodyPr wrap="square">
            <a:spAutoFit/>
          </a:bodyPr>
          <a:lstStyle/>
          <a:p>
            <a:pPr algn="ctr"/>
            <a:r>
              <a:rPr lang="en-US" sz="1000" b="1" dirty="0" smtClean="0">
                <a:solidFill>
                  <a:schemeClr val="tx2">
                    <a:lumMod val="50000"/>
                    <a:lumOff val="50000"/>
                  </a:schemeClr>
                </a:solidFill>
              </a:rPr>
              <a:t>Q1 2013 </a:t>
            </a:r>
          </a:p>
          <a:p>
            <a:endParaRPr lang="en-US" sz="1000" dirty="0" smtClean="0"/>
          </a:p>
          <a:p>
            <a:endParaRPr lang="en-US" sz="1000" dirty="0"/>
          </a:p>
          <a:p>
            <a:endParaRPr lang="en-US" sz="1000" dirty="0" smtClean="0"/>
          </a:p>
          <a:p>
            <a:r>
              <a:rPr lang="en-US" sz="1000" dirty="0" err="1" smtClean="0"/>
              <a:t>BPSim</a:t>
            </a:r>
            <a:r>
              <a:rPr lang="en-US" sz="1000" dirty="0" smtClean="0"/>
              <a:t> V1.0</a:t>
            </a:r>
          </a:p>
          <a:p>
            <a:r>
              <a:rPr lang="en-US" sz="1000" dirty="0" smtClean="0"/>
              <a:t>General Availability</a:t>
            </a:r>
            <a:endParaRPr lang="en-US" sz="900" dirty="0"/>
          </a:p>
        </p:txBody>
      </p:sp>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99701" y="2531966"/>
            <a:ext cx="747721" cy="252960"/>
          </a:xfrm>
          <a:prstGeom prst="rect">
            <a:avLst/>
          </a:prstGeom>
        </p:spPr>
      </p:pic>
      <p:pic>
        <p:nvPicPr>
          <p:cNvPr id="57" name="Picture 6" descr="Picture">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8" descr="WFMC"/>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sp>
        <p:nvSpPr>
          <p:cNvPr id="25" name="Flowchart: Connector 24"/>
          <p:cNvSpPr/>
          <p:nvPr/>
        </p:nvSpPr>
        <p:spPr bwMode="auto">
          <a:xfrm>
            <a:off x="6096000" y="2019301"/>
            <a:ext cx="228600" cy="228600"/>
          </a:xfrm>
          <a:prstGeom prst="flowChartConnector">
            <a:avLst/>
          </a:prstGeom>
          <a:solidFill>
            <a:schemeClr val="accent1"/>
          </a:solidFill>
          <a:ln w="25400" cap="flat" cmpd="sng" algn="ctr">
            <a:solidFill>
              <a:schemeClr val="bg1"/>
            </a:solidFill>
            <a:prstDash val="solid"/>
            <a:round/>
            <a:headEnd type="none" w="med" len="med"/>
            <a:tailEnd type="none" w="med" len="med"/>
          </a:ln>
          <a:effectLst>
            <a:glow rad="63500">
              <a:schemeClr val="accent1">
                <a:satMod val="175000"/>
                <a:alpha val="40000"/>
              </a:schemeClr>
            </a:glow>
            <a:outerShdw dist="35921" dir="2700000" algn="ctr" rotWithShape="0">
              <a:schemeClr val="bg2"/>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CA" sz="2400" b="0" i="0" u="none" strike="noStrike" cap="none" normalizeH="0" baseline="0" smtClean="0">
              <a:ln>
                <a:noFill/>
              </a:ln>
              <a:solidFill>
                <a:schemeClr val="tx1"/>
              </a:solidFill>
              <a:effectLst/>
              <a:latin typeface="Times" pitchFamily="-63" charset="0"/>
              <a:ea typeface="Osaka" pitchFamily="-63" charset="-128"/>
            </a:endParaRPr>
          </a:p>
        </p:txBody>
      </p:sp>
      <p:sp>
        <p:nvSpPr>
          <p:cNvPr id="26" name="Flowchart: Connector 25"/>
          <p:cNvSpPr/>
          <p:nvPr/>
        </p:nvSpPr>
        <p:spPr bwMode="auto">
          <a:xfrm>
            <a:off x="6705600" y="1949498"/>
            <a:ext cx="228600" cy="228600"/>
          </a:xfrm>
          <a:prstGeom prst="flowChartConnector">
            <a:avLst/>
          </a:prstGeom>
          <a:solidFill>
            <a:schemeClr val="accent1"/>
          </a:solidFill>
          <a:ln w="25400" cap="flat" cmpd="sng" algn="ctr">
            <a:solidFill>
              <a:schemeClr val="bg1"/>
            </a:solidFill>
            <a:prstDash val="solid"/>
            <a:round/>
            <a:headEnd type="none" w="med" len="med"/>
            <a:tailEnd type="none" w="med" len="med"/>
          </a:ln>
          <a:effectLst>
            <a:glow rad="63500">
              <a:schemeClr val="accent1">
                <a:satMod val="175000"/>
                <a:alpha val="40000"/>
              </a:schemeClr>
            </a:glow>
            <a:outerShdw dist="35921" dir="2700000" algn="ctr" rotWithShape="0">
              <a:schemeClr val="bg2"/>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CA" sz="2400" b="0" i="0" u="none" strike="noStrike" cap="none" normalizeH="0" baseline="0" smtClean="0">
              <a:ln>
                <a:noFill/>
              </a:ln>
              <a:solidFill>
                <a:schemeClr val="tx1"/>
              </a:solidFill>
              <a:effectLst/>
              <a:latin typeface="Times" pitchFamily="-63" charset="0"/>
              <a:ea typeface="Osaka" pitchFamily="-63" charset="-128"/>
            </a:endParaRPr>
          </a:p>
        </p:txBody>
      </p:sp>
      <p:sp>
        <p:nvSpPr>
          <p:cNvPr id="3" name="Isosceles Triangle 2"/>
          <p:cNvSpPr/>
          <p:nvPr/>
        </p:nvSpPr>
        <p:spPr bwMode="auto">
          <a:xfrm rot="10800000">
            <a:off x="8231309" y="1774850"/>
            <a:ext cx="250581" cy="260302"/>
          </a:xfrm>
          <a:prstGeom prst="triangle">
            <a:avLst/>
          </a:prstGeom>
          <a:solidFill>
            <a:schemeClr val="accent1"/>
          </a:solidFill>
          <a:ln w="25400" cap="flat" cmpd="sng" algn="ctr">
            <a:solidFill>
              <a:schemeClr val="bg1"/>
            </a:solidFill>
            <a:prstDash val="solid"/>
            <a:round/>
            <a:headEnd type="none" w="med" len="med"/>
            <a:tailEnd type="none" w="med" len="med"/>
          </a:ln>
          <a:effectLst>
            <a:glow rad="63500">
              <a:schemeClr val="accent1">
                <a:satMod val="175000"/>
                <a:alpha val="40000"/>
              </a:schemeClr>
            </a:glow>
            <a:outerShdw dist="35921" dir="2700000" algn="ctr" rotWithShape="0">
              <a:schemeClr val="bg2"/>
            </a:outerShdw>
          </a:effectLs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en-CA" sz="2400">
              <a:latin typeface="Times" pitchFamily="-63" charset="0"/>
              <a:ea typeface="Osaka" pitchFamily="-63" charset="-128"/>
            </a:endParaRPr>
          </a:p>
        </p:txBody>
      </p:sp>
      <p:sp>
        <p:nvSpPr>
          <p:cNvPr id="33" name="Isosceles Triangle 32"/>
          <p:cNvSpPr/>
          <p:nvPr/>
        </p:nvSpPr>
        <p:spPr bwMode="auto">
          <a:xfrm rot="10800000">
            <a:off x="5335099" y="2111022"/>
            <a:ext cx="250581" cy="260302"/>
          </a:xfrm>
          <a:prstGeom prst="triangle">
            <a:avLst/>
          </a:prstGeom>
          <a:solidFill>
            <a:schemeClr val="accent1"/>
          </a:solidFill>
          <a:ln w="25400" cap="flat" cmpd="sng" algn="ctr">
            <a:solidFill>
              <a:schemeClr val="bg1"/>
            </a:solidFill>
            <a:prstDash val="solid"/>
            <a:round/>
            <a:headEnd type="none" w="med" len="med"/>
            <a:tailEnd type="none" w="med" len="med"/>
          </a:ln>
          <a:effectLst>
            <a:glow rad="63500">
              <a:schemeClr val="accent1">
                <a:satMod val="175000"/>
                <a:alpha val="40000"/>
              </a:schemeClr>
            </a:glow>
            <a:outerShdw dist="35921" dir="2700000" algn="ctr" rotWithShape="0">
              <a:schemeClr val="bg2"/>
            </a:outerShdw>
          </a:effectLs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en-CA" sz="2400">
              <a:latin typeface="Times" pitchFamily="-63" charset="0"/>
              <a:ea typeface="Osaka" pitchFamily="-63" charset="-128"/>
            </a:endParaRPr>
          </a:p>
        </p:txBody>
      </p:sp>
    </p:spTree>
    <p:extLst>
      <p:ext uri="{BB962C8B-B14F-4D97-AF65-F5344CB8AC3E}">
        <p14:creationId xmlns:p14="http://schemas.microsoft.com/office/powerpoint/2010/main" val="19907316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CA" b="1" dirty="0" err="1"/>
              <a:t>BPSim</a:t>
            </a:r>
            <a:r>
              <a:rPr lang="en-CA" b="1" dirty="0"/>
              <a:t> Acknowledgement</a:t>
            </a:r>
          </a:p>
        </p:txBody>
      </p:sp>
      <p:sp>
        <p:nvSpPr>
          <p:cNvPr id="3" name="Content Placeholder 2"/>
          <p:cNvSpPr>
            <a:spLocks noGrp="1"/>
          </p:cNvSpPr>
          <p:nvPr>
            <p:ph idx="1"/>
          </p:nvPr>
        </p:nvSpPr>
        <p:spPr>
          <a:xfrm>
            <a:off x="533400" y="2057400"/>
            <a:ext cx="8305800" cy="4191000"/>
          </a:xfrm>
        </p:spPr>
        <p:txBody>
          <a:bodyPr/>
          <a:lstStyle/>
          <a:p>
            <a:pPr marL="0" indent="0">
              <a:buNone/>
            </a:pPr>
            <a:r>
              <a:rPr lang="en-CA" sz="1600" dirty="0" err="1"/>
              <a:t>BPSim</a:t>
            </a:r>
            <a:r>
              <a:rPr lang="en-CA" sz="1600" dirty="0"/>
              <a:t> 1.0 was a collaborative effort coordinated by Denis Gagne and Robert Shapiro.</a:t>
            </a:r>
          </a:p>
          <a:p>
            <a:pPr marL="0" indent="0">
              <a:buNone/>
            </a:pPr>
            <a:endParaRPr lang="en-CA" sz="1600" dirty="0"/>
          </a:p>
          <a:p>
            <a:pPr marL="0" indent="0">
              <a:buNone/>
            </a:pPr>
            <a:r>
              <a:rPr lang="en-CA" sz="1600" dirty="0" err="1"/>
              <a:t>BPSim</a:t>
            </a:r>
            <a:r>
              <a:rPr lang="en-CA" sz="1600" dirty="0"/>
              <a:t> 1.0 required many hours of work by individuals who had to find time to contribute while carrying out their normal duties for the company that employs them. We acknowledge the valuable contribution of the following individual:</a:t>
            </a:r>
          </a:p>
          <a:p>
            <a:pPr marL="0" indent="0">
              <a:buNone/>
            </a:pPr>
            <a:endParaRPr lang="en-CA" sz="1600" dirty="0"/>
          </a:p>
          <a:p>
            <a:pPr marL="0" indent="0">
              <a:buNone/>
            </a:pPr>
            <a:r>
              <a:rPr lang="en-CA" sz="1600" dirty="0"/>
              <a:t>Andy Adler (Process </a:t>
            </a:r>
            <a:r>
              <a:rPr lang="en-CA" sz="1600" dirty="0" err="1"/>
              <a:t>Analytica</a:t>
            </a:r>
            <a:r>
              <a:rPr lang="en-CA" sz="1600" dirty="0"/>
              <a:t>), Francois Bonnet (W4), Justin Brunt (</a:t>
            </a:r>
            <a:r>
              <a:rPr lang="en-CA" sz="1600" dirty="0" err="1"/>
              <a:t>Tibco</a:t>
            </a:r>
            <a:r>
              <a:rPr lang="en-CA" sz="1600" dirty="0"/>
              <a:t>), Mike Carpenter (CACI), Peter </a:t>
            </a:r>
            <a:r>
              <a:rPr lang="en-CA" sz="1600" dirty="0" err="1"/>
              <a:t>Denno</a:t>
            </a:r>
            <a:r>
              <a:rPr lang="en-CA" sz="1600" dirty="0"/>
              <a:t> (NIST), Lloyd Dugan (DCMO), Denis Gagne (</a:t>
            </a:r>
            <a:r>
              <a:rPr lang="en-CA" sz="1600" dirty="0" err="1"/>
              <a:t>Trisotech</a:t>
            </a:r>
            <a:r>
              <a:rPr lang="en-CA" sz="1600" dirty="0"/>
              <a:t>), Torben Haag (Open Text), Hanaa Hammad (IBM), Charles Harrell (CACI), Geoff Hook (Lanner), Jeremy Horgan (Lanner), John Januszczak(SIM4BPM), Alberto Manuel (Process Sphere), </a:t>
            </a:r>
            <a:r>
              <a:rPr lang="en-CA" sz="1600" dirty="0" err="1"/>
              <a:t>Razvan</a:t>
            </a:r>
            <a:r>
              <a:rPr lang="en-CA" sz="1600" dirty="0"/>
              <a:t> </a:t>
            </a:r>
            <a:r>
              <a:rPr lang="en-CA" sz="1600" dirty="0" err="1"/>
              <a:t>Radulian</a:t>
            </a:r>
            <a:r>
              <a:rPr lang="en-CA" sz="1600" dirty="0"/>
              <a:t> (Why What How), Simon Ringuette (</a:t>
            </a:r>
            <a:r>
              <a:rPr lang="en-CA" sz="1600" dirty="0" err="1"/>
              <a:t>Trisotech</a:t>
            </a:r>
            <a:r>
              <a:rPr lang="en-CA" sz="1600" dirty="0"/>
              <a:t>), William Rivera (</a:t>
            </a:r>
            <a:r>
              <a:rPr lang="en-CA" sz="1600" dirty="0" err="1"/>
              <a:t>BizAgi</a:t>
            </a:r>
            <a:r>
              <a:rPr lang="en-CA" sz="1600" dirty="0"/>
              <a:t>), Jesus Sanchez (</a:t>
            </a:r>
            <a:r>
              <a:rPr lang="en-CA" sz="1600" dirty="0" err="1"/>
              <a:t>BizAgi</a:t>
            </a:r>
            <a:r>
              <a:rPr lang="en-CA" sz="1600" dirty="0"/>
              <a:t>), </a:t>
            </a:r>
            <a:r>
              <a:rPr lang="en-CA" sz="1600" dirty="0" err="1"/>
              <a:t>Redirley</a:t>
            </a:r>
            <a:r>
              <a:rPr lang="en-CA" sz="1600" dirty="0"/>
              <a:t> Santos (FedEx), Robert Shapiro (Process </a:t>
            </a:r>
            <a:r>
              <a:rPr lang="en-CA" sz="1600" dirty="0" err="1"/>
              <a:t>Analytica</a:t>
            </a:r>
            <a:r>
              <a:rPr lang="en-CA" sz="1600" dirty="0"/>
              <a:t>), Frances Sneddon (Simul8), Tim Stephenson (</a:t>
            </a:r>
            <a:r>
              <a:rPr lang="en-CA" sz="1600" dirty="0" err="1"/>
              <a:t>KnowProcess</a:t>
            </a:r>
            <a:r>
              <a:rPr lang="en-CA" sz="1600" dirty="0"/>
              <a:t>), Tihomir Surdilovic (Red Hat).</a:t>
            </a:r>
          </a:p>
          <a:p>
            <a:pPr marL="0" indent="0">
              <a:buNone/>
            </a:pPr>
            <a:endParaRPr lang="en-CA" sz="1600" dirty="0"/>
          </a:p>
        </p:txBody>
      </p:sp>
      <p:pic>
        <p:nvPicPr>
          <p:cNvPr id="4" name="Picture 6" descr="Pictur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8" descr="WFM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spTree>
    <p:extLst>
      <p:ext uri="{BB962C8B-B14F-4D97-AF65-F5344CB8AC3E}">
        <p14:creationId xmlns:p14="http://schemas.microsoft.com/office/powerpoint/2010/main" val="17784147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CA" b="1" dirty="0"/>
              <a:t>BPSWG by Definition</a:t>
            </a:r>
          </a:p>
        </p:txBody>
      </p:sp>
      <p:sp>
        <p:nvSpPr>
          <p:cNvPr id="3" name="Content Placeholder 2"/>
          <p:cNvSpPr>
            <a:spLocks noGrp="1"/>
          </p:cNvSpPr>
          <p:nvPr>
            <p:ph idx="1"/>
          </p:nvPr>
        </p:nvSpPr>
        <p:spPr>
          <a:xfrm>
            <a:off x="1079500" y="1822206"/>
            <a:ext cx="8001000" cy="4495800"/>
          </a:xfrm>
        </p:spPr>
        <p:txBody>
          <a:bodyPr/>
          <a:lstStyle/>
          <a:p>
            <a:pPr marL="0" indent="0">
              <a:buNone/>
            </a:pPr>
            <a:r>
              <a:rPr lang="en-CA" b="1" dirty="0"/>
              <a:t>What it is:</a:t>
            </a:r>
          </a:p>
          <a:p>
            <a:pPr lvl="1"/>
            <a:r>
              <a:rPr lang="en-CA" sz="2000" dirty="0"/>
              <a:t>A Standardization Effort</a:t>
            </a:r>
          </a:p>
          <a:p>
            <a:pPr lvl="1"/>
            <a:endParaRPr lang="en-CA" sz="2000" dirty="0"/>
          </a:p>
          <a:p>
            <a:pPr marL="0" indent="0">
              <a:buNone/>
            </a:pPr>
            <a:r>
              <a:rPr lang="en-CA" b="1" dirty="0"/>
              <a:t>What it is not:</a:t>
            </a:r>
          </a:p>
          <a:p>
            <a:pPr lvl="1"/>
            <a:r>
              <a:rPr lang="en-CA" sz="2000" dirty="0"/>
              <a:t>A Pure Thought Leadership </a:t>
            </a:r>
            <a:r>
              <a:rPr lang="en-CA" sz="2000" dirty="0" smtClean="0"/>
              <a:t>Effort</a:t>
            </a:r>
          </a:p>
          <a:p>
            <a:pPr marL="457200" lvl="1" indent="0">
              <a:buNone/>
            </a:pPr>
            <a:endParaRPr lang="en-CA" sz="2800" b="1" dirty="0" smtClean="0"/>
          </a:p>
          <a:p>
            <a:pPr marL="0" lvl="1" indent="0">
              <a:buClr>
                <a:srgbClr val="126CBB"/>
              </a:buClr>
              <a:buSzPct val="110000"/>
              <a:buNone/>
            </a:pPr>
            <a:r>
              <a:rPr lang="en-CA" sz="2400" b="1" dirty="0" smtClean="0"/>
              <a:t>Mandate:</a:t>
            </a:r>
            <a:endParaRPr lang="en-CA" sz="1800" b="1" dirty="0"/>
          </a:p>
          <a:p>
            <a:pPr marL="0" lvl="1" indent="0">
              <a:buClr>
                <a:srgbClr val="126CBB"/>
              </a:buClr>
              <a:buSzPct val="110000"/>
              <a:buNone/>
            </a:pPr>
            <a:r>
              <a:rPr lang="en-CA" sz="2000" dirty="0" smtClean="0"/>
              <a:t>Developing, reviewing, promoting BPM Simulation relevant standard(s) </a:t>
            </a:r>
          </a:p>
          <a:p>
            <a:pPr marL="0" lvl="1" indent="0">
              <a:buClr>
                <a:srgbClr val="126CBB"/>
              </a:buClr>
              <a:buSzPct val="110000"/>
              <a:buNone/>
            </a:pPr>
            <a:endParaRPr lang="en-CA" sz="2800" b="1" dirty="0" smtClean="0"/>
          </a:p>
          <a:p>
            <a:endParaRPr lang="en-CA" dirty="0"/>
          </a:p>
          <a:p>
            <a:pPr marL="457200" lvl="1" indent="0">
              <a:buNone/>
            </a:pPr>
            <a:endParaRPr lang="en-CA" dirty="0" smtClean="0"/>
          </a:p>
          <a:p>
            <a:pPr marL="457200" lvl="1" indent="0">
              <a:buNone/>
            </a:pPr>
            <a:endParaRPr lang="en-CA" dirty="0"/>
          </a:p>
          <a:p>
            <a:pPr lvl="1"/>
            <a:endParaRPr lang="en-CA" dirty="0"/>
          </a:p>
        </p:txBody>
      </p:sp>
      <p:pic>
        <p:nvPicPr>
          <p:cNvPr id="4" name="Picture 28" descr="WFM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pic>
        <p:nvPicPr>
          <p:cNvPr id="6" name="Picture 6" descr="Picture">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28704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04800" y="838200"/>
            <a:ext cx="6324600" cy="685800"/>
          </a:xfr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fr-FR" b="1" dirty="0" smtClean="0"/>
              <a:t>BPSWG</a:t>
            </a:r>
            <a:r>
              <a:rPr lang="fr-FR" b="1" dirty="0"/>
              <a:t> </a:t>
            </a:r>
            <a:r>
              <a:rPr lang="fr-FR" b="1" dirty="0" smtClean="0"/>
              <a:t>Goal</a:t>
            </a:r>
            <a:endParaRPr lang="fr-FR" b="1" dirty="0"/>
          </a:p>
        </p:txBody>
      </p:sp>
      <p:sp>
        <p:nvSpPr>
          <p:cNvPr id="25603" name="Rectangle 3"/>
          <p:cNvSpPr>
            <a:spLocks noGrp="1" noChangeArrowheads="1"/>
          </p:cNvSpPr>
          <p:nvPr>
            <p:ph type="body" idx="1"/>
          </p:nvPr>
        </p:nvSpPr>
        <p:spPr/>
        <p:txBody>
          <a:bodyPr/>
          <a:lstStyle/>
          <a:p>
            <a:pPr marL="0" indent="0">
              <a:buNone/>
            </a:pPr>
            <a:endParaRPr lang="en-US" b="1" kern="1200" dirty="0"/>
          </a:p>
          <a:p>
            <a:endParaRPr lang="en-US" sz="1100" dirty="0" smtClean="0"/>
          </a:p>
          <a:p>
            <a:pPr marL="0" indent="0">
              <a:buNone/>
            </a:pPr>
            <a:r>
              <a:rPr lang="en-US" sz="2000" dirty="0" smtClean="0"/>
              <a:t>Define a Specification for the Parameterization and Interchange of process analysis </a:t>
            </a:r>
            <a:r>
              <a:rPr lang="en-US" sz="2000" dirty="0"/>
              <a:t>d</a:t>
            </a:r>
            <a:r>
              <a:rPr lang="en-US" sz="2000" dirty="0" smtClean="0"/>
              <a:t>ata allowing Structural and Capacity Analysis of a process model providing for Pre-execution and Post-execution optimization.</a:t>
            </a:r>
          </a:p>
          <a:p>
            <a:endParaRPr lang="en-US" dirty="0" smtClean="0"/>
          </a:p>
          <a:p>
            <a:pPr lvl="3"/>
            <a:r>
              <a:rPr lang="en-US" dirty="0" smtClean="0"/>
              <a:t>Focused on the Data («in/out») (commonly the «what») and its Interchange not its interpretation or its use (the «how») or tool smart.</a:t>
            </a:r>
          </a:p>
          <a:p>
            <a:pPr lvl="3"/>
            <a:endParaRPr lang="en-US" dirty="0"/>
          </a:p>
          <a:p>
            <a:pPr lvl="3">
              <a:buFontTx/>
              <a:buNone/>
            </a:pPr>
            <a:endParaRPr lang="en-US" dirty="0" smtClean="0"/>
          </a:p>
        </p:txBody>
      </p:sp>
      <p:pic>
        <p:nvPicPr>
          <p:cNvPr id="25604" name="Picture 6" descr="Pictur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6" name="Picture 28" descr="WFM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spTree>
    <p:extLst>
      <p:ext uri="{BB962C8B-B14F-4D97-AF65-F5344CB8AC3E}">
        <p14:creationId xmlns:p14="http://schemas.microsoft.com/office/powerpoint/2010/main" val="3205183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CA" b="1" dirty="0" smtClean="0"/>
              <a:t>Why </a:t>
            </a:r>
            <a:r>
              <a:rPr lang="en-CA" b="1" dirty="0" err="1" smtClean="0"/>
              <a:t>BPSim</a:t>
            </a:r>
            <a:endParaRPr lang="en-CA" b="1" dirty="0"/>
          </a:p>
        </p:txBody>
      </p:sp>
      <p:sp>
        <p:nvSpPr>
          <p:cNvPr id="3" name="Content Placeholder 2"/>
          <p:cNvSpPr>
            <a:spLocks noGrp="1"/>
          </p:cNvSpPr>
          <p:nvPr>
            <p:ph idx="1"/>
          </p:nvPr>
        </p:nvSpPr>
        <p:spPr>
          <a:xfrm>
            <a:off x="1371600" y="1828800"/>
            <a:ext cx="7543800" cy="4572000"/>
          </a:xfrm>
        </p:spPr>
        <p:txBody>
          <a:bodyPr/>
          <a:lstStyle/>
          <a:p>
            <a:r>
              <a:rPr lang="en-CA" sz="2000" dirty="0"/>
              <a:t>Encourage wider adoption of simulation within BPM community through a standards led </a:t>
            </a:r>
            <a:r>
              <a:rPr lang="en-CA" sz="2000" dirty="0" smtClean="0"/>
              <a:t>approach</a:t>
            </a:r>
          </a:p>
          <a:p>
            <a:endParaRPr lang="en-CA" sz="1400" dirty="0"/>
          </a:p>
          <a:p>
            <a:r>
              <a:rPr lang="en-CA" sz="2000" dirty="0"/>
              <a:t>Process simulation is a valuable technique to support process design, reduce risk of change and improve efficiency in the </a:t>
            </a:r>
            <a:r>
              <a:rPr lang="en-CA" sz="2000" dirty="0" smtClean="0"/>
              <a:t>organisation</a:t>
            </a:r>
          </a:p>
          <a:p>
            <a:endParaRPr lang="en-CA" sz="1400" dirty="0"/>
          </a:p>
          <a:p>
            <a:r>
              <a:rPr lang="en-CA" sz="2000" dirty="0"/>
              <a:t>Provide a framework for the specification of simulation scenario data and results as a firm foundation for </a:t>
            </a:r>
            <a:r>
              <a:rPr lang="en-CA" sz="2000" dirty="0" smtClean="0"/>
              <a:t>implementation</a:t>
            </a:r>
          </a:p>
          <a:p>
            <a:endParaRPr lang="en-CA" sz="1400" dirty="0"/>
          </a:p>
          <a:p>
            <a:r>
              <a:rPr lang="en-CA" sz="2000" dirty="0"/>
              <a:t>Open interchange of simulation scenario data between modeling tool, simulator, results analysis/presentation tool</a:t>
            </a:r>
          </a:p>
          <a:p>
            <a:endParaRPr lang="en-CA" sz="2000" dirty="0"/>
          </a:p>
        </p:txBody>
      </p:sp>
      <p:pic>
        <p:nvPicPr>
          <p:cNvPr id="5" name="Picture 28" descr="WFM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pic>
        <p:nvPicPr>
          <p:cNvPr id="7" name="Picture 6" descr="Picture">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8523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CA" b="1" dirty="0" err="1" smtClean="0"/>
              <a:t>BPSim</a:t>
            </a:r>
            <a:r>
              <a:rPr lang="en-CA" b="1" dirty="0" smtClean="0"/>
              <a:t> Tenets</a:t>
            </a:r>
            <a:endParaRPr lang="en-CA" b="1" dirty="0"/>
          </a:p>
        </p:txBody>
      </p:sp>
      <p:sp>
        <p:nvSpPr>
          <p:cNvPr id="3" name="Content Placeholder 2"/>
          <p:cNvSpPr>
            <a:spLocks noGrp="1"/>
          </p:cNvSpPr>
          <p:nvPr>
            <p:ph idx="1"/>
          </p:nvPr>
        </p:nvSpPr>
        <p:spPr>
          <a:xfrm>
            <a:off x="1689099" y="1752600"/>
            <a:ext cx="7226301" cy="4419600"/>
          </a:xfrm>
        </p:spPr>
        <p:txBody>
          <a:bodyPr/>
          <a:lstStyle/>
          <a:p>
            <a:pPr>
              <a:buFont typeface="Wingdings" pitchFamily="2" charset="2"/>
              <a:buChar char="v"/>
            </a:pPr>
            <a:r>
              <a:rPr lang="en-CA" sz="2000" dirty="0" smtClean="0"/>
              <a:t>Not Reinvent the Wheel</a:t>
            </a:r>
          </a:p>
          <a:p>
            <a:pPr lvl="3">
              <a:buFont typeface="Wingdings" pitchFamily="2" charset="2"/>
              <a:buChar char="v"/>
            </a:pPr>
            <a:r>
              <a:rPr lang="en-CA" sz="1600" dirty="0" smtClean="0"/>
              <a:t>Complements XPDL and BPMN</a:t>
            </a:r>
          </a:p>
          <a:p>
            <a:pPr lvl="3">
              <a:buFont typeface="Wingdings" pitchFamily="2" charset="2"/>
              <a:buChar char="v"/>
            </a:pPr>
            <a:endParaRPr lang="en-CA" sz="800" dirty="0" smtClean="0"/>
          </a:p>
          <a:p>
            <a:pPr>
              <a:buFont typeface="Wingdings" pitchFamily="2" charset="2"/>
              <a:buChar char="v"/>
            </a:pPr>
            <a:r>
              <a:rPr lang="en-CA" sz="2000" dirty="0" smtClean="0"/>
              <a:t>Separations </a:t>
            </a:r>
            <a:r>
              <a:rPr lang="en-CA" sz="2000" dirty="0"/>
              <a:t>of </a:t>
            </a:r>
            <a:r>
              <a:rPr lang="en-CA" sz="2000" dirty="0" smtClean="0"/>
              <a:t>Concerns</a:t>
            </a:r>
          </a:p>
          <a:p>
            <a:pPr lvl="3">
              <a:buFont typeface="Wingdings" pitchFamily="2" charset="2"/>
              <a:buChar char="v"/>
            </a:pPr>
            <a:r>
              <a:rPr lang="en-CA" sz="1600" dirty="0" smtClean="0"/>
              <a:t>Multiple perspectives</a:t>
            </a:r>
          </a:p>
          <a:p>
            <a:pPr lvl="3">
              <a:buFont typeface="Wingdings" pitchFamily="2" charset="2"/>
              <a:buChar char="v"/>
            </a:pPr>
            <a:endParaRPr lang="en-CA" sz="800" dirty="0"/>
          </a:p>
          <a:p>
            <a:pPr>
              <a:buFont typeface="Wingdings" pitchFamily="2" charset="2"/>
              <a:buChar char="v"/>
            </a:pPr>
            <a:r>
              <a:rPr lang="en-CA" sz="2000" dirty="0" smtClean="0"/>
              <a:t>Reductionist</a:t>
            </a:r>
          </a:p>
          <a:p>
            <a:pPr lvl="3">
              <a:buFont typeface="Wingdings" pitchFamily="2" charset="2"/>
              <a:buChar char="v"/>
            </a:pPr>
            <a:r>
              <a:rPr lang="en-CA" sz="1600" dirty="0" smtClean="0"/>
              <a:t>Divide and conquer </a:t>
            </a:r>
          </a:p>
          <a:p>
            <a:pPr lvl="3">
              <a:buFont typeface="Wingdings" pitchFamily="2" charset="2"/>
              <a:buChar char="v"/>
            </a:pPr>
            <a:endParaRPr lang="en-CA" sz="800" dirty="0"/>
          </a:p>
          <a:p>
            <a:pPr>
              <a:buFont typeface="Wingdings" pitchFamily="2" charset="2"/>
              <a:buChar char="v"/>
            </a:pPr>
            <a:r>
              <a:rPr lang="en-CA" sz="2000" dirty="0" smtClean="0"/>
              <a:t>Human Consumable over Conceptual Abstraction</a:t>
            </a:r>
          </a:p>
          <a:p>
            <a:pPr lvl="3">
              <a:buFont typeface="Wingdings" pitchFamily="2" charset="2"/>
              <a:buChar char="v"/>
            </a:pPr>
            <a:r>
              <a:rPr lang="en-CA" sz="1600" dirty="0" smtClean="0"/>
              <a:t>Structured serialization</a:t>
            </a:r>
          </a:p>
          <a:p>
            <a:pPr lvl="3">
              <a:buFont typeface="Wingdings" pitchFamily="2" charset="2"/>
              <a:buChar char="v"/>
            </a:pPr>
            <a:endParaRPr lang="en-CA" sz="800" dirty="0"/>
          </a:p>
          <a:p>
            <a:pPr>
              <a:buFont typeface="Wingdings" pitchFamily="2" charset="2"/>
              <a:buChar char="v"/>
            </a:pPr>
            <a:r>
              <a:rPr lang="en-CA" sz="2000" dirty="0" smtClean="0"/>
              <a:t>Validation via Running </a:t>
            </a:r>
            <a:r>
              <a:rPr lang="en-CA" sz="2000" dirty="0"/>
              <a:t>C</a:t>
            </a:r>
            <a:r>
              <a:rPr lang="en-CA" sz="2000" dirty="0" smtClean="0"/>
              <a:t>ode</a:t>
            </a:r>
          </a:p>
          <a:p>
            <a:pPr lvl="3">
              <a:buFont typeface="Wingdings" pitchFamily="2" charset="2"/>
              <a:buChar char="v"/>
            </a:pPr>
            <a:r>
              <a:rPr lang="en-CA" sz="1600" dirty="0" smtClean="0"/>
              <a:t>Sand boxing from day 1</a:t>
            </a:r>
          </a:p>
          <a:p>
            <a:pPr lvl="3">
              <a:buFont typeface="Wingdings" pitchFamily="2" charset="2"/>
              <a:buChar char="v"/>
            </a:pPr>
            <a:endParaRPr lang="en-CA" sz="800" dirty="0"/>
          </a:p>
          <a:p>
            <a:pPr>
              <a:buFont typeface="Wingdings" pitchFamily="2" charset="2"/>
              <a:buChar char="v"/>
            </a:pPr>
            <a:r>
              <a:rPr lang="en-CA" sz="2000" dirty="0" smtClean="0"/>
              <a:t>Success Measured </a:t>
            </a:r>
            <a:r>
              <a:rPr lang="en-CA" sz="2000" dirty="0"/>
              <a:t>by A</a:t>
            </a:r>
            <a:r>
              <a:rPr lang="en-CA" sz="2000" dirty="0" smtClean="0"/>
              <a:t>doption</a:t>
            </a:r>
          </a:p>
          <a:p>
            <a:pPr lvl="3">
              <a:buFont typeface="Wingdings" pitchFamily="2" charset="2"/>
              <a:buChar char="v"/>
            </a:pPr>
            <a:r>
              <a:rPr lang="en-CA" sz="1600" dirty="0" smtClean="0"/>
              <a:t>Existing implementations prior to official release</a:t>
            </a:r>
            <a:endParaRPr lang="en-CA" sz="1600" dirty="0"/>
          </a:p>
          <a:p>
            <a:pPr>
              <a:buFont typeface="Wingdings" pitchFamily="2" charset="2"/>
              <a:buChar char="v"/>
            </a:pPr>
            <a:endParaRPr lang="en-CA" sz="2000" dirty="0" smtClean="0"/>
          </a:p>
          <a:p>
            <a:pPr lvl="1">
              <a:buFont typeface="Wingdings" pitchFamily="2" charset="2"/>
              <a:buChar char="v"/>
            </a:pPr>
            <a:endParaRPr lang="en-CA" sz="2000" dirty="0" smtClean="0"/>
          </a:p>
          <a:p>
            <a:pPr lvl="1">
              <a:buFont typeface="Wingdings" pitchFamily="2" charset="2"/>
              <a:buChar char="v"/>
            </a:pPr>
            <a:endParaRPr lang="en-CA" sz="2000" dirty="0" smtClean="0"/>
          </a:p>
        </p:txBody>
      </p:sp>
      <p:pic>
        <p:nvPicPr>
          <p:cNvPr id="4" name="Picture 6" descr="Pictur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8" descr="WFM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spTree>
    <p:extLst>
      <p:ext uri="{BB962C8B-B14F-4D97-AF65-F5344CB8AC3E}">
        <p14:creationId xmlns:p14="http://schemas.microsoft.com/office/powerpoint/2010/main" val="4917632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7239000" cy="762000"/>
          </a:xfr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b="1" dirty="0"/>
              <a:t>Why is Interchange Desirable?</a:t>
            </a:r>
          </a:p>
        </p:txBody>
      </p:sp>
      <p:sp>
        <p:nvSpPr>
          <p:cNvPr id="3" name="Content Placeholder 2"/>
          <p:cNvSpPr>
            <a:spLocks noGrp="1"/>
          </p:cNvSpPr>
          <p:nvPr>
            <p:ph idx="1"/>
          </p:nvPr>
        </p:nvSpPr>
        <p:spPr>
          <a:xfrm>
            <a:off x="0" y="2209800"/>
            <a:ext cx="5715000" cy="3505200"/>
          </a:xfrm>
        </p:spPr>
        <p:txBody>
          <a:bodyPr/>
          <a:lstStyle/>
          <a:p>
            <a:pPr>
              <a:buNone/>
            </a:pPr>
            <a:r>
              <a:rPr lang="en-US" dirty="0" smtClean="0"/>
              <a:t>To increase, stimulate, facilitate:</a:t>
            </a:r>
          </a:p>
          <a:p>
            <a:pPr lvl="1"/>
            <a:r>
              <a:rPr lang="en-US" sz="2000" dirty="0" smtClean="0"/>
              <a:t>Understanding </a:t>
            </a:r>
          </a:p>
          <a:p>
            <a:pPr lvl="1"/>
            <a:r>
              <a:rPr lang="en-US" sz="2000" dirty="0" smtClean="0"/>
              <a:t>Adoption</a:t>
            </a:r>
          </a:p>
          <a:p>
            <a:pPr lvl="1"/>
            <a:r>
              <a:rPr lang="en-US" sz="2000" dirty="0" smtClean="0"/>
              <a:t>Interoperability</a:t>
            </a:r>
          </a:p>
          <a:p>
            <a:pPr lvl="1"/>
            <a:r>
              <a:rPr lang="en-US" sz="2000" dirty="0" smtClean="0"/>
              <a:t>Repurposing</a:t>
            </a:r>
          </a:p>
          <a:p>
            <a:pPr lvl="1"/>
            <a:r>
              <a:rPr lang="en-US" sz="2000" dirty="0" smtClean="0"/>
              <a:t>Migration</a:t>
            </a:r>
          </a:p>
        </p:txBody>
      </p:sp>
      <p:sp>
        <p:nvSpPr>
          <p:cNvPr id="5" name="Content Placeholder 2"/>
          <p:cNvSpPr txBox="1">
            <a:spLocks/>
          </p:cNvSpPr>
          <p:nvPr/>
        </p:nvSpPr>
        <p:spPr bwMode="auto">
          <a:xfrm>
            <a:off x="4343400" y="3429000"/>
            <a:ext cx="4800600" cy="3048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126CBB"/>
              </a:buClr>
              <a:buSzPct val="110000"/>
              <a:buFont typeface="Osaka" pitchFamily="-63" charset="-128"/>
              <a:buNone/>
              <a:tabLst/>
              <a:defRPr/>
            </a:pPr>
            <a:r>
              <a:rPr lang="en-US" kern="0" dirty="0" smtClean="0">
                <a:latin typeface="+mn-lt"/>
                <a:ea typeface="+mn-ea"/>
              </a:rPr>
              <a:t>C</a:t>
            </a:r>
            <a:r>
              <a:rPr kumimoji="1" lang="en-US" sz="2400" b="0" i="0" u="none" strike="noStrike" kern="0" cap="none" spc="0" normalizeH="0" baseline="0" noProof="0" dirty="0" err="1" smtClean="0">
                <a:ln>
                  <a:noFill/>
                </a:ln>
                <a:solidFill>
                  <a:schemeClr val="tx1"/>
                </a:solidFill>
                <a:effectLst/>
                <a:uLnTx/>
                <a:uFillTx/>
                <a:latin typeface="+mn-lt"/>
                <a:ea typeface="+mn-ea"/>
                <a:cs typeface="+mn-cs"/>
              </a:rPr>
              <a:t>reates</a:t>
            </a:r>
            <a:r>
              <a:rPr kumimoji="1" lang="en-US" sz="2400" b="0" i="0" u="none" strike="noStrike" kern="0" cap="none" spc="0" normalizeH="0" baseline="0" noProof="0" dirty="0" smtClean="0">
                <a:ln>
                  <a:noFill/>
                </a:ln>
                <a:solidFill>
                  <a:schemeClr val="tx1"/>
                </a:solidFill>
                <a:effectLst/>
                <a:uLnTx/>
                <a:uFillTx/>
                <a:latin typeface="+mn-lt"/>
                <a:ea typeface="+mn-ea"/>
                <a:cs typeface="+mn-cs"/>
              </a:rPr>
              <a:t> an open market</a:t>
            </a:r>
            <a:r>
              <a:rPr kumimoji="1" lang="en-US" sz="2400" b="0" i="0" u="none" strike="noStrike" kern="0" cap="none" spc="0" normalizeH="0" noProof="0" dirty="0" smtClean="0">
                <a:ln>
                  <a:noFill/>
                </a:ln>
                <a:solidFill>
                  <a:schemeClr val="tx1"/>
                </a:solidFill>
                <a:effectLst/>
                <a:uLnTx/>
                <a:uFillTx/>
                <a:latin typeface="+mn-lt"/>
                <a:ea typeface="+mn-ea"/>
                <a:cs typeface="+mn-cs"/>
              </a:rPr>
              <a:t> </a:t>
            </a:r>
            <a:r>
              <a:rPr kumimoji="1" lang="en-US" sz="2400" b="0" i="0" u="none" strike="noStrike" kern="0" cap="none" spc="0" normalizeH="0" baseline="0" noProof="0" dirty="0" smtClean="0">
                <a:ln>
                  <a:noFill/>
                </a:ln>
                <a:solidFill>
                  <a:schemeClr val="tx1"/>
                </a:solidFill>
                <a:effectLst/>
                <a:uLnTx/>
                <a:uFillTx/>
                <a:latin typeface="+mn-lt"/>
                <a:ea typeface="+mn-ea"/>
                <a:cs typeface="+mn-cs"/>
              </a:rPr>
              <a:t>allowing:</a:t>
            </a:r>
            <a:endParaRPr kumimoji="1" lang="en-US" sz="2000" b="0"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rgbClr val="003687"/>
              </a:buClr>
              <a:buSzPct val="95000"/>
              <a:buFont typeface="Wingdings" pitchFamily="-63" charset="2"/>
              <a:buBlip>
                <a:blip r:embed="rId3"/>
              </a:buBlip>
              <a:tabLst/>
              <a:defRPr/>
            </a:pPr>
            <a:r>
              <a:rPr kumimoji="1" lang="en-US" sz="2000" b="0" i="0" u="none" strike="noStrike" kern="0" cap="none" spc="0" normalizeH="0" baseline="0" noProof="0" dirty="0" smtClean="0">
                <a:ln>
                  <a:noFill/>
                </a:ln>
                <a:solidFill>
                  <a:schemeClr val="tx1"/>
                </a:solidFill>
                <a:effectLst/>
                <a:uLnTx/>
                <a:uFillTx/>
                <a:latin typeface="+mn-lt"/>
                <a:ea typeface="+mn-ea"/>
              </a:rPr>
              <a:t>Cost</a:t>
            </a:r>
            <a:r>
              <a:rPr kumimoji="1" lang="en-US" sz="2000" b="0" i="0" u="none" strike="noStrike" kern="0" cap="none" spc="0" normalizeH="0" noProof="0" dirty="0" smtClean="0">
                <a:ln>
                  <a:noFill/>
                </a:ln>
                <a:solidFill>
                  <a:schemeClr val="tx1"/>
                </a:solidFill>
                <a:effectLst/>
                <a:uLnTx/>
                <a:uFillTx/>
                <a:latin typeface="+mn-lt"/>
                <a:ea typeface="+mn-ea"/>
              </a:rPr>
              <a:t> Reduction</a:t>
            </a:r>
            <a:endParaRPr kumimoji="1" lang="en-US" sz="2000" b="0"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rgbClr val="003687"/>
              </a:buClr>
              <a:buSzPct val="95000"/>
              <a:buFont typeface="Wingdings" pitchFamily="-63" charset="2"/>
              <a:buBlip>
                <a:blip r:embed="rId3"/>
              </a:buBlip>
              <a:tabLst/>
              <a:defRPr/>
            </a:pPr>
            <a:r>
              <a:rPr kumimoji="1" lang="en-US" sz="2000" b="0" i="0" u="none" strike="noStrike" kern="0" cap="none" spc="0" normalizeH="0" baseline="0" noProof="0" dirty="0" smtClean="0">
                <a:ln>
                  <a:noFill/>
                </a:ln>
                <a:solidFill>
                  <a:schemeClr val="tx1"/>
                </a:solidFill>
                <a:effectLst/>
                <a:uLnTx/>
                <a:uFillTx/>
                <a:latin typeface="+mn-lt"/>
                <a:ea typeface="+mn-ea"/>
              </a:rPr>
              <a:t>Remove Vendor Lock In</a:t>
            </a:r>
          </a:p>
          <a:p>
            <a:pPr marL="742950" marR="0" lvl="1" indent="-285750" algn="l" defTabSz="914400" rtl="0" eaLnBrk="1" fontAlgn="base" latinLnBrk="0" hangingPunct="1">
              <a:lnSpc>
                <a:spcPct val="100000"/>
              </a:lnSpc>
              <a:spcBef>
                <a:spcPct val="20000"/>
              </a:spcBef>
              <a:spcAft>
                <a:spcPct val="0"/>
              </a:spcAft>
              <a:buClr>
                <a:srgbClr val="003687"/>
              </a:buClr>
              <a:buSzPct val="95000"/>
              <a:buFont typeface="Wingdings" pitchFamily="-63" charset="2"/>
              <a:buBlip>
                <a:blip r:embed="rId3"/>
              </a:buBlip>
              <a:tabLst/>
              <a:defRPr/>
            </a:pPr>
            <a:r>
              <a:rPr kumimoji="1" lang="en-US" sz="2000" b="0" i="0" u="none" strike="noStrike" kern="0" cap="none" spc="0" normalizeH="0" baseline="0" noProof="0" dirty="0" smtClean="0">
                <a:ln>
                  <a:noFill/>
                </a:ln>
                <a:solidFill>
                  <a:schemeClr val="tx1"/>
                </a:solidFill>
                <a:effectLst/>
                <a:uLnTx/>
                <a:uFillTx/>
                <a:latin typeface="+mn-lt"/>
                <a:ea typeface="+mn-ea"/>
              </a:rPr>
              <a:t>Best</a:t>
            </a:r>
            <a:r>
              <a:rPr kumimoji="1" lang="en-US" sz="2000" b="0" i="0" u="none" strike="noStrike" kern="0" cap="none" spc="0" normalizeH="0" noProof="0" dirty="0" smtClean="0">
                <a:ln>
                  <a:noFill/>
                </a:ln>
                <a:solidFill>
                  <a:schemeClr val="tx1"/>
                </a:solidFill>
                <a:effectLst/>
                <a:uLnTx/>
                <a:uFillTx/>
                <a:latin typeface="+mn-lt"/>
                <a:ea typeface="+mn-ea"/>
              </a:rPr>
              <a:t> of Breed Choice</a:t>
            </a:r>
          </a:p>
          <a:p>
            <a:pPr marL="1200150" lvl="2" indent="-285750">
              <a:spcBef>
                <a:spcPct val="20000"/>
              </a:spcBef>
              <a:buClr>
                <a:srgbClr val="003687"/>
              </a:buClr>
              <a:buSzPct val="95000"/>
              <a:buFont typeface="Wingdings" pitchFamily="-63" charset="2"/>
              <a:buBlip>
                <a:blip r:embed="rId3"/>
              </a:buBlip>
            </a:pPr>
            <a:r>
              <a:rPr lang="en-US" sz="1800" kern="0" dirty="0" smtClean="0">
                <a:latin typeface="+mn-lt"/>
                <a:ea typeface="+mn-ea"/>
              </a:rPr>
              <a:t>within tool categories</a:t>
            </a:r>
          </a:p>
          <a:p>
            <a:pPr marL="1200150" lvl="2" indent="-285750">
              <a:spcBef>
                <a:spcPct val="20000"/>
              </a:spcBef>
              <a:buClr>
                <a:srgbClr val="003687"/>
              </a:buClr>
              <a:buSzPct val="95000"/>
              <a:buBlip>
                <a:blip r:embed="rId3"/>
              </a:buBlip>
            </a:pPr>
            <a:r>
              <a:rPr lang="en-US" sz="1800" kern="0" dirty="0" smtClean="0">
                <a:latin typeface="+mn-lt"/>
                <a:ea typeface="+mn-ea"/>
              </a:rPr>
              <a:t>across tools categories (Suites)</a:t>
            </a:r>
          </a:p>
          <a:p>
            <a:pPr marL="1200150" lvl="2" indent="-285750">
              <a:spcBef>
                <a:spcPct val="20000"/>
              </a:spcBef>
              <a:buClr>
                <a:srgbClr val="003687"/>
              </a:buClr>
              <a:buSzPct val="95000"/>
              <a:buFont typeface="Wingdings" pitchFamily="-63" charset="2"/>
              <a:buBlip>
                <a:blip r:embed="rId3"/>
              </a:buBlip>
            </a:pPr>
            <a:endParaRPr kumimoji="1" lang="en-US" sz="2000" b="0" i="0" u="none" strike="noStrike" kern="0" cap="none" spc="0" normalizeH="0" baseline="0" noProof="0" dirty="0">
              <a:ln>
                <a:noFill/>
              </a:ln>
              <a:solidFill>
                <a:schemeClr val="tx1"/>
              </a:solidFill>
              <a:effectLst/>
              <a:uLnTx/>
              <a:uFillTx/>
              <a:latin typeface="+mn-lt"/>
              <a:ea typeface="+mn-ea"/>
            </a:endParaRPr>
          </a:p>
        </p:txBody>
      </p:sp>
      <p:sp>
        <p:nvSpPr>
          <p:cNvPr id="6" name="Down Arrow 5"/>
          <p:cNvSpPr/>
          <p:nvPr/>
        </p:nvSpPr>
        <p:spPr>
          <a:xfrm rot="16200000">
            <a:off x="2641600" y="2844800"/>
            <a:ext cx="1828800" cy="1625600"/>
          </a:xfrm>
          <a:prstGeom prst="downArrow">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pic>
        <p:nvPicPr>
          <p:cNvPr id="7" name="Picture 6" descr="Picture">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8" descr="WFM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spTree>
    <p:extLst>
      <p:ext uri="{BB962C8B-B14F-4D97-AF65-F5344CB8AC3E}">
        <p14:creationId xmlns:p14="http://schemas.microsoft.com/office/powerpoint/2010/main" val="33433942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7315200" cy="762000"/>
          </a:xfr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b="1" dirty="0"/>
              <a:t>Who Benefits from Interchange?</a:t>
            </a:r>
          </a:p>
        </p:txBody>
      </p:sp>
      <p:grpSp>
        <p:nvGrpSpPr>
          <p:cNvPr id="5" name="Group 4"/>
          <p:cNvGrpSpPr/>
          <p:nvPr/>
        </p:nvGrpSpPr>
        <p:grpSpPr>
          <a:xfrm>
            <a:off x="6454775" y="3124200"/>
            <a:ext cx="1066800" cy="1066800"/>
            <a:chOff x="1236662" y="456723"/>
            <a:chExt cx="978693" cy="978693"/>
          </a:xfrm>
        </p:grpSpPr>
        <p:sp>
          <p:nvSpPr>
            <p:cNvPr id="6" name="Oval 5"/>
            <p:cNvSpPr/>
            <p:nvPr/>
          </p:nvSpPr>
          <p:spPr>
            <a:xfrm>
              <a:off x="1236662" y="456723"/>
              <a:ext cx="978693" cy="978693"/>
            </a:xfrm>
            <a:prstGeom prst="ellipse">
              <a:avLst/>
            </a:prstGeom>
            <a:solidFill>
              <a:schemeClr val="accent1">
                <a:hueOff val="0"/>
                <a:satOff val="0"/>
                <a:lumOff val="0"/>
                <a:alpha val="66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Oval 4"/>
            <p:cNvSpPr/>
            <p:nvPr/>
          </p:nvSpPr>
          <p:spPr>
            <a:xfrm>
              <a:off x="1379988" y="600049"/>
              <a:ext cx="692041" cy="69204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dirty="0"/>
                <a:t>B</a:t>
              </a:r>
              <a:r>
                <a:rPr lang="en-US" sz="1000" kern="1200" dirty="0" smtClean="0"/>
                <a:t>usiness Partners </a:t>
              </a:r>
              <a:endParaRPr lang="en-US" sz="1000" kern="1200" dirty="0"/>
            </a:p>
          </p:txBody>
        </p:sp>
      </p:grpSp>
      <p:sp>
        <p:nvSpPr>
          <p:cNvPr id="8" name=" 4"/>
          <p:cNvSpPr/>
          <p:nvPr/>
        </p:nvSpPr>
        <p:spPr>
          <a:xfrm>
            <a:off x="5162550" y="2318782"/>
            <a:ext cx="3044825" cy="2435860"/>
          </a:xfrm>
          <a:prstGeom prst="funnel">
            <a:avLst/>
          </a:prstGeom>
          <a:blipFill rotWithShape="0">
            <a:blip r:embed="rId3" cstate="print"/>
            <a:stretch>
              <a:fillRect/>
            </a:stretch>
          </a:blipFill>
        </p:spPr>
        <p:style>
          <a:lnRef idx="1">
            <a:schemeClr val="accent1">
              <a:hueOff val="0"/>
              <a:satOff val="0"/>
              <a:lumOff val="0"/>
              <a:alphaOff val="0"/>
            </a:schemeClr>
          </a:lnRef>
          <a:fillRef idx="1">
            <a:scrgbClr r="0" g="0" b="0"/>
          </a:fillRef>
          <a:effectRef idx="0">
            <a:schemeClr val="lt1">
              <a:alpha val="40000"/>
              <a:hueOff val="0"/>
              <a:satOff val="0"/>
              <a:lumOff val="0"/>
              <a:alphaOff val="0"/>
            </a:schemeClr>
          </a:effectRef>
          <a:fontRef idx="minor">
            <a:schemeClr val="dk1">
              <a:hueOff val="0"/>
              <a:satOff val="0"/>
              <a:lumOff val="0"/>
              <a:alphaOff val="0"/>
            </a:schemeClr>
          </a:fontRef>
        </p:style>
      </p:sp>
      <p:grpSp>
        <p:nvGrpSpPr>
          <p:cNvPr id="9" name="Group 8"/>
          <p:cNvGrpSpPr/>
          <p:nvPr/>
        </p:nvGrpSpPr>
        <p:grpSpPr>
          <a:xfrm>
            <a:off x="5845175" y="2514600"/>
            <a:ext cx="1066800" cy="1066800"/>
            <a:chOff x="1236662" y="456723"/>
            <a:chExt cx="978693" cy="978693"/>
          </a:xfrm>
        </p:grpSpPr>
        <p:sp>
          <p:nvSpPr>
            <p:cNvPr id="10" name="Oval 9"/>
            <p:cNvSpPr/>
            <p:nvPr/>
          </p:nvSpPr>
          <p:spPr>
            <a:xfrm>
              <a:off x="1236662" y="456723"/>
              <a:ext cx="978693" cy="97869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Oval 4"/>
            <p:cNvSpPr/>
            <p:nvPr/>
          </p:nvSpPr>
          <p:spPr>
            <a:xfrm>
              <a:off x="1379988" y="600049"/>
              <a:ext cx="692041" cy="69204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dirty="0"/>
                <a:t>B</a:t>
              </a:r>
              <a:r>
                <a:rPr lang="en-US" sz="1000" kern="1200" dirty="0" smtClean="0"/>
                <a:t>usiness People </a:t>
              </a:r>
              <a:endParaRPr lang="en-US" sz="1000" kern="1200" dirty="0"/>
            </a:p>
          </p:txBody>
        </p:sp>
      </p:grpSp>
      <p:sp>
        <p:nvSpPr>
          <p:cNvPr id="16" name="Oval 15"/>
          <p:cNvSpPr/>
          <p:nvPr/>
        </p:nvSpPr>
        <p:spPr>
          <a:xfrm>
            <a:off x="5249387" y="2438400"/>
            <a:ext cx="2805588" cy="974344"/>
          </a:xfrm>
          <a:prstGeom prst="ellipse">
            <a:avLst/>
          </a:prstGeom>
        </p:spPr>
        <p:style>
          <a:lnRef idx="0">
            <a:schemeClr val="accent1">
              <a:hueOff val="0"/>
              <a:satOff val="0"/>
              <a:lumOff val="0"/>
              <a:alphaOff val="0"/>
            </a:schemeClr>
          </a:lnRef>
          <a:fillRef idx="1">
            <a:schemeClr val="accent1">
              <a:tint val="50000"/>
              <a:alpha val="40000"/>
              <a:hueOff val="0"/>
              <a:satOff val="0"/>
              <a:lumOff val="0"/>
              <a:alphaOff val="0"/>
            </a:schemeClr>
          </a:fillRef>
          <a:effectRef idx="0">
            <a:schemeClr val="accent1">
              <a:tint val="50000"/>
              <a:alpha val="40000"/>
              <a:hueOff val="0"/>
              <a:satOff val="0"/>
              <a:lumOff val="0"/>
              <a:alphaOff val="0"/>
            </a:schemeClr>
          </a:effectRef>
          <a:fontRef idx="minor">
            <a:schemeClr val="lt1">
              <a:hueOff val="0"/>
              <a:satOff val="0"/>
              <a:lumOff val="0"/>
              <a:alphaOff val="0"/>
            </a:schemeClr>
          </a:fontRef>
        </p:style>
      </p:sp>
      <p:grpSp>
        <p:nvGrpSpPr>
          <p:cNvPr id="17" name="Group 16"/>
          <p:cNvGrpSpPr/>
          <p:nvPr/>
        </p:nvGrpSpPr>
        <p:grpSpPr>
          <a:xfrm>
            <a:off x="5311775" y="1752600"/>
            <a:ext cx="1066800" cy="1066800"/>
            <a:chOff x="1236662" y="456723"/>
            <a:chExt cx="978693" cy="978693"/>
          </a:xfrm>
        </p:grpSpPr>
        <p:sp>
          <p:nvSpPr>
            <p:cNvPr id="18" name="Oval 17"/>
            <p:cNvSpPr/>
            <p:nvPr/>
          </p:nvSpPr>
          <p:spPr>
            <a:xfrm>
              <a:off x="1236662" y="456723"/>
              <a:ext cx="978693" cy="97869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Oval 4"/>
            <p:cNvSpPr/>
            <p:nvPr/>
          </p:nvSpPr>
          <p:spPr>
            <a:xfrm>
              <a:off x="1379988" y="600049"/>
              <a:ext cx="692041" cy="69204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dirty="0"/>
                <a:t>B</a:t>
              </a:r>
              <a:r>
                <a:rPr lang="en-US" sz="1000" kern="1200" dirty="0" smtClean="0"/>
                <a:t>usiness Analysts </a:t>
              </a:r>
              <a:endParaRPr lang="en-US" sz="1000" kern="1200" dirty="0"/>
            </a:p>
          </p:txBody>
        </p:sp>
      </p:grpSp>
      <p:grpSp>
        <p:nvGrpSpPr>
          <p:cNvPr id="20" name="Group 19"/>
          <p:cNvGrpSpPr/>
          <p:nvPr/>
        </p:nvGrpSpPr>
        <p:grpSpPr>
          <a:xfrm>
            <a:off x="6759575" y="2057400"/>
            <a:ext cx="1066800" cy="1066800"/>
            <a:chOff x="1236662" y="456723"/>
            <a:chExt cx="978693" cy="978693"/>
          </a:xfrm>
        </p:grpSpPr>
        <p:sp>
          <p:nvSpPr>
            <p:cNvPr id="21" name="Oval 20"/>
            <p:cNvSpPr/>
            <p:nvPr/>
          </p:nvSpPr>
          <p:spPr>
            <a:xfrm>
              <a:off x="1236662" y="456723"/>
              <a:ext cx="978693" cy="97869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Oval 4"/>
            <p:cNvSpPr/>
            <p:nvPr/>
          </p:nvSpPr>
          <p:spPr>
            <a:xfrm>
              <a:off x="1379988" y="600049"/>
              <a:ext cx="692041" cy="69204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dirty="0" smtClean="0"/>
                <a:t>Technical</a:t>
              </a:r>
              <a:r>
                <a:rPr lang="en-US" sz="1000" kern="1200" dirty="0" smtClean="0"/>
                <a:t> Developers </a:t>
              </a:r>
              <a:endParaRPr lang="en-US" sz="1000" kern="1200" dirty="0"/>
            </a:p>
          </p:txBody>
        </p:sp>
      </p:grpSp>
      <p:grpSp>
        <p:nvGrpSpPr>
          <p:cNvPr id="23" name="Group 22"/>
          <p:cNvGrpSpPr/>
          <p:nvPr/>
        </p:nvGrpSpPr>
        <p:grpSpPr>
          <a:xfrm>
            <a:off x="6076950" y="5300662"/>
            <a:ext cx="2609850" cy="881062"/>
            <a:chOff x="1019175" y="2805588"/>
            <a:chExt cx="2609850" cy="881062"/>
          </a:xfrm>
        </p:grpSpPr>
        <p:sp>
          <p:nvSpPr>
            <p:cNvPr id="24" name="Rectangle 23"/>
            <p:cNvSpPr/>
            <p:nvPr/>
          </p:nvSpPr>
          <p:spPr>
            <a:xfrm>
              <a:off x="1019175" y="2805588"/>
              <a:ext cx="2609850" cy="65246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5" name="Rectangle 24"/>
            <p:cNvSpPr/>
            <p:nvPr/>
          </p:nvSpPr>
          <p:spPr>
            <a:xfrm>
              <a:off x="1019175" y="3034188"/>
              <a:ext cx="2609850" cy="65246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13792" tIns="113792" rIns="113792" bIns="113792" numCol="1" spcCol="1270" anchor="ctr" anchorCtr="0">
              <a:noAutofit/>
            </a:bodyPr>
            <a:lstStyle/>
            <a:p>
              <a:pPr lvl="0">
                <a:buFont typeface="Wingdings" pitchFamily="2" charset="2"/>
                <a:buChar char="v"/>
              </a:pPr>
              <a:r>
                <a:rPr lang="en-US" sz="1600" dirty="0" smtClean="0"/>
                <a:t>Choice in tools</a:t>
              </a:r>
            </a:p>
            <a:p>
              <a:pPr>
                <a:buFont typeface="Wingdings" pitchFamily="2" charset="2"/>
                <a:buChar char="v"/>
              </a:pPr>
              <a:r>
                <a:rPr lang="en-US" sz="1600" dirty="0" smtClean="0"/>
                <a:t>Speed of deployment</a:t>
              </a:r>
            </a:p>
            <a:p>
              <a:pPr>
                <a:buFont typeface="Wingdings" pitchFamily="2" charset="2"/>
                <a:buChar char="v"/>
              </a:pPr>
              <a:r>
                <a:rPr lang="en-US" sz="1600" dirty="0" smtClean="0"/>
                <a:t>Readily available Skills</a:t>
              </a:r>
            </a:p>
            <a:p>
              <a:pPr lvl="0">
                <a:buFont typeface="Wingdings" pitchFamily="2" charset="2"/>
                <a:buChar char="v"/>
              </a:pPr>
              <a:r>
                <a:rPr lang="en-US" sz="1600" dirty="0" smtClean="0"/>
                <a:t>Flexibility</a:t>
              </a:r>
            </a:p>
            <a:p>
              <a:pPr lvl="0">
                <a:buFont typeface="Wingdings" pitchFamily="2" charset="2"/>
                <a:buChar char="v"/>
              </a:pPr>
              <a:r>
                <a:rPr lang="en-US" sz="1600" dirty="0" smtClean="0"/>
                <a:t>Agility</a:t>
              </a:r>
            </a:p>
          </p:txBody>
        </p:sp>
      </p:grpSp>
      <p:sp>
        <p:nvSpPr>
          <p:cNvPr id="26" name="Down Arrow 25"/>
          <p:cNvSpPr/>
          <p:nvPr/>
        </p:nvSpPr>
        <p:spPr>
          <a:xfrm>
            <a:off x="6302375" y="4800600"/>
            <a:ext cx="657225" cy="420624"/>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28" name="TextBox 27"/>
          <p:cNvSpPr txBox="1"/>
          <p:nvPr/>
        </p:nvSpPr>
        <p:spPr>
          <a:xfrm>
            <a:off x="4857750" y="4005262"/>
            <a:ext cx="1707519" cy="461665"/>
          </a:xfrm>
          <a:prstGeom prst="rect">
            <a:avLst/>
          </a:prstGeom>
          <a:noFill/>
        </p:spPr>
        <p:txBody>
          <a:bodyPr wrap="none" rtlCol="0">
            <a:spAutoFit/>
          </a:bodyPr>
          <a:lstStyle/>
          <a:p>
            <a:r>
              <a:rPr lang="en-US" b="1" dirty="0" smtClean="0">
                <a:solidFill>
                  <a:srgbClr val="0070C0"/>
                </a:solidFill>
                <a:latin typeface="+mj-lt"/>
              </a:rPr>
              <a:t>End Users</a:t>
            </a:r>
            <a:endParaRPr lang="en-US" b="1" dirty="0">
              <a:solidFill>
                <a:srgbClr val="0070C0"/>
              </a:solidFill>
              <a:latin typeface="+mj-lt"/>
            </a:endParaRPr>
          </a:p>
        </p:txBody>
      </p:sp>
      <p:sp>
        <p:nvSpPr>
          <p:cNvPr id="30" name=" 4"/>
          <p:cNvSpPr/>
          <p:nvPr/>
        </p:nvSpPr>
        <p:spPr>
          <a:xfrm>
            <a:off x="1123950" y="2209800"/>
            <a:ext cx="3044825" cy="2435860"/>
          </a:xfrm>
          <a:prstGeom prst="funnel">
            <a:avLst/>
          </a:prstGeom>
          <a:blipFill rotWithShape="0">
            <a:blip r:embed="rId3" cstate="print"/>
            <a:stretch>
              <a:fillRect/>
            </a:stretch>
          </a:blipFill>
        </p:spPr>
        <p:style>
          <a:lnRef idx="1">
            <a:schemeClr val="accent1">
              <a:hueOff val="0"/>
              <a:satOff val="0"/>
              <a:lumOff val="0"/>
              <a:alphaOff val="0"/>
            </a:schemeClr>
          </a:lnRef>
          <a:fillRef idx="1">
            <a:scrgbClr r="0" g="0" b="0"/>
          </a:fillRef>
          <a:effectRef idx="0">
            <a:schemeClr val="lt1">
              <a:alpha val="40000"/>
              <a:hueOff val="0"/>
              <a:satOff val="0"/>
              <a:lumOff val="0"/>
              <a:alphaOff val="0"/>
            </a:schemeClr>
          </a:effectRef>
          <a:fontRef idx="minor">
            <a:schemeClr val="dk1">
              <a:hueOff val="0"/>
              <a:satOff val="0"/>
              <a:lumOff val="0"/>
              <a:alphaOff val="0"/>
            </a:schemeClr>
          </a:fontRef>
        </p:style>
      </p:sp>
      <p:grpSp>
        <p:nvGrpSpPr>
          <p:cNvPr id="31" name="Group 30"/>
          <p:cNvGrpSpPr/>
          <p:nvPr/>
        </p:nvGrpSpPr>
        <p:grpSpPr>
          <a:xfrm>
            <a:off x="1047750" y="5191680"/>
            <a:ext cx="3581400" cy="881062"/>
            <a:chOff x="1019175" y="2805588"/>
            <a:chExt cx="2609850" cy="881062"/>
          </a:xfrm>
        </p:grpSpPr>
        <p:sp>
          <p:nvSpPr>
            <p:cNvPr id="32" name="Rectangle 31"/>
            <p:cNvSpPr/>
            <p:nvPr/>
          </p:nvSpPr>
          <p:spPr>
            <a:xfrm>
              <a:off x="1019175" y="2805588"/>
              <a:ext cx="2609850" cy="65246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3" name="Rectangle 32"/>
            <p:cNvSpPr/>
            <p:nvPr/>
          </p:nvSpPr>
          <p:spPr>
            <a:xfrm>
              <a:off x="1019175" y="3034188"/>
              <a:ext cx="2609850" cy="65246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13792" tIns="113792" rIns="113792" bIns="113792" numCol="1" spcCol="1270" anchor="ctr" anchorCtr="0">
              <a:noAutofit/>
            </a:bodyPr>
            <a:lstStyle/>
            <a:p>
              <a:pPr>
                <a:buFont typeface="Wingdings" pitchFamily="2" charset="2"/>
                <a:buChar char="v"/>
              </a:pPr>
              <a:r>
                <a:rPr lang="en-US" sz="1600" dirty="0" smtClean="0"/>
                <a:t>Attract and retain customers </a:t>
              </a:r>
            </a:p>
            <a:p>
              <a:pPr>
                <a:buFont typeface="Wingdings" pitchFamily="2" charset="2"/>
                <a:buChar char="v"/>
              </a:pPr>
              <a:r>
                <a:rPr lang="en-US" sz="1600" dirty="0" smtClean="0"/>
                <a:t>Demonstrate market leadership </a:t>
              </a:r>
            </a:p>
            <a:p>
              <a:pPr>
                <a:buFont typeface="Wingdings" pitchFamily="2" charset="2"/>
                <a:buChar char="v"/>
              </a:pPr>
              <a:r>
                <a:rPr lang="en-US" sz="1600" dirty="0" smtClean="0"/>
                <a:t>Create competitive advantage </a:t>
              </a:r>
            </a:p>
            <a:p>
              <a:pPr>
                <a:buFont typeface="Wingdings" pitchFamily="2" charset="2"/>
                <a:buChar char="v"/>
              </a:pPr>
              <a:r>
                <a:rPr lang="en-US" sz="1600" dirty="0" smtClean="0"/>
                <a:t>Develop and maintain best practice</a:t>
              </a:r>
            </a:p>
          </p:txBody>
        </p:sp>
      </p:grpSp>
      <p:sp>
        <p:nvSpPr>
          <p:cNvPr id="34" name="Down Arrow 33"/>
          <p:cNvSpPr/>
          <p:nvPr/>
        </p:nvSpPr>
        <p:spPr>
          <a:xfrm>
            <a:off x="2263775" y="4691618"/>
            <a:ext cx="657225" cy="420624"/>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35" name="TextBox 34"/>
          <p:cNvSpPr txBox="1"/>
          <p:nvPr/>
        </p:nvSpPr>
        <p:spPr>
          <a:xfrm>
            <a:off x="971550" y="3886200"/>
            <a:ext cx="1398781" cy="461665"/>
          </a:xfrm>
          <a:prstGeom prst="rect">
            <a:avLst/>
          </a:prstGeom>
          <a:noFill/>
        </p:spPr>
        <p:txBody>
          <a:bodyPr wrap="none" rtlCol="0">
            <a:spAutoFit/>
          </a:bodyPr>
          <a:lstStyle/>
          <a:p>
            <a:r>
              <a:rPr lang="en-US" b="1" dirty="0" smtClean="0">
                <a:solidFill>
                  <a:srgbClr val="0070C0"/>
                </a:solidFill>
                <a:latin typeface="+mj-lt"/>
              </a:rPr>
              <a:t>Vendors</a:t>
            </a:r>
            <a:endParaRPr lang="en-US" b="1" dirty="0">
              <a:solidFill>
                <a:srgbClr val="0070C0"/>
              </a:solidFill>
              <a:latin typeface="+mj-lt"/>
            </a:endParaRPr>
          </a:p>
        </p:txBody>
      </p:sp>
      <p:grpSp>
        <p:nvGrpSpPr>
          <p:cNvPr id="37" name="Group 14"/>
          <p:cNvGrpSpPr/>
          <p:nvPr/>
        </p:nvGrpSpPr>
        <p:grpSpPr>
          <a:xfrm>
            <a:off x="2343150" y="3124200"/>
            <a:ext cx="1066800" cy="1066800"/>
            <a:chOff x="1236662" y="456723"/>
            <a:chExt cx="978693" cy="978693"/>
          </a:xfrm>
        </p:grpSpPr>
        <p:sp>
          <p:nvSpPr>
            <p:cNvPr id="38" name="Oval 37"/>
            <p:cNvSpPr/>
            <p:nvPr/>
          </p:nvSpPr>
          <p:spPr>
            <a:xfrm>
              <a:off x="1236662" y="456723"/>
              <a:ext cx="978693" cy="978693"/>
            </a:xfrm>
            <a:prstGeom prst="ellipse">
              <a:avLst/>
            </a:prstGeom>
            <a:solidFill>
              <a:schemeClr val="accent1">
                <a:hueOff val="0"/>
                <a:satOff val="0"/>
                <a:lumOff val="0"/>
                <a:alpha val="66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9" name="Oval 4"/>
            <p:cNvSpPr/>
            <p:nvPr/>
          </p:nvSpPr>
          <p:spPr>
            <a:xfrm>
              <a:off x="1379988" y="600049"/>
              <a:ext cx="692041" cy="69204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dirty="0" smtClean="0"/>
                <a:t>Execution</a:t>
              </a:r>
              <a:endParaRPr lang="en-US" sz="1000" kern="1200" dirty="0"/>
            </a:p>
          </p:txBody>
        </p:sp>
      </p:grpSp>
      <p:grpSp>
        <p:nvGrpSpPr>
          <p:cNvPr id="40" name="Group 20"/>
          <p:cNvGrpSpPr/>
          <p:nvPr/>
        </p:nvGrpSpPr>
        <p:grpSpPr>
          <a:xfrm>
            <a:off x="1733550" y="2514600"/>
            <a:ext cx="1066800" cy="1066800"/>
            <a:chOff x="1236662" y="456723"/>
            <a:chExt cx="978693" cy="978693"/>
          </a:xfrm>
        </p:grpSpPr>
        <p:sp>
          <p:nvSpPr>
            <p:cNvPr id="41" name="Oval 40"/>
            <p:cNvSpPr/>
            <p:nvPr/>
          </p:nvSpPr>
          <p:spPr>
            <a:xfrm>
              <a:off x="1236662" y="456723"/>
              <a:ext cx="978693" cy="97869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2" name="Oval 4"/>
            <p:cNvSpPr/>
            <p:nvPr/>
          </p:nvSpPr>
          <p:spPr>
            <a:xfrm>
              <a:off x="1379988" y="600049"/>
              <a:ext cx="692041" cy="69204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dirty="0" smtClean="0"/>
                <a:t>Simulation</a:t>
              </a:r>
              <a:endParaRPr lang="en-US" sz="1000" kern="1200" dirty="0"/>
            </a:p>
          </p:txBody>
        </p:sp>
      </p:grpSp>
      <p:sp>
        <p:nvSpPr>
          <p:cNvPr id="36" name="Oval 35"/>
          <p:cNvSpPr/>
          <p:nvPr/>
        </p:nvSpPr>
        <p:spPr>
          <a:xfrm>
            <a:off x="1200150" y="2362200"/>
            <a:ext cx="2805588" cy="974344"/>
          </a:xfrm>
          <a:prstGeom prst="ellipse">
            <a:avLst/>
          </a:prstGeom>
        </p:spPr>
        <p:style>
          <a:lnRef idx="0">
            <a:schemeClr val="accent1">
              <a:hueOff val="0"/>
              <a:satOff val="0"/>
              <a:lumOff val="0"/>
              <a:alphaOff val="0"/>
            </a:schemeClr>
          </a:lnRef>
          <a:fillRef idx="1">
            <a:schemeClr val="accent1">
              <a:tint val="50000"/>
              <a:alpha val="40000"/>
              <a:hueOff val="0"/>
              <a:satOff val="0"/>
              <a:lumOff val="0"/>
              <a:alphaOff val="0"/>
            </a:schemeClr>
          </a:fillRef>
          <a:effectRef idx="0">
            <a:schemeClr val="accent1">
              <a:tint val="50000"/>
              <a:alpha val="40000"/>
              <a:hueOff val="0"/>
              <a:satOff val="0"/>
              <a:lumOff val="0"/>
              <a:alphaOff val="0"/>
            </a:schemeClr>
          </a:effectRef>
          <a:fontRef idx="minor">
            <a:schemeClr val="lt1">
              <a:hueOff val="0"/>
              <a:satOff val="0"/>
              <a:lumOff val="0"/>
              <a:alphaOff val="0"/>
            </a:schemeClr>
          </a:fontRef>
        </p:style>
      </p:sp>
      <p:grpSp>
        <p:nvGrpSpPr>
          <p:cNvPr id="43" name="Group 23"/>
          <p:cNvGrpSpPr/>
          <p:nvPr/>
        </p:nvGrpSpPr>
        <p:grpSpPr>
          <a:xfrm>
            <a:off x="1200150" y="1752600"/>
            <a:ext cx="1066800" cy="1066800"/>
            <a:chOff x="1236662" y="456723"/>
            <a:chExt cx="978693" cy="978693"/>
          </a:xfrm>
        </p:grpSpPr>
        <p:sp>
          <p:nvSpPr>
            <p:cNvPr id="44" name="Oval 43"/>
            <p:cNvSpPr/>
            <p:nvPr/>
          </p:nvSpPr>
          <p:spPr>
            <a:xfrm>
              <a:off x="1236662" y="456723"/>
              <a:ext cx="978693" cy="97869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5" name="Oval 4"/>
            <p:cNvSpPr/>
            <p:nvPr/>
          </p:nvSpPr>
          <p:spPr>
            <a:xfrm>
              <a:off x="1379988" y="600049"/>
              <a:ext cx="692041" cy="69204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dirty="0" smtClean="0"/>
                <a:t>Modeling</a:t>
              </a:r>
              <a:endParaRPr lang="en-US" sz="1000" kern="1200" dirty="0"/>
            </a:p>
          </p:txBody>
        </p:sp>
      </p:grpSp>
      <p:grpSp>
        <p:nvGrpSpPr>
          <p:cNvPr id="46" name="Group 17"/>
          <p:cNvGrpSpPr/>
          <p:nvPr/>
        </p:nvGrpSpPr>
        <p:grpSpPr>
          <a:xfrm>
            <a:off x="2647950" y="2057400"/>
            <a:ext cx="1066800" cy="1066800"/>
            <a:chOff x="1236662" y="456723"/>
            <a:chExt cx="978693" cy="978693"/>
          </a:xfrm>
        </p:grpSpPr>
        <p:sp>
          <p:nvSpPr>
            <p:cNvPr id="47" name="Oval 46"/>
            <p:cNvSpPr/>
            <p:nvPr/>
          </p:nvSpPr>
          <p:spPr>
            <a:xfrm>
              <a:off x="1236662" y="456723"/>
              <a:ext cx="978693" cy="97869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8" name="Oval 4"/>
            <p:cNvSpPr/>
            <p:nvPr/>
          </p:nvSpPr>
          <p:spPr>
            <a:xfrm>
              <a:off x="1379988" y="600049"/>
              <a:ext cx="692041" cy="69204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dirty="0" smtClean="0"/>
                <a:t>Analysis</a:t>
              </a:r>
              <a:endParaRPr lang="en-US" sz="1000" kern="1200" dirty="0"/>
            </a:p>
          </p:txBody>
        </p:sp>
      </p:grpSp>
      <p:pic>
        <p:nvPicPr>
          <p:cNvPr id="49" name="Picture 48" descr="Picture">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088" y="152400"/>
            <a:ext cx="346551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28" descr="WFM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32800" y="631507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5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9234" y="6399853"/>
            <a:ext cx="973765" cy="329433"/>
          </a:xfrm>
          <a:prstGeom prst="rect">
            <a:avLst/>
          </a:prstGeom>
        </p:spPr>
      </p:pic>
    </p:spTree>
    <p:extLst>
      <p:ext uri="{BB962C8B-B14F-4D97-AF65-F5344CB8AC3E}">
        <p14:creationId xmlns:p14="http://schemas.microsoft.com/office/powerpoint/2010/main" val="53892968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UM" val="2"/>
</p:tagLst>
</file>

<file path=ppt/tags/tag10.xml><?xml version="1.0" encoding="utf-8"?>
<p:tagLst xmlns:a="http://schemas.openxmlformats.org/drawingml/2006/main" xmlns:r="http://schemas.openxmlformats.org/officeDocument/2006/relationships" xmlns:p="http://schemas.openxmlformats.org/presentationml/2006/main">
  <p:tag name="NUM" val="9"/>
</p:tagLst>
</file>

<file path=ppt/tags/tag11.xml><?xml version="1.0" encoding="utf-8"?>
<p:tagLst xmlns:a="http://schemas.openxmlformats.org/drawingml/2006/main" xmlns:r="http://schemas.openxmlformats.org/officeDocument/2006/relationships" xmlns:p="http://schemas.openxmlformats.org/presentationml/2006/main">
  <p:tag name="NUM" val="10"/>
</p:tagLst>
</file>

<file path=ppt/tags/tag12.xml><?xml version="1.0" encoding="utf-8"?>
<p:tagLst xmlns:a="http://schemas.openxmlformats.org/drawingml/2006/main" xmlns:r="http://schemas.openxmlformats.org/officeDocument/2006/relationships" xmlns:p="http://schemas.openxmlformats.org/presentationml/2006/main">
  <p:tag name="NUM" val="11"/>
</p:tagLst>
</file>

<file path=ppt/tags/tag13.xml><?xml version="1.0" encoding="utf-8"?>
<p:tagLst xmlns:a="http://schemas.openxmlformats.org/drawingml/2006/main" xmlns:r="http://schemas.openxmlformats.org/officeDocument/2006/relationships" xmlns:p="http://schemas.openxmlformats.org/presentationml/2006/main">
  <p:tag name="NUM" val="12"/>
</p:tagLst>
</file>

<file path=ppt/tags/tag14.xml><?xml version="1.0" encoding="utf-8"?>
<p:tagLst xmlns:a="http://schemas.openxmlformats.org/drawingml/2006/main" xmlns:r="http://schemas.openxmlformats.org/officeDocument/2006/relationships" xmlns:p="http://schemas.openxmlformats.org/presentationml/2006/main">
  <p:tag name="NUM" val="13"/>
</p:tagLst>
</file>

<file path=ppt/tags/tag15.xml><?xml version="1.0" encoding="utf-8"?>
<p:tagLst xmlns:a="http://schemas.openxmlformats.org/drawingml/2006/main" xmlns:r="http://schemas.openxmlformats.org/officeDocument/2006/relationships" xmlns:p="http://schemas.openxmlformats.org/presentationml/2006/main">
  <p:tag name="NUM" val="12"/>
</p:tagLst>
</file>

<file path=ppt/tags/tag2.xml><?xml version="1.0" encoding="utf-8"?>
<p:tagLst xmlns:a="http://schemas.openxmlformats.org/drawingml/2006/main" xmlns:r="http://schemas.openxmlformats.org/officeDocument/2006/relationships" xmlns:p="http://schemas.openxmlformats.org/presentationml/2006/main">
  <p:tag name="NUM" val="1"/>
</p:tagLst>
</file>

<file path=ppt/tags/tag3.xml><?xml version="1.0" encoding="utf-8"?>
<p:tagLst xmlns:a="http://schemas.openxmlformats.org/drawingml/2006/main" xmlns:r="http://schemas.openxmlformats.org/officeDocument/2006/relationships" xmlns:p="http://schemas.openxmlformats.org/presentationml/2006/main">
  <p:tag name="NUM" val="2"/>
</p:tagLst>
</file>

<file path=ppt/tags/tag4.xml><?xml version="1.0" encoding="utf-8"?>
<p:tagLst xmlns:a="http://schemas.openxmlformats.org/drawingml/2006/main" xmlns:r="http://schemas.openxmlformats.org/officeDocument/2006/relationships" xmlns:p="http://schemas.openxmlformats.org/presentationml/2006/main">
  <p:tag name="NUM" val="3"/>
</p:tagLst>
</file>

<file path=ppt/tags/tag5.xml><?xml version="1.0" encoding="utf-8"?>
<p:tagLst xmlns:a="http://schemas.openxmlformats.org/drawingml/2006/main" xmlns:r="http://schemas.openxmlformats.org/officeDocument/2006/relationships" xmlns:p="http://schemas.openxmlformats.org/presentationml/2006/main">
  <p:tag name="NUM" val="4"/>
</p:tagLst>
</file>

<file path=ppt/tags/tag6.xml><?xml version="1.0" encoding="utf-8"?>
<p:tagLst xmlns:a="http://schemas.openxmlformats.org/drawingml/2006/main" xmlns:r="http://schemas.openxmlformats.org/officeDocument/2006/relationships" xmlns:p="http://schemas.openxmlformats.org/presentationml/2006/main">
  <p:tag name="NUM" val="5"/>
</p:tagLst>
</file>

<file path=ppt/tags/tag7.xml><?xml version="1.0" encoding="utf-8"?>
<p:tagLst xmlns:a="http://schemas.openxmlformats.org/drawingml/2006/main" xmlns:r="http://schemas.openxmlformats.org/officeDocument/2006/relationships" xmlns:p="http://schemas.openxmlformats.org/presentationml/2006/main">
  <p:tag name="NUM" val="6"/>
</p:tagLst>
</file>

<file path=ppt/tags/tag8.xml><?xml version="1.0" encoding="utf-8"?>
<p:tagLst xmlns:a="http://schemas.openxmlformats.org/drawingml/2006/main" xmlns:r="http://schemas.openxmlformats.org/officeDocument/2006/relationships" xmlns:p="http://schemas.openxmlformats.org/presentationml/2006/main">
  <p:tag name="NUM" val="7"/>
</p:tagLst>
</file>

<file path=ppt/tags/tag9.xml><?xml version="1.0" encoding="utf-8"?>
<p:tagLst xmlns:a="http://schemas.openxmlformats.org/drawingml/2006/main" xmlns:r="http://schemas.openxmlformats.org/officeDocument/2006/relationships" xmlns:p="http://schemas.openxmlformats.org/presentationml/2006/main">
  <p:tag name="NUM" val="8"/>
</p:tagLst>
</file>

<file path=ppt/theme/theme1.xml><?xml version="1.0" encoding="utf-8"?>
<a:theme xmlns:a="http://schemas.openxmlformats.org/drawingml/2006/main" name="4_Office Theme">
  <a:themeElements>
    <a:clrScheme name="Office Theme 1">
      <a:dk1>
        <a:srgbClr val="000000"/>
      </a:dk1>
      <a:lt1>
        <a:srgbClr val="FFFFFF"/>
      </a:lt1>
      <a:dk2>
        <a:srgbClr val="00295B"/>
      </a:dk2>
      <a:lt2>
        <a:srgbClr val="808080"/>
      </a:lt2>
      <a:accent1>
        <a:srgbClr val="63A1EE"/>
      </a:accent1>
      <a:accent2>
        <a:srgbClr val="5EAC4B"/>
      </a:accent2>
      <a:accent3>
        <a:srgbClr val="FFFFFF"/>
      </a:accent3>
      <a:accent4>
        <a:srgbClr val="000000"/>
      </a:accent4>
      <a:accent5>
        <a:srgbClr val="B7CDF5"/>
      </a:accent5>
      <a:accent6>
        <a:srgbClr val="549B43"/>
      </a:accent6>
      <a:hlink>
        <a:srgbClr val="C35A00"/>
      </a:hlink>
      <a:folHlink>
        <a:srgbClr val="9F6F39"/>
      </a:folHlink>
    </a:clrScheme>
    <a:fontScheme name="Office Theme">
      <a:majorFont>
        <a:latin typeface="Helvetica"/>
        <a:ea typeface="ヒラギノ角ゴ Pro W6"/>
        <a:cs typeface=""/>
      </a:majorFont>
      <a:minorFont>
        <a:latin typeface="Helvetica"/>
        <a:ea typeface="ＭＳ 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de-DE" sz="2400" b="0" i="0" u="none" strike="noStrike" cap="none" normalizeH="0" baseline="0" smtClean="0">
            <a:ln>
              <a:noFill/>
            </a:ln>
            <a:solidFill>
              <a:schemeClr val="tx1"/>
            </a:solidFill>
            <a:effectLst/>
            <a:latin typeface="Times" pitchFamily="-63" charset="0"/>
            <a:ea typeface="Osaka" pitchFamily="-63"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de-DE" sz="2400" b="0" i="0" u="none" strike="noStrike" cap="none" normalizeH="0" baseline="0" smtClean="0">
            <a:ln>
              <a:noFill/>
            </a:ln>
            <a:solidFill>
              <a:schemeClr val="tx1"/>
            </a:solidFill>
            <a:effectLst/>
            <a:latin typeface="Times" pitchFamily="-63" charset="0"/>
            <a:ea typeface="Osaka" pitchFamily="-63" charset="-128"/>
          </a:defRPr>
        </a:defPPr>
      </a:lstStyle>
    </a:lnDef>
  </a:objectDefaults>
  <a:extraClrSchemeLst>
    <a:extraClrScheme>
      <a:clrScheme name="Office Theme 1">
        <a:dk1>
          <a:srgbClr val="000000"/>
        </a:dk1>
        <a:lt1>
          <a:srgbClr val="FFFFFF"/>
        </a:lt1>
        <a:dk2>
          <a:srgbClr val="00295B"/>
        </a:dk2>
        <a:lt2>
          <a:srgbClr val="808080"/>
        </a:lt2>
        <a:accent1>
          <a:srgbClr val="63A1EE"/>
        </a:accent1>
        <a:accent2>
          <a:srgbClr val="5EAC4B"/>
        </a:accent2>
        <a:accent3>
          <a:srgbClr val="FFFFFF"/>
        </a:accent3>
        <a:accent4>
          <a:srgbClr val="000000"/>
        </a:accent4>
        <a:accent5>
          <a:srgbClr val="B7CDF5"/>
        </a:accent5>
        <a:accent6>
          <a:srgbClr val="549B43"/>
        </a:accent6>
        <a:hlink>
          <a:srgbClr val="C35A00"/>
        </a:hlink>
        <a:folHlink>
          <a:srgbClr val="9F6F3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3312</TotalTime>
  <Words>1446</Words>
  <Application>Microsoft Office PowerPoint</Application>
  <PresentationFormat>On-screen Show (4:3)</PresentationFormat>
  <Paragraphs>330</Paragraphs>
  <Slides>30</Slides>
  <Notes>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41" baseType="lpstr">
      <vt:lpstr>ＭＳ ゴシック</vt:lpstr>
      <vt:lpstr>Arial</vt:lpstr>
      <vt:lpstr>Calibri</vt:lpstr>
      <vt:lpstr>Helvetica</vt:lpstr>
      <vt:lpstr>Osaka</vt:lpstr>
      <vt:lpstr>Tahoma</vt:lpstr>
      <vt:lpstr>Times</vt:lpstr>
      <vt:lpstr>Wingdings</vt:lpstr>
      <vt:lpstr>ヒラギノ角ゴ Pro W6</vt:lpstr>
      <vt:lpstr>4_Office Theme</vt:lpstr>
      <vt:lpstr>Paint Shop Pro Image</vt:lpstr>
      <vt:lpstr>Business Process Simulation Interchange Standard</vt:lpstr>
      <vt:lpstr>Business Process Simulation Working Group</vt:lpstr>
      <vt:lpstr>BPSim Inception</vt:lpstr>
      <vt:lpstr>BPSWG by Definition</vt:lpstr>
      <vt:lpstr>BPSWG Goal</vt:lpstr>
      <vt:lpstr>Why BPSim</vt:lpstr>
      <vt:lpstr>BPSim Tenets</vt:lpstr>
      <vt:lpstr>Why is Interchange Desirable?</vt:lpstr>
      <vt:lpstr>Who Benefits from Interchange?</vt:lpstr>
      <vt:lpstr>BPSim Scope</vt:lpstr>
      <vt:lpstr>BPSim Approach</vt:lpstr>
      <vt:lpstr>BPSim Perspectives</vt:lpstr>
      <vt:lpstr>BPSim Scenario</vt:lpstr>
      <vt:lpstr>Some Concepts and Terms</vt:lpstr>
      <vt:lpstr>BPSim Conceptual Model</vt:lpstr>
      <vt:lpstr>BPSim Interchange Format Characteristics</vt:lpstr>
      <vt:lpstr>BPSim Element Parameters</vt:lpstr>
      <vt:lpstr>PowerPoint Presentation</vt:lpstr>
      <vt:lpstr>PowerPoint Presentation</vt:lpstr>
      <vt:lpstr>PowerPoint Presentation</vt:lpstr>
      <vt:lpstr>Parameter Usage - Constants</vt:lpstr>
      <vt:lpstr>Parameter Usage - Distributions</vt:lpstr>
      <vt:lpstr>Parameter Usage - Enumeration</vt:lpstr>
      <vt:lpstr>Parameter Usage - Expression</vt:lpstr>
      <vt:lpstr>Parameter Usage - Calendar</vt:lpstr>
      <vt:lpstr>BPMN Example</vt:lpstr>
      <vt:lpstr>Input Scenario Example</vt:lpstr>
      <vt:lpstr>Discussions &amp; Questions</vt:lpstr>
      <vt:lpstr>BPSim Contributors</vt:lpstr>
      <vt:lpstr>BPSim Acknowledgement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and Analytics for Process Excellence</dc:title>
  <dc:creator>g360</dc:creator>
  <cp:lastModifiedBy>Simon Ringuette</cp:lastModifiedBy>
  <cp:revision>264</cp:revision>
  <cp:lastPrinted>2013-01-11T21:11:04Z</cp:lastPrinted>
  <dcterms:created xsi:type="dcterms:W3CDTF">2012-09-29T00:34:57Z</dcterms:created>
  <dcterms:modified xsi:type="dcterms:W3CDTF">2013-11-14T15:33:17Z</dcterms:modified>
</cp:coreProperties>
</file>