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0" r:id="rId7"/>
    <p:sldId id="261"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2EB89B14-E444-486E-BDBE-D3ED836AED34}" type="datetimeFigureOut">
              <a:rPr lang="ru-RU" smtClean="0"/>
              <a:t>02.11.2021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DB5BE44-8E2D-474A-8D8D-1D55CD50C37E}" type="slidenum">
              <a:rPr lang="ru-RU" smtClean="0"/>
              <a:t>‹#›</a:t>
            </a:fld>
            <a:endParaRPr lang="ru-RU"/>
          </a:p>
        </p:txBody>
      </p:sp>
    </p:spTree>
    <p:extLst>
      <p:ext uri="{BB962C8B-B14F-4D97-AF65-F5344CB8AC3E}">
        <p14:creationId xmlns:p14="http://schemas.microsoft.com/office/powerpoint/2010/main" val="38673078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EB89B14-E444-486E-BDBE-D3ED836AED34}" type="datetimeFigureOut">
              <a:rPr lang="ru-RU" smtClean="0"/>
              <a:t>02.11.2021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DB5BE44-8E2D-474A-8D8D-1D55CD50C37E}" type="slidenum">
              <a:rPr lang="ru-RU" smtClean="0"/>
              <a:t>‹#›</a:t>
            </a:fld>
            <a:endParaRPr lang="ru-RU"/>
          </a:p>
        </p:txBody>
      </p:sp>
    </p:spTree>
    <p:extLst>
      <p:ext uri="{BB962C8B-B14F-4D97-AF65-F5344CB8AC3E}">
        <p14:creationId xmlns:p14="http://schemas.microsoft.com/office/powerpoint/2010/main" val="346024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EB89B14-E444-486E-BDBE-D3ED836AED34}" type="datetimeFigureOut">
              <a:rPr lang="ru-RU" smtClean="0"/>
              <a:t>02.11.2021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DB5BE44-8E2D-474A-8D8D-1D55CD50C37E}" type="slidenum">
              <a:rPr lang="ru-RU" smtClean="0"/>
              <a:t>‹#›</a:t>
            </a:fld>
            <a:endParaRPr lang="ru-RU"/>
          </a:p>
        </p:txBody>
      </p:sp>
    </p:spTree>
    <p:extLst>
      <p:ext uri="{BB962C8B-B14F-4D97-AF65-F5344CB8AC3E}">
        <p14:creationId xmlns:p14="http://schemas.microsoft.com/office/powerpoint/2010/main" val="95965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2EB89B14-E444-486E-BDBE-D3ED836AED34}" type="datetimeFigureOut">
              <a:rPr lang="ru-RU" smtClean="0"/>
              <a:t>02.11.2021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DB5BE44-8E2D-474A-8D8D-1D55CD50C37E}" type="slidenum">
              <a:rPr lang="ru-RU" smtClean="0"/>
              <a:t>‹#›</a:t>
            </a:fld>
            <a:endParaRPr lang="ru-RU"/>
          </a:p>
        </p:txBody>
      </p:sp>
    </p:spTree>
    <p:extLst>
      <p:ext uri="{BB962C8B-B14F-4D97-AF65-F5344CB8AC3E}">
        <p14:creationId xmlns:p14="http://schemas.microsoft.com/office/powerpoint/2010/main" val="181550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2EB89B14-E444-486E-BDBE-D3ED836AED34}" type="datetimeFigureOut">
              <a:rPr lang="ru-RU" smtClean="0"/>
              <a:t>02.11.2021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DB5BE44-8E2D-474A-8D8D-1D55CD50C37E}" type="slidenum">
              <a:rPr lang="ru-RU" smtClean="0"/>
              <a:t>‹#›</a:t>
            </a:fld>
            <a:endParaRPr lang="ru-RU"/>
          </a:p>
        </p:txBody>
      </p:sp>
    </p:spTree>
    <p:extLst>
      <p:ext uri="{BB962C8B-B14F-4D97-AF65-F5344CB8AC3E}">
        <p14:creationId xmlns:p14="http://schemas.microsoft.com/office/powerpoint/2010/main" val="26930999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2EB89B14-E444-486E-BDBE-D3ED836AED34}" type="datetimeFigureOut">
              <a:rPr lang="ru-RU" smtClean="0"/>
              <a:t>02.11.2021</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ADB5BE44-8E2D-474A-8D8D-1D55CD50C37E}" type="slidenum">
              <a:rPr lang="ru-RU" smtClean="0"/>
              <a:t>‹#›</a:t>
            </a:fld>
            <a:endParaRPr lang="ru-RU"/>
          </a:p>
        </p:txBody>
      </p:sp>
    </p:spTree>
    <p:extLst>
      <p:ext uri="{BB962C8B-B14F-4D97-AF65-F5344CB8AC3E}">
        <p14:creationId xmlns:p14="http://schemas.microsoft.com/office/powerpoint/2010/main" val="3208264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2EB89B14-E444-486E-BDBE-D3ED836AED34}" type="datetimeFigureOut">
              <a:rPr lang="ru-RU" smtClean="0"/>
              <a:t>02.11.2021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DB5BE44-8E2D-474A-8D8D-1D55CD50C37E}"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310351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2EB89B14-E444-486E-BDBE-D3ED836AED34}" type="datetimeFigureOut">
              <a:rPr lang="ru-RU" smtClean="0"/>
              <a:t>02.11.2021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DB5BE44-8E2D-474A-8D8D-1D55CD50C37E}" type="slidenum">
              <a:rPr lang="ru-RU" smtClean="0"/>
              <a:t>‹#›</a:t>
            </a:fld>
            <a:endParaRPr lang="ru-RU"/>
          </a:p>
        </p:txBody>
      </p:sp>
    </p:spTree>
    <p:extLst>
      <p:ext uri="{BB962C8B-B14F-4D97-AF65-F5344CB8AC3E}">
        <p14:creationId xmlns:p14="http://schemas.microsoft.com/office/powerpoint/2010/main" val="405681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89B14-E444-486E-BDBE-D3ED836AED34}" type="datetimeFigureOut">
              <a:rPr lang="ru-RU" smtClean="0"/>
              <a:t>02.11.2021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DB5BE44-8E2D-474A-8D8D-1D55CD50C37E}" type="slidenum">
              <a:rPr lang="ru-RU" smtClean="0"/>
              <a:t>‹#›</a:t>
            </a:fld>
            <a:endParaRPr lang="ru-RU"/>
          </a:p>
        </p:txBody>
      </p:sp>
    </p:spTree>
    <p:extLst>
      <p:ext uri="{BB962C8B-B14F-4D97-AF65-F5344CB8AC3E}">
        <p14:creationId xmlns:p14="http://schemas.microsoft.com/office/powerpoint/2010/main" val="158575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2EB89B14-E444-486E-BDBE-D3ED836AED34}" type="datetimeFigureOut">
              <a:rPr lang="ru-RU" smtClean="0"/>
              <a:t>02.11.2021</a:t>
            </a:fld>
            <a:endParaRPr lang="ru-R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1" name="Slide Number Placeholder 10"/>
          <p:cNvSpPr>
            <a:spLocks noGrp="1"/>
          </p:cNvSpPr>
          <p:nvPr>
            <p:ph type="sldNum" sz="quarter" idx="12"/>
          </p:nvPr>
        </p:nvSpPr>
        <p:spPr/>
        <p:txBody>
          <a:bodyPr/>
          <a:lstStyle/>
          <a:p>
            <a:fld id="{ADB5BE44-8E2D-474A-8D8D-1D55CD50C37E}" type="slidenum">
              <a:rPr lang="ru-RU" smtClean="0"/>
              <a:t>‹#›</a:t>
            </a:fld>
            <a:endParaRPr lang="ru-RU"/>
          </a:p>
        </p:txBody>
      </p:sp>
    </p:spTree>
    <p:extLst>
      <p:ext uri="{BB962C8B-B14F-4D97-AF65-F5344CB8AC3E}">
        <p14:creationId xmlns:p14="http://schemas.microsoft.com/office/powerpoint/2010/main" val="3632614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EB89B14-E444-486E-BDBE-D3ED836AED34}" type="datetimeFigureOut">
              <a:rPr lang="ru-RU" smtClean="0"/>
              <a:t>02.11.2021</a:t>
            </a:fld>
            <a:endParaRPr lang="ru-R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0" name="Slide Number Placeholder 9"/>
          <p:cNvSpPr>
            <a:spLocks noGrp="1"/>
          </p:cNvSpPr>
          <p:nvPr>
            <p:ph type="sldNum" sz="quarter" idx="12"/>
          </p:nvPr>
        </p:nvSpPr>
        <p:spPr/>
        <p:txBody>
          <a:bodyPr/>
          <a:lstStyle/>
          <a:p>
            <a:fld id="{ADB5BE44-8E2D-474A-8D8D-1D55CD50C37E}" type="slidenum">
              <a:rPr lang="ru-RU" smtClean="0"/>
              <a:t>‹#›</a:t>
            </a:fld>
            <a:endParaRPr lang="ru-RU"/>
          </a:p>
        </p:txBody>
      </p:sp>
    </p:spTree>
    <p:extLst>
      <p:ext uri="{BB962C8B-B14F-4D97-AF65-F5344CB8AC3E}">
        <p14:creationId xmlns:p14="http://schemas.microsoft.com/office/powerpoint/2010/main" val="292548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EB89B14-E444-486E-BDBE-D3ED836AED34}" type="datetimeFigureOut">
              <a:rPr lang="ru-RU" smtClean="0"/>
              <a:t>02.11.2021</a:t>
            </a:fld>
            <a:endParaRPr lang="ru-R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R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DB5BE44-8E2D-474A-8D8D-1D55CD50C37E}" type="slidenum">
              <a:rPr lang="ru-RU" smtClean="0"/>
              <a:t>‹#›</a:t>
            </a:fld>
            <a:endParaRPr lang="ru-RU"/>
          </a:p>
        </p:txBody>
      </p:sp>
    </p:spTree>
    <p:extLst>
      <p:ext uri="{BB962C8B-B14F-4D97-AF65-F5344CB8AC3E}">
        <p14:creationId xmlns:p14="http://schemas.microsoft.com/office/powerpoint/2010/main" val="1254696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879A48-A517-4171-BFC2-E0042BB3A5AE}"/>
              </a:ext>
            </a:extLst>
          </p:cNvPr>
          <p:cNvSpPr>
            <a:spLocks noGrp="1"/>
          </p:cNvSpPr>
          <p:nvPr>
            <p:ph type="ctrTitle"/>
          </p:nvPr>
        </p:nvSpPr>
        <p:spPr/>
        <p:txBody>
          <a:bodyPr/>
          <a:lstStyle/>
          <a:p>
            <a:r>
              <a:rPr lang="ru-RU" dirty="0"/>
              <a:t>Моделювання </a:t>
            </a:r>
            <a:r>
              <a:rPr lang="uk-UA" dirty="0"/>
              <a:t>замкненої екосистеми</a:t>
            </a:r>
            <a:endParaRPr lang="ru-RU" dirty="0"/>
          </a:p>
        </p:txBody>
      </p:sp>
      <p:sp>
        <p:nvSpPr>
          <p:cNvPr id="3" name="Подзаголовок 2">
            <a:extLst>
              <a:ext uri="{FF2B5EF4-FFF2-40B4-BE49-F238E27FC236}">
                <a16:creationId xmlns:a16="http://schemas.microsoft.com/office/drawing/2014/main" id="{BD39AF73-8BAC-41E2-8A93-35F3244F3582}"/>
              </a:ext>
            </a:extLst>
          </p:cNvPr>
          <p:cNvSpPr>
            <a:spLocks noGrp="1"/>
          </p:cNvSpPr>
          <p:nvPr>
            <p:ph type="subTitle" idx="1"/>
          </p:nvPr>
        </p:nvSpPr>
        <p:spPr/>
        <p:txBody>
          <a:bodyPr>
            <a:normAutofit lnSpcReduction="10000"/>
          </a:bodyPr>
          <a:lstStyle/>
          <a:p>
            <a:r>
              <a:rPr lang="uk-UA" dirty="0"/>
              <a:t>Виконав: </a:t>
            </a:r>
          </a:p>
          <a:p>
            <a:r>
              <a:rPr lang="uk-UA" dirty="0"/>
              <a:t>Студент групи </a:t>
            </a:r>
            <a:r>
              <a:rPr lang="uk-UA" dirty="0">
                <a:latin typeface="Times New Roman" panose="02020603050405020304" pitchFamily="18" charset="0"/>
                <a:cs typeface="Times New Roman" panose="02020603050405020304" pitchFamily="18" charset="0"/>
              </a:rPr>
              <a:t>КМ-82</a:t>
            </a:r>
          </a:p>
          <a:p>
            <a:r>
              <a:rPr lang="uk-UA" dirty="0"/>
              <a:t>Буслаєв Валерій</a:t>
            </a:r>
            <a:endParaRPr lang="ru-RU" dirty="0"/>
          </a:p>
        </p:txBody>
      </p:sp>
    </p:spTree>
    <p:extLst>
      <p:ext uri="{BB962C8B-B14F-4D97-AF65-F5344CB8AC3E}">
        <p14:creationId xmlns:p14="http://schemas.microsoft.com/office/powerpoint/2010/main" val="410323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14D633-11EE-466A-BC0E-DF37AC7EEBAF}"/>
              </a:ext>
            </a:extLst>
          </p:cNvPr>
          <p:cNvSpPr>
            <a:spLocks noGrp="1"/>
          </p:cNvSpPr>
          <p:nvPr>
            <p:ph type="title"/>
          </p:nvPr>
        </p:nvSpPr>
        <p:spPr/>
        <p:txBody>
          <a:bodyPr/>
          <a:lstStyle/>
          <a:p>
            <a:r>
              <a:rPr lang="uk-UA" dirty="0"/>
              <a:t>Зміст доповіді</a:t>
            </a:r>
            <a:endParaRPr lang="ru-RU" dirty="0"/>
          </a:p>
        </p:txBody>
      </p:sp>
      <p:sp>
        <p:nvSpPr>
          <p:cNvPr id="3" name="Объект 2">
            <a:extLst>
              <a:ext uri="{FF2B5EF4-FFF2-40B4-BE49-F238E27FC236}">
                <a16:creationId xmlns:a16="http://schemas.microsoft.com/office/drawing/2014/main" id="{C539E453-9C9B-4DBE-89B0-E12F709967C4}"/>
              </a:ext>
            </a:extLst>
          </p:cNvPr>
          <p:cNvSpPr>
            <a:spLocks noGrp="1"/>
          </p:cNvSpPr>
          <p:nvPr>
            <p:ph idx="1"/>
          </p:nvPr>
        </p:nvSpPr>
        <p:spPr/>
        <p:txBody>
          <a:bodyPr>
            <a:normAutofit/>
          </a:bodyPr>
          <a:lstStyle/>
          <a:p>
            <a:pPr marL="0" indent="0" algn="just">
              <a:buNone/>
            </a:pPr>
            <a:r>
              <a:rPr lang="uk-UA" sz="3200" dirty="0"/>
              <a:t>В</a:t>
            </a:r>
            <a:r>
              <a:rPr lang="ru-RU" sz="3200" dirty="0"/>
              <a:t> </a:t>
            </a:r>
            <a:r>
              <a:rPr lang="ru-RU" sz="3200" dirty="0" err="1"/>
              <a:t>даній</a:t>
            </a:r>
            <a:r>
              <a:rPr lang="ru-RU" sz="3200" dirty="0"/>
              <a:t> </a:t>
            </a:r>
            <a:r>
              <a:rPr lang="ru-RU" sz="3200" dirty="0" err="1"/>
              <a:t>презентації</a:t>
            </a:r>
            <a:r>
              <a:rPr lang="ru-RU" sz="3200" dirty="0"/>
              <a:t> буде </a:t>
            </a:r>
            <a:r>
              <a:rPr lang="ru-RU" sz="3200" dirty="0" err="1"/>
              <a:t>розглянуто</a:t>
            </a:r>
            <a:r>
              <a:rPr lang="ru-RU" sz="3200" dirty="0"/>
              <a:t> </a:t>
            </a:r>
            <a:r>
              <a:rPr lang="ru-RU" sz="3200" dirty="0" err="1"/>
              <a:t>обрану</a:t>
            </a:r>
            <a:r>
              <a:rPr lang="ru-RU" sz="3200" dirty="0"/>
              <a:t> тему для </a:t>
            </a:r>
            <a:r>
              <a:rPr lang="ru-RU" sz="3200" dirty="0" err="1"/>
              <a:t>виконання</a:t>
            </a:r>
            <a:r>
              <a:rPr lang="ru-RU" sz="3200" dirty="0"/>
              <a:t> курсового проекту з предмету «</a:t>
            </a:r>
            <a:r>
              <a:rPr lang="ru-RU" sz="3200" dirty="0" err="1"/>
              <a:t>Математичне</a:t>
            </a:r>
            <a:r>
              <a:rPr lang="ru-RU" sz="3200" dirty="0"/>
              <a:t> </a:t>
            </a:r>
            <a:r>
              <a:rPr lang="ru-RU" sz="3200" dirty="0" err="1"/>
              <a:t>моделювання</a:t>
            </a:r>
            <a:r>
              <a:rPr lang="ru-RU" sz="3200" dirty="0"/>
              <a:t>», а </a:t>
            </a:r>
            <a:r>
              <a:rPr lang="ru-RU" sz="3200" dirty="0" err="1"/>
              <a:t>також</a:t>
            </a:r>
            <a:r>
              <a:rPr lang="ru-RU" sz="3200" dirty="0"/>
              <a:t> </a:t>
            </a:r>
            <a:r>
              <a:rPr lang="ru-RU" sz="3200" dirty="0" err="1"/>
              <a:t>розглянуто</a:t>
            </a:r>
            <a:r>
              <a:rPr lang="ru-RU" sz="3200" dirty="0"/>
              <a:t> </a:t>
            </a:r>
            <a:r>
              <a:rPr lang="ru-RU" sz="3200" dirty="0" err="1"/>
              <a:t>теоретичні</a:t>
            </a:r>
            <a:r>
              <a:rPr lang="ru-RU" sz="3200" dirty="0"/>
              <a:t> </a:t>
            </a:r>
            <a:r>
              <a:rPr lang="ru-RU" sz="3200" dirty="0" err="1"/>
              <a:t>основи</a:t>
            </a:r>
            <a:r>
              <a:rPr lang="ru-RU" sz="3200" dirty="0"/>
              <a:t> </a:t>
            </a:r>
            <a:r>
              <a:rPr lang="ru-RU" sz="3200" dirty="0" err="1"/>
              <a:t>моделі</a:t>
            </a:r>
            <a:r>
              <a:rPr lang="ru-RU" sz="3200" dirty="0"/>
              <a:t>, </a:t>
            </a:r>
            <a:r>
              <a:rPr lang="ru-RU" sz="3200" dirty="0" err="1"/>
              <a:t>що</a:t>
            </a:r>
            <a:r>
              <a:rPr lang="ru-RU" sz="3200" dirty="0"/>
              <a:t> буде </a:t>
            </a:r>
            <a:r>
              <a:rPr lang="ru-RU" sz="3200" dirty="0" err="1"/>
              <a:t>створюватись</a:t>
            </a:r>
            <a:r>
              <a:rPr lang="ru-RU" sz="3200" dirty="0"/>
              <a:t>, для </a:t>
            </a:r>
            <a:r>
              <a:rPr lang="ru-RU" sz="3200" dirty="0" err="1"/>
              <a:t>розкриття</a:t>
            </a:r>
            <a:r>
              <a:rPr lang="ru-RU" sz="3200" dirty="0"/>
              <a:t> </a:t>
            </a:r>
            <a:r>
              <a:rPr lang="ru-RU" sz="3200" dirty="0" err="1"/>
              <a:t>цієї</a:t>
            </a:r>
            <a:r>
              <a:rPr lang="ru-RU" sz="3200" dirty="0"/>
              <a:t> теми.</a:t>
            </a:r>
            <a:endParaRPr lang="uk-UA" sz="3200" dirty="0"/>
          </a:p>
        </p:txBody>
      </p:sp>
    </p:spTree>
    <p:extLst>
      <p:ext uri="{BB962C8B-B14F-4D97-AF65-F5344CB8AC3E}">
        <p14:creationId xmlns:p14="http://schemas.microsoft.com/office/powerpoint/2010/main" val="427116851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88A9E8-5B12-484A-9FDE-BFEA50EA24DE}"/>
              </a:ext>
            </a:extLst>
          </p:cNvPr>
          <p:cNvSpPr>
            <a:spLocks noGrp="1"/>
          </p:cNvSpPr>
          <p:nvPr>
            <p:ph type="title"/>
          </p:nvPr>
        </p:nvSpPr>
        <p:spPr>
          <a:xfrm>
            <a:off x="804670" y="467106"/>
            <a:ext cx="4486656" cy="1141497"/>
          </a:xfrm>
        </p:spPr>
        <p:txBody>
          <a:bodyPr/>
          <a:lstStyle/>
          <a:p>
            <a:r>
              <a:rPr lang="uk-UA" dirty="0"/>
              <a:t>Замкнена екосистема</a:t>
            </a:r>
            <a:endParaRPr lang="ru-RU" dirty="0"/>
          </a:p>
        </p:txBody>
      </p:sp>
      <p:sp>
        <p:nvSpPr>
          <p:cNvPr id="4" name="Текст 3">
            <a:extLst>
              <a:ext uri="{FF2B5EF4-FFF2-40B4-BE49-F238E27FC236}">
                <a16:creationId xmlns:a16="http://schemas.microsoft.com/office/drawing/2014/main" id="{0318A81A-1AB1-41F8-923D-6F0F343DB9D5}"/>
              </a:ext>
            </a:extLst>
          </p:cNvPr>
          <p:cNvSpPr>
            <a:spLocks noGrp="1"/>
          </p:cNvSpPr>
          <p:nvPr>
            <p:ph type="body" sz="half" idx="2"/>
          </p:nvPr>
        </p:nvSpPr>
        <p:spPr>
          <a:xfrm>
            <a:off x="804670" y="1964398"/>
            <a:ext cx="4486656" cy="4426495"/>
          </a:xfrm>
        </p:spPr>
        <p:txBody>
          <a:bodyPr>
            <a:noAutofit/>
          </a:bodyPr>
          <a:lstStyle/>
          <a:p>
            <a:pPr algn="just"/>
            <a:r>
              <a:rPr lang="uk-UA" sz="2200" dirty="0"/>
              <a:t>Для реалізації курсового проекту було обрано тему «Моделювання замкненої екосистеми». Замкнена екосистема – така система, до якої зовні не потрапляє жодних ресурсів, тобто, для подальшого функціонування системи вона використовує лише ті ресурси, що має всередині себе (окрім, хіба що, сонячного світла, необхідного для життя рослин), а отже, звідси виникає декілька правил, за якими діє дана екосистема:</a:t>
            </a:r>
            <a:endParaRPr lang="ru-RU" sz="2200" dirty="0"/>
          </a:p>
        </p:txBody>
      </p:sp>
      <p:pic>
        <p:nvPicPr>
          <p:cNvPr id="1026" name="Picture 2" descr="image">
            <a:extLst>
              <a:ext uri="{FF2B5EF4-FFF2-40B4-BE49-F238E27FC236}">
                <a16:creationId xmlns:a16="http://schemas.microsoft.com/office/drawing/2014/main" id="{A6EDAFB8-0066-43B6-A511-10BD349F18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00674" y="467106"/>
            <a:ext cx="4486656" cy="592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90065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0C2A0C-F9CF-43B0-ADC2-9998C0059C18}"/>
              </a:ext>
            </a:extLst>
          </p:cNvPr>
          <p:cNvSpPr>
            <a:spLocks noGrp="1"/>
          </p:cNvSpPr>
          <p:nvPr>
            <p:ph type="title"/>
          </p:nvPr>
        </p:nvSpPr>
        <p:spPr>
          <a:xfrm>
            <a:off x="4567637" y="251628"/>
            <a:ext cx="3056725" cy="1188720"/>
          </a:xfrm>
        </p:spPr>
        <p:txBody>
          <a:bodyPr/>
          <a:lstStyle/>
          <a:p>
            <a:r>
              <a:rPr lang="uk-UA" dirty="0"/>
              <a:t>«Б</a:t>
            </a:r>
            <a:r>
              <a:rPr lang="ru-RU" dirty="0"/>
              <a:t>іосфера-2»</a:t>
            </a:r>
          </a:p>
        </p:txBody>
      </p:sp>
      <p:pic>
        <p:nvPicPr>
          <p:cNvPr id="1026" name="Picture 2">
            <a:extLst>
              <a:ext uri="{FF2B5EF4-FFF2-40B4-BE49-F238E27FC236}">
                <a16:creationId xmlns:a16="http://schemas.microsoft.com/office/drawing/2014/main" id="{50B7A624-C1AE-4BB6-BFD0-1C65A950E8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4276" y="1604943"/>
            <a:ext cx="6743447" cy="5057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04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CEDB23-089C-411A-AA2E-A309591E9ACB}"/>
              </a:ext>
            </a:extLst>
          </p:cNvPr>
          <p:cNvSpPr>
            <a:spLocks noGrp="1"/>
          </p:cNvSpPr>
          <p:nvPr>
            <p:ph type="title"/>
          </p:nvPr>
        </p:nvSpPr>
        <p:spPr/>
        <p:txBody>
          <a:bodyPr/>
          <a:lstStyle/>
          <a:p>
            <a:r>
              <a:rPr lang="uk-UA" dirty="0"/>
              <a:t>Правила існування екосистеми</a:t>
            </a:r>
            <a:endParaRPr lang="ru-RU" dirty="0"/>
          </a:p>
        </p:txBody>
      </p:sp>
      <p:sp>
        <p:nvSpPr>
          <p:cNvPr id="3" name="Объект 2">
            <a:extLst>
              <a:ext uri="{FF2B5EF4-FFF2-40B4-BE49-F238E27FC236}">
                <a16:creationId xmlns:a16="http://schemas.microsoft.com/office/drawing/2014/main" id="{ACFA97E6-8F17-4BCD-BB42-6C512C0C2590}"/>
              </a:ext>
            </a:extLst>
          </p:cNvPr>
          <p:cNvSpPr>
            <a:spLocks noGrp="1"/>
          </p:cNvSpPr>
          <p:nvPr>
            <p:ph idx="1"/>
          </p:nvPr>
        </p:nvSpPr>
        <p:spPr>
          <a:xfrm>
            <a:off x="1481887" y="2638044"/>
            <a:ext cx="9228225" cy="3720811"/>
          </a:xfrm>
        </p:spPr>
        <p:txBody>
          <a:bodyPr>
            <a:normAutofit/>
          </a:bodyPr>
          <a:lstStyle/>
          <a:p>
            <a:pPr marL="0" indent="0">
              <a:buNone/>
            </a:pPr>
            <a:r>
              <a:rPr lang="uk-UA" sz="2400" dirty="0"/>
              <a:t>Наша майбутня замкнена екосистема буде функціонувати в першому наближенні за такими правилами:</a:t>
            </a:r>
          </a:p>
          <a:p>
            <a:r>
              <a:rPr lang="ru-RU" sz="2400" dirty="0" err="1"/>
              <a:t>Повна</a:t>
            </a:r>
            <a:r>
              <a:rPr lang="ru-RU" sz="2400" dirty="0"/>
              <a:t> </a:t>
            </a:r>
            <a:r>
              <a:rPr lang="ru-RU" sz="2400" dirty="0" err="1"/>
              <a:t>маса</a:t>
            </a:r>
            <a:r>
              <a:rPr lang="ru-RU" sz="2400" dirty="0"/>
              <a:t> </a:t>
            </a:r>
            <a:r>
              <a:rPr lang="ru-RU" sz="2400" dirty="0" err="1"/>
              <a:t>системи</a:t>
            </a:r>
            <a:r>
              <a:rPr lang="ru-RU" sz="2400" dirty="0"/>
              <a:t>, </a:t>
            </a:r>
            <a:r>
              <a:rPr lang="ru-RU" sz="2400" dirty="0" err="1"/>
              <a:t>тобто</a:t>
            </a:r>
            <a:r>
              <a:rPr lang="ru-RU" sz="2400" dirty="0"/>
              <a:t> </a:t>
            </a:r>
            <a:r>
              <a:rPr lang="ru-RU" sz="2400" dirty="0" err="1"/>
              <a:t>сумарна</a:t>
            </a:r>
            <a:r>
              <a:rPr lang="ru-RU" sz="2400" dirty="0"/>
              <a:t> </a:t>
            </a:r>
            <a:r>
              <a:rPr lang="ru-RU" sz="2400" dirty="0" err="1"/>
              <a:t>маса</a:t>
            </a:r>
            <a:r>
              <a:rPr lang="ru-RU" sz="2400" dirty="0"/>
              <a:t> </a:t>
            </a:r>
            <a:r>
              <a:rPr lang="ru-RU" sz="2400" dirty="0" err="1"/>
              <a:t>усіх</a:t>
            </a:r>
            <a:r>
              <a:rPr lang="ru-RU" sz="2400" dirty="0"/>
              <a:t> </a:t>
            </a:r>
            <a:r>
              <a:rPr lang="ru-RU" sz="2400" dirty="0" err="1"/>
              <a:t>наявних</a:t>
            </a:r>
            <a:r>
              <a:rPr lang="ru-RU" sz="2400" dirty="0"/>
              <a:t> в </a:t>
            </a:r>
            <a:r>
              <a:rPr lang="ru-RU" sz="2400" dirty="0" err="1"/>
              <a:t>системі</a:t>
            </a:r>
            <a:r>
              <a:rPr lang="ru-RU" sz="2400" dirty="0"/>
              <a:t> </a:t>
            </a:r>
            <a:r>
              <a:rPr lang="ru-RU" sz="2400" dirty="0" err="1"/>
              <a:t>об’єктів</a:t>
            </a:r>
            <a:r>
              <a:rPr lang="ru-RU" sz="2400" dirty="0"/>
              <a:t>, </a:t>
            </a:r>
            <a:r>
              <a:rPr lang="ru-RU" sz="2400" dirty="0" err="1"/>
              <a:t>це</a:t>
            </a:r>
            <a:r>
              <a:rPr lang="ru-RU" sz="2400" dirty="0"/>
              <a:t> стала величина;</a:t>
            </a:r>
          </a:p>
          <a:p>
            <a:r>
              <a:rPr lang="ru-RU" sz="2400" dirty="0"/>
              <a:t>Система </a:t>
            </a:r>
            <a:r>
              <a:rPr lang="ru-RU" sz="2400" dirty="0" err="1"/>
              <a:t>функціонує</a:t>
            </a:r>
            <a:r>
              <a:rPr lang="ru-RU" sz="2400" dirty="0"/>
              <a:t> в </a:t>
            </a:r>
            <a:r>
              <a:rPr lang="ru-RU" sz="2400" dirty="0" err="1"/>
              <a:t>обмеженому</a:t>
            </a:r>
            <a:r>
              <a:rPr lang="ru-RU" sz="2400" dirty="0"/>
              <a:t> </a:t>
            </a:r>
            <a:r>
              <a:rPr lang="ru-RU" sz="2400" dirty="0" err="1"/>
              <a:t>середовищі</a:t>
            </a:r>
            <a:r>
              <a:rPr lang="ru-RU" sz="2400" dirty="0"/>
              <a:t>;</a:t>
            </a:r>
          </a:p>
          <a:p>
            <a:r>
              <a:rPr lang="ru-RU" sz="2400" dirty="0" err="1"/>
              <a:t>Маса</a:t>
            </a:r>
            <a:r>
              <a:rPr lang="ru-RU" sz="2400" dirty="0"/>
              <a:t> в </a:t>
            </a:r>
            <a:r>
              <a:rPr lang="ru-RU" sz="2400" dirty="0" err="1"/>
              <a:t>системі</a:t>
            </a:r>
            <a:r>
              <a:rPr lang="ru-RU" sz="2400" dirty="0"/>
              <a:t> </a:t>
            </a:r>
            <a:r>
              <a:rPr lang="ru-RU" sz="2400" dirty="0" err="1"/>
              <a:t>розподіляється</a:t>
            </a:r>
            <a:r>
              <a:rPr lang="ru-RU" sz="2400" dirty="0"/>
              <a:t> на два типи:</a:t>
            </a:r>
          </a:p>
          <a:p>
            <a:pPr lvl="1">
              <a:buFont typeface="Wingdings" panose="05000000000000000000" pitchFamily="2" charset="2"/>
              <a:buChar char="Ø"/>
            </a:pPr>
            <a:r>
              <a:rPr lang="ru-RU" sz="2400" dirty="0"/>
              <a:t>Жива </a:t>
            </a:r>
            <a:r>
              <a:rPr lang="ru-RU" sz="2400" dirty="0" err="1"/>
              <a:t>маса</a:t>
            </a:r>
            <a:r>
              <a:rPr lang="ru-RU" sz="2400" dirty="0"/>
              <a:t>, </a:t>
            </a:r>
            <a:r>
              <a:rPr lang="ru-RU" sz="2400" dirty="0" err="1"/>
              <a:t>що</a:t>
            </a:r>
            <a:r>
              <a:rPr lang="ru-RU" sz="2400" dirty="0"/>
              <a:t> </a:t>
            </a:r>
            <a:r>
              <a:rPr lang="ru-RU" sz="2400" dirty="0" err="1"/>
              <a:t>наявна</a:t>
            </a:r>
            <a:r>
              <a:rPr lang="ru-RU" sz="2400" dirty="0"/>
              <a:t> в </a:t>
            </a:r>
            <a:r>
              <a:rPr lang="ru-RU" sz="2400" dirty="0" err="1"/>
              <a:t>рослинах</a:t>
            </a:r>
            <a:r>
              <a:rPr lang="ru-RU" sz="2400" dirty="0"/>
              <a:t> та тваринах;</a:t>
            </a:r>
          </a:p>
          <a:p>
            <a:pPr lvl="1">
              <a:buFont typeface="Wingdings" panose="05000000000000000000" pitchFamily="2" charset="2"/>
              <a:buChar char="Ø"/>
            </a:pPr>
            <a:r>
              <a:rPr lang="ru-RU" sz="2400" dirty="0"/>
              <a:t>Мертва </a:t>
            </a:r>
            <a:r>
              <a:rPr lang="ru-RU" sz="2400" dirty="0" err="1"/>
              <a:t>маса</a:t>
            </a:r>
            <a:r>
              <a:rPr lang="ru-RU" sz="2400" dirty="0"/>
              <a:t>, </a:t>
            </a:r>
            <a:r>
              <a:rPr lang="ru-RU" sz="2400" dirty="0" err="1"/>
              <a:t>що</a:t>
            </a:r>
            <a:r>
              <a:rPr lang="ru-RU" sz="2400" dirty="0"/>
              <a:t> </a:t>
            </a:r>
            <a:r>
              <a:rPr lang="ru-RU" sz="2400" dirty="0" err="1"/>
              <a:t>складається</a:t>
            </a:r>
            <a:r>
              <a:rPr lang="ru-RU" sz="2400" dirty="0"/>
              <a:t> з </a:t>
            </a:r>
            <a:r>
              <a:rPr lang="ru-RU" sz="2400" dirty="0" err="1"/>
              <a:t>залишків</a:t>
            </a:r>
            <a:r>
              <a:rPr lang="ru-RU" sz="2400" dirty="0"/>
              <a:t> </a:t>
            </a:r>
            <a:r>
              <a:rPr lang="ru-RU" sz="2400" dirty="0" err="1"/>
              <a:t>організмів</a:t>
            </a:r>
            <a:r>
              <a:rPr lang="ru-RU" sz="2400" dirty="0"/>
              <a:t> та </a:t>
            </a:r>
            <a:r>
              <a:rPr lang="ru-RU" sz="2400" dirty="0" err="1"/>
              <a:t>посліду</a:t>
            </a:r>
            <a:r>
              <a:rPr lang="ru-RU" sz="2400" dirty="0"/>
              <a:t>;</a:t>
            </a:r>
          </a:p>
        </p:txBody>
      </p:sp>
    </p:spTree>
    <p:extLst>
      <p:ext uri="{BB962C8B-B14F-4D97-AF65-F5344CB8AC3E}">
        <p14:creationId xmlns:p14="http://schemas.microsoft.com/office/powerpoint/2010/main" val="428439646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E55AD3-B499-46E6-ACBD-7D2C997363A4}"/>
              </a:ext>
            </a:extLst>
          </p:cNvPr>
          <p:cNvSpPr>
            <a:spLocks noGrp="1"/>
          </p:cNvSpPr>
          <p:nvPr>
            <p:ph type="title"/>
          </p:nvPr>
        </p:nvSpPr>
        <p:spPr>
          <a:xfrm>
            <a:off x="2231135" y="436185"/>
            <a:ext cx="7729728" cy="1188720"/>
          </a:xfrm>
        </p:spPr>
        <p:txBody>
          <a:bodyPr/>
          <a:lstStyle/>
          <a:p>
            <a:r>
              <a:rPr lang="uk-UA" dirty="0"/>
              <a:t>Правила існування екосистеми</a:t>
            </a:r>
            <a:endParaRPr lang="ru-RU" dirty="0"/>
          </a:p>
        </p:txBody>
      </p:sp>
      <p:sp>
        <p:nvSpPr>
          <p:cNvPr id="3" name="Объект 2">
            <a:extLst>
              <a:ext uri="{FF2B5EF4-FFF2-40B4-BE49-F238E27FC236}">
                <a16:creationId xmlns:a16="http://schemas.microsoft.com/office/drawing/2014/main" id="{841A5C49-FB0C-407A-BE5E-3F60163AEDB6}"/>
              </a:ext>
            </a:extLst>
          </p:cNvPr>
          <p:cNvSpPr>
            <a:spLocks noGrp="1"/>
          </p:cNvSpPr>
          <p:nvPr>
            <p:ph idx="1"/>
          </p:nvPr>
        </p:nvSpPr>
        <p:spPr>
          <a:xfrm>
            <a:off x="642987" y="2201817"/>
            <a:ext cx="10906023" cy="4064760"/>
          </a:xfrm>
        </p:spPr>
        <p:txBody>
          <a:bodyPr>
            <a:noAutofit/>
          </a:bodyPr>
          <a:lstStyle/>
          <a:p>
            <a:r>
              <a:rPr lang="uk-UA" sz="2400" dirty="0"/>
              <a:t>Повна маса є цілим числом</a:t>
            </a:r>
          </a:p>
          <a:p>
            <a:r>
              <a:rPr lang="ru-RU" sz="2400" dirty="0" err="1"/>
              <a:t>Кожний</a:t>
            </a:r>
            <a:r>
              <a:rPr lang="ru-RU" sz="2400" dirty="0"/>
              <a:t> </a:t>
            </a:r>
            <a:r>
              <a:rPr lang="ru-RU" sz="2400" dirty="0" err="1"/>
              <a:t>елемент</a:t>
            </a:r>
            <a:r>
              <a:rPr lang="ru-RU" sz="2400" dirty="0"/>
              <a:t> простору (</a:t>
            </a:r>
            <a:r>
              <a:rPr lang="ru-RU" sz="2400" dirty="0" err="1"/>
              <a:t>клітинка</a:t>
            </a:r>
            <a:r>
              <a:rPr lang="ru-RU" sz="2400" dirty="0"/>
              <a:t> поля) </a:t>
            </a:r>
            <a:r>
              <a:rPr lang="ru-RU" sz="2400" dirty="0" err="1"/>
              <a:t>має</a:t>
            </a:r>
            <a:r>
              <a:rPr lang="ru-RU" sz="2400" dirty="0"/>
              <a:t> </a:t>
            </a:r>
            <a:r>
              <a:rPr lang="ru-RU" sz="2400" dirty="0" err="1"/>
              <a:t>деяку</a:t>
            </a:r>
            <a:r>
              <a:rPr lang="ru-RU" sz="2400" dirty="0"/>
              <a:t> </a:t>
            </a:r>
            <a:r>
              <a:rPr lang="ru-RU" sz="2400" dirty="0" err="1"/>
              <a:t>кількість</a:t>
            </a:r>
            <a:r>
              <a:rPr lang="ru-RU" sz="2400" dirty="0"/>
              <a:t> </a:t>
            </a:r>
            <a:r>
              <a:rPr lang="ru-RU" sz="2400" dirty="0" err="1"/>
              <a:t>мертвої</a:t>
            </a:r>
            <a:r>
              <a:rPr lang="ru-RU" sz="2400" dirty="0"/>
              <a:t> </a:t>
            </a:r>
            <a:r>
              <a:rPr lang="ru-RU" sz="2400" dirty="0" err="1"/>
              <a:t>маси</a:t>
            </a:r>
            <a:r>
              <a:rPr lang="ru-RU" sz="2400" dirty="0"/>
              <a:t> на </a:t>
            </a:r>
            <a:r>
              <a:rPr lang="ru-RU" sz="2400" dirty="0" err="1"/>
              <a:t>ній</a:t>
            </a:r>
            <a:r>
              <a:rPr lang="ru-RU" sz="2400" dirty="0"/>
              <a:t> (</a:t>
            </a:r>
            <a:r>
              <a:rPr lang="ru-RU" sz="2400" dirty="0" err="1"/>
              <a:t>далі</a:t>
            </a:r>
            <a:r>
              <a:rPr lang="ru-RU" sz="2400" dirty="0"/>
              <a:t> </a:t>
            </a:r>
            <a:r>
              <a:rPr lang="ru-RU" sz="2400" dirty="0" err="1"/>
              <a:t>будемо</a:t>
            </a:r>
            <a:r>
              <a:rPr lang="ru-RU" sz="2400" dirty="0"/>
              <a:t> </a:t>
            </a:r>
            <a:r>
              <a:rPr lang="ru-RU" sz="2400" dirty="0" err="1"/>
              <a:t>називати</a:t>
            </a:r>
            <a:r>
              <a:rPr lang="ru-RU" sz="2400" dirty="0"/>
              <a:t> </a:t>
            </a:r>
            <a:r>
              <a:rPr lang="ru-RU" sz="2400" dirty="0" err="1"/>
              <a:t>добривом</a:t>
            </a:r>
            <a:r>
              <a:rPr lang="ru-RU" sz="2400" dirty="0"/>
              <a:t>), а </a:t>
            </a:r>
            <a:r>
              <a:rPr lang="ru-RU" sz="2400" dirty="0" err="1"/>
              <a:t>також</a:t>
            </a:r>
            <a:r>
              <a:rPr lang="ru-RU" sz="2400" dirty="0"/>
              <a:t> </a:t>
            </a:r>
            <a:r>
              <a:rPr lang="ru-RU" sz="2400" dirty="0" err="1"/>
              <a:t>може</a:t>
            </a:r>
            <a:r>
              <a:rPr lang="ru-RU" sz="2400" dirty="0"/>
              <a:t> </a:t>
            </a:r>
            <a:r>
              <a:rPr lang="ru-RU" sz="2400" dirty="0" err="1"/>
              <a:t>мати</a:t>
            </a:r>
            <a:r>
              <a:rPr lang="ru-RU" sz="2400" dirty="0"/>
              <a:t> на </a:t>
            </a:r>
            <a:r>
              <a:rPr lang="ru-RU" sz="2400" dirty="0" err="1"/>
              <a:t>собі</a:t>
            </a:r>
            <a:r>
              <a:rPr lang="ru-RU" sz="2400" dirty="0"/>
              <a:t> </a:t>
            </a:r>
            <a:r>
              <a:rPr lang="ru-RU" sz="2400" dirty="0" err="1"/>
              <a:t>лише</a:t>
            </a:r>
            <a:r>
              <a:rPr lang="ru-RU" sz="2400" dirty="0"/>
              <a:t> один </a:t>
            </a:r>
            <a:r>
              <a:rPr lang="ru-RU" sz="2400" dirty="0" err="1"/>
              <a:t>організм</a:t>
            </a:r>
            <a:endParaRPr lang="ru-RU" sz="2400" dirty="0"/>
          </a:p>
          <a:p>
            <a:r>
              <a:rPr lang="ru-RU" sz="2400" dirty="0" err="1"/>
              <a:t>Організми</a:t>
            </a:r>
            <a:r>
              <a:rPr lang="ru-RU" sz="2400" dirty="0"/>
              <a:t> </a:t>
            </a:r>
            <a:r>
              <a:rPr lang="ru-RU" sz="2400" dirty="0" err="1"/>
              <a:t>можуть</a:t>
            </a:r>
            <a:r>
              <a:rPr lang="ru-RU" sz="2400" dirty="0"/>
              <a:t>  </a:t>
            </a:r>
            <a:r>
              <a:rPr lang="ru-RU" sz="2400" dirty="0" err="1"/>
              <a:t>споживати</a:t>
            </a:r>
            <a:r>
              <a:rPr lang="ru-RU" sz="2400" dirty="0"/>
              <a:t> як </a:t>
            </a:r>
            <a:r>
              <a:rPr lang="ru-RU" sz="2400" dirty="0" err="1"/>
              <a:t>добрива</a:t>
            </a:r>
            <a:r>
              <a:rPr lang="ru-RU" sz="2400" dirty="0"/>
              <a:t>, так й </a:t>
            </a:r>
            <a:r>
              <a:rPr lang="ru-RU" sz="2400" dirty="0" err="1"/>
              <a:t>інші</a:t>
            </a:r>
            <a:r>
              <a:rPr lang="ru-RU" sz="2400" dirty="0"/>
              <a:t> </a:t>
            </a:r>
            <a:r>
              <a:rPr lang="ru-RU" sz="2400" dirty="0" err="1"/>
              <a:t>організми</a:t>
            </a:r>
            <a:r>
              <a:rPr lang="ru-RU" sz="2400" dirty="0"/>
              <a:t>, </a:t>
            </a:r>
            <a:r>
              <a:rPr lang="ru-RU" sz="2400" dirty="0" err="1"/>
              <a:t>проте</a:t>
            </a:r>
            <a:r>
              <a:rPr lang="ru-RU" sz="2400" dirty="0"/>
              <a:t> </a:t>
            </a:r>
            <a:r>
              <a:rPr lang="ru-RU" sz="2400" dirty="0" err="1"/>
              <a:t>останнє</a:t>
            </a:r>
            <a:r>
              <a:rPr lang="ru-RU" sz="2400" dirty="0"/>
              <a:t> </a:t>
            </a:r>
            <a:r>
              <a:rPr lang="ru-RU" sz="2400" dirty="0" err="1"/>
              <a:t>можливо</a:t>
            </a:r>
            <a:r>
              <a:rPr lang="ru-RU" sz="2400" dirty="0"/>
              <a:t>, </a:t>
            </a:r>
            <a:r>
              <a:rPr lang="ru-RU" sz="2400" dirty="0" err="1"/>
              <a:t>тільки</a:t>
            </a:r>
            <a:r>
              <a:rPr lang="ru-RU" sz="2400" dirty="0"/>
              <a:t> </a:t>
            </a:r>
            <a:r>
              <a:rPr lang="ru-RU" sz="2400" dirty="0" err="1"/>
              <a:t>якщо</a:t>
            </a:r>
            <a:r>
              <a:rPr lang="ru-RU" sz="2400" dirty="0"/>
              <a:t> </a:t>
            </a:r>
            <a:r>
              <a:rPr lang="ru-RU" sz="2400" dirty="0" err="1"/>
              <a:t>маса</a:t>
            </a:r>
            <a:r>
              <a:rPr lang="ru-RU" sz="2400" dirty="0"/>
              <a:t> </a:t>
            </a:r>
            <a:r>
              <a:rPr lang="ru-RU" sz="2400" dirty="0" err="1"/>
              <a:t>поглиненого</a:t>
            </a:r>
            <a:r>
              <a:rPr lang="ru-RU" sz="2400" dirty="0"/>
              <a:t> </a:t>
            </a:r>
            <a:r>
              <a:rPr lang="ru-RU" sz="2400" dirty="0" err="1"/>
              <a:t>організму</a:t>
            </a:r>
            <a:r>
              <a:rPr lang="ru-RU" sz="2400" dirty="0"/>
              <a:t> </a:t>
            </a:r>
            <a:r>
              <a:rPr lang="ru-RU" sz="2400" dirty="0" err="1"/>
              <a:t>хоча</a:t>
            </a:r>
            <a:r>
              <a:rPr lang="ru-RU" sz="2400" dirty="0"/>
              <a:t> б </a:t>
            </a:r>
            <a:r>
              <a:rPr lang="ru-RU" sz="2400" dirty="0" err="1"/>
              <a:t>вдвічі</a:t>
            </a:r>
            <a:r>
              <a:rPr lang="ru-RU" sz="2400" dirty="0"/>
              <a:t> </a:t>
            </a:r>
            <a:r>
              <a:rPr lang="ru-RU" sz="2400" dirty="0" err="1"/>
              <a:t>менша</a:t>
            </a:r>
            <a:r>
              <a:rPr lang="ru-RU" sz="2400" dirty="0"/>
              <a:t>, за </a:t>
            </a:r>
            <a:r>
              <a:rPr lang="ru-RU" sz="2400" dirty="0" err="1"/>
              <a:t>масу</a:t>
            </a:r>
            <a:r>
              <a:rPr lang="ru-RU" sz="2400" dirty="0"/>
              <a:t> того, </a:t>
            </a:r>
            <a:r>
              <a:rPr lang="ru-RU" sz="2400" dirty="0" err="1"/>
              <a:t>хто</a:t>
            </a:r>
            <a:r>
              <a:rPr lang="ru-RU" sz="2400" dirty="0"/>
              <a:t> </a:t>
            </a:r>
            <a:r>
              <a:rPr lang="ru-RU" sz="2400" dirty="0" err="1"/>
              <a:t>їсть</a:t>
            </a:r>
            <a:endParaRPr lang="ru-RU" sz="2400" dirty="0"/>
          </a:p>
          <a:p>
            <a:r>
              <a:rPr lang="ru-RU" sz="2400" dirty="0" err="1"/>
              <a:t>Організми</a:t>
            </a:r>
            <a:r>
              <a:rPr lang="ru-RU" sz="2400" dirty="0"/>
              <a:t> </a:t>
            </a:r>
            <a:r>
              <a:rPr lang="ru-RU" sz="2400" dirty="0" err="1"/>
              <a:t>можуть</a:t>
            </a:r>
            <a:r>
              <a:rPr lang="ru-RU" sz="2400" dirty="0"/>
              <a:t> </a:t>
            </a:r>
            <a:r>
              <a:rPr lang="ru-RU" sz="2400" dirty="0" err="1"/>
              <a:t>виконувати</a:t>
            </a:r>
            <a:r>
              <a:rPr lang="ru-RU" sz="2400" dirty="0"/>
              <a:t> </a:t>
            </a:r>
            <a:r>
              <a:rPr lang="ru-RU" sz="2400" dirty="0" err="1"/>
              <a:t>фіксоване</a:t>
            </a:r>
            <a:r>
              <a:rPr lang="ru-RU" sz="2400" dirty="0"/>
              <a:t> число </a:t>
            </a:r>
            <a:r>
              <a:rPr lang="ru-RU" sz="2400" dirty="0" err="1"/>
              <a:t>дій</a:t>
            </a:r>
            <a:r>
              <a:rPr lang="ru-RU" sz="2400" dirty="0"/>
              <a:t>, і </a:t>
            </a:r>
            <a:r>
              <a:rPr lang="ru-RU" sz="2400" dirty="0" err="1"/>
              <a:t>кожна</a:t>
            </a:r>
            <a:r>
              <a:rPr lang="ru-RU" sz="2400" dirty="0"/>
              <a:t> </a:t>
            </a:r>
            <a:r>
              <a:rPr lang="ru-RU" sz="2400" dirty="0" err="1"/>
              <a:t>дія</a:t>
            </a:r>
            <a:r>
              <a:rPr lang="ru-RU" sz="2400" dirty="0"/>
              <a:t> </a:t>
            </a:r>
            <a:r>
              <a:rPr lang="ru-RU" sz="2400" dirty="0" err="1"/>
              <a:t>зменшує</a:t>
            </a:r>
            <a:r>
              <a:rPr lang="ru-RU" sz="2400" dirty="0"/>
              <a:t> </a:t>
            </a:r>
            <a:r>
              <a:rPr lang="ru-RU" sz="2400" dirty="0" err="1"/>
              <a:t>масу</a:t>
            </a:r>
            <a:r>
              <a:rPr lang="ru-RU" sz="2400" dirty="0"/>
              <a:t> </a:t>
            </a:r>
            <a:r>
              <a:rPr lang="ru-RU" sz="2400" dirty="0" err="1"/>
              <a:t>організму</a:t>
            </a:r>
            <a:r>
              <a:rPr lang="ru-RU" sz="2400" dirty="0"/>
              <a:t> на величину, </a:t>
            </a:r>
            <a:r>
              <a:rPr lang="ru-RU" sz="2400" dirty="0" err="1"/>
              <a:t>пропорційну</a:t>
            </a:r>
            <a:r>
              <a:rPr lang="ru-RU" sz="2400" dirty="0"/>
              <a:t> </a:t>
            </a:r>
            <a:r>
              <a:rPr lang="ru-RU" sz="2400" dirty="0" err="1"/>
              <a:t>його</a:t>
            </a:r>
            <a:r>
              <a:rPr lang="ru-RU" sz="2400" dirty="0"/>
              <a:t> </a:t>
            </a:r>
            <a:r>
              <a:rPr lang="ru-RU" sz="2400" dirty="0" err="1"/>
              <a:t>масі</a:t>
            </a:r>
            <a:r>
              <a:rPr lang="ru-RU" sz="2400" dirty="0"/>
              <a:t>. </a:t>
            </a:r>
            <a:r>
              <a:rPr lang="ru-RU" sz="2400" dirty="0" err="1"/>
              <a:t>Потім</a:t>
            </a:r>
            <a:r>
              <a:rPr lang="ru-RU" sz="2400" dirty="0"/>
              <a:t> </a:t>
            </a:r>
            <a:r>
              <a:rPr lang="ru-RU" sz="2400" dirty="0" err="1"/>
              <a:t>зменшену</a:t>
            </a:r>
            <a:r>
              <a:rPr lang="ru-RU" sz="2400" dirty="0"/>
              <a:t> </a:t>
            </a:r>
            <a:r>
              <a:rPr lang="ru-RU" sz="2400" dirty="0" err="1"/>
              <a:t>масу</a:t>
            </a:r>
            <a:r>
              <a:rPr lang="ru-RU" sz="2400" dirty="0"/>
              <a:t> </a:t>
            </a:r>
            <a:r>
              <a:rPr lang="ru-RU" sz="2400" dirty="0" err="1"/>
              <a:t>скидають</a:t>
            </a:r>
            <a:r>
              <a:rPr lang="ru-RU" sz="2400" dirty="0"/>
              <a:t> як </a:t>
            </a:r>
            <a:r>
              <a:rPr lang="ru-RU" sz="2400" dirty="0" err="1"/>
              <a:t>добрива</a:t>
            </a:r>
            <a:r>
              <a:rPr lang="ru-RU" sz="2400" dirty="0"/>
              <a:t>.</a:t>
            </a:r>
          </a:p>
        </p:txBody>
      </p:sp>
    </p:spTree>
    <p:extLst>
      <p:ext uri="{BB962C8B-B14F-4D97-AF65-F5344CB8AC3E}">
        <p14:creationId xmlns:p14="http://schemas.microsoft.com/office/powerpoint/2010/main" val="3169853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411E54-A083-4911-B704-FA779BACA7C1}"/>
              </a:ext>
            </a:extLst>
          </p:cNvPr>
          <p:cNvSpPr>
            <a:spLocks noGrp="1"/>
          </p:cNvSpPr>
          <p:nvPr>
            <p:ph type="title"/>
          </p:nvPr>
        </p:nvSpPr>
        <p:spPr>
          <a:xfrm>
            <a:off x="4163568" y="602642"/>
            <a:ext cx="3864864" cy="751813"/>
          </a:xfrm>
        </p:spPr>
        <p:txBody>
          <a:bodyPr/>
          <a:lstStyle/>
          <a:p>
            <a:r>
              <a:rPr lang="uk-UA" dirty="0"/>
              <a:t>Можливі дії</a:t>
            </a:r>
            <a:endParaRPr lang="ru-RU" dirty="0"/>
          </a:p>
        </p:txBody>
      </p:sp>
      <p:graphicFrame>
        <p:nvGraphicFramePr>
          <p:cNvPr id="4" name="Таблица 4">
            <a:extLst>
              <a:ext uri="{FF2B5EF4-FFF2-40B4-BE49-F238E27FC236}">
                <a16:creationId xmlns:a16="http://schemas.microsoft.com/office/drawing/2014/main" id="{DB801174-CCA5-480C-AC2E-CA523E7819F3}"/>
              </a:ext>
            </a:extLst>
          </p:cNvPr>
          <p:cNvGraphicFramePr>
            <a:graphicFrameLocks noGrp="1"/>
          </p:cNvGraphicFramePr>
          <p:nvPr>
            <p:ph idx="1"/>
            <p:extLst>
              <p:ext uri="{D42A27DB-BD31-4B8C-83A1-F6EECF244321}">
                <p14:modId xmlns:p14="http://schemas.microsoft.com/office/powerpoint/2010/main" val="3866409035"/>
              </p:ext>
            </p:extLst>
          </p:nvPr>
        </p:nvGraphicFramePr>
        <p:xfrm>
          <a:off x="569788" y="1996440"/>
          <a:ext cx="11052424" cy="4258918"/>
        </p:xfrm>
        <a:graphic>
          <a:graphicData uri="http://schemas.openxmlformats.org/drawingml/2006/table">
            <a:tbl>
              <a:tblPr firstRow="1" bandRow="1">
                <a:tableStyleId>{5C22544A-7EE6-4342-B048-85BDC9FD1C3A}</a:tableStyleId>
              </a:tblPr>
              <a:tblGrid>
                <a:gridCol w="2384280">
                  <a:extLst>
                    <a:ext uri="{9D8B030D-6E8A-4147-A177-3AD203B41FA5}">
                      <a16:colId xmlns:a16="http://schemas.microsoft.com/office/drawing/2014/main" val="1118341681"/>
                    </a:ext>
                  </a:extLst>
                </a:gridCol>
                <a:gridCol w="1605367">
                  <a:extLst>
                    <a:ext uri="{9D8B030D-6E8A-4147-A177-3AD203B41FA5}">
                      <a16:colId xmlns:a16="http://schemas.microsoft.com/office/drawing/2014/main" val="2304027416"/>
                    </a:ext>
                  </a:extLst>
                </a:gridCol>
                <a:gridCol w="7062777">
                  <a:extLst>
                    <a:ext uri="{9D8B030D-6E8A-4147-A177-3AD203B41FA5}">
                      <a16:colId xmlns:a16="http://schemas.microsoft.com/office/drawing/2014/main" val="428779095"/>
                    </a:ext>
                  </a:extLst>
                </a:gridCol>
              </a:tblGrid>
              <a:tr h="551243">
                <a:tc>
                  <a:txBody>
                    <a:bodyPr/>
                    <a:lstStyle/>
                    <a:p>
                      <a:r>
                        <a:rPr lang="uk-UA" sz="2600" dirty="0"/>
                        <a:t>Ім’я</a:t>
                      </a:r>
                      <a:endParaRPr lang="ru-RU" sz="2600" dirty="0"/>
                    </a:p>
                  </a:txBody>
                  <a:tcPr/>
                </a:tc>
                <a:tc>
                  <a:txBody>
                    <a:bodyPr/>
                    <a:lstStyle/>
                    <a:p>
                      <a:r>
                        <a:rPr lang="uk-UA" sz="2600" dirty="0"/>
                        <a:t>Цінність</a:t>
                      </a:r>
                      <a:endParaRPr lang="ru-RU" sz="2600" dirty="0"/>
                    </a:p>
                  </a:txBody>
                  <a:tcPr/>
                </a:tc>
                <a:tc>
                  <a:txBody>
                    <a:bodyPr/>
                    <a:lstStyle/>
                    <a:p>
                      <a:r>
                        <a:rPr lang="uk-UA" sz="2600" dirty="0"/>
                        <a:t>Опис</a:t>
                      </a:r>
                      <a:endParaRPr lang="ru-RU" sz="2600" dirty="0"/>
                    </a:p>
                  </a:txBody>
                  <a:tcPr/>
                </a:tc>
                <a:extLst>
                  <a:ext uri="{0D108BD9-81ED-4DB2-BD59-A6C34878D82A}">
                    <a16:rowId xmlns:a16="http://schemas.microsoft.com/office/drawing/2014/main" val="3622913278"/>
                  </a:ext>
                </a:extLst>
              </a:tr>
              <a:tr h="551243">
                <a:tc>
                  <a:txBody>
                    <a:bodyPr/>
                    <a:lstStyle/>
                    <a:p>
                      <a:r>
                        <a:rPr lang="uk-UA" sz="2600" dirty="0"/>
                        <a:t>Бездіяльність</a:t>
                      </a:r>
                      <a:endParaRPr lang="ru-RU" sz="2600" dirty="0"/>
                    </a:p>
                  </a:txBody>
                  <a:tcPr/>
                </a:tc>
                <a:tc>
                  <a:txBody>
                    <a:bodyPr/>
                    <a:lstStyle/>
                    <a:p>
                      <a:r>
                        <a:rPr lang="uk-UA" sz="2600" dirty="0"/>
                        <a:t>1%</a:t>
                      </a:r>
                      <a:endParaRPr lang="ru-RU" sz="2600" dirty="0"/>
                    </a:p>
                  </a:txBody>
                  <a:tcPr/>
                </a:tc>
                <a:tc>
                  <a:txBody>
                    <a:bodyPr/>
                    <a:lstStyle/>
                    <a:p>
                      <a:r>
                        <a:rPr lang="uk-UA" sz="2600" dirty="0"/>
                        <a:t>Нічого не робити</a:t>
                      </a:r>
                      <a:endParaRPr lang="ru-RU" sz="2600" dirty="0"/>
                    </a:p>
                  </a:txBody>
                  <a:tcPr/>
                </a:tc>
                <a:extLst>
                  <a:ext uri="{0D108BD9-81ED-4DB2-BD59-A6C34878D82A}">
                    <a16:rowId xmlns:a16="http://schemas.microsoft.com/office/drawing/2014/main" val="758185841"/>
                  </a:ext>
                </a:extLst>
              </a:tr>
              <a:tr h="551243">
                <a:tc>
                  <a:txBody>
                    <a:bodyPr/>
                    <a:lstStyle/>
                    <a:p>
                      <a:r>
                        <a:rPr lang="uk-UA" sz="2600" dirty="0"/>
                        <a:t>Рух</a:t>
                      </a:r>
                      <a:endParaRPr lang="ru-RU" sz="2600" dirty="0"/>
                    </a:p>
                  </a:txBody>
                  <a:tcPr/>
                </a:tc>
                <a:tc>
                  <a:txBody>
                    <a:bodyPr/>
                    <a:lstStyle/>
                    <a:p>
                      <a:r>
                        <a:rPr lang="uk-UA" sz="2600" dirty="0"/>
                        <a:t>10%</a:t>
                      </a:r>
                      <a:endParaRPr lang="ru-RU" sz="2600" dirty="0"/>
                    </a:p>
                  </a:txBody>
                  <a:tcPr/>
                </a:tc>
                <a:tc>
                  <a:txBody>
                    <a:bodyPr/>
                    <a:lstStyle/>
                    <a:p>
                      <a:r>
                        <a:rPr lang="uk-UA" sz="2600" dirty="0"/>
                        <a:t>Переміщення на сусідню клітинку</a:t>
                      </a:r>
                      <a:endParaRPr lang="ru-RU" sz="2600" dirty="0"/>
                    </a:p>
                  </a:txBody>
                  <a:tcPr/>
                </a:tc>
                <a:extLst>
                  <a:ext uri="{0D108BD9-81ED-4DB2-BD59-A6C34878D82A}">
                    <a16:rowId xmlns:a16="http://schemas.microsoft.com/office/drawing/2014/main" val="3946411100"/>
                  </a:ext>
                </a:extLst>
              </a:tr>
              <a:tr h="551243">
                <a:tc>
                  <a:txBody>
                    <a:bodyPr/>
                    <a:lstStyle/>
                    <a:p>
                      <a:r>
                        <a:rPr lang="uk-UA" sz="2600" dirty="0"/>
                        <a:t>З’їсти добрива</a:t>
                      </a:r>
                      <a:endParaRPr lang="ru-RU" sz="2600" dirty="0"/>
                    </a:p>
                  </a:txBody>
                  <a:tcPr/>
                </a:tc>
                <a:tc>
                  <a:txBody>
                    <a:bodyPr/>
                    <a:lstStyle/>
                    <a:p>
                      <a:r>
                        <a:rPr lang="uk-UA" sz="2600" dirty="0"/>
                        <a:t>0%</a:t>
                      </a:r>
                      <a:endParaRPr lang="ru-RU" sz="2600" dirty="0"/>
                    </a:p>
                  </a:txBody>
                  <a:tcPr/>
                </a:tc>
                <a:tc>
                  <a:txBody>
                    <a:bodyPr/>
                    <a:lstStyle/>
                    <a:p>
                      <a:r>
                        <a:rPr lang="uk-UA" sz="2600" dirty="0"/>
                        <a:t>З’їсти певну кількість добрив з ґрунту</a:t>
                      </a:r>
                      <a:endParaRPr lang="ru-RU" sz="2600" dirty="0"/>
                    </a:p>
                  </a:txBody>
                  <a:tcPr/>
                </a:tc>
                <a:extLst>
                  <a:ext uri="{0D108BD9-81ED-4DB2-BD59-A6C34878D82A}">
                    <a16:rowId xmlns:a16="http://schemas.microsoft.com/office/drawing/2014/main" val="2980895990"/>
                  </a:ext>
                </a:extLst>
              </a:tr>
              <a:tr h="551243">
                <a:tc>
                  <a:txBody>
                    <a:bodyPr/>
                    <a:lstStyle/>
                    <a:p>
                      <a:r>
                        <a:rPr lang="uk-UA" sz="2600" dirty="0"/>
                        <a:t>З’їсти організм</a:t>
                      </a:r>
                      <a:endParaRPr lang="ru-RU" sz="2600" dirty="0"/>
                    </a:p>
                  </a:txBody>
                  <a:tcPr/>
                </a:tc>
                <a:tc>
                  <a:txBody>
                    <a:bodyPr/>
                    <a:lstStyle/>
                    <a:p>
                      <a:r>
                        <a:rPr lang="uk-UA" sz="2600" dirty="0"/>
                        <a:t>0%</a:t>
                      </a:r>
                      <a:endParaRPr lang="ru-RU" sz="2600" dirty="0"/>
                    </a:p>
                  </a:txBody>
                  <a:tcPr/>
                </a:tc>
                <a:tc>
                  <a:txBody>
                    <a:bodyPr/>
                    <a:lstStyle/>
                    <a:p>
                      <a:r>
                        <a:rPr lang="uk-UA" sz="2600" dirty="0"/>
                        <a:t>З’їсти організм на сусідній клітинці</a:t>
                      </a:r>
                      <a:endParaRPr lang="ru-RU" sz="2600" dirty="0"/>
                    </a:p>
                  </a:txBody>
                  <a:tcPr/>
                </a:tc>
                <a:extLst>
                  <a:ext uri="{0D108BD9-81ED-4DB2-BD59-A6C34878D82A}">
                    <a16:rowId xmlns:a16="http://schemas.microsoft.com/office/drawing/2014/main" val="455429244"/>
                  </a:ext>
                </a:extLst>
              </a:tr>
              <a:tr h="951460">
                <a:tc>
                  <a:txBody>
                    <a:bodyPr/>
                    <a:lstStyle/>
                    <a:p>
                      <a:r>
                        <a:rPr lang="uk-UA" sz="2600" dirty="0"/>
                        <a:t>Розмноження</a:t>
                      </a:r>
                      <a:endParaRPr lang="ru-RU" sz="2600" dirty="0"/>
                    </a:p>
                  </a:txBody>
                  <a:tcPr/>
                </a:tc>
                <a:tc>
                  <a:txBody>
                    <a:bodyPr/>
                    <a:lstStyle/>
                    <a:p>
                      <a:r>
                        <a:rPr lang="uk-UA" sz="2600" dirty="0"/>
                        <a:t>10%</a:t>
                      </a:r>
                      <a:endParaRPr lang="ru-RU" sz="2600" dirty="0"/>
                    </a:p>
                  </a:txBody>
                  <a:tcPr/>
                </a:tc>
                <a:tc>
                  <a:txBody>
                    <a:bodyPr/>
                    <a:lstStyle/>
                    <a:p>
                      <a:r>
                        <a:rPr lang="uk-UA" sz="2600" dirty="0"/>
                        <a:t>Відділення половини маси організму на сусідню клітинку</a:t>
                      </a:r>
                      <a:endParaRPr lang="ru-RU" sz="2600" dirty="0"/>
                    </a:p>
                  </a:txBody>
                  <a:tcPr/>
                </a:tc>
                <a:extLst>
                  <a:ext uri="{0D108BD9-81ED-4DB2-BD59-A6C34878D82A}">
                    <a16:rowId xmlns:a16="http://schemas.microsoft.com/office/drawing/2014/main" val="3638735429"/>
                  </a:ext>
                </a:extLst>
              </a:tr>
              <a:tr h="551243">
                <a:tc>
                  <a:txBody>
                    <a:bodyPr/>
                    <a:lstStyle/>
                    <a:p>
                      <a:r>
                        <a:rPr lang="uk-UA" sz="2600" dirty="0"/>
                        <a:t>Смерть</a:t>
                      </a:r>
                      <a:endParaRPr lang="ru-RU" sz="2600" dirty="0"/>
                    </a:p>
                  </a:txBody>
                  <a:tcPr/>
                </a:tc>
                <a:tc>
                  <a:txBody>
                    <a:bodyPr/>
                    <a:lstStyle/>
                    <a:p>
                      <a:r>
                        <a:rPr lang="uk-UA" sz="2600" dirty="0"/>
                        <a:t>100%</a:t>
                      </a:r>
                      <a:endParaRPr lang="ru-RU" sz="2600" dirty="0"/>
                    </a:p>
                  </a:txBody>
                  <a:tcPr/>
                </a:tc>
                <a:tc>
                  <a:txBody>
                    <a:bodyPr/>
                    <a:lstStyle/>
                    <a:p>
                      <a:r>
                        <a:rPr lang="uk-UA" sz="2600" dirty="0"/>
                        <a:t>Організм помирає</a:t>
                      </a:r>
                      <a:endParaRPr lang="ru-RU" sz="2600" dirty="0"/>
                    </a:p>
                  </a:txBody>
                  <a:tcPr/>
                </a:tc>
                <a:extLst>
                  <a:ext uri="{0D108BD9-81ED-4DB2-BD59-A6C34878D82A}">
                    <a16:rowId xmlns:a16="http://schemas.microsoft.com/office/drawing/2014/main" val="1451085605"/>
                  </a:ext>
                </a:extLst>
              </a:tr>
            </a:tbl>
          </a:graphicData>
        </a:graphic>
      </p:graphicFrame>
    </p:spTree>
    <p:extLst>
      <p:ext uri="{BB962C8B-B14F-4D97-AF65-F5344CB8AC3E}">
        <p14:creationId xmlns:p14="http://schemas.microsoft.com/office/powerpoint/2010/main" val="122877570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FCA328-AA8D-4C8B-AE1C-97BF55A2423F}"/>
              </a:ext>
            </a:extLst>
          </p:cNvPr>
          <p:cNvSpPr>
            <a:spLocks noGrp="1"/>
          </p:cNvSpPr>
          <p:nvPr>
            <p:ph type="title"/>
          </p:nvPr>
        </p:nvSpPr>
        <p:spPr/>
        <p:txBody>
          <a:bodyPr/>
          <a:lstStyle/>
          <a:p>
            <a:r>
              <a:rPr lang="uk-UA" dirty="0"/>
              <a:t>План дій</a:t>
            </a:r>
            <a:endParaRPr lang="ru-RU" dirty="0"/>
          </a:p>
        </p:txBody>
      </p:sp>
      <p:sp>
        <p:nvSpPr>
          <p:cNvPr id="3" name="Объект 2">
            <a:extLst>
              <a:ext uri="{FF2B5EF4-FFF2-40B4-BE49-F238E27FC236}">
                <a16:creationId xmlns:a16="http://schemas.microsoft.com/office/drawing/2014/main" id="{FDF8490F-4564-46A9-92ED-E49CDEDA1CED}"/>
              </a:ext>
            </a:extLst>
          </p:cNvPr>
          <p:cNvSpPr>
            <a:spLocks noGrp="1"/>
          </p:cNvSpPr>
          <p:nvPr>
            <p:ph idx="1"/>
          </p:nvPr>
        </p:nvSpPr>
        <p:spPr/>
        <p:txBody>
          <a:bodyPr>
            <a:normAutofit/>
          </a:bodyPr>
          <a:lstStyle/>
          <a:p>
            <a:pPr marL="342900" indent="-342900">
              <a:buFont typeface="+mj-lt"/>
              <a:buAutoNum type="arabicPeriod"/>
            </a:pPr>
            <a:r>
              <a:rPr lang="uk-UA" sz="3200" dirty="0"/>
              <a:t>Реалізувати модель з двома типами організмів «Рослина» та «Заєць» </a:t>
            </a:r>
          </a:p>
          <a:p>
            <a:pPr marL="342900" indent="-342900">
              <a:buFont typeface="+mj-lt"/>
              <a:buAutoNum type="arabicPeriod"/>
            </a:pPr>
            <a:r>
              <a:rPr lang="uk-UA" sz="3200" dirty="0"/>
              <a:t>Реалізувати модель з додатковим організмом «Лисиця»</a:t>
            </a:r>
            <a:endParaRPr lang="ru-RU" sz="3200" dirty="0"/>
          </a:p>
        </p:txBody>
      </p:sp>
    </p:spTree>
    <p:extLst>
      <p:ext uri="{BB962C8B-B14F-4D97-AF65-F5344CB8AC3E}">
        <p14:creationId xmlns:p14="http://schemas.microsoft.com/office/powerpoint/2010/main" val="58240950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8F5502-60BA-4738-8F75-D2AE47E0789C}"/>
              </a:ext>
            </a:extLst>
          </p:cNvPr>
          <p:cNvSpPr>
            <a:spLocks noGrp="1"/>
          </p:cNvSpPr>
          <p:nvPr>
            <p:ph type="ctrTitle"/>
          </p:nvPr>
        </p:nvSpPr>
        <p:spPr/>
        <p:txBody>
          <a:bodyPr/>
          <a:lstStyle/>
          <a:p>
            <a:r>
              <a:rPr lang="uk-UA" dirty="0"/>
              <a:t>Дякую за увагу</a:t>
            </a:r>
            <a:endParaRPr lang="ru-RU" dirty="0"/>
          </a:p>
        </p:txBody>
      </p:sp>
    </p:spTree>
    <p:extLst>
      <p:ext uri="{BB962C8B-B14F-4D97-AF65-F5344CB8AC3E}">
        <p14:creationId xmlns:p14="http://schemas.microsoft.com/office/powerpoint/2010/main" val="3141380067"/>
      </p:ext>
    </p:extLst>
  </p:cSld>
  <p:clrMapOvr>
    <a:masterClrMapping/>
  </p:clrMapOvr>
  <p:transition spd="slow">
    <p:push dir="u"/>
  </p:transition>
</p:sld>
</file>

<file path=ppt/theme/theme1.xml><?xml version="1.0" encoding="utf-8"?>
<a:theme xmlns:a="http://schemas.openxmlformats.org/drawingml/2006/main"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TM10001115[[fn=Посылка]]</Template>
  <TotalTime>363</TotalTime>
  <Words>362</Words>
  <Application>Microsoft Office PowerPoint</Application>
  <PresentationFormat>Широкоэкранный</PresentationFormat>
  <Paragraphs>47</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Corbel</vt:lpstr>
      <vt:lpstr>Gill Sans MT</vt:lpstr>
      <vt:lpstr>Times New Roman</vt:lpstr>
      <vt:lpstr>Wingdings</vt:lpstr>
      <vt:lpstr>Посылка</vt:lpstr>
      <vt:lpstr>Моделювання замкненої екосистеми</vt:lpstr>
      <vt:lpstr>Зміст доповіді</vt:lpstr>
      <vt:lpstr>Замкнена екосистема</vt:lpstr>
      <vt:lpstr>«Біосфера-2»</vt:lpstr>
      <vt:lpstr>Правила існування екосистеми</vt:lpstr>
      <vt:lpstr>Правила існування екосистеми</vt:lpstr>
      <vt:lpstr>Можливі дії</vt:lpstr>
      <vt:lpstr>План дій</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Моделювання замкненої екосистеми</dc:title>
  <dc:creator>Valerii Buslaiev</dc:creator>
  <cp:lastModifiedBy>Valerii Buslaiev</cp:lastModifiedBy>
  <cp:revision>4</cp:revision>
  <dcterms:created xsi:type="dcterms:W3CDTF">2021-11-01T20:59:34Z</dcterms:created>
  <dcterms:modified xsi:type="dcterms:W3CDTF">2021-11-02T15:41:01Z</dcterms:modified>
</cp:coreProperties>
</file>